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handoutMasterIdLst>
    <p:handoutMasterId r:id="rId40"/>
  </p:handoutMasterIdLst>
  <p:sldIdLst>
    <p:sldId id="421" r:id="rId2"/>
    <p:sldId id="607" r:id="rId3"/>
    <p:sldId id="581" r:id="rId4"/>
    <p:sldId id="575" r:id="rId5"/>
    <p:sldId id="576" r:id="rId6"/>
    <p:sldId id="577" r:id="rId7"/>
    <p:sldId id="580" r:id="rId8"/>
    <p:sldId id="582" r:id="rId9"/>
    <p:sldId id="608" r:id="rId10"/>
    <p:sldId id="598" r:id="rId11"/>
    <p:sldId id="604" r:id="rId12"/>
    <p:sldId id="605" r:id="rId13"/>
    <p:sldId id="606" r:id="rId14"/>
    <p:sldId id="616" r:id="rId15"/>
    <p:sldId id="617" r:id="rId16"/>
    <p:sldId id="601" r:id="rId17"/>
    <p:sldId id="602" r:id="rId18"/>
    <p:sldId id="603" r:id="rId19"/>
    <p:sldId id="610" r:id="rId20"/>
    <p:sldId id="611" r:id="rId21"/>
    <p:sldId id="612" r:id="rId22"/>
    <p:sldId id="613" r:id="rId23"/>
    <p:sldId id="609" r:id="rId24"/>
    <p:sldId id="614" r:id="rId25"/>
    <p:sldId id="615" r:id="rId26"/>
    <p:sldId id="618" r:id="rId27"/>
    <p:sldId id="619" r:id="rId28"/>
    <p:sldId id="579" r:id="rId29"/>
    <p:sldId id="573" r:id="rId30"/>
    <p:sldId id="558" r:id="rId31"/>
    <p:sldId id="560" r:id="rId32"/>
    <p:sldId id="545" r:id="rId33"/>
    <p:sldId id="563" r:id="rId34"/>
    <p:sldId id="568" r:id="rId35"/>
    <p:sldId id="562" r:id="rId36"/>
    <p:sldId id="571" r:id="rId37"/>
    <p:sldId id="572" r:id="rId38"/>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3"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0053A1"/>
    <a:srgbClr val="FF7C80"/>
    <a:srgbClr val="0A0AFF"/>
    <a:srgbClr val="7351D9"/>
    <a:srgbClr val="7FDEDE"/>
    <a:srgbClr val="7FBF7F"/>
    <a:srgbClr val="DE7FDE"/>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18" autoAdjust="0"/>
    <p:restoredTop sz="93403" autoAdjust="0"/>
  </p:normalViewPr>
  <p:slideViewPr>
    <p:cSldViewPr snapToGrid="0">
      <p:cViewPr varScale="1">
        <p:scale>
          <a:sx n="114" d="100"/>
          <a:sy n="114" d="100"/>
        </p:scale>
        <p:origin x="1662" y="114"/>
      </p:cViewPr>
      <p:guideLst>
        <p:guide orient="horz" pos="2183"/>
        <p:guide pos="2880"/>
      </p:guideLst>
    </p:cSldViewPr>
  </p:slideViewPr>
  <p:notesTextViewPr>
    <p:cViewPr>
      <p:scale>
        <a:sx n="3" d="2"/>
        <a:sy n="3" d="2"/>
      </p:scale>
      <p:origin x="0" y="0"/>
    </p:cViewPr>
  </p:notesTextViewPr>
  <p:sorterViewPr>
    <p:cViewPr>
      <p:scale>
        <a:sx n="100" d="100"/>
        <a:sy n="100" d="100"/>
      </p:scale>
      <p:origin x="0" y="-40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3697" y="1"/>
            <a:ext cx="4302231" cy="341064"/>
          </a:xfrm>
          <a:prstGeom prst="rect">
            <a:avLst/>
          </a:prstGeom>
        </p:spPr>
        <p:txBody>
          <a:bodyPr vert="horz" lIns="91440" tIns="45720" rIns="91440" bIns="45720" rtlCol="0"/>
          <a:lstStyle>
            <a:lvl1pPr algn="r">
              <a:defRPr sz="1200"/>
            </a:lvl1pPr>
          </a:lstStyle>
          <a:p>
            <a:fld id="{1BC64C58-C7F4-46DF-877F-89F37E80852E}" type="datetimeFigureOut">
              <a:rPr lang="en-US" smtClean="0"/>
              <a:t>1/14/2021</a:t>
            </a:fld>
            <a:endParaRPr lang="en-US"/>
          </a:p>
        </p:txBody>
      </p:sp>
      <p:sp>
        <p:nvSpPr>
          <p:cNvPr id="4" name="Footer Placeholder 3"/>
          <p:cNvSpPr>
            <a:spLocks noGrp="1"/>
          </p:cNvSpPr>
          <p:nvPr>
            <p:ph type="ftr" sz="quarter" idx="2"/>
          </p:nvPr>
        </p:nvSpPr>
        <p:spPr>
          <a:xfrm>
            <a:off x="0" y="6456612"/>
            <a:ext cx="4302231" cy="3410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3697" y="6456612"/>
            <a:ext cx="4302231" cy="341063"/>
          </a:xfrm>
          <a:prstGeom prst="rect">
            <a:avLst/>
          </a:prstGeom>
        </p:spPr>
        <p:txBody>
          <a:bodyPr vert="horz" lIns="91440" tIns="45720" rIns="91440" bIns="45720" rtlCol="0" anchor="b"/>
          <a:lstStyle>
            <a:lvl1pPr algn="r">
              <a:defRPr sz="1200"/>
            </a:lvl1pPr>
          </a:lstStyle>
          <a:p>
            <a:fld id="{D27B8596-93B5-45D9-AA7E-794FF3E0F1C1}" type="slidenum">
              <a:rPr lang="en-US" smtClean="0"/>
              <a:t>‹#›</a:t>
            </a:fld>
            <a:endParaRPr lang="en-US"/>
          </a:p>
        </p:txBody>
      </p:sp>
    </p:spTree>
    <p:extLst>
      <p:ext uri="{BB962C8B-B14F-4D97-AF65-F5344CB8AC3E}">
        <p14:creationId xmlns:p14="http://schemas.microsoft.com/office/powerpoint/2010/main" val="302857996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23697" y="1"/>
            <a:ext cx="4302231" cy="341064"/>
          </a:xfrm>
          <a:prstGeom prst="rect">
            <a:avLst/>
          </a:prstGeom>
        </p:spPr>
        <p:txBody>
          <a:bodyPr vert="horz" lIns="91440" tIns="45720" rIns="91440" bIns="45720" rtlCol="0"/>
          <a:lstStyle>
            <a:lvl1pPr algn="r">
              <a:defRPr sz="1200"/>
            </a:lvl1pPr>
          </a:lstStyle>
          <a:p>
            <a:fld id="{4529D56E-B78E-4961-B86C-F98E5B945B3E}" type="datetimeFigureOut">
              <a:rPr lang="en-US" smtClean="0"/>
              <a:t>1/14/2021</a:t>
            </a:fld>
            <a:endParaRPr lang="en-US"/>
          </a:p>
        </p:txBody>
      </p:sp>
      <p:sp>
        <p:nvSpPr>
          <p:cNvPr id="4" name="Slide Image Placeholder 3"/>
          <p:cNvSpPr>
            <a:spLocks noGrp="1" noRot="1" noChangeAspect="1"/>
          </p:cNvSpPr>
          <p:nvPr>
            <p:ph type="sldImg" idx="2"/>
          </p:nvPr>
        </p:nvSpPr>
        <p:spPr>
          <a:xfrm>
            <a:off x="3435350" y="849313"/>
            <a:ext cx="3057525"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2823" y="3271381"/>
            <a:ext cx="794258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456612"/>
            <a:ext cx="4302231" cy="3410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23697" y="6456612"/>
            <a:ext cx="4302231" cy="341063"/>
          </a:xfrm>
          <a:prstGeom prst="rect">
            <a:avLst/>
          </a:prstGeom>
        </p:spPr>
        <p:txBody>
          <a:bodyPr vert="horz" lIns="91440" tIns="45720" rIns="91440" bIns="45720" rtlCol="0" anchor="b"/>
          <a:lstStyle>
            <a:lvl1pPr algn="r">
              <a:defRPr sz="1200"/>
            </a:lvl1pPr>
          </a:lstStyle>
          <a:p>
            <a:fld id="{593CF955-FC90-41D1-8275-F7A2CC83ED89}" type="slidenum">
              <a:rPr lang="en-US" smtClean="0"/>
              <a:t>‹#›</a:t>
            </a:fld>
            <a:endParaRPr lang="en-US"/>
          </a:p>
        </p:txBody>
      </p:sp>
    </p:spTree>
    <p:extLst>
      <p:ext uri="{BB962C8B-B14F-4D97-AF65-F5344CB8AC3E}">
        <p14:creationId xmlns:p14="http://schemas.microsoft.com/office/powerpoint/2010/main" val="86296963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74431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32622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57787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5859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5292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47902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27167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48860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873661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9476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1824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8612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911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50438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16926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72073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911752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142637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69904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378336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041042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96272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051120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041779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48929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26901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935060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8524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179815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807540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49417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978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8287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31115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9103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643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7563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108911-81DF-40FF-B8C3-F5DDD91B14CE}"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55641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D92B91-5CEF-4B98-A74C-802504CDABF2}"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64136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E3DBE6-FC89-41EE-B231-28A4E3C16F1C}"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653505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0451E6-15AF-4B42-8DBD-377A1D01E9B6}"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848455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8FF7EF-7F45-4446-8E0A-8A62475A4F52}"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206572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DDB9D7-AD75-40F7-8E08-8A1773C06D56}"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73841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157898-A4DE-4853-85A5-4FF8272B33EF}" type="datetime1">
              <a:rPr lang="en-US" smtClean="0"/>
              <a:t>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12904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0ADF0F-7106-431D-A2BE-908BBED6AE24}" type="datetime1">
              <a:rPr lang="en-US" smtClean="0"/>
              <a:t>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3659963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6E53F6-38FD-464C-B1D2-D4CCB228DC18}" type="datetime1">
              <a:rPr lang="en-US" smtClean="0"/>
              <a:t>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1436867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04D4CD9-55F3-44E2-8064-A3C11C15E617}"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086521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612082-693E-4A0E-BD59-95766A750A6C}"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B3C45-6916-4A09-AEE0-4725868A11C8}" type="slidenum">
              <a:rPr lang="en-US" smtClean="0"/>
              <a:t>‹#›</a:t>
            </a:fld>
            <a:endParaRPr lang="en-US"/>
          </a:p>
        </p:txBody>
      </p:sp>
    </p:spTree>
    <p:extLst>
      <p:ext uri="{BB962C8B-B14F-4D97-AF65-F5344CB8AC3E}">
        <p14:creationId xmlns:p14="http://schemas.microsoft.com/office/powerpoint/2010/main" val="2194234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795AC-357D-48FA-AB7B-73D794C89959}" type="datetime1">
              <a:rPr lang="en-US" smtClean="0"/>
              <a:t>1/14/2021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B3C45-6916-4A09-AEE0-4725868A11C8}" type="slidenum">
              <a:rPr lang="en-US" smtClean="0"/>
              <a:t>‹#›</a:t>
            </a:fld>
            <a:endParaRPr lang="en-US"/>
          </a:p>
        </p:txBody>
      </p:sp>
    </p:spTree>
    <p:extLst>
      <p:ext uri="{BB962C8B-B14F-4D97-AF65-F5344CB8AC3E}">
        <p14:creationId xmlns:p14="http://schemas.microsoft.com/office/powerpoint/2010/main" val="927041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image" Target="../media/image180.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0.png"/><Relationship Id="rId11" Type="http://schemas.openxmlformats.org/officeDocument/2006/relationships/image" Target="../media/image260.png"/><Relationship Id="rId5" Type="http://schemas.openxmlformats.org/officeDocument/2006/relationships/image" Target="../media/image200.png"/><Relationship Id="rId10" Type="http://schemas.openxmlformats.org/officeDocument/2006/relationships/image" Target="../media/image250.png"/><Relationship Id="rId4" Type="http://schemas.openxmlformats.org/officeDocument/2006/relationships/image" Target="../media/image28.png"/><Relationship Id="rId9" Type="http://schemas.openxmlformats.org/officeDocument/2006/relationships/image" Target="../media/image240.png"/></Relationships>
</file>

<file path=ppt/slides/_rels/slide12.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0.png"/><Relationship Id="rId11" Type="http://schemas.openxmlformats.org/officeDocument/2006/relationships/image" Target="../media/image260.png"/><Relationship Id="rId5" Type="http://schemas.openxmlformats.org/officeDocument/2006/relationships/image" Target="../media/image200.png"/><Relationship Id="rId10" Type="http://schemas.openxmlformats.org/officeDocument/2006/relationships/image" Target="../media/image250.png"/><Relationship Id="rId4" Type="http://schemas.openxmlformats.org/officeDocument/2006/relationships/image" Target="../media/image28.png"/><Relationship Id="rId9" Type="http://schemas.openxmlformats.org/officeDocument/2006/relationships/image" Target="../media/image240.png"/></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indico.cern.ch/event/299470/contributions/686507/" TargetMode="External"/><Relationship Id="rId5" Type="http://schemas.openxmlformats.org/officeDocument/2006/relationships/image" Target="../media/image39.png"/><Relationship Id="rId4" Type="http://schemas.openxmlformats.org/officeDocument/2006/relationships/image" Target="NUL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hyperlink" Target="https://indico.cern.ch/event/752919/contributions/3119021/" TargetMode="Externa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330.png"/></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70.png"/><Relationship Id="rId4" Type="http://schemas.openxmlformats.org/officeDocument/2006/relationships/image" Target="../media/image79.png"/></Relationships>
</file>

<file path=ppt/slides/_rels/slide3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500.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176411"/>
            <a:ext cx="9144000" cy="954107"/>
          </a:xfrm>
          <a:prstGeom prst="rect">
            <a:avLst/>
          </a:prstGeom>
          <a:noFill/>
        </p:spPr>
        <p:txBody>
          <a:bodyPr wrap="square" rtlCol="0">
            <a:spAutoFit/>
          </a:bodyPr>
          <a:lstStyle/>
          <a:p>
            <a:pPr algn="ctr"/>
            <a:r>
              <a:rPr lang="en-US" sz="2800" dirty="0"/>
              <a:t>A. Lasheen</a:t>
            </a:r>
          </a:p>
          <a:p>
            <a:pPr algn="ctr"/>
            <a:r>
              <a:rPr lang="en-US" sz="2800" dirty="0"/>
              <a:t>Acknowledgements: H. Damerau, </a:t>
            </a:r>
            <a:r>
              <a:rPr lang="en-US" sz="2800" dirty="0" err="1"/>
              <a:t>BLonD</a:t>
            </a:r>
            <a:r>
              <a:rPr lang="en-US" sz="2800" dirty="0"/>
              <a:t> dev team</a:t>
            </a:r>
          </a:p>
        </p:txBody>
      </p:sp>
      <p:sp>
        <p:nvSpPr>
          <p:cNvPr id="6" name="Title 1"/>
          <p:cNvSpPr txBox="1">
            <a:spLocks/>
          </p:cNvSpPr>
          <p:nvPr/>
        </p:nvSpPr>
        <p:spPr>
          <a:xfrm>
            <a:off x="685800" y="645953"/>
            <a:ext cx="7772400" cy="3800212"/>
          </a:xfrm>
          <a:prstGeom prst="rect">
            <a:avLst/>
          </a:prstGeom>
          <a:ln w="57150" cap="rnd" cmpd="sng" algn="ctr">
            <a:solidFill>
              <a:srgbClr val="0053A1"/>
            </a:solidFill>
            <a:prstDash val="solid"/>
            <a:roun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800" b="1" dirty="0"/>
              <a:t>Beam feedbacks in end-to-end simulations</a:t>
            </a:r>
            <a:br>
              <a:rPr lang="en-GB" sz="5400" b="1" dirty="0"/>
            </a:br>
            <a:r>
              <a:rPr lang="en-GB" sz="2700" b="1" dirty="0">
                <a:solidFill>
                  <a:schemeClr val="bg1"/>
                </a:solidFill>
              </a:rPr>
              <a:t>s</a:t>
            </a:r>
            <a:br>
              <a:rPr lang="en-GB" sz="5400" dirty="0"/>
            </a:br>
            <a:r>
              <a:rPr lang="en-GB" sz="3100" i="1" dirty="0"/>
              <a:t>Meeting on PS LLRF developments</a:t>
            </a:r>
            <a:br>
              <a:rPr lang="en-GB" sz="3100" i="1" dirty="0"/>
            </a:br>
            <a:r>
              <a:rPr lang="en-GB" sz="3100" i="1" dirty="0"/>
              <a:t>14/01/2021</a:t>
            </a:r>
            <a:endParaRPr lang="en-US" sz="4400" i="1" dirty="0"/>
          </a:p>
        </p:txBody>
      </p:sp>
    </p:spTree>
    <p:extLst>
      <p:ext uri="{BB962C8B-B14F-4D97-AF65-F5344CB8AC3E}">
        <p14:creationId xmlns:p14="http://schemas.microsoft.com/office/powerpoint/2010/main" val="3977214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5B18AC25-6371-4344-96F9-94B57E0A9B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2088"/>
            <a:ext cx="4147704" cy="3110778"/>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Mode analysis for CB feedback</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10</a:t>
            </a:fld>
            <a:endParaRPr lang="en-US" dirty="0"/>
          </a:p>
        </p:txBody>
      </p:sp>
      <p:sp>
        <p:nvSpPr>
          <p:cNvPr id="17" name="Rectangle 16">
            <a:extLst>
              <a:ext uri="{FF2B5EF4-FFF2-40B4-BE49-F238E27FC236}">
                <a16:creationId xmlns:a16="http://schemas.microsoft.com/office/drawing/2014/main" id="{0B1DCCC6-CE8D-4238-8A57-FFFB93EBA329}"/>
              </a:ext>
            </a:extLst>
          </p:cNvPr>
          <p:cNvSpPr/>
          <p:nvPr/>
        </p:nvSpPr>
        <p:spPr>
          <a:xfrm>
            <a:off x="818238" y="699946"/>
            <a:ext cx="2763862" cy="369332"/>
          </a:xfrm>
          <a:prstGeom prst="rect">
            <a:avLst/>
          </a:prstGeom>
        </p:spPr>
        <p:txBody>
          <a:bodyPr wrap="square">
            <a:spAutoFit/>
          </a:bodyPr>
          <a:lstStyle/>
          <a:p>
            <a:r>
              <a:rPr lang="en-US" i="1" dirty="0"/>
              <a:t>Oscillations of four bunches</a:t>
            </a:r>
            <a:endParaRPr lang="fr-FR" i="1" dirty="0"/>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74D8F1FC-F281-454E-8EB7-06ABB7DE93FA}"/>
                  </a:ext>
                </a:extLst>
              </p:cNvPr>
              <p:cNvSpPr txBox="1">
                <a:spLocks/>
              </p:cNvSpPr>
              <p:nvPr/>
            </p:nvSpPr>
            <p:spPr>
              <a:xfrm>
                <a:off x="0" y="4151874"/>
                <a:ext cx="9144000" cy="2901420"/>
              </a:xfrm>
              <a:prstGeom prst="rect">
                <a:avLst/>
              </a:prstGeom>
            </p:spPr>
            <p:txBody>
              <a:bodyPr vert="horz" lIns="91440" tIns="45720" rIns="91440" bIns="45720" rtlCol="0" anchor="t">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Acquisition of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𝑓</m:t>
                        </m:r>
                      </m:e>
                      <m:sub>
                        <m:r>
                          <a:rPr lang="en-US" sz="2400" b="0" i="1" smtClean="0">
                            <a:latin typeface="Cambria Math" panose="02040503050406030204" pitchFamily="18" charset="0"/>
                          </a:rPr>
                          <m:t>𝑠</m:t>
                        </m:r>
                      </m:sub>
                    </m:sSub>
                  </m:oMath>
                </a14:m>
                <a:r>
                  <a:rPr lang="en-US" sz="2400" dirty="0"/>
                  <a:t> sidebands for Coupled Bunch (CB) feedback, example with four equidistant bunches with phase advance </a:t>
                </a:r>
                <a14:m>
                  <m:oMath xmlns:m="http://schemas.openxmlformats.org/officeDocument/2006/math">
                    <m:r>
                      <a:rPr lang="fr-FR" sz="2400" b="0" i="1" smtClean="0">
                        <a:latin typeface="Cambria Math" panose="02040503050406030204" pitchFamily="18" charset="0"/>
                      </a:rPr>
                      <m:t>𝜋</m:t>
                    </m:r>
                    <m:r>
                      <a:rPr lang="fr-FR" sz="2400" b="0" i="1" smtClean="0">
                        <a:latin typeface="Cambria Math" panose="02040503050406030204" pitchFamily="18" charset="0"/>
                      </a:rPr>
                      <m:t>/4</m:t>
                    </m:r>
                  </m:oMath>
                </a14:m>
                <a:r>
                  <a:rPr lang="en-US" sz="2400" dirty="0"/>
                  <a:t>.</a:t>
                </a:r>
                <a:br>
                  <a:rPr lang="en-US" sz="2400" dirty="0"/>
                </a:br>
                <a:endParaRPr lang="en-US" sz="2400" dirty="0"/>
              </a:p>
              <a:p>
                <a:pPr>
                  <a:buFont typeface="Wingdings" panose="05000000000000000000" pitchFamily="2" charset="2"/>
                  <a:buChar char="§"/>
                </a:pPr>
                <a:r>
                  <a:rPr lang="en-US" sz="2400" dirty="0"/>
                  <a:t>The bunch profiles could be saved in a long array covering several turns (milliseconds) sampling at h=256 and passed into the same signal processing as in reality -&gt; large number of points required and passed through several FFTs.</a:t>
                </a:r>
                <a:br>
                  <a:rPr lang="en-US" sz="2400" dirty="0"/>
                </a:br>
                <a:endParaRPr lang="en-US" sz="2400" dirty="0"/>
              </a:p>
              <a:p>
                <a:pPr>
                  <a:buFont typeface="Wingdings" panose="05000000000000000000" pitchFamily="2" charset="2"/>
                  <a:buChar char="§"/>
                </a:pPr>
                <a:r>
                  <a:rPr lang="en-US" sz="2400" dirty="0"/>
                  <a:t>The bunch-by-bunch data can be obtained directly from the simulation, reducing the number of points drastically, but the signal processing needs to be adjusted.</a:t>
                </a:r>
              </a:p>
            </p:txBody>
          </p:sp>
        </mc:Choice>
        <mc:Fallback xmlns="">
          <p:sp>
            <p:nvSpPr>
              <p:cNvPr id="11" name="Content Placeholder 2">
                <a:extLst>
                  <a:ext uri="{FF2B5EF4-FFF2-40B4-BE49-F238E27FC236}">
                    <a16:creationId xmlns:a16="http://schemas.microsoft.com/office/drawing/2014/main" id="{74D8F1FC-F281-454E-8EB7-06ABB7DE93FA}"/>
                  </a:ext>
                </a:extLst>
              </p:cNvPr>
              <p:cNvSpPr txBox="1">
                <a:spLocks noRot="1" noChangeAspect="1" noMove="1" noResize="1" noEditPoints="1" noAdjustHandles="1" noChangeArrowheads="1" noChangeShapeType="1" noTextEdit="1"/>
              </p:cNvSpPr>
              <p:nvPr/>
            </p:nvSpPr>
            <p:spPr>
              <a:xfrm>
                <a:off x="0" y="4151874"/>
                <a:ext cx="9144000" cy="2901420"/>
              </a:xfrm>
              <a:prstGeom prst="rect">
                <a:avLst/>
              </a:prstGeom>
              <a:blipFill>
                <a:blip r:embed="rId4"/>
                <a:stretch>
                  <a:fillRect l="-600" t="-2941" r="-106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230C208-7EB7-4EFF-8F02-FD2DEAE4BC4F}"/>
                  </a:ext>
                </a:extLst>
              </p:cNvPr>
              <p:cNvSpPr txBox="1"/>
              <p:nvPr/>
            </p:nvSpPr>
            <p:spPr>
              <a:xfrm>
                <a:off x="2862216" y="1077667"/>
                <a:ext cx="7369300" cy="78489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i="1">
                              <a:latin typeface="Cambria Math" panose="02040503050406030204" pitchFamily="18" charset="0"/>
                            </a:rPr>
                            <m:t>𝐴</m:t>
                          </m:r>
                        </m:e>
                        <m:sub>
                          <m:r>
                            <a:rPr lang="fr-FR" sz="1600" i="1">
                              <a:latin typeface="Cambria Math" panose="02040503050406030204" pitchFamily="18" charset="0"/>
                            </a:rPr>
                            <m:t>𝜇</m:t>
                          </m:r>
                          <m:r>
                            <a:rPr lang="fr-FR" sz="1600" i="1">
                              <a:latin typeface="Cambria Math" panose="02040503050406030204" pitchFamily="18" charset="0"/>
                            </a:rPr>
                            <m:t>,</m:t>
                          </m:r>
                          <m:r>
                            <a:rPr lang="fr-FR" sz="1600" i="1">
                              <a:latin typeface="Cambria Math" panose="02040503050406030204" pitchFamily="18" charset="0"/>
                            </a:rPr>
                            <m:t>𝑛</m:t>
                          </m:r>
                        </m:sub>
                      </m:sSub>
                      <m:sSup>
                        <m:sSupPr>
                          <m:ctrlPr>
                            <a:rPr lang="fr-FR" sz="1600" i="1">
                              <a:latin typeface="Cambria Math" panose="02040503050406030204" pitchFamily="18" charset="0"/>
                            </a:rPr>
                          </m:ctrlPr>
                        </m:sSupPr>
                        <m:e>
                          <m:r>
                            <a:rPr lang="fr-FR" sz="1600" i="1">
                              <a:latin typeface="Cambria Math" panose="02040503050406030204" pitchFamily="18" charset="0"/>
                            </a:rPr>
                            <m:t>𝑒</m:t>
                          </m:r>
                        </m:e>
                        <m:sup>
                          <m:r>
                            <a:rPr lang="fr-FR" sz="1600" i="1">
                              <a:latin typeface="Cambria Math" panose="02040503050406030204" pitchFamily="18" charset="0"/>
                            </a:rPr>
                            <m:t>−</m:t>
                          </m:r>
                          <m:r>
                            <a:rPr lang="fr-FR" sz="1600" i="1">
                              <a:latin typeface="Cambria Math" panose="02040503050406030204" pitchFamily="18" charset="0"/>
                            </a:rPr>
                            <m:t>𝑗</m:t>
                          </m:r>
                          <m:d>
                            <m:dPr>
                              <m:ctrlPr>
                                <a:rPr lang="fr-FR" sz="1600" i="1">
                                  <a:latin typeface="Cambria Math" panose="02040503050406030204" pitchFamily="18" charset="0"/>
                                </a:rPr>
                              </m:ctrlPr>
                            </m:dPr>
                            <m:e>
                              <m:sSub>
                                <m:sSubPr>
                                  <m:ctrlPr>
                                    <a:rPr lang="en-US" sz="1600" i="1" smtClean="0">
                                      <a:solidFill>
                                        <a:srgbClr val="FF0000"/>
                                      </a:solidFill>
                                      <a:latin typeface="Cambria Math" panose="02040503050406030204" pitchFamily="18" charset="0"/>
                                    </a:rPr>
                                  </m:ctrlPr>
                                </m:sSubPr>
                                <m:e>
                                  <m:r>
                                    <a:rPr lang="en-US" sz="1600" i="1">
                                      <a:solidFill>
                                        <a:srgbClr val="FF0000"/>
                                      </a:solidFill>
                                      <a:latin typeface="Cambria Math" panose="02040503050406030204" pitchFamily="18" charset="0"/>
                                    </a:rPr>
                                    <m:t>𝜔</m:t>
                                  </m:r>
                                </m:e>
                                <m:sub>
                                  <m:r>
                                    <a:rPr lang="fr-FR" sz="1600" i="1">
                                      <a:solidFill>
                                        <a:srgbClr val="FF0000"/>
                                      </a:solidFill>
                                      <a:latin typeface="Cambria Math" panose="02040503050406030204" pitchFamily="18" charset="0"/>
                                    </a:rPr>
                                    <m:t>𝑛</m:t>
                                  </m:r>
                                </m:sub>
                              </m:sSub>
                              <m:r>
                                <a:rPr lang="en-US" sz="1600" i="1">
                                  <a:latin typeface="Cambria Math" panose="02040503050406030204" pitchFamily="18" charset="0"/>
                                </a:rPr>
                                <m:t>𝑡</m:t>
                              </m:r>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𝜙</m:t>
                                  </m:r>
                                </m:e>
                                <m:sub>
                                  <m:r>
                                    <a:rPr lang="fr-FR" sz="1600" i="1">
                                      <a:latin typeface="Cambria Math" panose="02040503050406030204" pitchFamily="18" charset="0"/>
                                    </a:rPr>
                                    <m:t>𝜇</m:t>
                                  </m:r>
                                  <m:r>
                                    <a:rPr lang="fr-FR" sz="1600" i="1">
                                      <a:latin typeface="Cambria Math" panose="02040503050406030204" pitchFamily="18" charset="0"/>
                                    </a:rPr>
                                    <m:t>,</m:t>
                                  </m:r>
                                  <m:r>
                                    <a:rPr lang="fr-FR" sz="1600" i="1">
                                      <a:latin typeface="Cambria Math" panose="02040503050406030204" pitchFamily="18" charset="0"/>
                                    </a:rPr>
                                    <m:t>𝑛</m:t>
                                  </m:r>
                                </m:sub>
                              </m:sSub>
                            </m:e>
                          </m:d>
                        </m:sup>
                      </m:sSup>
                      <m:r>
                        <a:rPr lang="en-US" sz="1600" i="1">
                          <a:latin typeface="Cambria Math" panose="02040503050406030204" pitchFamily="18" charset="0"/>
                        </a:rPr>
                        <m:t>=</m:t>
                      </m:r>
                      <m:f>
                        <m:fPr>
                          <m:ctrlPr>
                            <a:rPr lang="en-US" sz="1600" i="1">
                              <a:latin typeface="Cambria Math" panose="02040503050406030204" pitchFamily="18" charset="0"/>
                            </a:rPr>
                          </m:ctrlPr>
                        </m:fPr>
                        <m:num>
                          <m:r>
                            <a:rPr lang="fr-FR" sz="1600" i="1">
                              <a:latin typeface="Cambria Math" panose="02040503050406030204" pitchFamily="18" charset="0"/>
                            </a:rPr>
                            <m:t>2</m:t>
                          </m:r>
                        </m:num>
                        <m:den>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𝑏</m:t>
                              </m:r>
                            </m:sub>
                          </m:sSub>
                          <m:sSub>
                            <m:sSubPr>
                              <m:ctrlPr>
                                <a:rPr lang="fr-FR" sz="1600" i="1">
                                  <a:latin typeface="Cambria Math" panose="02040503050406030204" pitchFamily="18" charset="0"/>
                                </a:rPr>
                              </m:ctrlPr>
                            </m:sSubPr>
                            <m:e>
                              <m:r>
                                <a:rPr lang="fr-FR" sz="1600" i="1">
                                  <a:latin typeface="Cambria Math" panose="02040503050406030204" pitchFamily="18" charset="0"/>
                                </a:rPr>
                                <m:t>𝑁</m:t>
                              </m:r>
                            </m:e>
                            <m:sub>
                              <m:r>
                                <a:rPr lang="fr-FR" sz="1600" i="1">
                                  <a:latin typeface="Cambria Math" panose="02040503050406030204" pitchFamily="18" charset="0"/>
                                </a:rPr>
                                <m:t>𝑠</m:t>
                              </m:r>
                            </m:sub>
                          </m:sSub>
                        </m:den>
                      </m:f>
                      <m:nary>
                        <m:naryPr>
                          <m:chr m:val="∑"/>
                          <m:ctrlPr>
                            <a:rPr lang="en-US" sz="1600" i="1">
                              <a:latin typeface="Cambria Math" panose="02040503050406030204" pitchFamily="18" charset="0"/>
                            </a:rPr>
                          </m:ctrlPr>
                        </m:naryPr>
                        <m:sub>
                          <m:r>
                            <m:rPr>
                              <m:brk m:alnAt="23"/>
                            </m:rPr>
                            <a:rPr lang="en-US" sz="1600" i="1">
                              <a:latin typeface="Cambria Math" panose="02040503050406030204" pitchFamily="18" charset="0"/>
                            </a:rPr>
                            <m:t>𝑏</m:t>
                          </m:r>
                          <m:r>
                            <a:rPr lang="en-US" sz="1600" i="1">
                              <a:latin typeface="Cambria Math" panose="02040503050406030204" pitchFamily="18" charset="0"/>
                            </a:rPr>
                            <m:t>=0</m:t>
                          </m:r>
                        </m:sub>
                        <m:sup>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𝑏</m:t>
                              </m:r>
                            </m:sub>
                          </m:sSub>
                          <m:r>
                            <a:rPr lang="en-US" sz="1600" i="1">
                              <a:latin typeface="Cambria Math" panose="02040503050406030204" pitchFamily="18" charset="0"/>
                            </a:rPr>
                            <m:t>−1</m:t>
                          </m:r>
                        </m:sup>
                        <m:e>
                          <m:sSup>
                            <m:sSupPr>
                              <m:ctrlPr>
                                <a:rPr lang="fr-FR" sz="1600" i="1">
                                  <a:latin typeface="Cambria Math" panose="02040503050406030204" pitchFamily="18" charset="0"/>
                                </a:rPr>
                              </m:ctrlPr>
                            </m:sSupPr>
                            <m:e>
                              <m:r>
                                <a:rPr lang="fr-FR" sz="1600" i="1">
                                  <a:latin typeface="Cambria Math" panose="02040503050406030204" pitchFamily="18" charset="0"/>
                                </a:rPr>
                                <m:t>𝑒</m:t>
                              </m:r>
                            </m:e>
                            <m:sup>
                              <m:r>
                                <a:rPr lang="en-US" sz="1600" i="1">
                                  <a:latin typeface="Cambria Math" panose="02040503050406030204" pitchFamily="18" charset="0"/>
                                </a:rPr>
                                <m:t>−</m:t>
                              </m:r>
                              <m:r>
                                <a:rPr lang="fr-FR" sz="1600" i="1">
                                  <a:latin typeface="Cambria Math" panose="02040503050406030204" pitchFamily="18" charset="0"/>
                                </a:rPr>
                                <m:t>𝑗</m:t>
                              </m:r>
                              <m:f>
                                <m:fPr>
                                  <m:ctrlPr>
                                    <a:rPr lang="en-US" sz="1600" i="1">
                                      <a:latin typeface="Cambria Math" panose="02040503050406030204" pitchFamily="18" charset="0"/>
                                    </a:rPr>
                                  </m:ctrlPr>
                                </m:fPr>
                                <m:num>
                                  <m:r>
                                    <a:rPr lang="en-US" sz="1600" i="1">
                                      <a:latin typeface="Cambria Math" panose="02040503050406030204" pitchFamily="18" charset="0"/>
                                    </a:rPr>
                                    <m:t>2</m:t>
                                  </m:r>
                                  <m:r>
                                    <a:rPr lang="en-US" sz="1600" i="1">
                                      <a:latin typeface="Cambria Math" panose="02040503050406030204" pitchFamily="18" charset="0"/>
                                    </a:rPr>
                                    <m:t>𝜋𝜇</m:t>
                                  </m:r>
                                  <m:r>
                                    <a:rPr lang="en-US" sz="1600" i="1">
                                      <a:latin typeface="Cambria Math" panose="02040503050406030204" pitchFamily="18" charset="0"/>
                                    </a:rPr>
                                    <m:t>𝑏</m:t>
                                  </m:r>
                                </m:num>
                                <m:den>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𝑏</m:t>
                                      </m:r>
                                    </m:sub>
                                  </m:sSub>
                                </m:den>
                              </m:f>
                            </m:sup>
                          </m:sSup>
                          <m:nary>
                            <m:naryPr>
                              <m:chr m:val="∑"/>
                              <m:ctrlPr>
                                <a:rPr lang="en-US" sz="1600" i="1" smtClean="0">
                                  <a:solidFill>
                                    <a:schemeClr val="accent6"/>
                                  </a:solidFill>
                                  <a:latin typeface="Cambria Math" panose="02040503050406030204" pitchFamily="18" charset="0"/>
                                </a:rPr>
                              </m:ctrlPr>
                            </m:naryPr>
                            <m:sub>
                              <m:r>
                                <a:rPr lang="fr-FR" sz="1600" i="1">
                                  <a:solidFill>
                                    <a:schemeClr val="accent6"/>
                                  </a:solidFill>
                                  <a:latin typeface="Cambria Math" panose="02040503050406030204" pitchFamily="18" charset="0"/>
                                </a:rPr>
                                <m:t>𝑘</m:t>
                              </m:r>
                              <m:r>
                                <m:rPr>
                                  <m:brk m:alnAt="23"/>
                                </m:rPr>
                                <a:rPr lang="fr-FR" sz="1600" i="1">
                                  <a:solidFill>
                                    <a:schemeClr val="accent6"/>
                                  </a:solidFill>
                                  <a:latin typeface="Cambria Math" panose="02040503050406030204" pitchFamily="18" charset="0"/>
                                </a:rPr>
                                <m:t>=</m:t>
                              </m:r>
                              <m:r>
                                <a:rPr lang="fr-FR" sz="1600" i="1">
                                  <a:solidFill>
                                    <a:schemeClr val="accent6"/>
                                  </a:solidFill>
                                  <a:latin typeface="Cambria Math" panose="02040503050406030204" pitchFamily="18" charset="0"/>
                                </a:rPr>
                                <m:t>0</m:t>
                              </m:r>
                            </m:sub>
                            <m:sup>
                              <m:sSub>
                                <m:sSubPr>
                                  <m:ctrlPr>
                                    <a:rPr lang="en-US" sz="1600" i="1">
                                      <a:solidFill>
                                        <a:schemeClr val="accent6"/>
                                      </a:solidFill>
                                      <a:latin typeface="Cambria Math" panose="02040503050406030204" pitchFamily="18" charset="0"/>
                                    </a:rPr>
                                  </m:ctrlPr>
                                </m:sSubPr>
                                <m:e>
                                  <m:r>
                                    <a:rPr lang="en-US" sz="1600" i="1">
                                      <a:solidFill>
                                        <a:schemeClr val="accent6"/>
                                      </a:solidFill>
                                      <a:latin typeface="Cambria Math" panose="02040503050406030204" pitchFamily="18" charset="0"/>
                                    </a:rPr>
                                    <m:t>𝑁</m:t>
                                  </m:r>
                                </m:e>
                                <m:sub>
                                  <m:r>
                                    <a:rPr lang="fr-FR" sz="1600" i="1">
                                      <a:solidFill>
                                        <a:schemeClr val="accent6"/>
                                      </a:solidFill>
                                      <a:latin typeface="Cambria Math" panose="02040503050406030204" pitchFamily="18" charset="0"/>
                                    </a:rPr>
                                    <m:t>𝑠</m:t>
                                  </m:r>
                                </m:sub>
                              </m:sSub>
                              <m:r>
                                <a:rPr lang="en-US" sz="1600" i="1">
                                  <a:solidFill>
                                    <a:schemeClr val="accent6"/>
                                  </a:solidFill>
                                  <a:latin typeface="Cambria Math" panose="02040503050406030204" pitchFamily="18" charset="0"/>
                                </a:rPr>
                                <m:t>−1</m:t>
                              </m:r>
                            </m:sup>
                            <m:e>
                              <m:sSub>
                                <m:sSubPr>
                                  <m:ctrlPr>
                                    <a:rPr lang="en-US" sz="1600" i="1">
                                      <a:solidFill>
                                        <a:schemeClr val="accent6"/>
                                      </a:solidFill>
                                      <a:latin typeface="Cambria Math" panose="02040503050406030204" pitchFamily="18" charset="0"/>
                                    </a:rPr>
                                  </m:ctrlPr>
                                </m:sSubPr>
                                <m:e>
                                  <m:r>
                                    <a:rPr lang="en-US" sz="1600" i="1">
                                      <a:solidFill>
                                        <a:schemeClr val="accent6"/>
                                      </a:solidFill>
                                      <a:latin typeface="Cambria Math" panose="02040503050406030204" pitchFamily="18" charset="0"/>
                                    </a:rPr>
                                    <m:t>𝐴</m:t>
                                  </m:r>
                                </m:e>
                                <m:sub>
                                  <m:r>
                                    <a:rPr lang="en-US" sz="1600" i="1">
                                      <a:solidFill>
                                        <a:schemeClr val="accent6"/>
                                      </a:solidFill>
                                      <a:latin typeface="Cambria Math" panose="02040503050406030204" pitchFamily="18" charset="0"/>
                                    </a:rPr>
                                    <m:t>𝑏</m:t>
                                  </m:r>
                                  <m:r>
                                    <a:rPr lang="fr-FR" sz="1600" i="1">
                                      <a:solidFill>
                                        <a:schemeClr val="accent6"/>
                                      </a:solidFill>
                                      <a:latin typeface="Cambria Math" panose="02040503050406030204" pitchFamily="18" charset="0"/>
                                    </a:rPr>
                                    <m:t>,</m:t>
                                  </m:r>
                                  <m:r>
                                    <a:rPr lang="fr-FR" sz="1600" i="1">
                                      <a:solidFill>
                                        <a:schemeClr val="accent6"/>
                                      </a:solidFill>
                                      <a:latin typeface="Cambria Math" panose="02040503050406030204" pitchFamily="18" charset="0"/>
                                    </a:rPr>
                                    <m:t>𝑘</m:t>
                                  </m:r>
                                </m:sub>
                              </m:sSub>
                              <m:sSup>
                                <m:sSupPr>
                                  <m:ctrlPr>
                                    <a:rPr lang="fr-FR" sz="1600" i="1">
                                      <a:solidFill>
                                        <a:schemeClr val="accent6"/>
                                      </a:solidFill>
                                      <a:latin typeface="Cambria Math" panose="02040503050406030204" pitchFamily="18" charset="0"/>
                                    </a:rPr>
                                  </m:ctrlPr>
                                </m:sSupPr>
                                <m:e>
                                  <m:r>
                                    <a:rPr lang="fr-FR" sz="1600" i="1">
                                      <a:solidFill>
                                        <a:schemeClr val="accent6"/>
                                      </a:solidFill>
                                      <a:latin typeface="Cambria Math" panose="02040503050406030204" pitchFamily="18" charset="0"/>
                                    </a:rPr>
                                    <m:t>𝑒</m:t>
                                  </m:r>
                                </m:e>
                                <m:sup>
                                  <m:r>
                                    <a:rPr lang="fr-FR" sz="1600" i="1">
                                      <a:solidFill>
                                        <a:schemeClr val="accent6"/>
                                      </a:solidFill>
                                      <a:latin typeface="Cambria Math" panose="02040503050406030204" pitchFamily="18" charset="0"/>
                                    </a:rPr>
                                    <m:t>−</m:t>
                                  </m:r>
                                  <m:r>
                                    <a:rPr lang="fr-FR" sz="1600" i="1">
                                      <a:solidFill>
                                        <a:schemeClr val="accent6"/>
                                      </a:solidFill>
                                      <a:latin typeface="Cambria Math" panose="02040503050406030204" pitchFamily="18" charset="0"/>
                                    </a:rPr>
                                    <m:t>𝑗</m:t>
                                  </m:r>
                                  <m:f>
                                    <m:fPr>
                                      <m:ctrlPr>
                                        <a:rPr lang="fr-FR" sz="1600" i="1">
                                          <a:solidFill>
                                            <a:schemeClr val="accent6"/>
                                          </a:solidFill>
                                          <a:latin typeface="Cambria Math" panose="02040503050406030204" pitchFamily="18" charset="0"/>
                                        </a:rPr>
                                      </m:ctrlPr>
                                    </m:fPr>
                                    <m:num>
                                      <m:sSub>
                                        <m:sSubPr>
                                          <m:ctrlPr>
                                            <a:rPr lang="fr-FR" sz="1600" i="1" smtClean="0">
                                              <a:solidFill>
                                                <a:srgbClr val="FF0000"/>
                                              </a:solidFill>
                                              <a:latin typeface="Cambria Math" panose="02040503050406030204" pitchFamily="18" charset="0"/>
                                            </a:rPr>
                                          </m:ctrlPr>
                                        </m:sSubPr>
                                        <m:e>
                                          <m:r>
                                            <a:rPr lang="fr-FR" sz="1600" i="1">
                                              <a:solidFill>
                                                <a:srgbClr val="FF0000"/>
                                              </a:solidFill>
                                              <a:latin typeface="Cambria Math" panose="02040503050406030204" pitchFamily="18" charset="0"/>
                                            </a:rPr>
                                            <m:t>𝜔</m:t>
                                          </m:r>
                                        </m:e>
                                        <m:sub>
                                          <m:r>
                                            <a:rPr lang="fr-FR" sz="1600" i="1">
                                              <a:solidFill>
                                                <a:srgbClr val="FF0000"/>
                                              </a:solidFill>
                                              <a:latin typeface="Cambria Math" panose="02040503050406030204" pitchFamily="18" charset="0"/>
                                            </a:rPr>
                                            <m:t>𝑛</m:t>
                                          </m:r>
                                        </m:sub>
                                      </m:sSub>
                                      <m:r>
                                        <a:rPr lang="fr-FR" sz="1600" i="1">
                                          <a:solidFill>
                                            <a:schemeClr val="accent6"/>
                                          </a:solidFill>
                                          <a:latin typeface="Cambria Math" panose="02040503050406030204" pitchFamily="18" charset="0"/>
                                        </a:rPr>
                                        <m:t>𝑘</m:t>
                                      </m:r>
                                    </m:num>
                                    <m:den>
                                      <m:sSub>
                                        <m:sSubPr>
                                          <m:ctrlPr>
                                            <a:rPr lang="fr-FR" sz="1600" i="1">
                                              <a:solidFill>
                                                <a:schemeClr val="accent6"/>
                                              </a:solidFill>
                                              <a:latin typeface="Cambria Math" panose="02040503050406030204" pitchFamily="18" charset="0"/>
                                            </a:rPr>
                                          </m:ctrlPr>
                                        </m:sSubPr>
                                        <m:e>
                                          <m:r>
                                            <a:rPr lang="fr-FR" sz="1600" i="1">
                                              <a:solidFill>
                                                <a:schemeClr val="accent6"/>
                                              </a:solidFill>
                                              <a:latin typeface="Cambria Math" panose="02040503050406030204" pitchFamily="18" charset="0"/>
                                            </a:rPr>
                                            <m:t>𝑁</m:t>
                                          </m:r>
                                        </m:e>
                                        <m:sub>
                                          <m:r>
                                            <a:rPr lang="fr-FR" sz="1600" i="1">
                                              <a:solidFill>
                                                <a:schemeClr val="accent6"/>
                                              </a:solidFill>
                                              <a:latin typeface="Cambria Math" panose="02040503050406030204" pitchFamily="18" charset="0"/>
                                            </a:rPr>
                                            <m:t>𝑠</m:t>
                                          </m:r>
                                        </m:sub>
                                      </m:sSub>
                                    </m:den>
                                  </m:f>
                                </m:sup>
                              </m:sSup>
                            </m:e>
                          </m:nary>
                        </m:e>
                      </m:nary>
                    </m:oMath>
                  </m:oMathPara>
                </a14:m>
                <a:endParaRPr lang="fr-FR" sz="1600" dirty="0"/>
              </a:p>
            </p:txBody>
          </p:sp>
        </mc:Choice>
        <mc:Fallback xmlns="">
          <p:sp>
            <p:nvSpPr>
              <p:cNvPr id="9" name="TextBox 8">
                <a:extLst>
                  <a:ext uri="{FF2B5EF4-FFF2-40B4-BE49-F238E27FC236}">
                    <a16:creationId xmlns:a16="http://schemas.microsoft.com/office/drawing/2014/main" id="{8230C208-7EB7-4EFF-8F02-FD2DEAE4BC4F}"/>
                  </a:ext>
                </a:extLst>
              </p:cNvPr>
              <p:cNvSpPr txBox="1">
                <a:spLocks noRot="1" noChangeAspect="1" noMove="1" noResize="1" noEditPoints="1" noAdjustHandles="1" noChangeArrowheads="1" noChangeShapeType="1" noTextEdit="1"/>
              </p:cNvSpPr>
              <p:nvPr/>
            </p:nvSpPr>
            <p:spPr>
              <a:xfrm>
                <a:off x="2862216" y="1077667"/>
                <a:ext cx="7369300" cy="784895"/>
              </a:xfrm>
              <a:prstGeom prst="rect">
                <a:avLst/>
              </a:prstGeom>
              <a:blipFill>
                <a:blip r:embed="rId5"/>
                <a:stretch>
                  <a:fillRect/>
                </a:stretch>
              </a:blipFill>
            </p:spPr>
            <p:txBody>
              <a:bodyPr/>
              <a:lstStyle/>
              <a:p>
                <a:r>
                  <a:rPr lang="fr-FR">
                    <a:noFill/>
                  </a:rPr>
                  <a:t> </a:t>
                </a:r>
              </a:p>
            </p:txBody>
          </p:sp>
        </mc:Fallback>
      </mc:AlternateContent>
      <p:sp>
        <p:nvSpPr>
          <p:cNvPr id="10" name="TextBox 9">
            <a:extLst>
              <a:ext uri="{FF2B5EF4-FFF2-40B4-BE49-F238E27FC236}">
                <a16:creationId xmlns:a16="http://schemas.microsoft.com/office/drawing/2014/main" id="{87530745-E1D0-4684-8295-53E039222F08}"/>
              </a:ext>
            </a:extLst>
          </p:cNvPr>
          <p:cNvSpPr txBox="1"/>
          <p:nvPr/>
        </p:nvSpPr>
        <p:spPr>
          <a:xfrm>
            <a:off x="5653869" y="723017"/>
            <a:ext cx="2671894" cy="369332"/>
          </a:xfrm>
          <a:prstGeom prst="rect">
            <a:avLst/>
          </a:prstGeom>
          <a:noFill/>
        </p:spPr>
        <p:txBody>
          <a:bodyPr wrap="square" rtlCol="0">
            <a:spAutoFit/>
          </a:bodyPr>
          <a:lstStyle/>
          <a:p>
            <a:r>
              <a:rPr lang="en-US" i="1" dirty="0"/>
              <a:t>FFT based mode analysis</a:t>
            </a:r>
            <a:endParaRPr lang="fr-FR" i="1" dirty="0"/>
          </a:p>
        </p:txBody>
      </p:sp>
      <p:pic>
        <p:nvPicPr>
          <p:cNvPr id="7" name="Picture 6">
            <a:extLst>
              <a:ext uri="{FF2B5EF4-FFF2-40B4-BE49-F238E27FC236}">
                <a16:creationId xmlns:a16="http://schemas.microsoft.com/office/drawing/2014/main" id="{146D84F2-7785-41A7-A0F4-C0D67468E196}"/>
              </a:ext>
            </a:extLst>
          </p:cNvPr>
          <p:cNvPicPr>
            <a:picLocks noChangeAspect="1"/>
          </p:cNvPicPr>
          <p:nvPr/>
        </p:nvPicPr>
        <p:blipFill>
          <a:blip r:embed="rId6"/>
          <a:stretch>
            <a:fillRect/>
          </a:stretch>
        </p:blipFill>
        <p:spPr>
          <a:xfrm>
            <a:off x="3974077" y="1848981"/>
            <a:ext cx="2572789" cy="1973585"/>
          </a:xfrm>
          <a:prstGeom prst="rect">
            <a:avLst/>
          </a:prstGeom>
        </p:spPr>
      </p:pic>
      <p:pic>
        <p:nvPicPr>
          <p:cNvPr id="8" name="Picture 7">
            <a:extLst>
              <a:ext uri="{FF2B5EF4-FFF2-40B4-BE49-F238E27FC236}">
                <a16:creationId xmlns:a16="http://schemas.microsoft.com/office/drawing/2014/main" id="{7EFFE8E3-AF8E-4F94-ACA8-60CD0FC7B22B}"/>
              </a:ext>
            </a:extLst>
          </p:cNvPr>
          <p:cNvPicPr>
            <a:picLocks noChangeAspect="1"/>
          </p:cNvPicPr>
          <p:nvPr/>
        </p:nvPicPr>
        <p:blipFill>
          <a:blip r:embed="rId7"/>
          <a:stretch>
            <a:fillRect/>
          </a:stretch>
        </p:blipFill>
        <p:spPr>
          <a:xfrm>
            <a:off x="6628149" y="1862562"/>
            <a:ext cx="2487408" cy="1917061"/>
          </a:xfrm>
          <a:prstGeom prst="rect">
            <a:avLst/>
          </a:prstGeom>
        </p:spPr>
      </p:pic>
      <p:sp>
        <p:nvSpPr>
          <p:cNvPr id="21" name="Arrow: Right 20">
            <a:extLst>
              <a:ext uri="{FF2B5EF4-FFF2-40B4-BE49-F238E27FC236}">
                <a16:creationId xmlns:a16="http://schemas.microsoft.com/office/drawing/2014/main" id="{33A7DA3C-0BAA-4334-B051-CD462AF8DE92}"/>
              </a:ext>
            </a:extLst>
          </p:cNvPr>
          <p:cNvSpPr/>
          <p:nvPr/>
        </p:nvSpPr>
        <p:spPr>
          <a:xfrm>
            <a:off x="6481645" y="2720424"/>
            <a:ext cx="293007" cy="201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E9AFFD4-1786-4D0D-B222-737EBE7E9146}"/>
                  </a:ext>
                </a:extLst>
              </p:cNvPr>
              <p:cNvSpPr txBox="1"/>
              <p:nvPr/>
            </p:nvSpPr>
            <p:spPr>
              <a:xfrm>
                <a:off x="6726084" y="3782542"/>
                <a:ext cx="2734811" cy="369332"/>
              </a:xfrm>
              <a:prstGeom prst="rect">
                <a:avLst/>
              </a:prstGeom>
              <a:noFill/>
            </p:spPr>
            <p:txBody>
              <a:bodyPr wrap="square" rtlCol="0">
                <a:spAutoFit/>
              </a:bodyPr>
              <a:lstStyle/>
              <a:p>
                <a:r>
                  <a:rPr lang="en-US" i="1" dirty="0"/>
                  <a:t>CB Modes,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𝑠</m:t>
                        </m:r>
                      </m:sub>
                    </m:sSub>
                  </m:oMath>
                </a14:m>
                <a:r>
                  <a:rPr lang="en-US" i="1" dirty="0"/>
                  <a:t> sidebands</a:t>
                </a:r>
                <a:endParaRPr lang="fr-FR" i="1" dirty="0"/>
              </a:p>
            </p:txBody>
          </p:sp>
        </mc:Choice>
        <mc:Fallback xmlns="">
          <p:sp>
            <p:nvSpPr>
              <p:cNvPr id="23" name="TextBox 22">
                <a:extLst>
                  <a:ext uri="{FF2B5EF4-FFF2-40B4-BE49-F238E27FC236}">
                    <a16:creationId xmlns:a16="http://schemas.microsoft.com/office/drawing/2014/main" id="{7E9AFFD4-1786-4D0D-B222-737EBE7E9146}"/>
                  </a:ext>
                </a:extLst>
              </p:cNvPr>
              <p:cNvSpPr txBox="1">
                <a:spLocks noRot="1" noChangeAspect="1" noMove="1" noResize="1" noEditPoints="1" noAdjustHandles="1" noChangeArrowheads="1" noChangeShapeType="1" noTextEdit="1"/>
              </p:cNvSpPr>
              <p:nvPr/>
            </p:nvSpPr>
            <p:spPr>
              <a:xfrm>
                <a:off x="6726084" y="3782542"/>
                <a:ext cx="2734811" cy="369332"/>
              </a:xfrm>
              <a:prstGeom prst="rect">
                <a:avLst/>
              </a:prstGeom>
              <a:blipFill>
                <a:blip r:embed="rId8"/>
                <a:stretch>
                  <a:fillRect l="-1782" t="-8197" b="-24590"/>
                </a:stretch>
              </a:blipFill>
            </p:spPr>
            <p:txBody>
              <a:bodyPr/>
              <a:lstStyle/>
              <a:p>
                <a:r>
                  <a:rPr lang="fr-FR">
                    <a:noFill/>
                  </a:rPr>
                  <a:t> </a:t>
                </a:r>
              </a:p>
            </p:txBody>
          </p:sp>
        </mc:Fallback>
      </mc:AlternateContent>
      <p:sp>
        <p:nvSpPr>
          <p:cNvPr id="24" name="TextBox 23">
            <a:extLst>
              <a:ext uri="{FF2B5EF4-FFF2-40B4-BE49-F238E27FC236}">
                <a16:creationId xmlns:a16="http://schemas.microsoft.com/office/drawing/2014/main" id="{4A476E30-F51F-47DE-AB21-E03C47F3BE60}"/>
              </a:ext>
            </a:extLst>
          </p:cNvPr>
          <p:cNvSpPr txBox="1"/>
          <p:nvPr/>
        </p:nvSpPr>
        <p:spPr>
          <a:xfrm>
            <a:off x="4464599" y="3786684"/>
            <a:ext cx="2734811" cy="369332"/>
          </a:xfrm>
          <a:prstGeom prst="rect">
            <a:avLst/>
          </a:prstGeom>
          <a:noFill/>
        </p:spPr>
        <p:txBody>
          <a:bodyPr wrap="square" rtlCol="0">
            <a:spAutoFit/>
          </a:bodyPr>
          <a:lstStyle/>
          <a:p>
            <a:r>
              <a:rPr lang="en-US" i="1" dirty="0"/>
              <a:t>Bunch </a:t>
            </a:r>
            <a:r>
              <a:rPr lang="en-US" i="1" dirty="0" err="1"/>
              <a:t>osc</a:t>
            </a:r>
            <a:r>
              <a:rPr lang="en-US" i="1" dirty="0"/>
              <a:t>. spectra</a:t>
            </a:r>
            <a:endParaRPr lang="fr-FR" i="1" dirty="0"/>
          </a:p>
        </p:txBody>
      </p:sp>
    </p:spTree>
    <p:extLst>
      <p:ext uri="{BB962C8B-B14F-4D97-AF65-F5344CB8AC3E}">
        <p14:creationId xmlns:p14="http://schemas.microsoft.com/office/powerpoint/2010/main" val="3320124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CB feedback implementation (1)</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11</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482358"/>
                <a:ext cx="9144000" cy="2157775"/>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Initial implementation as simple proportional corrector with gain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𝑔</m:t>
                        </m:r>
                      </m:e>
                      <m:sub>
                        <m:r>
                          <a:rPr lang="fr-FR" sz="2400" i="1">
                            <a:latin typeface="Cambria Math" panose="02040503050406030204" pitchFamily="18" charset="0"/>
                          </a:rPr>
                          <m:t>𝜇</m:t>
                        </m:r>
                      </m:sub>
                    </m:sSub>
                  </m:oMath>
                </a14:m>
                <a:r>
                  <a:rPr lang="en-US" sz="2400" dirty="0"/>
                  <a:t> and max voltage of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𝑔</m:t>
                        </m:r>
                      </m:e>
                      <m:sub>
                        <m:r>
                          <a:rPr lang="fr-FR" sz="2400" i="1">
                            <a:latin typeface="Cambria Math" panose="02040503050406030204" pitchFamily="18" charset="0"/>
                          </a:rPr>
                          <m:t>𝜇</m:t>
                        </m:r>
                      </m:sub>
                    </m:sSub>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fr-FR" sz="2400" i="1">
                            <a:latin typeface="Cambria Math" panose="02040503050406030204" pitchFamily="18" charset="0"/>
                          </a:rPr>
                          <m:t>𝜇</m:t>
                        </m:r>
                        <m:r>
                          <a:rPr lang="fr-FR" sz="2400" i="1">
                            <a:latin typeface="Cambria Math" panose="02040503050406030204" pitchFamily="18" charset="0"/>
                          </a:rPr>
                          <m:t>,</m:t>
                        </m:r>
                        <m:r>
                          <m:rPr>
                            <m:sty m:val="p"/>
                          </m:rPr>
                          <a:rPr lang="fr-FR" sz="2400">
                            <a:latin typeface="Cambria Math" panose="02040503050406030204" pitchFamily="18" charset="0"/>
                          </a:rPr>
                          <m:t>max</m:t>
                        </m:r>
                      </m:sub>
                    </m:sSub>
                    <m:r>
                      <a:rPr lang="fr-FR" sz="2400" b="0" i="1" smtClean="0">
                        <a:latin typeface="Cambria Math" panose="02040503050406030204" pitchFamily="18" charset="0"/>
                      </a:rPr>
                      <m:t>&lt;5</m:t>
                    </m:r>
                  </m:oMath>
                </a14:m>
                <a:r>
                  <a:rPr lang="en-US" sz="2400" dirty="0"/>
                  <a:t> kV (effective power limitation difficult to evaluate)</a:t>
                </a:r>
                <a:br>
                  <a:rPr lang="en-US" sz="2400" dirty="0"/>
                </a:br>
                <a:endParaRPr lang="en-US" sz="2400" dirty="0"/>
              </a:p>
              <a:p>
                <a:pPr>
                  <a:buFont typeface="Wingdings" panose="05000000000000000000" pitchFamily="2" charset="2"/>
                  <a:buChar char="§"/>
                </a:pPr>
                <a:r>
                  <a:rPr lang="en-US" sz="2400" dirty="0"/>
                  <a:t>The central harmonic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h</m:t>
                        </m:r>
                      </m:e>
                      <m:sub>
                        <m:r>
                          <a:rPr lang="fr-FR" sz="2400" i="1">
                            <a:latin typeface="Cambria Math" panose="02040503050406030204" pitchFamily="18" charset="0"/>
                          </a:rPr>
                          <m:t>𝜇</m:t>
                        </m:r>
                      </m:sub>
                    </m:sSub>
                  </m:oMath>
                </a14:m>
                <a:r>
                  <a:rPr lang="en-US" sz="2400" dirty="0"/>
                  <a:t> is selected to match the real implementation, the excitation is in the bandwidth of the </a:t>
                </a:r>
                <a:r>
                  <a:rPr lang="en-US" sz="2400" dirty="0" err="1"/>
                  <a:t>Finemet</a:t>
                </a:r>
                <a:r>
                  <a:rPr lang="en-US" sz="2400" dirty="0"/>
                  <a:t> cavity</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4482358"/>
                <a:ext cx="9144000" cy="2157775"/>
              </a:xfrm>
              <a:prstGeom prst="rect">
                <a:avLst/>
              </a:prstGeom>
              <a:blipFill>
                <a:blip r:embed="rId3"/>
                <a:stretch>
                  <a:fillRect l="-867" t="-4802" r="-1400" b="-1412"/>
                </a:stretch>
              </a:blipFill>
            </p:spPr>
            <p:txBody>
              <a:bodyPr/>
              <a:lstStyle/>
              <a:p>
                <a:r>
                  <a:rPr lang="en-US">
                    <a:noFill/>
                  </a:rPr>
                  <a:t> </a:t>
                </a:r>
              </a:p>
            </p:txBody>
          </p:sp>
        </mc:Fallback>
      </mc:AlternateContent>
      <p:pic>
        <p:nvPicPr>
          <p:cNvPr id="9" name="Image 8">
            <a:extLst>
              <a:ext uri="{FF2B5EF4-FFF2-40B4-BE49-F238E27FC236}">
                <a16:creationId xmlns:a16="http://schemas.microsoft.com/office/drawing/2014/main" id="{D91266A9-E5A1-4247-9C94-CDF60D2655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65066" y="2559574"/>
            <a:ext cx="2550346" cy="1884865"/>
          </a:xfrm>
          <a:prstGeom prst="rect">
            <a:avLst/>
          </a:prstGeom>
        </p:spPr>
      </p:pic>
      <p:cxnSp>
        <p:nvCxnSpPr>
          <p:cNvPr id="11" name="Connecteur droit avec flèche 10">
            <a:extLst>
              <a:ext uri="{FF2B5EF4-FFF2-40B4-BE49-F238E27FC236}">
                <a16:creationId xmlns:a16="http://schemas.microsoft.com/office/drawing/2014/main" id="{5EDF3226-23F5-4E03-A6CF-630ECC3788D7}"/>
              </a:ext>
            </a:extLst>
          </p:cNvPr>
          <p:cNvCxnSpPr/>
          <p:nvPr/>
        </p:nvCxnSpPr>
        <p:spPr>
          <a:xfrm>
            <a:off x="202518" y="1211188"/>
            <a:ext cx="8481214"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cxnSp>
        <p:nvCxnSpPr>
          <p:cNvPr id="13" name="Connecteur droit 12">
            <a:extLst>
              <a:ext uri="{FF2B5EF4-FFF2-40B4-BE49-F238E27FC236}">
                <a16:creationId xmlns:a16="http://schemas.microsoft.com/office/drawing/2014/main" id="{E2F68124-0184-4D79-B32F-9DDC1C33B505}"/>
              </a:ext>
            </a:extLst>
          </p:cNvPr>
          <p:cNvCxnSpPr/>
          <p:nvPr/>
        </p:nvCxnSpPr>
        <p:spPr>
          <a:xfrm>
            <a:off x="7770515" y="1073957"/>
            <a:ext cx="0" cy="27002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Flèche : virage 13">
            <a:extLst>
              <a:ext uri="{FF2B5EF4-FFF2-40B4-BE49-F238E27FC236}">
                <a16:creationId xmlns:a16="http://schemas.microsoft.com/office/drawing/2014/main" id="{253A424F-85E8-456F-B09E-E26C0F176954}"/>
              </a:ext>
            </a:extLst>
          </p:cNvPr>
          <p:cNvSpPr/>
          <p:nvPr/>
        </p:nvSpPr>
        <p:spPr>
          <a:xfrm rot="16200000" flipV="1">
            <a:off x="5806487" y="1300827"/>
            <a:ext cx="1801944" cy="2336663"/>
          </a:xfrm>
          <a:prstGeom prst="bentArrow">
            <a:avLst>
              <a:gd name="adj1" fmla="val 4880"/>
              <a:gd name="adj2" fmla="val 5681"/>
              <a:gd name="adj3" fmla="val 20837"/>
              <a:gd name="adj4" fmla="val 79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D52D78F5-B4BD-4916-8E0A-88EA39C635A0}"/>
                  </a:ext>
                </a:extLst>
              </p:cNvPr>
              <p:cNvSpPr/>
              <p:nvPr/>
            </p:nvSpPr>
            <p:spPr>
              <a:xfrm>
                <a:off x="4616052" y="3081417"/>
                <a:ext cx="910699"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𝜙</m:t>
                          </m:r>
                        </m:e>
                        <m:sub>
                          <m:r>
                            <a:rPr lang="fr-FR" i="1">
                              <a:latin typeface="Cambria Math" panose="02040503050406030204" pitchFamily="18" charset="0"/>
                            </a:rPr>
                            <m:t>𝜇</m:t>
                          </m:r>
                          <m:r>
                            <a:rPr lang="fr-FR" i="1">
                              <a:latin typeface="Cambria Math" panose="02040503050406030204" pitchFamily="18" charset="0"/>
                            </a:rPr>
                            <m:t>,</m:t>
                          </m:r>
                          <m:r>
                            <m:rPr>
                              <m:sty m:val="p"/>
                            </m:rPr>
                            <a:rPr lang="fr-FR" b="0" i="0" smtClean="0">
                              <a:latin typeface="Cambria Math" panose="02040503050406030204" pitchFamily="18" charset="0"/>
                            </a:rPr>
                            <m:t>max</m:t>
                          </m:r>
                        </m:sub>
                      </m:sSub>
                    </m:oMath>
                  </m:oMathPara>
                </a14:m>
                <a:endParaRPr lang="en-US" dirty="0"/>
              </a:p>
            </p:txBody>
          </p:sp>
        </mc:Choice>
        <mc:Fallback xmlns="">
          <p:sp>
            <p:nvSpPr>
              <p:cNvPr id="16" name="Rectangle 15">
                <a:extLst>
                  <a:ext uri="{FF2B5EF4-FFF2-40B4-BE49-F238E27FC236}">
                    <a16:creationId xmlns:a16="http://schemas.microsoft.com/office/drawing/2014/main" id="{D52D78F5-B4BD-4916-8E0A-88EA39C635A0}"/>
                  </a:ext>
                </a:extLst>
              </p:cNvPr>
              <p:cNvSpPr>
                <a:spLocks noRot="1" noChangeAspect="1" noMove="1" noResize="1" noEditPoints="1" noAdjustHandles="1" noChangeArrowheads="1" noChangeShapeType="1" noTextEdit="1"/>
              </p:cNvSpPr>
              <p:nvPr/>
            </p:nvSpPr>
            <p:spPr>
              <a:xfrm>
                <a:off x="4616052" y="3081417"/>
                <a:ext cx="910699" cy="391646"/>
              </a:xfrm>
              <a:prstGeom prst="rect">
                <a:avLst/>
              </a:prstGeom>
              <a:blipFill>
                <a:blip r:embed="rId5"/>
                <a:stretch>
                  <a:fillRect b="-61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8B9796AD-9F1B-4015-A111-759069EF194C}"/>
                  </a:ext>
                </a:extLst>
              </p:cNvPr>
              <p:cNvSpPr/>
              <p:nvPr/>
            </p:nvSpPr>
            <p:spPr>
              <a:xfrm>
                <a:off x="4647141" y="2794086"/>
                <a:ext cx="899477"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𝐴</m:t>
                          </m:r>
                        </m:e>
                        <m:sub>
                          <m:r>
                            <a:rPr lang="fr-FR" i="1">
                              <a:latin typeface="Cambria Math" panose="02040503050406030204" pitchFamily="18" charset="0"/>
                            </a:rPr>
                            <m:t>𝜇</m:t>
                          </m:r>
                          <m:r>
                            <a:rPr lang="fr-FR" i="1">
                              <a:latin typeface="Cambria Math" panose="02040503050406030204" pitchFamily="18" charset="0"/>
                            </a:rPr>
                            <m:t>,</m:t>
                          </m:r>
                          <m:r>
                            <m:rPr>
                              <m:sty m:val="p"/>
                            </m:rPr>
                            <a:rPr lang="fr-FR" b="0" i="0" smtClean="0">
                              <a:latin typeface="Cambria Math" panose="02040503050406030204" pitchFamily="18" charset="0"/>
                            </a:rPr>
                            <m:t>max</m:t>
                          </m:r>
                        </m:sub>
                      </m:sSub>
                    </m:oMath>
                  </m:oMathPara>
                </a14:m>
                <a:endParaRPr lang="en-US" dirty="0"/>
              </a:p>
            </p:txBody>
          </p:sp>
        </mc:Choice>
        <mc:Fallback xmlns="">
          <p:sp>
            <p:nvSpPr>
              <p:cNvPr id="19" name="Rectangle 18">
                <a:extLst>
                  <a:ext uri="{FF2B5EF4-FFF2-40B4-BE49-F238E27FC236}">
                    <a16:creationId xmlns:a16="http://schemas.microsoft.com/office/drawing/2014/main" id="{8B9796AD-9F1B-4015-A111-759069EF194C}"/>
                  </a:ext>
                </a:extLst>
              </p:cNvPr>
              <p:cNvSpPr>
                <a:spLocks noRot="1" noChangeAspect="1" noMove="1" noResize="1" noEditPoints="1" noAdjustHandles="1" noChangeArrowheads="1" noChangeShapeType="1" noTextEdit="1"/>
              </p:cNvSpPr>
              <p:nvPr/>
            </p:nvSpPr>
            <p:spPr>
              <a:xfrm>
                <a:off x="4647141" y="2794086"/>
                <a:ext cx="899477" cy="391646"/>
              </a:xfrm>
              <a:prstGeom prst="rect">
                <a:avLst/>
              </a:prstGeom>
              <a:blipFill>
                <a:blip r:embed="rId6"/>
                <a:stretch>
                  <a:fillRect b="-3077"/>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2974703B-1403-43B1-8ED8-609101F798B5}"/>
              </a:ext>
            </a:extLst>
          </p:cNvPr>
          <p:cNvSpPr/>
          <p:nvPr/>
        </p:nvSpPr>
        <p:spPr>
          <a:xfrm>
            <a:off x="7105429" y="687905"/>
            <a:ext cx="1330172" cy="369332"/>
          </a:xfrm>
          <a:prstGeom prst="rect">
            <a:avLst/>
          </a:prstGeom>
        </p:spPr>
        <p:txBody>
          <a:bodyPr wrap="none">
            <a:spAutoFit/>
          </a:bodyPr>
          <a:lstStyle/>
          <a:p>
            <a:r>
              <a:rPr lang="fr-FR" i="1" dirty="0" err="1"/>
              <a:t>Current</a:t>
            </a:r>
            <a:r>
              <a:rPr lang="fr-FR" i="1" dirty="0"/>
              <a:t> </a:t>
            </a:r>
            <a:r>
              <a:rPr lang="fr-FR" i="1" dirty="0" err="1"/>
              <a:t>turn</a:t>
            </a:r>
            <a:endParaRPr lang="fr-FR" i="1" dirty="0"/>
          </a:p>
        </p:txBody>
      </p:sp>
      <p:pic>
        <p:nvPicPr>
          <p:cNvPr id="4" name="Image 3">
            <a:extLst>
              <a:ext uri="{FF2B5EF4-FFF2-40B4-BE49-F238E27FC236}">
                <a16:creationId xmlns:a16="http://schemas.microsoft.com/office/drawing/2014/main" id="{1B7F6DDF-D15D-47A6-8DE6-535D2586FE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3152" y="1268816"/>
            <a:ext cx="2550346" cy="1884865"/>
          </a:xfrm>
          <a:prstGeom prst="rect">
            <a:avLst/>
          </a:prstGeom>
        </p:spPr>
      </p:pic>
      <p:sp>
        <p:nvSpPr>
          <p:cNvPr id="21" name="Rectangle 20">
            <a:extLst>
              <a:ext uri="{FF2B5EF4-FFF2-40B4-BE49-F238E27FC236}">
                <a16:creationId xmlns:a16="http://schemas.microsoft.com/office/drawing/2014/main" id="{3A349A9E-5226-43B7-8158-66368BC71FAA}"/>
              </a:ext>
            </a:extLst>
          </p:cNvPr>
          <p:cNvSpPr/>
          <p:nvPr/>
        </p:nvSpPr>
        <p:spPr>
          <a:xfrm>
            <a:off x="2936907" y="1681860"/>
            <a:ext cx="2146870" cy="646331"/>
          </a:xfrm>
          <a:prstGeom prst="rect">
            <a:avLst/>
          </a:prstGeom>
        </p:spPr>
        <p:txBody>
          <a:bodyPr wrap="none">
            <a:spAutoFit/>
          </a:bodyPr>
          <a:lstStyle/>
          <a:p>
            <a:r>
              <a:rPr lang="fr-FR" i="1" dirty="0" err="1"/>
              <a:t>Previous</a:t>
            </a:r>
            <a:r>
              <a:rPr lang="fr-FR" i="1" dirty="0"/>
              <a:t> </a:t>
            </a:r>
            <a:r>
              <a:rPr lang="fr-FR" b="1" i="1" dirty="0">
                <a:solidFill>
                  <a:srgbClr val="FF0000"/>
                </a:solidFill>
              </a:rPr>
              <a:t>10000 </a:t>
            </a:r>
            <a:r>
              <a:rPr lang="fr-FR" b="1" i="1" dirty="0" err="1">
                <a:solidFill>
                  <a:srgbClr val="FF0000"/>
                </a:solidFill>
              </a:rPr>
              <a:t>turns</a:t>
            </a:r>
            <a:endParaRPr lang="fr-FR" b="1" i="1" dirty="0">
              <a:solidFill>
                <a:srgbClr val="FF0000"/>
              </a:solidFill>
            </a:endParaRPr>
          </a:p>
          <a:p>
            <a:r>
              <a:rPr lang="fr-FR" i="1" dirty="0" err="1"/>
              <a:t>sampled</a:t>
            </a:r>
            <a:r>
              <a:rPr lang="fr-FR" i="1" dirty="0"/>
              <a:t> (~ 2ms)</a:t>
            </a:r>
          </a:p>
        </p:txBody>
      </p:sp>
      <p:sp>
        <p:nvSpPr>
          <p:cNvPr id="22" name="Rectangle 21">
            <a:extLst>
              <a:ext uri="{FF2B5EF4-FFF2-40B4-BE49-F238E27FC236}">
                <a16:creationId xmlns:a16="http://schemas.microsoft.com/office/drawing/2014/main" id="{9ADEDC3D-69F5-485B-A914-E5848DF3BC79}"/>
              </a:ext>
            </a:extLst>
          </p:cNvPr>
          <p:cNvSpPr/>
          <p:nvPr/>
        </p:nvSpPr>
        <p:spPr>
          <a:xfrm>
            <a:off x="786393" y="3324433"/>
            <a:ext cx="1570502" cy="646331"/>
          </a:xfrm>
          <a:prstGeom prst="rect">
            <a:avLst/>
          </a:prstGeom>
        </p:spPr>
        <p:txBody>
          <a:bodyPr wrap="square">
            <a:spAutoFit/>
          </a:bodyPr>
          <a:lstStyle/>
          <a:p>
            <a:r>
              <a:rPr lang="fr-FR" i="1" dirty="0"/>
              <a:t>All 21 modes </a:t>
            </a:r>
            <a:r>
              <a:rPr lang="fr-FR" i="1" dirty="0" err="1"/>
              <a:t>analyzed</a:t>
            </a:r>
            <a:endParaRPr lang="fr-FR" i="1" dirty="0"/>
          </a:p>
        </p:txBody>
      </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1055D70A-12F3-4E22-ABB6-E1BA658939FF}"/>
                  </a:ext>
                </a:extLst>
              </p:cNvPr>
              <p:cNvSpPr/>
              <p:nvPr/>
            </p:nvSpPr>
            <p:spPr>
              <a:xfrm>
                <a:off x="5626393" y="3215601"/>
                <a:ext cx="3611566" cy="11128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b="1" i="1" smtClean="0">
                              <a:solidFill>
                                <a:srgbClr val="FF0000"/>
                              </a:solidFill>
                              <a:latin typeface="Cambria Math" panose="02040503050406030204" pitchFamily="18" charset="0"/>
                            </a:rPr>
                          </m:ctrlPr>
                        </m:sSubPr>
                        <m:e>
                          <m:r>
                            <a:rPr lang="fr-FR" b="1" i="1" smtClean="0">
                              <a:solidFill>
                                <a:srgbClr val="FF0000"/>
                              </a:solidFill>
                              <a:latin typeface="Cambria Math" panose="02040503050406030204" pitchFamily="18" charset="0"/>
                            </a:rPr>
                            <m:t>𝒈</m:t>
                          </m:r>
                        </m:e>
                        <m:sub>
                          <m:r>
                            <a:rPr lang="fr-FR" b="1" i="1" smtClean="0">
                              <a:solidFill>
                                <a:srgbClr val="FF0000"/>
                              </a:solidFill>
                              <a:latin typeface="Cambria Math" panose="02040503050406030204" pitchFamily="18" charset="0"/>
                            </a:rPr>
                            <m:t>𝝁</m:t>
                          </m:r>
                        </m:sub>
                      </m:sSub>
                      <m:sSub>
                        <m:sSubPr>
                          <m:ctrlPr>
                            <a:rPr lang="en-US" i="1">
                              <a:latin typeface="Cambria Math" panose="02040503050406030204" pitchFamily="18" charset="0"/>
                            </a:rPr>
                          </m:ctrlPr>
                        </m:sSubPr>
                        <m:e>
                          <m:r>
                            <a:rPr lang="en-US" i="1">
                              <a:latin typeface="Cambria Math" panose="02040503050406030204" pitchFamily="18" charset="0"/>
                            </a:rPr>
                            <m:t>𝐴</m:t>
                          </m:r>
                        </m:e>
                        <m:sub>
                          <m:r>
                            <a:rPr lang="fr-FR" i="1">
                              <a:latin typeface="Cambria Math" panose="02040503050406030204" pitchFamily="18" charset="0"/>
                            </a:rPr>
                            <m:t>𝜇</m:t>
                          </m:r>
                          <m:r>
                            <a:rPr lang="fr-FR" i="1">
                              <a:latin typeface="Cambria Math" panose="02040503050406030204" pitchFamily="18" charset="0"/>
                            </a:rPr>
                            <m:t>,</m:t>
                          </m:r>
                          <m:r>
                            <m:rPr>
                              <m:sty m:val="p"/>
                            </m:rPr>
                            <a:rPr lang="fr-FR">
                              <a:latin typeface="Cambria Math" panose="02040503050406030204" pitchFamily="18" charset="0"/>
                            </a:rPr>
                            <m:t>max</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d>
                            <m:dPr>
                              <m:begChr m:val="["/>
                              <m:endChr m:val="]"/>
                              <m:ctrlPr>
                                <a:rPr lang="fr-FR" b="0" i="1" smtClean="0">
                                  <a:latin typeface="Cambria Math" panose="02040503050406030204" pitchFamily="18" charset="0"/>
                                </a:rPr>
                              </m:ctrlPr>
                            </m:dPr>
                            <m:e>
                              <m:eqArr>
                                <m:eqArrPr>
                                  <m:ctrlPr>
                                    <a:rPr lang="en-US" i="1">
                                      <a:latin typeface="Cambria Math" panose="02040503050406030204" pitchFamily="18" charset="0"/>
                                    </a:rPr>
                                  </m:ctrlPr>
                                </m:eqArrPr>
                                <m:e>
                                  <m:d>
                                    <m:dPr>
                                      <m:ctrlPr>
                                        <a:rPr lang="fr-FR" i="1">
                                          <a:latin typeface="Cambria Math" panose="02040503050406030204" pitchFamily="18" charset="0"/>
                                        </a:rPr>
                                      </m:ctrlPr>
                                    </m:dPr>
                                    <m:e>
                                      <m:sSub>
                                        <m:sSubPr>
                                          <m:ctrlPr>
                                            <a:rPr lang="fr-FR" i="1">
                                              <a:latin typeface="Cambria Math" panose="02040503050406030204" pitchFamily="18" charset="0"/>
                                            </a:rPr>
                                          </m:ctrlPr>
                                        </m:sSubPr>
                                        <m:e>
                                          <m:r>
                                            <a:rPr lang="fr-FR" i="1">
                                              <a:latin typeface="Cambria Math" panose="02040503050406030204" pitchFamily="18" charset="0"/>
                                            </a:rPr>
                                            <m:t>h</m:t>
                                          </m:r>
                                        </m:e>
                                        <m:sub>
                                          <m:r>
                                            <a:rPr lang="fr-FR" i="1">
                                              <a:latin typeface="Cambria Math" panose="02040503050406030204" pitchFamily="18" charset="0"/>
                                            </a:rPr>
                                            <m:t>𝜇</m:t>
                                          </m:r>
                                        </m:sub>
                                      </m:sSub>
                                      <m:sSub>
                                        <m:sSubPr>
                                          <m:ctrlPr>
                                            <a:rPr lang="fr-FR" i="1">
                                              <a:latin typeface="Cambria Math" panose="02040503050406030204" pitchFamily="18" charset="0"/>
                                            </a:rPr>
                                          </m:ctrlPr>
                                        </m:sSubPr>
                                        <m:e>
                                          <m:r>
                                            <a:rPr lang="fr-FR" i="1">
                                              <a:latin typeface="Cambria Math" panose="02040503050406030204" pitchFamily="18" charset="0"/>
                                            </a:rPr>
                                            <m:t>𝜔</m:t>
                                          </m:r>
                                        </m:e>
                                        <m:sub>
                                          <m:r>
                                            <m:rPr>
                                              <m:sty m:val="p"/>
                                            </m:rPr>
                                            <a:rPr lang="fr-FR" b="0" i="0" smtClean="0">
                                              <a:latin typeface="Cambria Math" panose="02040503050406030204" pitchFamily="18" charset="0"/>
                                            </a:rPr>
                                            <m:t>rev</m:t>
                                          </m:r>
                                        </m:sub>
                                      </m:sSub>
                                      <m:r>
                                        <a:rPr lang="fr-FR"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𝜔</m:t>
                                          </m:r>
                                        </m:e>
                                        <m:sub>
                                          <m:r>
                                            <a:rPr lang="fr-FR" i="1">
                                              <a:latin typeface="Cambria Math" panose="02040503050406030204" pitchFamily="18" charset="0"/>
                                            </a:rPr>
                                            <m:t>𝜇</m:t>
                                          </m:r>
                                          <m:r>
                                            <a:rPr lang="fr-FR">
                                              <a:latin typeface="Cambria Math" panose="02040503050406030204" pitchFamily="18" charset="0"/>
                                            </a:rPr>
                                            <m:t>,</m:t>
                                          </m:r>
                                          <m:r>
                                            <m:rPr>
                                              <m:sty m:val="p"/>
                                            </m:rPr>
                                            <a:rPr lang="fr-FR">
                                              <a:latin typeface="Cambria Math" panose="02040503050406030204" pitchFamily="18" charset="0"/>
                                            </a:rPr>
                                            <m:t>max</m:t>
                                          </m:r>
                                        </m:sub>
                                      </m:sSub>
                                    </m:e>
                                  </m:d>
                                  <m:r>
                                    <a:rPr lang="en-US" i="1">
                                      <a:latin typeface="Cambria Math" panose="02040503050406030204" pitchFamily="18" charset="0"/>
                                    </a:rPr>
                                    <m:t>𝑡</m:t>
                                  </m:r>
                                </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𝜙</m:t>
                                      </m:r>
                                    </m:e>
                                    <m:sub>
                                      <m:r>
                                        <a:rPr lang="fr-FR" i="1">
                                          <a:latin typeface="Cambria Math" panose="02040503050406030204" pitchFamily="18" charset="0"/>
                                        </a:rPr>
                                        <m:t>𝜇</m:t>
                                      </m:r>
                                      <m:r>
                                        <a:rPr lang="fr-FR" i="1">
                                          <a:latin typeface="Cambria Math" panose="02040503050406030204" pitchFamily="18" charset="0"/>
                                        </a:rPr>
                                        <m:t>,</m:t>
                                      </m:r>
                                      <m:r>
                                        <m:rPr>
                                          <m:sty m:val="p"/>
                                        </m:rPr>
                                        <a:rPr lang="fr-FR">
                                          <a:latin typeface="Cambria Math" panose="02040503050406030204" pitchFamily="18" charset="0"/>
                                        </a:rPr>
                                        <m:t>max</m:t>
                                      </m:r>
                                    </m:sub>
                                  </m:sSub>
                                </m:e>
                                <m:e>
                                  <m:r>
                                    <a:rPr lang="fr-FR" i="1">
                                      <a:latin typeface="Cambria Math" panose="02040503050406030204" pitchFamily="18" charset="0"/>
                                    </a:rPr>
                                    <m:t>+</m:t>
                                  </m:r>
                                  <m:r>
                                    <m:rPr>
                                      <m:sty m:val="p"/>
                                    </m:rPr>
                                    <a:rPr lang="fr-FR">
                                      <a:latin typeface="Cambria Math" panose="02040503050406030204" pitchFamily="18" charset="0"/>
                                    </a:rPr>
                                    <m:t>Δ</m:t>
                                  </m:r>
                                  <m:sSub>
                                    <m:sSubPr>
                                      <m:ctrlPr>
                                        <a:rPr lang="fr-FR" i="1">
                                          <a:latin typeface="Cambria Math" panose="02040503050406030204" pitchFamily="18" charset="0"/>
                                        </a:rPr>
                                      </m:ctrlPr>
                                    </m:sSubPr>
                                    <m:e>
                                      <m:r>
                                        <a:rPr lang="fr-FR" i="1">
                                          <a:latin typeface="Cambria Math" panose="02040503050406030204" pitchFamily="18" charset="0"/>
                                        </a:rPr>
                                        <m:t>𝜙</m:t>
                                      </m:r>
                                    </m:e>
                                    <m:sub>
                                      <m:r>
                                        <a:rPr lang="fr-FR" i="1">
                                          <a:latin typeface="Cambria Math" panose="02040503050406030204" pitchFamily="18" charset="0"/>
                                        </a:rPr>
                                        <m:t>𝜇</m:t>
                                      </m:r>
                                    </m:sub>
                                  </m:sSub>
                                </m:e>
                              </m:eqArr>
                            </m:e>
                          </m:d>
                        </m:e>
                      </m:func>
                    </m:oMath>
                  </m:oMathPara>
                </a14:m>
                <a:endParaRPr lang="en-US" dirty="0"/>
              </a:p>
            </p:txBody>
          </p:sp>
        </mc:Choice>
        <mc:Fallback xmlns="">
          <p:sp>
            <p:nvSpPr>
              <p:cNvPr id="23" name="Rectangle 22">
                <a:extLst>
                  <a:ext uri="{FF2B5EF4-FFF2-40B4-BE49-F238E27FC236}">
                    <a16:creationId xmlns:a16="http://schemas.microsoft.com/office/drawing/2014/main" id="{1055D70A-12F3-4E22-ABB6-E1BA658939FF}"/>
                  </a:ext>
                </a:extLst>
              </p:cNvPr>
              <p:cNvSpPr>
                <a:spLocks noRot="1" noChangeAspect="1" noMove="1" noResize="1" noEditPoints="1" noAdjustHandles="1" noChangeArrowheads="1" noChangeShapeType="1" noTextEdit="1"/>
              </p:cNvSpPr>
              <p:nvPr/>
            </p:nvSpPr>
            <p:spPr>
              <a:xfrm>
                <a:off x="5626393" y="3215601"/>
                <a:ext cx="3611566" cy="111280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F089FF1C-6BBA-44DC-B113-F6C296E6D438}"/>
                  </a:ext>
                </a:extLst>
              </p:cNvPr>
              <p:cNvSpPr/>
              <p:nvPr/>
            </p:nvSpPr>
            <p:spPr>
              <a:xfrm>
                <a:off x="4628427" y="3390241"/>
                <a:ext cx="885948"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𝜔</m:t>
                          </m:r>
                        </m:e>
                        <m:sub>
                          <m:r>
                            <a:rPr lang="fr-FR" i="1">
                              <a:latin typeface="Cambria Math" panose="02040503050406030204" pitchFamily="18" charset="0"/>
                            </a:rPr>
                            <m:t>𝜇</m:t>
                          </m:r>
                          <m:r>
                            <a:rPr lang="fr-FR" b="0" i="0" smtClean="0">
                              <a:latin typeface="Cambria Math" panose="02040503050406030204" pitchFamily="18" charset="0"/>
                            </a:rPr>
                            <m:t>,</m:t>
                          </m:r>
                          <m:r>
                            <m:rPr>
                              <m:sty m:val="p"/>
                            </m:rPr>
                            <a:rPr lang="fr-FR">
                              <a:latin typeface="Cambria Math" panose="02040503050406030204" pitchFamily="18" charset="0"/>
                            </a:rPr>
                            <m:t>max</m:t>
                          </m:r>
                        </m:sub>
                      </m:sSub>
                    </m:oMath>
                  </m:oMathPara>
                </a14:m>
                <a:endParaRPr lang="en-US" dirty="0"/>
              </a:p>
            </p:txBody>
          </p:sp>
        </mc:Choice>
        <mc:Fallback xmlns="">
          <p:sp>
            <p:nvSpPr>
              <p:cNvPr id="24" name="Rectangle 23">
                <a:extLst>
                  <a:ext uri="{FF2B5EF4-FFF2-40B4-BE49-F238E27FC236}">
                    <a16:creationId xmlns:a16="http://schemas.microsoft.com/office/drawing/2014/main" id="{F089FF1C-6BBA-44DC-B113-F6C296E6D438}"/>
                  </a:ext>
                </a:extLst>
              </p:cNvPr>
              <p:cNvSpPr>
                <a:spLocks noRot="1" noChangeAspect="1" noMove="1" noResize="1" noEditPoints="1" noAdjustHandles="1" noChangeArrowheads="1" noChangeShapeType="1" noTextEdit="1"/>
              </p:cNvSpPr>
              <p:nvPr/>
            </p:nvSpPr>
            <p:spPr>
              <a:xfrm>
                <a:off x="4628427" y="3390241"/>
                <a:ext cx="885948" cy="391646"/>
              </a:xfrm>
              <a:prstGeom prst="rect">
                <a:avLst/>
              </a:prstGeom>
              <a:blipFill>
                <a:blip r:embed="rId9"/>
                <a:stretch>
                  <a:fillRect b="-46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5472AF07-7787-4F1F-BB43-10E2F1D89741}"/>
                  </a:ext>
                </a:extLst>
              </p:cNvPr>
              <p:cNvSpPr/>
              <p:nvPr/>
            </p:nvSpPr>
            <p:spPr>
              <a:xfrm>
                <a:off x="6917708" y="1290714"/>
                <a:ext cx="786177" cy="7958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i="1" smtClean="0">
                              <a:latin typeface="Cambria Math" panose="02040503050406030204" pitchFamily="18" charset="0"/>
                            </a:rPr>
                          </m:ctrlPr>
                        </m:naryPr>
                        <m:sub>
                          <m:r>
                            <a:rPr lang="fr-FR" b="0" i="1" smtClean="0">
                              <a:latin typeface="Cambria Math" panose="02040503050406030204" pitchFamily="18" charset="0"/>
                            </a:rPr>
                            <m:t>𝜇</m:t>
                          </m:r>
                        </m:sub>
                        <m:sup/>
                        <m:e>
                          <m:sSub>
                            <m:sSubPr>
                              <m:ctrlPr>
                                <a:rPr lang="fr-FR" b="0" i="1" smtClean="0">
                                  <a:latin typeface="Cambria Math" panose="02040503050406030204" pitchFamily="18" charset="0"/>
                                </a:rPr>
                              </m:ctrlPr>
                            </m:sSubPr>
                            <m:e>
                              <m:r>
                                <a:rPr lang="fr-FR" b="0" i="1" smtClean="0">
                                  <a:latin typeface="Cambria Math" panose="02040503050406030204" pitchFamily="18" charset="0"/>
                                </a:rPr>
                                <m:t>𝑉</m:t>
                              </m:r>
                            </m:e>
                            <m:sub>
                              <m:r>
                                <a:rPr lang="fr-FR" b="0" i="1" smtClean="0">
                                  <a:latin typeface="Cambria Math" panose="02040503050406030204" pitchFamily="18" charset="0"/>
                                </a:rPr>
                                <m:t>𝜇</m:t>
                              </m:r>
                            </m:sub>
                          </m:sSub>
                        </m:e>
                      </m:nary>
                    </m:oMath>
                  </m:oMathPara>
                </a14:m>
                <a:endParaRPr lang="en-US" dirty="0"/>
              </a:p>
            </p:txBody>
          </p:sp>
        </mc:Choice>
        <mc:Fallback xmlns="">
          <p:sp>
            <p:nvSpPr>
              <p:cNvPr id="25" name="Rectangle 24">
                <a:extLst>
                  <a:ext uri="{FF2B5EF4-FFF2-40B4-BE49-F238E27FC236}">
                    <a16:creationId xmlns:a16="http://schemas.microsoft.com/office/drawing/2014/main" id="{5472AF07-7787-4F1F-BB43-10E2F1D89741}"/>
                  </a:ext>
                </a:extLst>
              </p:cNvPr>
              <p:cNvSpPr>
                <a:spLocks noRot="1" noChangeAspect="1" noMove="1" noResize="1" noEditPoints="1" noAdjustHandles="1" noChangeArrowheads="1" noChangeShapeType="1" noTextEdit="1"/>
              </p:cNvSpPr>
              <p:nvPr/>
            </p:nvSpPr>
            <p:spPr>
              <a:xfrm>
                <a:off x="6917708" y="1290714"/>
                <a:ext cx="786177" cy="795859"/>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8AB9409A-0961-4951-BF0F-62BD085A9DF9}"/>
                  </a:ext>
                </a:extLst>
              </p:cNvPr>
              <p:cNvSpPr/>
              <p:nvPr/>
            </p:nvSpPr>
            <p:spPr>
              <a:xfrm>
                <a:off x="1026723" y="746350"/>
                <a:ext cx="3958969" cy="369332"/>
              </a:xfrm>
              <a:prstGeom prst="rect">
                <a:avLst/>
              </a:prstGeom>
            </p:spPr>
            <p:txBody>
              <a:bodyPr wrap="none">
                <a:spAutoFit/>
              </a:bodyPr>
              <a:lstStyle/>
              <a:p>
                <a:r>
                  <a:rPr lang="fr-FR" i="1" dirty="0"/>
                  <a:t>BLonD simulation timeline, 1 </a:t>
                </a:r>
                <a:r>
                  <a:rPr lang="fr-FR" i="1" dirty="0" err="1"/>
                  <a:t>turn</a:t>
                </a:r>
                <a:r>
                  <a:rPr lang="fr-FR" i="1" dirty="0"/>
                  <a:t> = </a:t>
                </a:r>
                <a14:m>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𝑡</m:t>
                        </m:r>
                      </m:e>
                      <m:sub>
                        <m:r>
                          <a:rPr lang="fr-FR" b="0" i="1" smtClean="0">
                            <a:latin typeface="Cambria Math" panose="02040503050406030204" pitchFamily="18" charset="0"/>
                          </a:rPr>
                          <m:t>𝑟𝑒𝑣</m:t>
                        </m:r>
                      </m:sub>
                    </m:sSub>
                  </m:oMath>
                </a14:m>
                <a:r>
                  <a:rPr lang="fr-FR" i="1" dirty="0"/>
                  <a:t> </a:t>
                </a:r>
              </a:p>
            </p:txBody>
          </p:sp>
        </mc:Choice>
        <mc:Fallback xmlns="">
          <p:sp>
            <p:nvSpPr>
              <p:cNvPr id="27" name="Rectangle 26">
                <a:extLst>
                  <a:ext uri="{FF2B5EF4-FFF2-40B4-BE49-F238E27FC236}">
                    <a16:creationId xmlns:a16="http://schemas.microsoft.com/office/drawing/2014/main" id="{8AB9409A-0961-4951-BF0F-62BD085A9DF9}"/>
                  </a:ext>
                </a:extLst>
              </p:cNvPr>
              <p:cNvSpPr>
                <a:spLocks noRot="1" noChangeAspect="1" noMove="1" noResize="1" noEditPoints="1" noAdjustHandles="1" noChangeArrowheads="1" noChangeShapeType="1" noTextEdit="1"/>
              </p:cNvSpPr>
              <p:nvPr/>
            </p:nvSpPr>
            <p:spPr>
              <a:xfrm>
                <a:off x="1026723" y="746350"/>
                <a:ext cx="3958969" cy="369332"/>
              </a:xfrm>
              <a:prstGeom prst="rect">
                <a:avLst/>
              </a:prstGeom>
              <a:blipFill>
                <a:blip r:embed="rId11"/>
                <a:stretch>
                  <a:fillRect l="-1231"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2858736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CB feedback implementation (2)</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12</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482358"/>
                <a:ext cx="9144000" cy="2431200"/>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The phase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𝜙</m:t>
                        </m:r>
                      </m:e>
                      <m:sub>
                        <m:r>
                          <a:rPr lang="fr-FR" sz="2400" i="1">
                            <a:latin typeface="Cambria Math" panose="02040503050406030204" pitchFamily="18" charset="0"/>
                          </a:rPr>
                          <m:t>𝜇</m:t>
                        </m:r>
                        <m:r>
                          <a:rPr lang="fr-FR" sz="2400" i="1">
                            <a:latin typeface="Cambria Math" panose="02040503050406030204" pitchFamily="18" charset="0"/>
                          </a:rPr>
                          <m:t>,</m:t>
                        </m:r>
                        <m:r>
                          <m:rPr>
                            <m:sty m:val="p"/>
                          </m:rPr>
                          <a:rPr lang="fr-FR" sz="2400">
                            <a:latin typeface="Cambria Math" panose="02040503050406030204" pitchFamily="18" charset="0"/>
                          </a:rPr>
                          <m:t>max</m:t>
                        </m:r>
                      </m:sub>
                    </m:sSub>
                  </m:oMath>
                </a14:m>
                <a:r>
                  <a:rPr lang="en-US" sz="2400" dirty="0"/>
                  <a:t> corresponds to the phase of the mode at the current tracking turn and the feedback phase </a:t>
                </a:r>
                <a14:m>
                  <m:oMath xmlns:m="http://schemas.openxmlformats.org/officeDocument/2006/math">
                    <m:r>
                      <m:rPr>
                        <m:sty m:val="p"/>
                      </m:rPr>
                      <a:rPr lang="fr-FR" sz="2400">
                        <a:latin typeface="Cambria Math" panose="02040503050406030204" pitchFamily="18" charset="0"/>
                      </a:rPr>
                      <m:t>Δ</m:t>
                    </m:r>
                    <m:sSub>
                      <m:sSubPr>
                        <m:ctrlPr>
                          <a:rPr lang="fr-FR" sz="2400" i="1">
                            <a:latin typeface="Cambria Math" panose="02040503050406030204" pitchFamily="18" charset="0"/>
                          </a:rPr>
                        </m:ctrlPr>
                      </m:sSubPr>
                      <m:e>
                        <m:r>
                          <a:rPr lang="fr-FR" sz="2400" i="1">
                            <a:latin typeface="Cambria Math" panose="02040503050406030204" pitchFamily="18" charset="0"/>
                          </a:rPr>
                          <m:t>𝜙</m:t>
                        </m:r>
                      </m:e>
                      <m:sub>
                        <m:r>
                          <a:rPr lang="fr-FR" sz="2400" i="1">
                            <a:latin typeface="Cambria Math" panose="02040503050406030204" pitchFamily="18" charset="0"/>
                          </a:rPr>
                          <m:t>𝜇</m:t>
                        </m:r>
                      </m:sub>
                    </m:sSub>
                  </m:oMath>
                </a14:m>
                <a:r>
                  <a:rPr lang="en-US" sz="2400" dirty="0"/>
                  <a:t> can be adjusted on damping/excitation (</a:t>
                </a:r>
                <a14:m>
                  <m:oMath xmlns:m="http://schemas.openxmlformats.org/officeDocument/2006/math">
                    <m:r>
                      <m:rPr>
                        <m:sty m:val="p"/>
                      </m:rPr>
                      <a:rPr lang="fr-FR" sz="2400">
                        <a:latin typeface="Cambria Math" panose="02040503050406030204" pitchFamily="18" charset="0"/>
                      </a:rPr>
                      <m:t>Δ</m:t>
                    </m:r>
                    <m:sSub>
                      <m:sSubPr>
                        <m:ctrlPr>
                          <a:rPr lang="fr-FR" sz="2400" i="1">
                            <a:latin typeface="Cambria Math" panose="02040503050406030204" pitchFamily="18" charset="0"/>
                          </a:rPr>
                        </m:ctrlPr>
                      </m:sSubPr>
                      <m:e>
                        <m:r>
                          <a:rPr lang="fr-FR" sz="2400" i="1">
                            <a:latin typeface="Cambria Math" panose="02040503050406030204" pitchFamily="18" charset="0"/>
                          </a:rPr>
                          <m:t>𝜙</m:t>
                        </m:r>
                      </m:e>
                      <m:sub>
                        <m:r>
                          <a:rPr lang="fr-FR" sz="2400" i="1">
                            <a:latin typeface="Cambria Math" panose="02040503050406030204" pitchFamily="18" charset="0"/>
                          </a:rPr>
                          <m:t>𝜇</m:t>
                        </m:r>
                      </m:sub>
                    </m:sSub>
                    <m:r>
                      <a:rPr lang="fr-FR" sz="2400" b="0" i="1" smtClean="0">
                        <a:latin typeface="Cambria Math" panose="02040503050406030204" pitchFamily="18" charset="0"/>
                      </a:rPr>
                      <m:t>=∓ </m:t>
                    </m:r>
                    <m:r>
                      <a:rPr lang="fr-FR" sz="2400" b="0" i="1" smtClean="0">
                        <a:latin typeface="Cambria Math" panose="02040503050406030204" pitchFamily="18" charset="0"/>
                      </a:rPr>
                      <m:t>𝜋</m:t>
                    </m:r>
                    <m:r>
                      <a:rPr lang="fr-FR" sz="2400" b="0" i="1" smtClean="0">
                        <a:latin typeface="Cambria Math" panose="02040503050406030204" pitchFamily="18" charset="0"/>
                      </a:rPr>
                      <m:t>/2</m:t>
                    </m:r>
                  </m:oMath>
                </a14:m>
                <a:r>
                  <a:rPr lang="en-US" sz="2400" dirty="0"/>
                  <a:t>)</a:t>
                </a:r>
                <a:br>
                  <a:rPr lang="en-US" sz="2400" dirty="0"/>
                </a:br>
                <a:endParaRPr lang="en-US" sz="2400" dirty="0"/>
              </a:p>
              <a:p>
                <a:pPr>
                  <a:buFont typeface="Wingdings" panose="05000000000000000000" pitchFamily="2" charset="2"/>
                  <a:buChar char="§"/>
                </a:pPr>
                <a:r>
                  <a:rPr lang="en-US" sz="2400" dirty="0"/>
                  <a:t>The setting of the feedback were selected to roughly match the expectations from the real feedback, with no specific information from the actual filters implementation </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4482358"/>
                <a:ext cx="9144000" cy="2431200"/>
              </a:xfrm>
              <a:prstGeom prst="rect">
                <a:avLst/>
              </a:prstGeom>
              <a:blipFill>
                <a:blip r:embed="rId3"/>
                <a:stretch>
                  <a:fillRect l="-867" t="-4261" r="-1667" b="-2005"/>
                </a:stretch>
              </a:blipFill>
            </p:spPr>
            <p:txBody>
              <a:bodyPr/>
              <a:lstStyle/>
              <a:p>
                <a:r>
                  <a:rPr lang="fr-FR">
                    <a:noFill/>
                  </a:rPr>
                  <a:t> </a:t>
                </a:r>
              </a:p>
            </p:txBody>
          </p:sp>
        </mc:Fallback>
      </mc:AlternateContent>
      <p:pic>
        <p:nvPicPr>
          <p:cNvPr id="9" name="Image 8">
            <a:extLst>
              <a:ext uri="{FF2B5EF4-FFF2-40B4-BE49-F238E27FC236}">
                <a16:creationId xmlns:a16="http://schemas.microsoft.com/office/drawing/2014/main" id="{D91266A9-E5A1-4247-9C94-CDF60D2655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65066" y="2559574"/>
            <a:ext cx="2550346" cy="1884865"/>
          </a:xfrm>
          <a:prstGeom prst="rect">
            <a:avLst/>
          </a:prstGeom>
        </p:spPr>
      </p:pic>
      <p:cxnSp>
        <p:nvCxnSpPr>
          <p:cNvPr id="11" name="Connecteur droit avec flèche 10">
            <a:extLst>
              <a:ext uri="{FF2B5EF4-FFF2-40B4-BE49-F238E27FC236}">
                <a16:creationId xmlns:a16="http://schemas.microsoft.com/office/drawing/2014/main" id="{5EDF3226-23F5-4E03-A6CF-630ECC3788D7}"/>
              </a:ext>
            </a:extLst>
          </p:cNvPr>
          <p:cNvCxnSpPr/>
          <p:nvPr/>
        </p:nvCxnSpPr>
        <p:spPr>
          <a:xfrm>
            <a:off x="202518" y="1211188"/>
            <a:ext cx="8481214"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cxnSp>
        <p:nvCxnSpPr>
          <p:cNvPr id="13" name="Connecteur droit 12">
            <a:extLst>
              <a:ext uri="{FF2B5EF4-FFF2-40B4-BE49-F238E27FC236}">
                <a16:creationId xmlns:a16="http://schemas.microsoft.com/office/drawing/2014/main" id="{E2F68124-0184-4D79-B32F-9DDC1C33B505}"/>
              </a:ext>
            </a:extLst>
          </p:cNvPr>
          <p:cNvCxnSpPr/>
          <p:nvPr/>
        </p:nvCxnSpPr>
        <p:spPr>
          <a:xfrm>
            <a:off x="7770515" y="1073957"/>
            <a:ext cx="0" cy="27002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Flèche : virage 13">
            <a:extLst>
              <a:ext uri="{FF2B5EF4-FFF2-40B4-BE49-F238E27FC236}">
                <a16:creationId xmlns:a16="http://schemas.microsoft.com/office/drawing/2014/main" id="{253A424F-85E8-456F-B09E-E26C0F176954}"/>
              </a:ext>
            </a:extLst>
          </p:cNvPr>
          <p:cNvSpPr/>
          <p:nvPr/>
        </p:nvSpPr>
        <p:spPr>
          <a:xfrm rot="16200000" flipV="1">
            <a:off x="5806487" y="1300827"/>
            <a:ext cx="1801944" cy="2336663"/>
          </a:xfrm>
          <a:prstGeom prst="bentArrow">
            <a:avLst>
              <a:gd name="adj1" fmla="val 4880"/>
              <a:gd name="adj2" fmla="val 5681"/>
              <a:gd name="adj3" fmla="val 20837"/>
              <a:gd name="adj4" fmla="val 79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D52D78F5-B4BD-4916-8E0A-88EA39C635A0}"/>
                  </a:ext>
                </a:extLst>
              </p:cNvPr>
              <p:cNvSpPr/>
              <p:nvPr/>
            </p:nvSpPr>
            <p:spPr>
              <a:xfrm>
                <a:off x="4616052" y="3081417"/>
                <a:ext cx="910699"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𝜙</m:t>
                          </m:r>
                        </m:e>
                        <m:sub>
                          <m:r>
                            <a:rPr lang="fr-FR" i="1">
                              <a:latin typeface="Cambria Math" panose="02040503050406030204" pitchFamily="18" charset="0"/>
                            </a:rPr>
                            <m:t>𝜇</m:t>
                          </m:r>
                          <m:r>
                            <a:rPr lang="fr-FR" i="1">
                              <a:latin typeface="Cambria Math" panose="02040503050406030204" pitchFamily="18" charset="0"/>
                            </a:rPr>
                            <m:t>,</m:t>
                          </m:r>
                          <m:r>
                            <m:rPr>
                              <m:sty m:val="p"/>
                            </m:rPr>
                            <a:rPr lang="fr-FR" b="0" i="0" smtClean="0">
                              <a:latin typeface="Cambria Math" panose="02040503050406030204" pitchFamily="18" charset="0"/>
                            </a:rPr>
                            <m:t>max</m:t>
                          </m:r>
                        </m:sub>
                      </m:sSub>
                    </m:oMath>
                  </m:oMathPara>
                </a14:m>
                <a:endParaRPr lang="en-US" dirty="0"/>
              </a:p>
            </p:txBody>
          </p:sp>
        </mc:Choice>
        <mc:Fallback xmlns="">
          <p:sp>
            <p:nvSpPr>
              <p:cNvPr id="16" name="Rectangle 15">
                <a:extLst>
                  <a:ext uri="{FF2B5EF4-FFF2-40B4-BE49-F238E27FC236}">
                    <a16:creationId xmlns:a16="http://schemas.microsoft.com/office/drawing/2014/main" id="{D52D78F5-B4BD-4916-8E0A-88EA39C635A0}"/>
                  </a:ext>
                </a:extLst>
              </p:cNvPr>
              <p:cNvSpPr>
                <a:spLocks noRot="1" noChangeAspect="1" noMove="1" noResize="1" noEditPoints="1" noAdjustHandles="1" noChangeArrowheads="1" noChangeShapeType="1" noTextEdit="1"/>
              </p:cNvSpPr>
              <p:nvPr/>
            </p:nvSpPr>
            <p:spPr>
              <a:xfrm>
                <a:off x="4616052" y="3081417"/>
                <a:ext cx="910699" cy="391646"/>
              </a:xfrm>
              <a:prstGeom prst="rect">
                <a:avLst/>
              </a:prstGeom>
              <a:blipFill>
                <a:blip r:embed="rId5"/>
                <a:stretch>
                  <a:fillRect b="-61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8B9796AD-9F1B-4015-A111-759069EF194C}"/>
                  </a:ext>
                </a:extLst>
              </p:cNvPr>
              <p:cNvSpPr/>
              <p:nvPr/>
            </p:nvSpPr>
            <p:spPr>
              <a:xfrm>
                <a:off x="4647141" y="2794086"/>
                <a:ext cx="899477"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𝐴</m:t>
                          </m:r>
                        </m:e>
                        <m:sub>
                          <m:r>
                            <a:rPr lang="fr-FR" i="1">
                              <a:latin typeface="Cambria Math" panose="02040503050406030204" pitchFamily="18" charset="0"/>
                            </a:rPr>
                            <m:t>𝜇</m:t>
                          </m:r>
                          <m:r>
                            <a:rPr lang="fr-FR" i="1">
                              <a:latin typeface="Cambria Math" panose="02040503050406030204" pitchFamily="18" charset="0"/>
                            </a:rPr>
                            <m:t>,</m:t>
                          </m:r>
                          <m:r>
                            <m:rPr>
                              <m:sty m:val="p"/>
                            </m:rPr>
                            <a:rPr lang="fr-FR" b="0" i="0" smtClean="0">
                              <a:latin typeface="Cambria Math" panose="02040503050406030204" pitchFamily="18" charset="0"/>
                            </a:rPr>
                            <m:t>max</m:t>
                          </m:r>
                        </m:sub>
                      </m:sSub>
                    </m:oMath>
                  </m:oMathPara>
                </a14:m>
                <a:endParaRPr lang="en-US" dirty="0"/>
              </a:p>
            </p:txBody>
          </p:sp>
        </mc:Choice>
        <mc:Fallback xmlns="">
          <p:sp>
            <p:nvSpPr>
              <p:cNvPr id="19" name="Rectangle 18">
                <a:extLst>
                  <a:ext uri="{FF2B5EF4-FFF2-40B4-BE49-F238E27FC236}">
                    <a16:creationId xmlns:a16="http://schemas.microsoft.com/office/drawing/2014/main" id="{8B9796AD-9F1B-4015-A111-759069EF194C}"/>
                  </a:ext>
                </a:extLst>
              </p:cNvPr>
              <p:cNvSpPr>
                <a:spLocks noRot="1" noChangeAspect="1" noMove="1" noResize="1" noEditPoints="1" noAdjustHandles="1" noChangeArrowheads="1" noChangeShapeType="1" noTextEdit="1"/>
              </p:cNvSpPr>
              <p:nvPr/>
            </p:nvSpPr>
            <p:spPr>
              <a:xfrm>
                <a:off x="4647141" y="2794086"/>
                <a:ext cx="899477" cy="391646"/>
              </a:xfrm>
              <a:prstGeom prst="rect">
                <a:avLst/>
              </a:prstGeom>
              <a:blipFill>
                <a:blip r:embed="rId6"/>
                <a:stretch>
                  <a:fillRect b="-3077"/>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2974703B-1403-43B1-8ED8-609101F798B5}"/>
              </a:ext>
            </a:extLst>
          </p:cNvPr>
          <p:cNvSpPr/>
          <p:nvPr/>
        </p:nvSpPr>
        <p:spPr>
          <a:xfrm>
            <a:off x="7105429" y="687905"/>
            <a:ext cx="1330172" cy="369332"/>
          </a:xfrm>
          <a:prstGeom prst="rect">
            <a:avLst/>
          </a:prstGeom>
        </p:spPr>
        <p:txBody>
          <a:bodyPr wrap="none">
            <a:spAutoFit/>
          </a:bodyPr>
          <a:lstStyle/>
          <a:p>
            <a:r>
              <a:rPr lang="fr-FR" i="1" dirty="0" err="1"/>
              <a:t>Current</a:t>
            </a:r>
            <a:r>
              <a:rPr lang="fr-FR" i="1" dirty="0"/>
              <a:t> </a:t>
            </a:r>
            <a:r>
              <a:rPr lang="fr-FR" i="1" dirty="0" err="1"/>
              <a:t>turn</a:t>
            </a:r>
            <a:endParaRPr lang="fr-FR" i="1" dirty="0"/>
          </a:p>
        </p:txBody>
      </p:sp>
      <p:pic>
        <p:nvPicPr>
          <p:cNvPr id="4" name="Image 3">
            <a:extLst>
              <a:ext uri="{FF2B5EF4-FFF2-40B4-BE49-F238E27FC236}">
                <a16:creationId xmlns:a16="http://schemas.microsoft.com/office/drawing/2014/main" id="{1B7F6DDF-D15D-47A6-8DE6-535D2586FE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3152" y="1268816"/>
            <a:ext cx="2550346" cy="1884865"/>
          </a:xfrm>
          <a:prstGeom prst="rect">
            <a:avLst/>
          </a:prstGeom>
        </p:spPr>
      </p:pic>
      <p:sp>
        <p:nvSpPr>
          <p:cNvPr id="21" name="Rectangle 20">
            <a:extLst>
              <a:ext uri="{FF2B5EF4-FFF2-40B4-BE49-F238E27FC236}">
                <a16:creationId xmlns:a16="http://schemas.microsoft.com/office/drawing/2014/main" id="{3A349A9E-5226-43B7-8158-66368BC71FAA}"/>
              </a:ext>
            </a:extLst>
          </p:cNvPr>
          <p:cNvSpPr/>
          <p:nvPr/>
        </p:nvSpPr>
        <p:spPr>
          <a:xfrm>
            <a:off x="2936907" y="1681860"/>
            <a:ext cx="2146870" cy="646331"/>
          </a:xfrm>
          <a:prstGeom prst="rect">
            <a:avLst/>
          </a:prstGeom>
        </p:spPr>
        <p:txBody>
          <a:bodyPr wrap="none">
            <a:spAutoFit/>
          </a:bodyPr>
          <a:lstStyle/>
          <a:p>
            <a:r>
              <a:rPr lang="fr-FR" i="1" dirty="0" err="1"/>
              <a:t>Previous</a:t>
            </a:r>
            <a:r>
              <a:rPr lang="fr-FR" i="1" dirty="0"/>
              <a:t> </a:t>
            </a:r>
            <a:r>
              <a:rPr lang="fr-FR" b="1" i="1" dirty="0">
                <a:solidFill>
                  <a:srgbClr val="FF0000"/>
                </a:solidFill>
              </a:rPr>
              <a:t>10000 </a:t>
            </a:r>
            <a:r>
              <a:rPr lang="fr-FR" b="1" i="1" dirty="0" err="1">
                <a:solidFill>
                  <a:srgbClr val="FF0000"/>
                </a:solidFill>
              </a:rPr>
              <a:t>turns</a:t>
            </a:r>
            <a:endParaRPr lang="fr-FR" b="1" i="1" dirty="0">
              <a:solidFill>
                <a:srgbClr val="FF0000"/>
              </a:solidFill>
            </a:endParaRPr>
          </a:p>
          <a:p>
            <a:r>
              <a:rPr lang="fr-FR" i="1" dirty="0" err="1"/>
              <a:t>sampled</a:t>
            </a:r>
            <a:r>
              <a:rPr lang="fr-FR" i="1" dirty="0"/>
              <a:t> (~ 2ms)</a:t>
            </a:r>
          </a:p>
        </p:txBody>
      </p:sp>
      <p:sp>
        <p:nvSpPr>
          <p:cNvPr id="22" name="Rectangle 21">
            <a:extLst>
              <a:ext uri="{FF2B5EF4-FFF2-40B4-BE49-F238E27FC236}">
                <a16:creationId xmlns:a16="http://schemas.microsoft.com/office/drawing/2014/main" id="{9ADEDC3D-69F5-485B-A914-E5848DF3BC79}"/>
              </a:ext>
            </a:extLst>
          </p:cNvPr>
          <p:cNvSpPr/>
          <p:nvPr/>
        </p:nvSpPr>
        <p:spPr>
          <a:xfrm>
            <a:off x="786393" y="3324433"/>
            <a:ext cx="1570502" cy="646331"/>
          </a:xfrm>
          <a:prstGeom prst="rect">
            <a:avLst/>
          </a:prstGeom>
        </p:spPr>
        <p:txBody>
          <a:bodyPr wrap="square">
            <a:spAutoFit/>
          </a:bodyPr>
          <a:lstStyle/>
          <a:p>
            <a:r>
              <a:rPr lang="fr-FR" i="1" dirty="0"/>
              <a:t>All 21 modes </a:t>
            </a:r>
            <a:r>
              <a:rPr lang="fr-FR" i="1" dirty="0" err="1"/>
              <a:t>analyzed</a:t>
            </a:r>
            <a:endParaRPr lang="fr-FR" i="1" dirty="0"/>
          </a:p>
        </p:txBody>
      </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1055D70A-12F3-4E22-ABB6-E1BA658939FF}"/>
                  </a:ext>
                </a:extLst>
              </p:cNvPr>
              <p:cNvSpPr/>
              <p:nvPr/>
            </p:nvSpPr>
            <p:spPr>
              <a:xfrm>
                <a:off x="5626393" y="3215601"/>
                <a:ext cx="3611566" cy="11128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b="1" i="1" smtClean="0">
                              <a:solidFill>
                                <a:srgbClr val="FF0000"/>
                              </a:solidFill>
                              <a:latin typeface="Cambria Math" panose="02040503050406030204" pitchFamily="18" charset="0"/>
                            </a:rPr>
                          </m:ctrlPr>
                        </m:sSubPr>
                        <m:e>
                          <m:r>
                            <a:rPr lang="fr-FR" b="1" i="1" smtClean="0">
                              <a:solidFill>
                                <a:srgbClr val="FF0000"/>
                              </a:solidFill>
                              <a:latin typeface="Cambria Math" panose="02040503050406030204" pitchFamily="18" charset="0"/>
                            </a:rPr>
                            <m:t>𝒈</m:t>
                          </m:r>
                        </m:e>
                        <m:sub>
                          <m:r>
                            <a:rPr lang="fr-FR" b="1" i="1" smtClean="0">
                              <a:solidFill>
                                <a:srgbClr val="FF0000"/>
                              </a:solidFill>
                              <a:latin typeface="Cambria Math" panose="02040503050406030204" pitchFamily="18" charset="0"/>
                            </a:rPr>
                            <m:t>𝝁</m:t>
                          </m:r>
                        </m:sub>
                      </m:sSub>
                      <m:sSub>
                        <m:sSubPr>
                          <m:ctrlPr>
                            <a:rPr lang="en-US" i="1">
                              <a:latin typeface="Cambria Math" panose="02040503050406030204" pitchFamily="18" charset="0"/>
                            </a:rPr>
                          </m:ctrlPr>
                        </m:sSubPr>
                        <m:e>
                          <m:r>
                            <a:rPr lang="en-US" i="1">
                              <a:latin typeface="Cambria Math" panose="02040503050406030204" pitchFamily="18" charset="0"/>
                            </a:rPr>
                            <m:t>𝐴</m:t>
                          </m:r>
                        </m:e>
                        <m:sub>
                          <m:r>
                            <a:rPr lang="fr-FR" i="1">
                              <a:latin typeface="Cambria Math" panose="02040503050406030204" pitchFamily="18" charset="0"/>
                            </a:rPr>
                            <m:t>𝜇</m:t>
                          </m:r>
                          <m:r>
                            <a:rPr lang="fr-FR" i="1">
                              <a:latin typeface="Cambria Math" panose="02040503050406030204" pitchFamily="18" charset="0"/>
                            </a:rPr>
                            <m:t>,</m:t>
                          </m:r>
                          <m:r>
                            <m:rPr>
                              <m:sty m:val="p"/>
                            </m:rPr>
                            <a:rPr lang="fr-FR">
                              <a:latin typeface="Cambria Math" panose="02040503050406030204" pitchFamily="18" charset="0"/>
                            </a:rPr>
                            <m:t>max</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d>
                            <m:dPr>
                              <m:begChr m:val="["/>
                              <m:endChr m:val="]"/>
                              <m:ctrlPr>
                                <a:rPr lang="fr-FR" b="0" i="1" smtClean="0">
                                  <a:latin typeface="Cambria Math" panose="02040503050406030204" pitchFamily="18" charset="0"/>
                                </a:rPr>
                              </m:ctrlPr>
                            </m:dPr>
                            <m:e>
                              <m:eqArr>
                                <m:eqArrPr>
                                  <m:ctrlPr>
                                    <a:rPr lang="en-US" i="1">
                                      <a:latin typeface="Cambria Math" panose="02040503050406030204" pitchFamily="18" charset="0"/>
                                    </a:rPr>
                                  </m:ctrlPr>
                                </m:eqArrPr>
                                <m:e>
                                  <m:d>
                                    <m:dPr>
                                      <m:ctrlPr>
                                        <a:rPr lang="fr-FR" i="1">
                                          <a:latin typeface="Cambria Math" panose="02040503050406030204" pitchFamily="18" charset="0"/>
                                        </a:rPr>
                                      </m:ctrlPr>
                                    </m:dPr>
                                    <m:e>
                                      <m:sSub>
                                        <m:sSubPr>
                                          <m:ctrlPr>
                                            <a:rPr lang="fr-FR" i="1">
                                              <a:latin typeface="Cambria Math" panose="02040503050406030204" pitchFamily="18" charset="0"/>
                                            </a:rPr>
                                          </m:ctrlPr>
                                        </m:sSubPr>
                                        <m:e>
                                          <m:r>
                                            <a:rPr lang="fr-FR" i="1">
                                              <a:latin typeface="Cambria Math" panose="02040503050406030204" pitchFamily="18" charset="0"/>
                                            </a:rPr>
                                            <m:t>h</m:t>
                                          </m:r>
                                        </m:e>
                                        <m:sub>
                                          <m:r>
                                            <a:rPr lang="fr-FR" i="1">
                                              <a:latin typeface="Cambria Math" panose="02040503050406030204" pitchFamily="18" charset="0"/>
                                            </a:rPr>
                                            <m:t>𝜇</m:t>
                                          </m:r>
                                        </m:sub>
                                      </m:sSub>
                                      <m:sSub>
                                        <m:sSubPr>
                                          <m:ctrlPr>
                                            <a:rPr lang="fr-FR" i="1">
                                              <a:latin typeface="Cambria Math" panose="02040503050406030204" pitchFamily="18" charset="0"/>
                                            </a:rPr>
                                          </m:ctrlPr>
                                        </m:sSubPr>
                                        <m:e>
                                          <m:r>
                                            <a:rPr lang="fr-FR" i="1">
                                              <a:latin typeface="Cambria Math" panose="02040503050406030204" pitchFamily="18" charset="0"/>
                                            </a:rPr>
                                            <m:t>𝜔</m:t>
                                          </m:r>
                                        </m:e>
                                        <m:sub>
                                          <m:r>
                                            <m:rPr>
                                              <m:sty m:val="p"/>
                                            </m:rPr>
                                            <a:rPr lang="fr-FR" b="0" i="0" smtClean="0">
                                              <a:latin typeface="Cambria Math" panose="02040503050406030204" pitchFamily="18" charset="0"/>
                                            </a:rPr>
                                            <m:t>rev</m:t>
                                          </m:r>
                                        </m:sub>
                                      </m:sSub>
                                      <m:r>
                                        <a:rPr lang="fr-FR"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𝜔</m:t>
                                          </m:r>
                                        </m:e>
                                        <m:sub>
                                          <m:r>
                                            <a:rPr lang="fr-FR" i="1">
                                              <a:latin typeface="Cambria Math" panose="02040503050406030204" pitchFamily="18" charset="0"/>
                                            </a:rPr>
                                            <m:t>𝜇</m:t>
                                          </m:r>
                                          <m:r>
                                            <a:rPr lang="fr-FR">
                                              <a:latin typeface="Cambria Math" panose="02040503050406030204" pitchFamily="18" charset="0"/>
                                            </a:rPr>
                                            <m:t>,</m:t>
                                          </m:r>
                                          <m:r>
                                            <m:rPr>
                                              <m:sty m:val="p"/>
                                            </m:rPr>
                                            <a:rPr lang="fr-FR">
                                              <a:latin typeface="Cambria Math" panose="02040503050406030204" pitchFamily="18" charset="0"/>
                                            </a:rPr>
                                            <m:t>max</m:t>
                                          </m:r>
                                        </m:sub>
                                      </m:sSub>
                                    </m:e>
                                  </m:d>
                                  <m:r>
                                    <a:rPr lang="en-US" i="1">
                                      <a:latin typeface="Cambria Math" panose="02040503050406030204" pitchFamily="18" charset="0"/>
                                    </a:rPr>
                                    <m:t>𝑡</m:t>
                                  </m:r>
                                </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𝜙</m:t>
                                      </m:r>
                                    </m:e>
                                    <m:sub>
                                      <m:r>
                                        <a:rPr lang="fr-FR" i="1">
                                          <a:latin typeface="Cambria Math" panose="02040503050406030204" pitchFamily="18" charset="0"/>
                                        </a:rPr>
                                        <m:t>𝜇</m:t>
                                      </m:r>
                                      <m:r>
                                        <a:rPr lang="fr-FR" i="1">
                                          <a:latin typeface="Cambria Math" panose="02040503050406030204" pitchFamily="18" charset="0"/>
                                        </a:rPr>
                                        <m:t>,</m:t>
                                      </m:r>
                                      <m:r>
                                        <m:rPr>
                                          <m:sty m:val="p"/>
                                        </m:rPr>
                                        <a:rPr lang="fr-FR">
                                          <a:latin typeface="Cambria Math" panose="02040503050406030204" pitchFamily="18" charset="0"/>
                                        </a:rPr>
                                        <m:t>max</m:t>
                                      </m:r>
                                    </m:sub>
                                  </m:sSub>
                                </m:e>
                                <m:e>
                                  <m:r>
                                    <a:rPr lang="fr-FR" i="1">
                                      <a:latin typeface="Cambria Math" panose="02040503050406030204" pitchFamily="18" charset="0"/>
                                    </a:rPr>
                                    <m:t>+</m:t>
                                  </m:r>
                                  <m:r>
                                    <m:rPr>
                                      <m:sty m:val="p"/>
                                    </m:rPr>
                                    <a:rPr lang="fr-FR">
                                      <a:latin typeface="Cambria Math" panose="02040503050406030204" pitchFamily="18" charset="0"/>
                                    </a:rPr>
                                    <m:t>Δ</m:t>
                                  </m:r>
                                  <m:sSub>
                                    <m:sSubPr>
                                      <m:ctrlPr>
                                        <a:rPr lang="fr-FR" i="1">
                                          <a:latin typeface="Cambria Math" panose="02040503050406030204" pitchFamily="18" charset="0"/>
                                        </a:rPr>
                                      </m:ctrlPr>
                                    </m:sSubPr>
                                    <m:e>
                                      <m:r>
                                        <a:rPr lang="fr-FR" i="1">
                                          <a:latin typeface="Cambria Math" panose="02040503050406030204" pitchFamily="18" charset="0"/>
                                        </a:rPr>
                                        <m:t>𝜙</m:t>
                                      </m:r>
                                    </m:e>
                                    <m:sub>
                                      <m:r>
                                        <a:rPr lang="fr-FR" i="1">
                                          <a:latin typeface="Cambria Math" panose="02040503050406030204" pitchFamily="18" charset="0"/>
                                        </a:rPr>
                                        <m:t>𝜇</m:t>
                                      </m:r>
                                    </m:sub>
                                  </m:sSub>
                                </m:e>
                              </m:eqArr>
                            </m:e>
                          </m:d>
                        </m:e>
                      </m:func>
                    </m:oMath>
                  </m:oMathPara>
                </a14:m>
                <a:endParaRPr lang="en-US" dirty="0"/>
              </a:p>
            </p:txBody>
          </p:sp>
        </mc:Choice>
        <mc:Fallback xmlns="">
          <p:sp>
            <p:nvSpPr>
              <p:cNvPr id="23" name="Rectangle 22">
                <a:extLst>
                  <a:ext uri="{FF2B5EF4-FFF2-40B4-BE49-F238E27FC236}">
                    <a16:creationId xmlns:a16="http://schemas.microsoft.com/office/drawing/2014/main" id="{1055D70A-12F3-4E22-ABB6-E1BA658939FF}"/>
                  </a:ext>
                </a:extLst>
              </p:cNvPr>
              <p:cNvSpPr>
                <a:spLocks noRot="1" noChangeAspect="1" noMove="1" noResize="1" noEditPoints="1" noAdjustHandles="1" noChangeArrowheads="1" noChangeShapeType="1" noTextEdit="1"/>
              </p:cNvSpPr>
              <p:nvPr/>
            </p:nvSpPr>
            <p:spPr>
              <a:xfrm>
                <a:off x="5626393" y="3215601"/>
                <a:ext cx="3611566" cy="111280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F089FF1C-6BBA-44DC-B113-F6C296E6D438}"/>
                  </a:ext>
                </a:extLst>
              </p:cNvPr>
              <p:cNvSpPr/>
              <p:nvPr/>
            </p:nvSpPr>
            <p:spPr>
              <a:xfrm>
                <a:off x="4628427" y="3390241"/>
                <a:ext cx="885948"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𝜔</m:t>
                          </m:r>
                        </m:e>
                        <m:sub>
                          <m:r>
                            <a:rPr lang="fr-FR" i="1">
                              <a:latin typeface="Cambria Math" panose="02040503050406030204" pitchFamily="18" charset="0"/>
                            </a:rPr>
                            <m:t>𝜇</m:t>
                          </m:r>
                          <m:r>
                            <a:rPr lang="fr-FR" b="0" i="0" smtClean="0">
                              <a:latin typeface="Cambria Math" panose="02040503050406030204" pitchFamily="18" charset="0"/>
                            </a:rPr>
                            <m:t>,</m:t>
                          </m:r>
                          <m:r>
                            <m:rPr>
                              <m:sty m:val="p"/>
                            </m:rPr>
                            <a:rPr lang="fr-FR">
                              <a:latin typeface="Cambria Math" panose="02040503050406030204" pitchFamily="18" charset="0"/>
                            </a:rPr>
                            <m:t>max</m:t>
                          </m:r>
                        </m:sub>
                      </m:sSub>
                    </m:oMath>
                  </m:oMathPara>
                </a14:m>
                <a:endParaRPr lang="en-US" dirty="0"/>
              </a:p>
            </p:txBody>
          </p:sp>
        </mc:Choice>
        <mc:Fallback xmlns="">
          <p:sp>
            <p:nvSpPr>
              <p:cNvPr id="24" name="Rectangle 23">
                <a:extLst>
                  <a:ext uri="{FF2B5EF4-FFF2-40B4-BE49-F238E27FC236}">
                    <a16:creationId xmlns:a16="http://schemas.microsoft.com/office/drawing/2014/main" id="{F089FF1C-6BBA-44DC-B113-F6C296E6D438}"/>
                  </a:ext>
                </a:extLst>
              </p:cNvPr>
              <p:cNvSpPr>
                <a:spLocks noRot="1" noChangeAspect="1" noMove="1" noResize="1" noEditPoints="1" noAdjustHandles="1" noChangeArrowheads="1" noChangeShapeType="1" noTextEdit="1"/>
              </p:cNvSpPr>
              <p:nvPr/>
            </p:nvSpPr>
            <p:spPr>
              <a:xfrm>
                <a:off x="4628427" y="3390241"/>
                <a:ext cx="885948" cy="391646"/>
              </a:xfrm>
              <a:prstGeom prst="rect">
                <a:avLst/>
              </a:prstGeom>
              <a:blipFill>
                <a:blip r:embed="rId9"/>
                <a:stretch>
                  <a:fillRect b="-46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5472AF07-7787-4F1F-BB43-10E2F1D89741}"/>
                  </a:ext>
                </a:extLst>
              </p:cNvPr>
              <p:cNvSpPr/>
              <p:nvPr/>
            </p:nvSpPr>
            <p:spPr>
              <a:xfrm>
                <a:off x="6917708" y="1290714"/>
                <a:ext cx="786177" cy="7958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i="1" smtClean="0">
                              <a:latin typeface="Cambria Math" panose="02040503050406030204" pitchFamily="18" charset="0"/>
                            </a:rPr>
                          </m:ctrlPr>
                        </m:naryPr>
                        <m:sub>
                          <m:r>
                            <a:rPr lang="fr-FR" b="0" i="1" smtClean="0">
                              <a:latin typeface="Cambria Math" panose="02040503050406030204" pitchFamily="18" charset="0"/>
                            </a:rPr>
                            <m:t>𝜇</m:t>
                          </m:r>
                        </m:sub>
                        <m:sup/>
                        <m:e>
                          <m:sSub>
                            <m:sSubPr>
                              <m:ctrlPr>
                                <a:rPr lang="fr-FR" b="0" i="1" smtClean="0">
                                  <a:latin typeface="Cambria Math" panose="02040503050406030204" pitchFamily="18" charset="0"/>
                                </a:rPr>
                              </m:ctrlPr>
                            </m:sSubPr>
                            <m:e>
                              <m:r>
                                <a:rPr lang="fr-FR" b="0" i="1" smtClean="0">
                                  <a:latin typeface="Cambria Math" panose="02040503050406030204" pitchFamily="18" charset="0"/>
                                </a:rPr>
                                <m:t>𝑉</m:t>
                              </m:r>
                            </m:e>
                            <m:sub>
                              <m:r>
                                <a:rPr lang="fr-FR" b="0" i="1" smtClean="0">
                                  <a:latin typeface="Cambria Math" panose="02040503050406030204" pitchFamily="18" charset="0"/>
                                </a:rPr>
                                <m:t>𝜇</m:t>
                              </m:r>
                            </m:sub>
                          </m:sSub>
                        </m:e>
                      </m:nary>
                    </m:oMath>
                  </m:oMathPara>
                </a14:m>
                <a:endParaRPr lang="en-US" dirty="0"/>
              </a:p>
            </p:txBody>
          </p:sp>
        </mc:Choice>
        <mc:Fallback xmlns="">
          <p:sp>
            <p:nvSpPr>
              <p:cNvPr id="25" name="Rectangle 24">
                <a:extLst>
                  <a:ext uri="{FF2B5EF4-FFF2-40B4-BE49-F238E27FC236}">
                    <a16:creationId xmlns:a16="http://schemas.microsoft.com/office/drawing/2014/main" id="{5472AF07-7787-4F1F-BB43-10E2F1D89741}"/>
                  </a:ext>
                </a:extLst>
              </p:cNvPr>
              <p:cNvSpPr>
                <a:spLocks noRot="1" noChangeAspect="1" noMove="1" noResize="1" noEditPoints="1" noAdjustHandles="1" noChangeArrowheads="1" noChangeShapeType="1" noTextEdit="1"/>
              </p:cNvSpPr>
              <p:nvPr/>
            </p:nvSpPr>
            <p:spPr>
              <a:xfrm>
                <a:off x="6917708" y="1290714"/>
                <a:ext cx="786177" cy="795859"/>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8AB9409A-0961-4951-BF0F-62BD085A9DF9}"/>
                  </a:ext>
                </a:extLst>
              </p:cNvPr>
              <p:cNvSpPr/>
              <p:nvPr/>
            </p:nvSpPr>
            <p:spPr>
              <a:xfrm>
                <a:off x="1026723" y="746350"/>
                <a:ext cx="3958969" cy="369332"/>
              </a:xfrm>
              <a:prstGeom prst="rect">
                <a:avLst/>
              </a:prstGeom>
            </p:spPr>
            <p:txBody>
              <a:bodyPr wrap="none">
                <a:spAutoFit/>
              </a:bodyPr>
              <a:lstStyle/>
              <a:p>
                <a:r>
                  <a:rPr lang="fr-FR" i="1" dirty="0"/>
                  <a:t>BLonD simulation timeline, 1 </a:t>
                </a:r>
                <a:r>
                  <a:rPr lang="fr-FR" i="1" dirty="0" err="1"/>
                  <a:t>turn</a:t>
                </a:r>
                <a:r>
                  <a:rPr lang="fr-FR" i="1" dirty="0"/>
                  <a:t> = </a:t>
                </a:r>
                <a14:m>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𝑡</m:t>
                        </m:r>
                      </m:e>
                      <m:sub>
                        <m:r>
                          <a:rPr lang="fr-FR" b="0" i="1" smtClean="0">
                            <a:latin typeface="Cambria Math" panose="02040503050406030204" pitchFamily="18" charset="0"/>
                          </a:rPr>
                          <m:t>𝑟𝑒𝑣</m:t>
                        </m:r>
                      </m:sub>
                    </m:sSub>
                  </m:oMath>
                </a14:m>
                <a:r>
                  <a:rPr lang="fr-FR" i="1" dirty="0"/>
                  <a:t> </a:t>
                </a:r>
              </a:p>
            </p:txBody>
          </p:sp>
        </mc:Choice>
        <mc:Fallback xmlns="">
          <p:sp>
            <p:nvSpPr>
              <p:cNvPr id="27" name="Rectangle 26">
                <a:extLst>
                  <a:ext uri="{FF2B5EF4-FFF2-40B4-BE49-F238E27FC236}">
                    <a16:creationId xmlns:a16="http://schemas.microsoft.com/office/drawing/2014/main" id="{8AB9409A-0961-4951-BF0F-62BD085A9DF9}"/>
                  </a:ext>
                </a:extLst>
              </p:cNvPr>
              <p:cNvSpPr>
                <a:spLocks noRot="1" noChangeAspect="1" noMove="1" noResize="1" noEditPoints="1" noAdjustHandles="1" noChangeArrowheads="1" noChangeShapeType="1" noTextEdit="1"/>
              </p:cNvSpPr>
              <p:nvPr/>
            </p:nvSpPr>
            <p:spPr>
              <a:xfrm>
                <a:off x="1026723" y="746350"/>
                <a:ext cx="3958969" cy="369332"/>
              </a:xfrm>
              <a:prstGeom prst="rect">
                <a:avLst/>
              </a:prstGeom>
              <a:blipFill>
                <a:blip r:embed="rId11"/>
                <a:stretch>
                  <a:fillRect l="-1231"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2835748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hape&#10;&#10;Description automatically generated">
            <a:extLst>
              <a:ext uri="{FF2B5EF4-FFF2-40B4-BE49-F238E27FC236}">
                <a16:creationId xmlns:a16="http://schemas.microsoft.com/office/drawing/2014/main" id="{F877DA31-4BEA-4BB0-9750-521543C83E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4734" y="883196"/>
            <a:ext cx="4848000" cy="3636000"/>
          </a:xfrm>
          <a:prstGeom prst="rect">
            <a:avLst/>
          </a:prstGeom>
        </p:spPr>
      </p:pic>
      <p:pic>
        <p:nvPicPr>
          <p:cNvPr id="4" name="Image 3">
            <a:extLst>
              <a:ext uri="{FF2B5EF4-FFF2-40B4-BE49-F238E27FC236}">
                <a16:creationId xmlns:a16="http://schemas.microsoft.com/office/drawing/2014/main" id="{0CB41871-025F-426B-A687-E2CBFC96D3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4000" y="981009"/>
            <a:ext cx="4560000" cy="3420000"/>
          </a:xfrm>
          <a:prstGeom prst="rect">
            <a:avLst/>
          </a:prstGeom>
        </p:spPr>
      </p:pic>
      <p:pic>
        <p:nvPicPr>
          <p:cNvPr id="12" name="Image 11">
            <a:extLst>
              <a:ext uri="{FF2B5EF4-FFF2-40B4-BE49-F238E27FC236}">
                <a16:creationId xmlns:a16="http://schemas.microsoft.com/office/drawing/2014/main" id="{1A92DE19-51A4-42EF-8648-8ECBA1DBD2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40" y="981009"/>
            <a:ext cx="4560000" cy="3420000"/>
          </a:xfrm>
          <a:prstGeom prst="rect">
            <a:avLst/>
          </a:prstGeom>
        </p:spPr>
      </p:pic>
      <p:pic>
        <p:nvPicPr>
          <p:cNvPr id="15" name="Image 14">
            <a:extLst>
              <a:ext uri="{FF2B5EF4-FFF2-40B4-BE49-F238E27FC236}">
                <a16:creationId xmlns:a16="http://schemas.microsoft.com/office/drawing/2014/main" id="{B68BCE3C-FF58-4DDD-AB3E-FFC4B2F8C1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5746" y="1164359"/>
            <a:ext cx="1558732" cy="1152000"/>
          </a:xfrm>
          <a:prstGeom prst="rect">
            <a:avLst/>
          </a:prstGeom>
        </p:spPr>
      </p:pic>
      <p:pic>
        <p:nvPicPr>
          <p:cNvPr id="14" name="Image 13">
            <a:extLst>
              <a:ext uri="{FF2B5EF4-FFF2-40B4-BE49-F238E27FC236}">
                <a16:creationId xmlns:a16="http://schemas.microsoft.com/office/drawing/2014/main" id="{99863EC2-7414-4620-920C-30B69FFAFC0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7507" y="1200911"/>
            <a:ext cx="1558731" cy="1152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Filtering the bunch oscillation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13</a:t>
            </a:fld>
            <a:endParaRPr lang="en-US" dirty="0"/>
          </a:p>
        </p:txBody>
      </p:sp>
      <p:sp>
        <p:nvSpPr>
          <p:cNvPr id="9" name="Rectangle 8">
            <a:extLst>
              <a:ext uri="{FF2B5EF4-FFF2-40B4-BE49-F238E27FC236}">
                <a16:creationId xmlns:a16="http://schemas.microsoft.com/office/drawing/2014/main" id="{2B60EC04-ABC4-449B-A228-1CDDB9EB468A}"/>
              </a:ext>
            </a:extLst>
          </p:cNvPr>
          <p:cNvSpPr/>
          <p:nvPr/>
        </p:nvSpPr>
        <p:spPr>
          <a:xfrm>
            <a:off x="1237243" y="715025"/>
            <a:ext cx="2192331" cy="369332"/>
          </a:xfrm>
          <a:prstGeom prst="rect">
            <a:avLst/>
          </a:prstGeom>
        </p:spPr>
        <p:txBody>
          <a:bodyPr wrap="none">
            <a:spAutoFit/>
          </a:bodyPr>
          <a:lstStyle/>
          <a:p>
            <a:r>
              <a:rPr lang="fr-FR" i="1" dirty="0"/>
              <a:t>2 ms frame – no </a:t>
            </a:r>
            <a:r>
              <a:rPr lang="fr-FR" i="1" dirty="0" err="1"/>
              <a:t>filter</a:t>
            </a:r>
            <a:endParaRPr lang="fr-FR" i="1" dirty="0"/>
          </a:p>
        </p:txBody>
      </p:sp>
      <p:sp>
        <p:nvSpPr>
          <p:cNvPr id="11" name="Rectangle 10">
            <a:extLst>
              <a:ext uri="{FF2B5EF4-FFF2-40B4-BE49-F238E27FC236}">
                <a16:creationId xmlns:a16="http://schemas.microsoft.com/office/drawing/2014/main" id="{F42A68FA-2CAA-4CE3-902E-3A172BA7F6BE}"/>
              </a:ext>
            </a:extLst>
          </p:cNvPr>
          <p:cNvSpPr/>
          <p:nvPr/>
        </p:nvSpPr>
        <p:spPr>
          <a:xfrm>
            <a:off x="5429975" y="715025"/>
            <a:ext cx="3228384" cy="369332"/>
          </a:xfrm>
          <a:prstGeom prst="rect">
            <a:avLst/>
          </a:prstGeom>
        </p:spPr>
        <p:txBody>
          <a:bodyPr wrap="none">
            <a:spAutoFit/>
          </a:bodyPr>
          <a:lstStyle/>
          <a:p>
            <a:r>
              <a:rPr lang="fr-FR" i="1" dirty="0"/>
              <a:t>2 ms frame – </a:t>
            </a:r>
            <a:r>
              <a:rPr lang="fr-FR" i="1" dirty="0" err="1"/>
              <a:t>linear</a:t>
            </a:r>
            <a:r>
              <a:rPr lang="fr-FR" i="1" dirty="0"/>
              <a:t> memory </a:t>
            </a:r>
            <a:r>
              <a:rPr lang="fr-FR" i="1" dirty="0" err="1"/>
              <a:t>loss</a:t>
            </a:r>
            <a:endParaRPr lang="fr-FR" i="1" dirty="0"/>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0846A1B-1257-473E-9C2B-95CAEAB8158B}"/>
                  </a:ext>
                </a:extLst>
              </p:cNvPr>
              <p:cNvSpPr txBox="1">
                <a:spLocks/>
              </p:cNvSpPr>
              <p:nvPr/>
            </p:nvSpPr>
            <p:spPr>
              <a:xfrm>
                <a:off x="0" y="4401010"/>
                <a:ext cx="9144000" cy="2528296"/>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The CB feedback is tested by exciting and damping a given mode and scanning the feedback gain to have a reasonable damping time.</a:t>
                </a:r>
                <a:br>
                  <a:rPr lang="en-US" sz="2400" dirty="0"/>
                </a:br>
                <a:endParaRPr lang="en-US" sz="2400" dirty="0"/>
              </a:p>
              <a:p>
                <a:pPr>
                  <a:buFont typeface="Wingdings" panose="05000000000000000000" pitchFamily="2" charset="2"/>
                  <a:buChar char="§"/>
                </a:pPr>
                <a:r>
                  <a:rPr lang="en-US" sz="2400" dirty="0"/>
                  <a:t>The window used to sample the mode oscillations can be modified in length (integration time/delay) and filtered (memory loss). The actual filter implementation of the filter should be obtained from the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𝑓</m:t>
                        </m:r>
                      </m:e>
                      <m:sub>
                        <m:r>
                          <a:rPr lang="en-US" sz="2400" b="0" i="1" smtClean="0">
                            <a:latin typeface="Cambria Math" panose="02040503050406030204" pitchFamily="18" charset="0"/>
                          </a:rPr>
                          <m:t>𝑠</m:t>
                        </m:r>
                      </m:sub>
                    </m:sSub>
                  </m:oMath>
                </a14:m>
                <a:r>
                  <a:rPr lang="en-US" sz="2400" dirty="0"/>
                  <a:t> sideband filter definition.</a:t>
                </a:r>
                <a:br>
                  <a:rPr lang="en-US" sz="2400" dirty="0"/>
                </a:br>
                <a:endParaRPr lang="en-US" sz="2400" dirty="0"/>
              </a:p>
              <a:p>
                <a:pPr>
                  <a:buFont typeface="Wingdings" panose="05000000000000000000" pitchFamily="2" charset="2"/>
                  <a:buChar char="§"/>
                </a:pPr>
                <a:r>
                  <a:rPr lang="en-US" sz="2400" dirty="0"/>
                  <a:t>A more accurate representation of the filter/feedback is required to better reproduce the transient response of the CBFB (no “bumps” expected in the real implementation).</a:t>
                </a:r>
              </a:p>
            </p:txBody>
          </p:sp>
        </mc:Choice>
        <mc:Fallback xmlns="">
          <p:sp>
            <p:nvSpPr>
              <p:cNvPr id="19" name="Content Placeholder 2">
                <a:extLst>
                  <a:ext uri="{FF2B5EF4-FFF2-40B4-BE49-F238E27FC236}">
                    <a16:creationId xmlns:a16="http://schemas.microsoft.com/office/drawing/2014/main" id="{10846A1B-1257-473E-9C2B-95CAEAB8158B}"/>
                  </a:ext>
                </a:extLst>
              </p:cNvPr>
              <p:cNvSpPr txBox="1">
                <a:spLocks noRot="1" noChangeAspect="1" noMove="1" noResize="1" noEditPoints="1" noAdjustHandles="1" noChangeArrowheads="1" noChangeShapeType="1" noTextEdit="1"/>
              </p:cNvSpPr>
              <p:nvPr/>
            </p:nvSpPr>
            <p:spPr>
              <a:xfrm>
                <a:off x="0" y="4401010"/>
                <a:ext cx="9144000" cy="2528296"/>
              </a:xfrm>
              <a:prstGeom prst="rect">
                <a:avLst/>
              </a:prstGeom>
              <a:blipFill>
                <a:blip r:embed="rId8"/>
                <a:stretch>
                  <a:fillRect l="-600" t="-4578" r="-1067" b="-2892"/>
                </a:stretch>
              </a:blipFill>
            </p:spPr>
            <p:txBody>
              <a:bodyPr/>
              <a:lstStyle/>
              <a:p>
                <a:r>
                  <a:rPr lang="fr-FR">
                    <a:noFill/>
                  </a:rPr>
                  <a:t> </a:t>
                </a:r>
              </a:p>
            </p:txBody>
          </p:sp>
        </mc:Fallback>
      </mc:AlternateContent>
      <p:cxnSp>
        <p:nvCxnSpPr>
          <p:cNvPr id="21" name="Connecteur droit avec flèche 20">
            <a:extLst>
              <a:ext uri="{FF2B5EF4-FFF2-40B4-BE49-F238E27FC236}">
                <a16:creationId xmlns:a16="http://schemas.microsoft.com/office/drawing/2014/main" id="{51E1364A-B7BA-4EAF-A99A-6F7CC449F467}"/>
              </a:ext>
            </a:extLst>
          </p:cNvPr>
          <p:cNvCxnSpPr/>
          <p:nvPr/>
        </p:nvCxnSpPr>
        <p:spPr>
          <a:xfrm>
            <a:off x="1847211" y="3694421"/>
            <a:ext cx="4209922" cy="122739"/>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691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BD74EE-F58C-48DF-AB7E-79A8A6DB3267}"/>
              </a:ext>
            </a:extLst>
          </p:cNvPr>
          <p:cNvPicPr>
            <a:picLocks noChangeAspect="1"/>
          </p:cNvPicPr>
          <p:nvPr/>
        </p:nvPicPr>
        <p:blipFill>
          <a:blip r:embed="rId3"/>
          <a:stretch>
            <a:fillRect/>
          </a:stretch>
        </p:blipFill>
        <p:spPr>
          <a:xfrm>
            <a:off x="4506197" y="859421"/>
            <a:ext cx="4579080" cy="3420000"/>
          </a:xfrm>
          <a:prstGeom prst="rect">
            <a:avLst/>
          </a:prstGeom>
        </p:spPr>
      </p:pic>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14</a:t>
            </a:fld>
            <a:endParaRPr lang="en-US" dirty="0"/>
          </a:p>
        </p:txBody>
      </p:sp>
      <mc:AlternateContent xmlns:mc="http://schemas.openxmlformats.org/markup-compatibility/2006" xmlns:a14="http://schemas.microsoft.com/office/drawing/2010/main">
        <mc:Choice Requires="a14">
          <p:sp>
            <p:nvSpPr>
              <p:cNvPr id="13" name="Content Placeholder 2"/>
              <p:cNvSpPr txBox="1">
                <a:spLocks/>
              </p:cNvSpPr>
              <p:nvPr/>
            </p:nvSpPr>
            <p:spPr>
              <a:xfrm>
                <a:off x="0" y="4276778"/>
                <a:ext cx="9085277" cy="2581221"/>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The cavity impedance feedbacks are treated differently than beam control and CB feedbacks.</a:t>
                </a:r>
              </a:p>
              <a:p>
                <a:pPr>
                  <a:buFont typeface="Wingdings" panose="05000000000000000000" pitchFamily="2" charset="2"/>
                  <a:buChar char="§"/>
                </a:pPr>
                <a:r>
                  <a:rPr lang="en-US" sz="2400" dirty="0"/>
                  <a:t>The induced voltage in cavities is directly obtained by multiplying the beam spectrum (updated each turn) and the cavity impedance and then translated back in time domain.</a:t>
                </a:r>
              </a:p>
              <a:p>
                <a:pPr>
                  <a:buFont typeface="Wingdings" panose="05000000000000000000" pitchFamily="2" charset="2"/>
                  <a:buChar char="§"/>
                </a:pPr>
                <a:r>
                  <a:rPr lang="en-US" sz="2400" dirty="0"/>
                  <a:t>The resolution of the beam profile gives the bandwidth (can sample to very high frequency &gt;1GHz depending on the simulation).</a:t>
                </a:r>
              </a:p>
              <a:p>
                <a:pPr>
                  <a:buFont typeface="Wingdings" panose="05000000000000000000" pitchFamily="2" charset="2"/>
                  <a:buChar char="§"/>
                </a:pPr>
                <a:r>
                  <a:rPr lang="en-US" sz="2400" dirty="0"/>
                  <a:t>The induced voltage from a turn </a:t>
                </a:r>
                <a14:m>
                  <m:oMath xmlns:m="http://schemas.openxmlformats.org/officeDocument/2006/math">
                    <m:r>
                      <a:rPr lang="en-US" sz="2400" b="0" i="1" smtClean="0">
                        <a:latin typeface="Cambria Math" panose="02040503050406030204" pitchFamily="18" charset="0"/>
                      </a:rPr>
                      <m:t>𝑛</m:t>
                    </m:r>
                  </m:oMath>
                </a14:m>
                <a:r>
                  <a:rPr lang="en-US" sz="2400" dirty="0"/>
                  <a:t> can be kept in memory and added to the induced voltage of the next turns.</a:t>
                </a:r>
                <a:endParaRPr lang="en-GB" sz="2400" dirty="0"/>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0" y="4276778"/>
                <a:ext cx="9085277" cy="2581221"/>
              </a:xfrm>
              <a:prstGeom prst="rect">
                <a:avLst/>
              </a:prstGeom>
              <a:blipFill>
                <a:blip r:embed="rId4"/>
                <a:stretch>
                  <a:fillRect l="-604" t="-4492" r="-1208"/>
                </a:stretch>
              </a:blipFill>
            </p:spPr>
            <p:txBody>
              <a:bodyPr/>
              <a:lstStyle/>
              <a:p>
                <a:r>
                  <a:rPr lang="fr-FR">
                    <a:noFill/>
                  </a:rPr>
                  <a:t> </a:t>
                </a:r>
              </a:p>
            </p:txBody>
          </p:sp>
        </mc:Fallback>
      </mc:AlternateContent>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Cavity impedance FB, general remarks (1)</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8" name="Picture 7" descr="A close up of a logo&#10;&#10;Description automatically generated">
            <a:extLst>
              <a:ext uri="{FF2B5EF4-FFF2-40B4-BE49-F238E27FC236}">
                <a16:creationId xmlns:a16="http://schemas.microsoft.com/office/drawing/2014/main" id="{580FD46F-9B91-4697-8726-9ABE441511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862065"/>
            <a:ext cx="4572000" cy="3414713"/>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84877DD-855D-4F83-A002-4D0AB082F374}"/>
                  </a:ext>
                </a:extLst>
              </p:cNvPr>
              <p:cNvSpPr txBox="1"/>
              <p:nvPr/>
            </p:nvSpPr>
            <p:spPr>
              <a:xfrm>
                <a:off x="1390894" y="3280554"/>
                <a:ext cx="2957220" cy="521618"/>
              </a:xfrm>
              <a:prstGeom prst="rect">
                <a:avLst/>
              </a:prstGeom>
            </p:spPr>
            <p:style>
              <a:lnRef idx="2">
                <a:schemeClr val="dk1"/>
              </a:lnRef>
              <a:fillRef idx="1">
                <a:schemeClr val="lt1"/>
              </a:fillRef>
              <a:effectRef idx="0">
                <a:schemeClr val="dk1"/>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𝑍</m:t>
                          </m:r>
                        </m:e>
                        <m:sub>
                          <m:r>
                            <m:rPr>
                              <m:sty m:val="p"/>
                            </m:rPr>
                            <a:rPr lang="en-US" sz="1600" b="0" i="0" smtClean="0">
                              <a:latin typeface="Cambria Math" panose="02040503050406030204" pitchFamily="18" charset="0"/>
                            </a:rPr>
                            <m:t>fb</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𝑍</m:t>
                              </m:r>
                            </m:e>
                            <m:sub>
                              <m:r>
                                <m:rPr>
                                  <m:sty m:val="p"/>
                                </m:rPr>
                                <a:rPr lang="en-US" sz="1600" b="0" i="0" smtClean="0">
                                  <a:latin typeface="Cambria Math" panose="02040503050406030204" pitchFamily="18" charset="0"/>
                                </a:rPr>
                                <m:t>C</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num>
                        <m:den>
                          <m:r>
                            <a:rPr lang="en-US" sz="1600" b="0" i="1" smtClean="0">
                              <a:latin typeface="Cambria Math" panose="02040503050406030204" pitchFamily="18" charset="0"/>
                            </a:rPr>
                            <m:t>1+</m:t>
                          </m:r>
                          <m:sSub>
                            <m:sSubPr>
                              <m:ctrlPr>
                                <a:rPr lang="en-US" sz="1600" i="1">
                                  <a:latin typeface="Cambria Math" panose="02040503050406030204" pitchFamily="18" charset="0"/>
                                </a:rPr>
                              </m:ctrlPr>
                            </m:sSubPr>
                            <m:e>
                              <m:r>
                                <a:rPr lang="en-US" sz="1600" i="1">
                                  <a:latin typeface="Cambria Math" panose="02040503050406030204" pitchFamily="18" charset="0"/>
                                </a:rPr>
                                <m:t>𝑍</m:t>
                              </m:r>
                            </m:e>
                            <m:sub>
                              <m:r>
                                <a:rPr lang="en-US" sz="1600" i="1">
                                  <a:latin typeface="Cambria Math" panose="02040503050406030204" pitchFamily="18" charset="0"/>
                                </a:rPr>
                                <m:t>𝐶</m:t>
                              </m:r>
                            </m:sub>
                          </m:sSub>
                          <m:d>
                            <m:dPr>
                              <m:ctrlPr>
                                <a:rPr lang="en-US" sz="1600" i="1">
                                  <a:latin typeface="Cambria Math" panose="02040503050406030204" pitchFamily="18" charset="0"/>
                                </a:rPr>
                              </m:ctrlPr>
                            </m:dPr>
                            <m:e>
                              <m:r>
                                <a:rPr lang="en-US" sz="1600" i="1">
                                  <a:latin typeface="Cambria Math" panose="02040503050406030204" pitchFamily="18" charset="0"/>
                                </a:rPr>
                                <m:t>𝜔</m:t>
                              </m:r>
                            </m:e>
                          </m:d>
                          <m:r>
                            <a:rPr lang="en-US" sz="1600" b="0" i="1" smtClean="0">
                              <a:latin typeface="Cambria Math" panose="02040503050406030204" pitchFamily="18" charset="0"/>
                            </a:rPr>
                            <m:t> </m:t>
                          </m:r>
                          <m:r>
                            <a:rPr lang="en-US" sz="1600" b="0" i="1" smtClean="0">
                              <a:latin typeface="Cambria Math" panose="02040503050406030204" pitchFamily="18" charset="0"/>
                            </a:rPr>
                            <m:t>𝐺</m:t>
                          </m:r>
                          <m:r>
                            <a:rPr lang="en-US" sz="1600" b="0" i="1" smtClean="0">
                              <a:latin typeface="Cambria Math" panose="02040503050406030204" pitchFamily="18" charset="0"/>
                            </a:rPr>
                            <m:t> </m:t>
                          </m:r>
                          <m:r>
                            <a:rPr lang="en-US" sz="1600" b="0" i="1" smtClean="0">
                              <a:latin typeface="Cambria Math" panose="02040503050406030204" pitchFamily="18" charset="0"/>
                            </a:rPr>
                            <m:t>𝐻</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𝑗</m:t>
                              </m:r>
                              <m:r>
                                <a:rPr lang="en-US" sz="1600" b="0" i="1" smtClean="0">
                                  <a:latin typeface="Cambria Math" panose="02040503050406030204" pitchFamily="18" charset="0"/>
                                </a:rPr>
                                <m:t>𝜔𝜏</m:t>
                              </m:r>
                            </m:sup>
                          </m:sSup>
                        </m:den>
                      </m:f>
                    </m:oMath>
                  </m:oMathPara>
                </a14:m>
                <a:endParaRPr lang="fr-FR" sz="1600" dirty="0"/>
              </a:p>
            </p:txBody>
          </p:sp>
        </mc:Choice>
        <mc:Fallback xmlns="">
          <p:sp>
            <p:nvSpPr>
              <p:cNvPr id="2" name="TextBox 1">
                <a:extLst>
                  <a:ext uri="{FF2B5EF4-FFF2-40B4-BE49-F238E27FC236}">
                    <a16:creationId xmlns:a16="http://schemas.microsoft.com/office/drawing/2014/main" id="{C84877DD-855D-4F83-A002-4D0AB082F374}"/>
                  </a:ext>
                </a:extLst>
              </p:cNvPr>
              <p:cNvSpPr txBox="1">
                <a:spLocks noRot="1" noChangeAspect="1" noMove="1" noResize="1" noEditPoints="1" noAdjustHandles="1" noChangeArrowheads="1" noChangeShapeType="1" noTextEdit="1"/>
              </p:cNvSpPr>
              <p:nvPr/>
            </p:nvSpPr>
            <p:spPr>
              <a:xfrm>
                <a:off x="1390894" y="3280554"/>
                <a:ext cx="2957220" cy="521618"/>
              </a:xfrm>
              <a:prstGeom prst="rect">
                <a:avLst/>
              </a:prstGeom>
              <a:blipFill>
                <a:blip r:embed="rId6"/>
                <a:stretch>
                  <a:fillRect/>
                </a:stretch>
              </a:blipFill>
            </p:spPr>
            <p:txBody>
              <a:bodyPr/>
              <a:lstStyle/>
              <a:p>
                <a:r>
                  <a:rPr lang="fr-FR">
                    <a:noFill/>
                  </a:rPr>
                  <a:t> </a:t>
                </a:r>
              </a:p>
            </p:txBody>
          </p:sp>
        </mc:Fallback>
      </mc:AlternateContent>
      <p:cxnSp>
        <p:nvCxnSpPr>
          <p:cNvPr id="11" name="Straight Arrow Connector 10">
            <a:extLst>
              <a:ext uri="{FF2B5EF4-FFF2-40B4-BE49-F238E27FC236}">
                <a16:creationId xmlns:a16="http://schemas.microsoft.com/office/drawing/2014/main" id="{985038CA-FF7E-4F20-8B16-770A32E0BCD2}"/>
              </a:ext>
            </a:extLst>
          </p:cNvPr>
          <p:cNvCxnSpPr/>
          <p:nvPr/>
        </p:nvCxnSpPr>
        <p:spPr>
          <a:xfrm flipH="1">
            <a:off x="5793282" y="1142800"/>
            <a:ext cx="708128" cy="335559"/>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A0BF287-7AB5-4521-86D3-2B35AF68D752}"/>
              </a:ext>
            </a:extLst>
          </p:cNvPr>
          <p:cNvCxnSpPr>
            <a:cxnSpLocks/>
          </p:cNvCxnSpPr>
          <p:nvPr/>
        </p:nvCxnSpPr>
        <p:spPr>
          <a:xfrm flipH="1" flipV="1">
            <a:off x="5927505" y="2703152"/>
            <a:ext cx="73033" cy="47082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7BC42C1-B004-4B08-B7C3-990CEEA6440E}"/>
              </a:ext>
            </a:extLst>
          </p:cNvPr>
          <p:cNvCxnSpPr>
            <a:cxnSpLocks/>
          </p:cNvCxnSpPr>
          <p:nvPr/>
        </p:nvCxnSpPr>
        <p:spPr>
          <a:xfrm>
            <a:off x="6147346" y="2664345"/>
            <a:ext cx="2682750" cy="1"/>
          </a:xfrm>
          <a:prstGeom prst="straightConnector1">
            <a:avLst/>
          </a:prstGeom>
          <a:ln w="381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FF2060ED-6535-4A20-88AE-47674199C22C}"/>
                  </a:ext>
                </a:extLst>
              </p:cNvPr>
              <p:cNvSpPr/>
              <p:nvPr/>
            </p:nvSpPr>
            <p:spPr>
              <a:xfrm>
                <a:off x="6501410" y="964121"/>
                <a:ext cx="2043461" cy="830997"/>
              </a:xfrm>
              <a:prstGeom prst="rect">
                <a:avLst/>
              </a:prstGeom>
            </p:spPr>
            <p:txBody>
              <a:bodyPr wrap="square">
                <a:spAutoFit/>
              </a:bodyPr>
              <a:lstStyle/>
              <a:p>
                <a:r>
                  <a:rPr lang="en-US" sz="1600" i="1" dirty="0"/>
                  <a:t>Beam induced voltage</a:t>
                </a:r>
              </a:p>
              <a:p>
                <a:r>
                  <a:rPr lang="en-US" sz="1600" i="1" dirty="0"/>
                  <a:t>(seen by the beam at turn </a:t>
                </a:r>
                <a14:m>
                  <m:oMath xmlns:m="http://schemas.openxmlformats.org/officeDocument/2006/math">
                    <m:r>
                      <a:rPr lang="en-US" sz="1600" b="0" i="1" smtClean="0">
                        <a:latin typeface="Cambria Math" panose="02040503050406030204" pitchFamily="18" charset="0"/>
                      </a:rPr>
                      <m:t>𝑛</m:t>
                    </m:r>
                  </m:oMath>
                </a14:m>
                <a:r>
                  <a:rPr lang="en-US" sz="1600" i="1" dirty="0"/>
                  <a:t>)</a:t>
                </a:r>
                <a:endParaRPr lang="fr-FR" sz="1600" i="1" dirty="0"/>
              </a:p>
            </p:txBody>
          </p:sp>
        </mc:Choice>
        <mc:Fallback xmlns="">
          <p:sp>
            <p:nvSpPr>
              <p:cNvPr id="17" name="Rectangle 16">
                <a:extLst>
                  <a:ext uri="{FF2B5EF4-FFF2-40B4-BE49-F238E27FC236}">
                    <a16:creationId xmlns:a16="http://schemas.microsoft.com/office/drawing/2014/main" id="{FF2060ED-6535-4A20-88AE-47674199C22C}"/>
                  </a:ext>
                </a:extLst>
              </p:cNvPr>
              <p:cNvSpPr>
                <a:spLocks noRot="1" noChangeAspect="1" noMove="1" noResize="1" noEditPoints="1" noAdjustHandles="1" noChangeArrowheads="1" noChangeShapeType="1" noTextEdit="1"/>
              </p:cNvSpPr>
              <p:nvPr/>
            </p:nvSpPr>
            <p:spPr>
              <a:xfrm>
                <a:off x="6501410" y="964121"/>
                <a:ext cx="2043461" cy="830997"/>
              </a:xfrm>
              <a:prstGeom prst="rect">
                <a:avLst/>
              </a:prstGeom>
              <a:blipFill>
                <a:blip r:embed="rId7"/>
                <a:stretch>
                  <a:fillRect l="-1791" t="-2206" b="-8824"/>
                </a:stretch>
              </a:blipFill>
            </p:spPr>
            <p:txBody>
              <a:bodyPr/>
              <a:lstStyle/>
              <a:p>
                <a:r>
                  <a:rPr lang="fr-FR">
                    <a:noFill/>
                  </a:rPr>
                  <a:t> </a:t>
                </a:r>
              </a:p>
            </p:txBody>
          </p:sp>
        </mc:Fallback>
      </mc:AlternateContent>
      <p:sp>
        <p:nvSpPr>
          <p:cNvPr id="18" name="Rectangle 17">
            <a:extLst>
              <a:ext uri="{FF2B5EF4-FFF2-40B4-BE49-F238E27FC236}">
                <a16:creationId xmlns:a16="http://schemas.microsoft.com/office/drawing/2014/main" id="{7EB0B6D9-D550-416A-8EE0-C7E1344E8270}"/>
              </a:ext>
            </a:extLst>
          </p:cNvPr>
          <p:cNvSpPr/>
          <p:nvPr/>
        </p:nvSpPr>
        <p:spPr>
          <a:xfrm>
            <a:off x="6005259" y="2826970"/>
            <a:ext cx="2966924" cy="830997"/>
          </a:xfrm>
          <a:prstGeom prst="rect">
            <a:avLst/>
          </a:prstGeom>
        </p:spPr>
        <p:txBody>
          <a:bodyPr wrap="square">
            <a:spAutoFit/>
          </a:bodyPr>
          <a:lstStyle/>
          <a:p>
            <a:r>
              <a:rPr lang="en-US" sz="1600" i="1" dirty="0"/>
              <a:t>One turn delay response (kept in memory and added to beam induced voltage the next turn)</a:t>
            </a:r>
            <a:endParaRPr lang="fr-FR" sz="1600" i="1" dirty="0"/>
          </a:p>
        </p:txBody>
      </p:sp>
    </p:spTree>
    <p:extLst>
      <p:ext uri="{BB962C8B-B14F-4D97-AF65-F5344CB8AC3E}">
        <p14:creationId xmlns:p14="http://schemas.microsoft.com/office/powerpoint/2010/main" val="2824654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BD74EE-F58C-48DF-AB7E-79A8A6DB3267}"/>
              </a:ext>
            </a:extLst>
          </p:cNvPr>
          <p:cNvPicPr>
            <a:picLocks noChangeAspect="1"/>
          </p:cNvPicPr>
          <p:nvPr/>
        </p:nvPicPr>
        <p:blipFill>
          <a:blip r:embed="rId3"/>
          <a:stretch>
            <a:fillRect/>
          </a:stretch>
        </p:blipFill>
        <p:spPr>
          <a:xfrm>
            <a:off x="4506197" y="859421"/>
            <a:ext cx="4579080" cy="3420000"/>
          </a:xfrm>
          <a:prstGeom prst="rect">
            <a:avLst/>
          </a:prstGeom>
        </p:spPr>
      </p:pic>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15</a:t>
            </a:fld>
            <a:endParaRPr lang="en-US" dirty="0"/>
          </a:p>
        </p:txBody>
      </p:sp>
      <p:sp>
        <p:nvSpPr>
          <p:cNvPr id="13" name="Content Placeholder 2"/>
          <p:cNvSpPr txBox="1">
            <a:spLocks/>
          </p:cNvSpPr>
          <p:nvPr/>
        </p:nvSpPr>
        <p:spPr>
          <a:xfrm>
            <a:off x="0" y="4276778"/>
            <a:ext cx="9085277" cy="2581221"/>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Feedbacks are directly represented as a modification of the cavity impedance, instead of modelling the complete feedback loop (measurement of the cavity return, comparison with drive voltage and feedback).</a:t>
            </a:r>
          </a:p>
          <a:p>
            <a:pPr>
              <a:buFont typeface="Wingdings" panose="05000000000000000000" pitchFamily="2" charset="2"/>
              <a:buChar char="§"/>
            </a:pPr>
            <a:r>
              <a:rPr lang="en-US" sz="2400" dirty="0"/>
              <a:t>The impulse response of the </a:t>
            </a:r>
            <a:r>
              <a:rPr lang="en-US" sz="2400" dirty="0" err="1"/>
              <a:t>cavity+feedback</a:t>
            </a:r>
            <a:r>
              <a:rPr lang="en-US" sz="2400" dirty="0"/>
              <a:t> is multiplied with the beam spectrum, and the transient behavior of the feedback is obtained by keeping in memory several turns of induced voltage.</a:t>
            </a:r>
          </a:p>
          <a:p>
            <a:pPr>
              <a:buFont typeface="Wingdings" panose="05000000000000000000" pitchFamily="2" charset="2"/>
              <a:buChar char="§"/>
            </a:pPr>
            <a:r>
              <a:rPr lang="en-US" sz="2400" dirty="0"/>
              <a:t>If the revolution frequency is changing due to other feedbacks or acceleration, the impedance can be updated every tracking turn (e.g. frequency of notch filters).</a:t>
            </a:r>
          </a:p>
          <a:p>
            <a:pPr>
              <a:buFont typeface="Wingdings" panose="05000000000000000000" pitchFamily="2" charset="2"/>
              <a:buChar char="§"/>
            </a:pPr>
            <a:r>
              <a:rPr lang="en-US" sz="2400" dirty="0"/>
              <a:t>No power limitation is considered here.</a:t>
            </a:r>
            <a:endParaRPr lang="en-GB" sz="2400" dirty="0"/>
          </a:p>
        </p:txBody>
      </p:sp>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Cavity impedance FB, general remarks (2)</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8" name="Picture 7" descr="A close up of a logo&#10;&#10;Description automatically generated">
            <a:extLst>
              <a:ext uri="{FF2B5EF4-FFF2-40B4-BE49-F238E27FC236}">
                <a16:creationId xmlns:a16="http://schemas.microsoft.com/office/drawing/2014/main" id="{580FD46F-9B91-4697-8726-9ABE44151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62065"/>
            <a:ext cx="4572000" cy="3414713"/>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84877DD-855D-4F83-A002-4D0AB082F374}"/>
                  </a:ext>
                </a:extLst>
              </p:cNvPr>
              <p:cNvSpPr txBox="1"/>
              <p:nvPr/>
            </p:nvSpPr>
            <p:spPr>
              <a:xfrm>
                <a:off x="1390894" y="3280554"/>
                <a:ext cx="2957220" cy="521618"/>
              </a:xfrm>
              <a:prstGeom prst="rect">
                <a:avLst/>
              </a:prstGeom>
            </p:spPr>
            <p:style>
              <a:lnRef idx="2">
                <a:schemeClr val="dk1"/>
              </a:lnRef>
              <a:fillRef idx="1">
                <a:schemeClr val="lt1"/>
              </a:fillRef>
              <a:effectRef idx="0">
                <a:schemeClr val="dk1"/>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𝑍</m:t>
                          </m:r>
                        </m:e>
                        <m:sub>
                          <m:r>
                            <m:rPr>
                              <m:sty m:val="p"/>
                            </m:rPr>
                            <a:rPr lang="en-US" sz="1600" b="0" i="0" smtClean="0">
                              <a:latin typeface="Cambria Math" panose="02040503050406030204" pitchFamily="18" charset="0"/>
                            </a:rPr>
                            <m:t>fb</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𝑍</m:t>
                              </m:r>
                            </m:e>
                            <m:sub>
                              <m:r>
                                <m:rPr>
                                  <m:sty m:val="p"/>
                                </m:rPr>
                                <a:rPr lang="en-US" sz="1600" b="0" i="0" smtClean="0">
                                  <a:latin typeface="Cambria Math" panose="02040503050406030204" pitchFamily="18" charset="0"/>
                                </a:rPr>
                                <m:t>C</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num>
                        <m:den>
                          <m:r>
                            <a:rPr lang="en-US" sz="1600" b="0" i="1" smtClean="0">
                              <a:latin typeface="Cambria Math" panose="02040503050406030204" pitchFamily="18" charset="0"/>
                            </a:rPr>
                            <m:t>1+</m:t>
                          </m:r>
                          <m:sSub>
                            <m:sSubPr>
                              <m:ctrlPr>
                                <a:rPr lang="en-US" sz="1600" i="1">
                                  <a:latin typeface="Cambria Math" panose="02040503050406030204" pitchFamily="18" charset="0"/>
                                </a:rPr>
                              </m:ctrlPr>
                            </m:sSubPr>
                            <m:e>
                              <m:r>
                                <a:rPr lang="en-US" sz="1600" i="1">
                                  <a:latin typeface="Cambria Math" panose="02040503050406030204" pitchFamily="18" charset="0"/>
                                </a:rPr>
                                <m:t>𝑍</m:t>
                              </m:r>
                            </m:e>
                            <m:sub>
                              <m:r>
                                <a:rPr lang="en-US" sz="1600" i="1">
                                  <a:latin typeface="Cambria Math" panose="02040503050406030204" pitchFamily="18" charset="0"/>
                                </a:rPr>
                                <m:t>𝐶</m:t>
                              </m:r>
                            </m:sub>
                          </m:sSub>
                          <m:d>
                            <m:dPr>
                              <m:ctrlPr>
                                <a:rPr lang="en-US" sz="1600" i="1">
                                  <a:latin typeface="Cambria Math" panose="02040503050406030204" pitchFamily="18" charset="0"/>
                                </a:rPr>
                              </m:ctrlPr>
                            </m:dPr>
                            <m:e>
                              <m:r>
                                <a:rPr lang="en-US" sz="1600" i="1">
                                  <a:latin typeface="Cambria Math" panose="02040503050406030204" pitchFamily="18" charset="0"/>
                                </a:rPr>
                                <m:t>𝜔</m:t>
                              </m:r>
                            </m:e>
                          </m:d>
                          <m:r>
                            <a:rPr lang="en-US" sz="1600" b="0" i="1" smtClean="0">
                              <a:latin typeface="Cambria Math" panose="02040503050406030204" pitchFamily="18" charset="0"/>
                            </a:rPr>
                            <m:t> </m:t>
                          </m:r>
                          <m:r>
                            <a:rPr lang="en-US" sz="1600" b="0" i="1" smtClean="0">
                              <a:latin typeface="Cambria Math" panose="02040503050406030204" pitchFamily="18" charset="0"/>
                            </a:rPr>
                            <m:t>𝐺</m:t>
                          </m:r>
                          <m:r>
                            <a:rPr lang="en-US" sz="1600" b="0" i="1" smtClean="0">
                              <a:latin typeface="Cambria Math" panose="02040503050406030204" pitchFamily="18" charset="0"/>
                            </a:rPr>
                            <m:t> </m:t>
                          </m:r>
                          <m:r>
                            <a:rPr lang="en-US" sz="1600" b="0" i="1" smtClean="0">
                              <a:latin typeface="Cambria Math" panose="02040503050406030204" pitchFamily="18" charset="0"/>
                            </a:rPr>
                            <m:t>𝐻</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𝜔</m:t>
                              </m:r>
                            </m:e>
                          </m:d>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𝑗</m:t>
                              </m:r>
                              <m:r>
                                <a:rPr lang="en-US" sz="1600" b="0" i="1" smtClean="0">
                                  <a:latin typeface="Cambria Math" panose="02040503050406030204" pitchFamily="18" charset="0"/>
                                </a:rPr>
                                <m:t>𝜔𝜏</m:t>
                              </m:r>
                            </m:sup>
                          </m:sSup>
                        </m:den>
                      </m:f>
                    </m:oMath>
                  </m:oMathPara>
                </a14:m>
                <a:endParaRPr lang="fr-FR" sz="1600" dirty="0"/>
              </a:p>
            </p:txBody>
          </p:sp>
        </mc:Choice>
        <mc:Fallback xmlns="">
          <p:sp>
            <p:nvSpPr>
              <p:cNvPr id="2" name="TextBox 1">
                <a:extLst>
                  <a:ext uri="{FF2B5EF4-FFF2-40B4-BE49-F238E27FC236}">
                    <a16:creationId xmlns:a16="http://schemas.microsoft.com/office/drawing/2014/main" id="{C84877DD-855D-4F83-A002-4D0AB082F374}"/>
                  </a:ext>
                </a:extLst>
              </p:cNvPr>
              <p:cNvSpPr txBox="1">
                <a:spLocks noRot="1" noChangeAspect="1" noMove="1" noResize="1" noEditPoints="1" noAdjustHandles="1" noChangeArrowheads="1" noChangeShapeType="1" noTextEdit="1"/>
              </p:cNvSpPr>
              <p:nvPr/>
            </p:nvSpPr>
            <p:spPr>
              <a:xfrm>
                <a:off x="1390894" y="3280554"/>
                <a:ext cx="2957220" cy="521618"/>
              </a:xfrm>
              <a:prstGeom prst="rect">
                <a:avLst/>
              </a:prstGeom>
              <a:blipFill>
                <a:blip r:embed="rId5"/>
                <a:stretch>
                  <a:fillRect/>
                </a:stretch>
              </a:blipFill>
            </p:spPr>
            <p:txBody>
              <a:bodyPr/>
              <a:lstStyle/>
              <a:p>
                <a:r>
                  <a:rPr lang="fr-FR">
                    <a:noFill/>
                  </a:rPr>
                  <a:t> </a:t>
                </a:r>
              </a:p>
            </p:txBody>
          </p:sp>
        </mc:Fallback>
      </mc:AlternateContent>
      <p:cxnSp>
        <p:nvCxnSpPr>
          <p:cNvPr id="11" name="Straight Arrow Connector 10">
            <a:extLst>
              <a:ext uri="{FF2B5EF4-FFF2-40B4-BE49-F238E27FC236}">
                <a16:creationId xmlns:a16="http://schemas.microsoft.com/office/drawing/2014/main" id="{985038CA-FF7E-4F20-8B16-770A32E0BCD2}"/>
              </a:ext>
            </a:extLst>
          </p:cNvPr>
          <p:cNvCxnSpPr/>
          <p:nvPr/>
        </p:nvCxnSpPr>
        <p:spPr>
          <a:xfrm flipH="1">
            <a:off x="5793282" y="1142800"/>
            <a:ext cx="708128" cy="335559"/>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A0BF287-7AB5-4521-86D3-2B35AF68D752}"/>
              </a:ext>
            </a:extLst>
          </p:cNvPr>
          <p:cNvCxnSpPr>
            <a:cxnSpLocks/>
          </p:cNvCxnSpPr>
          <p:nvPr/>
        </p:nvCxnSpPr>
        <p:spPr>
          <a:xfrm flipH="1" flipV="1">
            <a:off x="5927505" y="2703152"/>
            <a:ext cx="73033" cy="47082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7BC42C1-B004-4B08-B7C3-990CEEA6440E}"/>
              </a:ext>
            </a:extLst>
          </p:cNvPr>
          <p:cNvCxnSpPr>
            <a:cxnSpLocks/>
          </p:cNvCxnSpPr>
          <p:nvPr/>
        </p:nvCxnSpPr>
        <p:spPr>
          <a:xfrm>
            <a:off x="6147346" y="2664345"/>
            <a:ext cx="2682750" cy="1"/>
          </a:xfrm>
          <a:prstGeom prst="straightConnector1">
            <a:avLst/>
          </a:prstGeom>
          <a:ln w="381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FF2060ED-6535-4A20-88AE-47674199C22C}"/>
                  </a:ext>
                </a:extLst>
              </p:cNvPr>
              <p:cNvSpPr/>
              <p:nvPr/>
            </p:nvSpPr>
            <p:spPr>
              <a:xfrm>
                <a:off x="6501410" y="964121"/>
                <a:ext cx="2043461" cy="830997"/>
              </a:xfrm>
              <a:prstGeom prst="rect">
                <a:avLst/>
              </a:prstGeom>
            </p:spPr>
            <p:txBody>
              <a:bodyPr wrap="square">
                <a:spAutoFit/>
              </a:bodyPr>
              <a:lstStyle/>
              <a:p>
                <a:r>
                  <a:rPr lang="en-US" sz="1600" i="1" dirty="0"/>
                  <a:t>Beam induced voltage</a:t>
                </a:r>
              </a:p>
              <a:p>
                <a:r>
                  <a:rPr lang="en-US" sz="1600" i="1" dirty="0"/>
                  <a:t>(seen by the beam at turn </a:t>
                </a:r>
                <a14:m>
                  <m:oMath xmlns:m="http://schemas.openxmlformats.org/officeDocument/2006/math">
                    <m:r>
                      <a:rPr lang="en-US" sz="1600" b="0" i="1" smtClean="0">
                        <a:latin typeface="Cambria Math" panose="02040503050406030204" pitchFamily="18" charset="0"/>
                      </a:rPr>
                      <m:t>𝑛</m:t>
                    </m:r>
                  </m:oMath>
                </a14:m>
                <a:r>
                  <a:rPr lang="en-US" sz="1600" i="1" dirty="0"/>
                  <a:t>)</a:t>
                </a:r>
                <a:endParaRPr lang="fr-FR" sz="1600" i="1" dirty="0"/>
              </a:p>
            </p:txBody>
          </p:sp>
        </mc:Choice>
        <mc:Fallback xmlns="">
          <p:sp>
            <p:nvSpPr>
              <p:cNvPr id="17" name="Rectangle 16">
                <a:extLst>
                  <a:ext uri="{FF2B5EF4-FFF2-40B4-BE49-F238E27FC236}">
                    <a16:creationId xmlns:a16="http://schemas.microsoft.com/office/drawing/2014/main" id="{FF2060ED-6535-4A20-88AE-47674199C22C}"/>
                  </a:ext>
                </a:extLst>
              </p:cNvPr>
              <p:cNvSpPr>
                <a:spLocks noRot="1" noChangeAspect="1" noMove="1" noResize="1" noEditPoints="1" noAdjustHandles="1" noChangeArrowheads="1" noChangeShapeType="1" noTextEdit="1"/>
              </p:cNvSpPr>
              <p:nvPr/>
            </p:nvSpPr>
            <p:spPr>
              <a:xfrm>
                <a:off x="6501410" y="964121"/>
                <a:ext cx="2043461" cy="830997"/>
              </a:xfrm>
              <a:prstGeom prst="rect">
                <a:avLst/>
              </a:prstGeom>
              <a:blipFill>
                <a:blip r:embed="rId6"/>
                <a:stretch>
                  <a:fillRect l="-1791" t="-2206" b="-8824"/>
                </a:stretch>
              </a:blipFill>
            </p:spPr>
            <p:txBody>
              <a:bodyPr/>
              <a:lstStyle/>
              <a:p>
                <a:r>
                  <a:rPr lang="fr-FR">
                    <a:noFill/>
                  </a:rPr>
                  <a:t> </a:t>
                </a:r>
              </a:p>
            </p:txBody>
          </p:sp>
        </mc:Fallback>
      </mc:AlternateContent>
      <p:sp>
        <p:nvSpPr>
          <p:cNvPr id="18" name="Rectangle 17">
            <a:extLst>
              <a:ext uri="{FF2B5EF4-FFF2-40B4-BE49-F238E27FC236}">
                <a16:creationId xmlns:a16="http://schemas.microsoft.com/office/drawing/2014/main" id="{7EB0B6D9-D550-416A-8EE0-C7E1344E8270}"/>
              </a:ext>
            </a:extLst>
          </p:cNvPr>
          <p:cNvSpPr/>
          <p:nvPr/>
        </p:nvSpPr>
        <p:spPr>
          <a:xfrm>
            <a:off x="6005259" y="2826970"/>
            <a:ext cx="2966924" cy="830997"/>
          </a:xfrm>
          <a:prstGeom prst="rect">
            <a:avLst/>
          </a:prstGeom>
        </p:spPr>
        <p:txBody>
          <a:bodyPr wrap="square">
            <a:spAutoFit/>
          </a:bodyPr>
          <a:lstStyle/>
          <a:p>
            <a:r>
              <a:rPr lang="en-US" sz="1600" i="1" dirty="0"/>
              <a:t>One turn delay response (kept in memory and added to beam induced voltage the next turn)</a:t>
            </a:r>
            <a:endParaRPr lang="fr-FR" sz="1600" i="1" dirty="0"/>
          </a:p>
        </p:txBody>
      </p:sp>
    </p:spTree>
    <p:extLst>
      <p:ext uri="{BB962C8B-B14F-4D97-AF65-F5344CB8AC3E}">
        <p14:creationId xmlns:p14="http://schemas.microsoft.com/office/powerpoint/2010/main" val="2023746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16</a:t>
            </a:fld>
            <a:endParaRPr lang="en-US" dirty="0"/>
          </a:p>
        </p:txBody>
      </p:sp>
      <mc:AlternateContent xmlns:mc="http://schemas.openxmlformats.org/markup-compatibility/2006" xmlns:a14="http://schemas.microsoft.com/office/drawing/2010/main">
        <mc:Choice Requires="a14">
          <p:sp>
            <p:nvSpPr>
              <p:cNvPr id="13" name="Content Placeholder 2"/>
              <p:cNvSpPr txBox="1">
                <a:spLocks/>
              </p:cNvSpPr>
              <p:nvPr/>
            </p:nvSpPr>
            <p:spPr>
              <a:xfrm>
                <a:off x="0" y="4276778"/>
                <a:ext cx="8836223" cy="240617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 Used on C10 cavities (with impedance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𝑍</m:t>
                        </m:r>
                      </m:e>
                      <m:sub>
                        <m:r>
                          <m:rPr>
                            <m:sty m:val="p"/>
                          </m:rPr>
                          <a:rPr lang="en-US" sz="2400">
                            <a:latin typeface="Cambria Math" panose="02040503050406030204" pitchFamily="18" charset="0"/>
                          </a:rPr>
                          <m:t>C</m:t>
                        </m:r>
                      </m:sub>
                    </m:sSub>
                  </m:oMath>
                </a14:m>
                <a:r>
                  <a:rPr lang="en-US" sz="2400" dirty="0"/>
                  <a:t>).</a:t>
                </a:r>
              </a:p>
              <a:p>
                <a:pPr>
                  <a:buFont typeface="Wingdings" panose="05000000000000000000" pitchFamily="2" charset="2"/>
                  <a:buChar char="§"/>
                </a:pPr>
                <a:r>
                  <a:rPr lang="en-US" sz="2400" dirty="0"/>
                  <a:t> Comb filter </a:t>
                </a:r>
                <a14:m>
                  <m:oMath xmlns:m="http://schemas.openxmlformats.org/officeDocument/2006/math">
                    <m:r>
                      <a:rPr lang="en-US" sz="2400" i="1">
                        <a:latin typeface="Cambria Math" panose="02040503050406030204" pitchFamily="18" charset="0"/>
                      </a:rPr>
                      <m:t>𝐻</m:t>
                    </m:r>
                    <m:d>
                      <m:dPr>
                        <m:ctrlPr>
                          <a:rPr lang="en-US" sz="2400" i="1">
                            <a:latin typeface="Cambria Math" panose="02040503050406030204" pitchFamily="18" charset="0"/>
                          </a:rPr>
                        </m:ctrlPr>
                      </m:dPr>
                      <m:e>
                        <m:r>
                          <a:rPr lang="en-US" sz="2400" i="1">
                            <a:latin typeface="Cambria Math" panose="02040503050406030204" pitchFamily="18" charset="0"/>
                          </a:rPr>
                          <m:t>𝜔</m:t>
                        </m:r>
                      </m:e>
                    </m:d>
                  </m:oMath>
                </a14:m>
                <a:r>
                  <a:rPr lang="en-US" sz="2400" dirty="0"/>
                  <a:t>, with delay </a:t>
                </a:r>
                <a14:m>
                  <m:oMath xmlns:m="http://schemas.openxmlformats.org/officeDocument/2006/math">
                    <m:r>
                      <a:rPr lang="en-US" sz="2400" i="1">
                        <a:latin typeface="Cambria Math" panose="02040503050406030204" pitchFamily="18" charset="0"/>
                      </a:rPr>
                      <m:t>𝜏</m:t>
                    </m:r>
                  </m:oMath>
                </a14:m>
                <a:r>
                  <a:rPr lang="en-US" sz="2400" dirty="0"/>
                  <a:t> of 1-turn.</a:t>
                </a:r>
              </a:p>
              <a:p>
                <a:pPr>
                  <a:buFont typeface="Wingdings" panose="05000000000000000000" pitchFamily="2" charset="2"/>
                  <a:buChar char="§"/>
                </a:pPr>
                <a:r>
                  <a:rPr lang="en-US" sz="2400" dirty="0"/>
                  <a:t>The impedance of the central harmonic is not reduced when the cavity is pulsing (resonator filter with opposite gain in present model, effectively a notch filter in the machine).</a:t>
                </a:r>
              </a:p>
              <a:p>
                <a:pPr>
                  <a:buFont typeface="Wingdings" panose="05000000000000000000" pitchFamily="2" charset="2"/>
                  <a:buChar char="§"/>
                </a:pPr>
                <a:r>
                  <a:rPr lang="en-US" sz="2400" dirty="0"/>
                  <a:t>Assumed impedance reduction of -15 dB on first side harmonics .</a:t>
                </a:r>
                <a:endParaRPr lang="en-GB" sz="2400" dirty="0"/>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0" y="4276778"/>
                <a:ext cx="8836223" cy="2406179"/>
              </a:xfrm>
              <a:prstGeom prst="rect">
                <a:avLst/>
              </a:prstGeom>
              <a:blipFill>
                <a:blip r:embed="rId3"/>
                <a:stretch>
                  <a:fillRect l="-897" t="-4822"/>
                </a:stretch>
              </a:blipFill>
            </p:spPr>
            <p:txBody>
              <a:bodyPr/>
              <a:lstStyle/>
              <a:p>
                <a:r>
                  <a:rPr lang="fr-FR">
                    <a:noFill/>
                  </a:rPr>
                  <a:t> </a:t>
                </a:r>
              </a:p>
            </p:txBody>
          </p:sp>
        </mc:Fallback>
      </mc:AlternateContent>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One-turn delay feedback</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84877DD-855D-4F83-A002-4D0AB082F374}"/>
                  </a:ext>
                </a:extLst>
              </p:cNvPr>
              <p:cNvSpPr txBox="1"/>
              <p:nvPr/>
            </p:nvSpPr>
            <p:spPr>
              <a:xfrm>
                <a:off x="4738668" y="757454"/>
                <a:ext cx="3691908" cy="6519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m:rPr>
                              <m:sty m:val="p"/>
                            </m:rPr>
                            <a:rPr lang="en-US" sz="2000" b="0" i="0" smtClean="0">
                              <a:latin typeface="Cambria Math" panose="02040503050406030204" pitchFamily="18" charset="0"/>
                            </a:rPr>
                            <m:t>fb</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m:rPr>
                                  <m:sty m:val="p"/>
                                </m:rPr>
                                <a:rPr lang="en-US" sz="2000" b="0" i="0" smtClean="0">
                                  <a:latin typeface="Cambria Math" panose="02040503050406030204" pitchFamily="18" charset="0"/>
                                </a:rPr>
                                <m:t>C</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num>
                        <m:den>
                          <m:r>
                            <a:rPr lang="en-US" sz="2000" b="0" i="1" smtClean="0">
                              <a:latin typeface="Cambria Math" panose="02040503050406030204" pitchFamily="18" charset="0"/>
                            </a:rPr>
                            <m:t>1+</m:t>
                          </m:r>
                          <m:sSub>
                            <m:sSubPr>
                              <m:ctrlPr>
                                <a:rPr lang="en-US" sz="2000" i="1">
                                  <a:latin typeface="Cambria Math" panose="02040503050406030204" pitchFamily="18" charset="0"/>
                                </a:rPr>
                              </m:ctrlPr>
                            </m:sSubPr>
                            <m:e>
                              <m:r>
                                <a:rPr lang="en-US" sz="2000" i="1">
                                  <a:latin typeface="Cambria Math" panose="02040503050406030204" pitchFamily="18" charset="0"/>
                                </a:rPr>
                                <m:t>𝑍</m:t>
                              </m:r>
                            </m:e>
                            <m:sub>
                              <m:r>
                                <a:rPr lang="en-US" sz="2000" i="1">
                                  <a:latin typeface="Cambria Math" panose="02040503050406030204" pitchFamily="18" charset="0"/>
                                </a:rPr>
                                <m:t>𝐶</m:t>
                              </m:r>
                            </m:sub>
                          </m:sSub>
                          <m:d>
                            <m:dPr>
                              <m:ctrlPr>
                                <a:rPr lang="en-US" sz="2000" i="1">
                                  <a:latin typeface="Cambria Math" panose="02040503050406030204" pitchFamily="18" charset="0"/>
                                </a:rPr>
                              </m:ctrlPr>
                            </m:dPr>
                            <m:e>
                              <m:r>
                                <a:rPr lang="en-US" sz="2000" i="1">
                                  <a:latin typeface="Cambria Math" panose="02040503050406030204" pitchFamily="18" charset="0"/>
                                </a:rPr>
                                <m:t>𝜔</m:t>
                              </m:r>
                            </m:e>
                          </m:d>
                          <m:r>
                            <a:rPr lang="en-US" sz="2000" b="0" i="1" smtClean="0">
                              <a:latin typeface="Cambria Math" panose="02040503050406030204" pitchFamily="18" charset="0"/>
                            </a:rPr>
                            <m:t> </m:t>
                          </m:r>
                          <m:r>
                            <a:rPr lang="en-US" sz="2000" b="0" i="1" smtClean="0">
                              <a:latin typeface="Cambria Math" panose="02040503050406030204" pitchFamily="18" charset="0"/>
                            </a:rPr>
                            <m:t>𝐺</m:t>
                          </m:r>
                          <m:r>
                            <a:rPr lang="en-US" sz="2000" b="0" i="1" smtClean="0">
                              <a:latin typeface="Cambria Math" panose="02040503050406030204" pitchFamily="18" charset="0"/>
                            </a:rPr>
                            <m:t> </m:t>
                          </m:r>
                          <m:r>
                            <a:rPr lang="en-US" sz="2000" b="0" i="1" smtClean="0">
                              <a:latin typeface="Cambria Math" panose="02040503050406030204" pitchFamily="18" charset="0"/>
                            </a:rPr>
                            <m:t>𝐻</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𝑗</m:t>
                              </m:r>
                              <m:r>
                                <a:rPr lang="en-US" sz="2000" b="0" i="1" smtClean="0">
                                  <a:latin typeface="Cambria Math" panose="02040503050406030204" pitchFamily="18" charset="0"/>
                                </a:rPr>
                                <m:t>𝜔𝜏</m:t>
                              </m:r>
                            </m:sup>
                          </m:sSup>
                        </m:den>
                      </m:f>
                    </m:oMath>
                  </m:oMathPara>
                </a14:m>
                <a:endParaRPr lang="fr-FR" sz="2000" dirty="0"/>
              </a:p>
            </p:txBody>
          </p:sp>
        </mc:Choice>
        <mc:Fallback xmlns="">
          <p:sp>
            <p:nvSpPr>
              <p:cNvPr id="2" name="TextBox 1">
                <a:extLst>
                  <a:ext uri="{FF2B5EF4-FFF2-40B4-BE49-F238E27FC236}">
                    <a16:creationId xmlns:a16="http://schemas.microsoft.com/office/drawing/2014/main" id="{C84877DD-855D-4F83-A002-4D0AB082F374}"/>
                  </a:ext>
                </a:extLst>
              </p:cNvPr>
              <p:cNvSpPr txBox="1">
                <a:spLocks noRot="1" noChangeAspect="1" noMove="1" noResize="1" noEditPoints="1" noAdjustHandles="1" noChangeArrowheads="1" noChangeShapeType="1" noTextEdit="1"/>
              </p:cNvSpPr>
              <p:nvPr/>
            </p:nvSpPr>
            <p:spPr>
              <a:xfrm>
                <a:off x="4738668" y="757454"/>
                <a:ext cx="3691908" cy="651973"/>
              </a:xfrm>
              <a:prstGeom prst="rect">
                <a:avLst/>
              </a:prstGeom>
              <a:blipFill>
                <a:blip r:embed="rId4"/>
                <a:stretch>
                  <a:fillRect/>
                </a:stretch>
              </a:blipFill>
            </p:spPr>
            <p:txBody>
              <a:bodyPr/>
              <a:lstStyle/>
              <a:p>
                <a:r>
                  <a:rPr lang="fr-FR">
                    <a:noFill/>
                  </a:rPr>
                  <a:t> </a:t>
                </a:r>
              </a:p>
            </p:txBody>
          </p:sp>
        </mc:Fallback>
      </mc:AlternateContent>
      <p:pic>
        <p:nvPicPr>
          <p:cNvPr id="8" name="Picture 7" descr="A close up of a logo&#10;&#10;Description automatically generated">
            <a:extLst>
              <a:ext uri="{FF2B5EF4-FFF2-40B4-BE49-F238E27FC236}">
                <a16:creationId xmlns:a16="http://schemas.microsoft.com/office/drawing/2014/main" id="{580FD46F-9B91-4697-8726-9ABE441511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862065"/>
            <a:ext cx="4572000" cy="3414713"/>
          </a:xfrm>
          <a:prstGeom prst="rect">
            <a:avLst/>
          </a:prstGeom>
        </p:spPr>
      </p:pic>
      <p:sp>
        <p:nvSpPr>
          <p:cNvPr id="12" name="TextBox 11">
            <a:extLst>
              <a:ext uri="{FF2B5EF4-FFF2-40B4-BE49-F238E27FC236}">
                <a16:creationId xmlns:a16="http://schemas.microsoft.com/office/drawing/2014/main" id="{26D964F4-E139-4A06-AF3D-3D959276E4A8}"/>
              </a:ext>
            </a:extLst>
          </p:cNvPr>
          <p:cNvSpPr txBox="1"/>
          <p:nvPr/>
        </p:nvSpPr>
        <p:spPr>
          <a:xfrm rot="5400000">
            <a:off x="6316206" y="3173667"/>
            <a:ext cx="5347811" cy="307777"/>
          </a:xfrm>
          <a:prstGeom prst="rect">
            <a:avLst/>
          </a:prstGeom>
          <a:noFill/>
        </p:spPr>
        <p:txBody>
          <a:bodyPr wrap="none" rtlCol="0">
            <a:spAutoFit/>
          </a:bodyPr>
          <a:lstStyle/>
          <a:p>
            <a:r>
              <a:rPr lang="en-US" sz="1400" i="1" dirty="0"/>
              <a:t>D. </a:t>
            </a:r>
            <a:r>
              <a:rPr lang="en-US" sz="1400" i="1" dirty="0" err="1"/>
              <a:t>Perrelet</a:t>
            </a:r>
            <a:r>
              <a:rPr lang="en-US" sz="1400" i="1" dirty="0"/>
              <a:t> </a:t>
            </a:r>
            <a:r>
              <a:rPr lang="fr-FR" sz="1400" i="1" dirty="0">
                <a:hlinkClick r:id="rId6"/>
              </a:rPr>
              <a:t>https://indico.cern.ch/event/299470/contributions/686507/</a:t>
            </a:r>
            <a:endParaRPr lang="fr-FR" sz="1400" i="1" dirty="0"/>
          </a:p>
        </p:txBody>
      </p:sp>
      <p:pic>
        <p:nvPicPr>
          <p:cNvPr id="15" name="Picture 2">
            <a:extLst>
              <a:ext uri="{FF2B5EF4-FFF2-40B4-BE49-F238E27FC236}">
                <a16:creationId xmlns:a16="http://schemas.microsoft.com/office/drawing/2014/main" id="{4EA49247-8757-4CC9-A9F2-BCA80A8E001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57677" y="1799056"/>
            <a:ext cx="3092869" cy="23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110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16324E1E-0506-4CF8-8BEE-71FF8A6808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29" y="843216"/>
            <a:ext cx="4343482" cy="3244038"/>
          </a:xfrm>
          <a:prstGeom prst="rect">
            <a:avLst/>
          </a:prstGeom>
        </p:spPr>
      </p:pic>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17</a:t>
            </a:fld>
            <a:endParaRPr lang="en-US" dirty="0"/>
          </a:p>
        </p:txBody>
      </p:sp>
      <mc:AlternateContent xmlns:mc="http://schemas.openxmlformats.org/markup-compatibility/2006" xmlns:a14="http://schemas.microsoft.com/office/drawing/2010/main">
        <mc:Choice Requires="a14">
          <p:sp>
            <p:nvSpPr>
              <p:cNvPr id="13" name="Content Placeholder 2"/>
              <p:cNvSpPr txBox="1">
                <a:spLocks/>
              </p:cNvSpPr>
              <p:nvPr/>
            </p:nvSpPr>
            <p:spPr>
              <a:xfrm>
                <a:off x="0" y="4404065"/>
                <a:ext cx="8836223" cy="2453935"/>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Filter modeled with sum of resonators with a resonant frequency set to revolution harmonics (not like in reality -&gt;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m:t>
                        </m:r>
                      </m:e>
                      <m:sup>
                        <m:r>
                          <a:rPr lang="en-US" sz="2400" b="0" i="1" smtClean="0">
                            <a:latin typeface="Cambria Math" panose="02040503050406030204" pitchFamily="18" charset="0"/>
                          </a:rPr>
                          <m:t>−</m:t>
                        </m:r>
                        <m:r>
                          <a:rPr lang="en-US" sz="2400" b="0" i="1" smtClean="0">
                            <a:latin typeface="Cambria Math" panose="02040503050406030204" pitchFamily="18" charset="0"/>
                          </a:rPr>
                          <m:t>𝑛</m:t>
                        </m:r>
                      </m:sup>
                    </m:sSup>
                  </m:oMath>
                </a14:m>
                <a:r>
                  <a:rPr lang="en-US" sz="2400" dirty="0"/>
                  <a:t> lossy integrator)</a:t>
                </a:r>
              </a:p>
              <a:p>
                <a:pPr>
                  <a:buFont typeface="Wingdings" panose="05000000000000000000" pitchFamily="2" charset="2"/>
                  <a:buChar char="§"/>
                </a:pPr>
                <a:r>
                  <a:rPr lang="en-US" sz="2400" dirty="0"/>
                  <a:t>The delay is adjusted individually for each harmonic, with 1 turn delay as base value (same gain and Q for all resonators)</a:t>
                </a:r>
              </a:p>
              <a:p>
                <a:pPr>
                  <a:buFont typeface="Wingdings" panose="05000000000000000000" pitchFamily="2" charset="2"/>
                  <a:buChar char="§"/>
                </a:pPr>
                <a:r>
                  <a:rPr lang="en-US" sz="2400" dirty="0"/>
                  <a:t>The impedance of the central harmonic is not reduced when the cavity is pulsing (compensation in the present model to keep the impedance flat)</a:t>
                </a:r>
              </a:p>
              <a:p>
                <a:pPr>
                  <a:buFont typeface="Wingdings" panose="05000000000000000000" pitchFamily="2" charset="2"/>
                  <a:buChar char="§"/>
                </a:pPr>
                <a:r>
                  <a:rPr lang="en-US" sz="2400" dirty="0"/>
                  <a:t>Impedance reduction of -20 dB, bandwidth of 5 kHz at +3dB from notch</a:t>
                </a:r>
                <a:endParaRPr lang="en-GB" sz="2400" dirty="0"/>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0" y="4404065"/>
                <a:ext cx="8836223" cy="2453935"/>
              </a:xfrm>
              <a:prstGeom prst="rect">
                <a:avLst/>
              </a:prstGeom>
              <a:blipFill>
                <a:blip r:embed="rId4"/>
                <a:stretch>
                  <a:fillRect l="-759" t="-3970" b="-1241"/>
                </a:stretch>
              </a:blipFill>
            </p:spPr>
            <p:txBody>
              <a:bodyPr/>
              <a:lstStyle/>
              <a:p>
                <a:r>
                  <a:rPr lang="fr-FR">
                    <a:noFill/>
                  </a:rPr>
                  <a:t> </a:t>
                </a:r>
              </a:p>
            </p:txBody>
          </p:sp>
        </mc:Fallback>
      </mc:AlternateContent>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Multi-harmonic feedback</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B1DF97D-A3FE-4F5E-AF74-87BE319EB1FA}"/>
              </a:ext>
            </a:extLst>
          </p:cNvPr>
          <p:cNvSpPr txBox="1"/>
          <p:nvPr/>
        </p:nvSpPr>
        <p:spPr>
          <a:xfrm rot="5400000">
            <a:off x="6354967" y="3134906"/>
            <a:ext cx="5270289" cy="307777"/>
          </a:xfrm>
          <a:prstGeom prst="rect">
            <a:avLst/>
          </a:prstGeom>
          <a:noFill/>
        </p:spPr>
        <p:txBody>
          <a:bodyPr wrap="none" rtlCol="0">
            <a:spAutoFit/>
          </a:bodyPr>
          <a:lstStyle/>
          <a:p>
            <a:r>
              <a:rPr lang="en-US" sz="1400" i="1" dirty="0"/>
              <a:t>F. Bertin </a:t>
            </a:r>
            <a:r>
              <a:rPr lang="fr-FR" sz="1400" i="1" dirty="0">
                <a:hlinkClick r:id="rId5"/>
              </a:rPr>
              <a:t>https://indico.cern.ch/event/752919/contributions/3119021/</a:t>
            </a:r>
            <a:endParaRPr lang="fr-FR" sz="1400" i="1"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3EBBF7A-F01B-4FC2-B15E-93EE417524E1}"/>
                  </a:ext>
                </a:extLst>
              </p:cNvPr>
              <p:cNvSpPr txBox="1"/>
              <p:nvPr/>
            </p:nvSpPr>
            <p:spPr>
              <a:xfrm>
                <a:off x="4388711" y="767990"/>
                <a:ext cx="4316310" cy="6681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m:rPr>
                              <m:sty m:val="p"/>
                            </m:rPr>
                            <a:rPr lang="en-US" sz="2000" b="0" i="0" smtClean="0">
                              <a:latin typeface="Cambria Math" panose="02040503050406030204" pitchFamily="18" charset="0"/>
                            </a:rPr>
                            <m:t>fb</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m:rPr>
                                  <m:sty m:val="p"/>
                                </m:rPr>
                                <a:rPr lang="en-US" sz="2000" b="0" i="0" smtClean="0">
                                  <a:latin typeface="Cambria Math" panose="02040503050406030204" pitchFamily="18" charset="0"/>
                                </a:rPr>
                                <m:t>C</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num>
                        <m:den>
                          <m:r>
                            <a:rPr lang="en-US" sz="2000" b="0" i="1" smtClean="0">
                              <a:latin typeface="Cambria Math" panose="02040503050406030204" pitchFamily="18" charset="0"/>
                            </a:rPr>
                            <m:t>1+</m:t>
                          </m:r>
                          <m:sSub>
                            <m:sSubPr>
                              <m:ctrlPr>
                                <a:rPr lang="en-US" sz="2000" i="1">
                                  <a:latin typeface="Cambria Math" panose="02040503050406030204" pitchFamily="18" charset="0"/>
                                </a:rPr>
                              </m:ctrlPr>
                            </m:sSubPr>
                            <m:e>
                              <m:r>
                                <a:rPr lang="en-US" sz="2000" i="1">
                                  <a:latin typeface="Cambria Math" panose="02040503050406030204" pitchFamily="18" charset="0"/>
                                </a:rPr>
                                <m:t>𝑍</m:t>
                              </m:r>
                            </m:e>
                            <m:sub>
                              <m:r>
                                <a:rPr lang="en-US" sz="2000" i="1">
                                  <a:latin typeface="Cambria Math" panose="02040503050406030204" pitchFamily="18" charset="0"/>
                                </a:rPr>
                                <m:t>𝐶</m:t>
                              </m:r>
                            </m:sub>
                          </m:sSub>
                          <m:d>
                            <m:dPr>
                              <m:ctrlPr>
                                <a:rPr lang="en-US" sz="2000" i="1">
                                  <a:latin typeface="Cambria Math" panose="02040503050406030204" pitchFamily="18" charset="0"/>
                                </a:rPr>
                              </m:ctrlPr>
                            </m:dPr>
                            <m:e>
                              <m:r>
                                <a:rPr lang="en-US" sz="2000" i="1">
                                  <a:latin typeface="Cambria Math" panose="02040503050406030204" pitchFamily="18" charset="0"/>
                                </a:rPr>
                                <m:t>𝜔</m:t>
                              </m:r>
                            </m:e>
                          </m:d>
                          <m:r>
                            <a:rPr lang="en-US" sz="2000" b="0" i="1" smtClean="0">
                              <a:latin typeface="Cambria Math" panose="02040503050406030204" pitchFamily="18" charset="0"/>
                            </a:rPr>
                            <m:t> </m:t>
                          </m:r>
                          <m:r>
                            <a:rPr lang="en-US" sz="2000" i="1">
                              <a:latin typeface="Cambria Math" panose="02040503050406030204" pitchFamily="18" charset="0"/>
                            </a:rPr>
                            <m:t>𝐺</m:t>
                          </m:r>
                          <m:nary>
                            <m:naryPr>
                              <m:chr m:val="∑"/>
                              <m:supHide m:val="on"/>
                              <m:ctrlPr>
                                <a:rPr lang="en-US" sz="2000" b="0" i="1" smtClean="0">
                                  <a:latin typeface="Cambria Math" panose="02040503050406030204" pitchFamily="18" charset="0"/>
                                </a:rPr>
                              </m:ctrlPr>
                            </m:naryPr>
                            <m:sub>
                              <m:r>
                                <a:rPr lang="en-US" sz="2000" b="0" i="1" smtClean="0">
                                  <a:latin typeface="Cambria Math" panose="02040503050406030204" pitchFamily="18" charset="0"/>
                                </a:rPr>
                                <m:t>h</m:t>
                              </m:r>
                            </m:sub>
                            <m:sup/>
                            <m:e>
                              <m:sSub>
                                <m:sSubPr>
                                  <m:ctrlPr>
                                    <a:rPr lang="en-US" sz="2000" b="0" i="1" smtClean="0">
                                      <a:latin typeface="Cambria Math" panose="02040503050406030204" pitchFamily="18" charset="0"/>
                                    </a:rPr>
                                  </m:ctrlPr>
                                </m:sSubPr>
                                <m:e>
                                  <m:r>
                                    <a:rPr lang="en-US" sz="2000" i="1">
                                      <a:latin typeface="Cambria Math" panose="02040503050406030204" pitchFamily="18" charset="0"/>
                                    </a:rPr>
                                    <m:t>𝐻</m:t>
                                  </m:r>
                                </m:e>
                                <m:sub>
                                  <m:r>
                                    <a:rPr lang="en-US" sz="2000" b="0" i="1" smtClean="0">
                                      <a:latin typeface="Cambria Math" panose="02040503050406030204" pitchFamily="18" charset="0"/>
                                    </a:rPr>
                                    <m:t>h</m:t>
                                  </m:r>
                                </m:sub>
                              </m:sSub>
                              <m:d>
                                <m:dPr>
                                  <m:ctrlPr>
                                    <a:rPr lang="en-US" sz="2000" i="1">
                                      <a:latin typeface="Cambria Math" panose="02040503050406030204" pitchFamily="18" charset="0"/>
                                    </a:rPr>
                                  </m:ctrlPr>
                                </m:dPr>
                                <m:e>
                                  <m:r>
                                    <a:rPr lang="en-US" sz="2000" i="1">
                                      <a:latin typeface="Cambria Math" panose="02040503050406030204" pitchFamily="18" charset="0"/>
                                    </a:rPr>
                                    <m:t>𝜔</m:t>
                                  </m:r>
                                </m:e>
                              </m:d>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𝑗</m:t>
                                  </m:r>
                                  <m:r>
                                    <a:rPr lang="en-US" sz="2000" i="1">
                                      <a:latin typeface="Cambria Math" panose="02040503050406030204" pitchFamily="18" charset="0"/>
                                    </a:rPr>
                                    <m:t>𝜔</m:t>
                                  </m:r>
                                  <m:sSub>
                                    <m:sSubPr>
                                      <m:ctrlPr>
                                        <a:rPr lang="en-US" sz="2000" b="0" i="1" smtClean="0">
                                          <a:latin typeface="Cambria Math" panose="02040503050406030204" pitchFamily="18" charset="0"/>
                                        </a:rPr>
                                      </m:ctrlPr>
                                    </m:sSubPr>
                                    <m:e>
                                      <m:r>
                                        <a:rPr lang="en-US" sz="2000" i="1">
                                          <a:latin typeface="Cambria Math" panose="02040503050406030204" pitchFamily="18" charset="0"/>
                                        </a:rPr>
                                        <m:t>𝜏</m:t>
                                      </m:r>
                                    </m:e>
                                    <m:sub>
                                      <m:r>
                                        <a:rPr lang="en-US" sz="2000" b="0" i="1" smtClean="0">
                                          <a:latin typeface="Cambria Math" panose="02040503050406030204" pitchFamily="18" charset="0"/>
                                        </a:rPr>
                                        <m:t>h</m:t>
                                      </m:r>
                                    </m:sub>
                                  </m:sSub>
                                </m:sup>
                              </m:sSup>
                            </m:e>
                          </m:nary>
                        </m:den>
                      </m:f>
                    </m:oMath>
                  </m:oMathPara>
                </a14:m>
                <a:endParaRPr lang="fr-FR" sz="2000" dirty="0"/>
              </a:p>
            </p:txBody>
          </p:sp>
        </mc:Choice>
        <mc:Fallback xmlns="">
          <p:sp>
            <p:nvSpPr>
              <p:cNvPr id="7" name="TextBox 6">
                <a:extLst>
                  <a:ext uri="{FF2B5EF4-FFF2-40B4-BE49-F238E27FC236}">
                    <a16:creationId xmlns:a16="http://schemas.microsoft.com/office/drawing/2014/main" id="{03EBBF7A-F01B-4FC2-B15E-93EE417524E1}"/>
                  </a:ext>
                </a:extLst>
              </p:cNvPr>
              <p:cNvSpPr txBox="1">
                <a:spLocks noRot="1" noChangeAspect="1" noMove="1" noResize="1" noEditPoints="1" noAdjustHandles="1" noChangeArrowheads="1" noChangeShapeType="1" noTextEdit="1"/>
              </p:cNvSpPr>
              <p:nvPr/>
            </p:nvSpPr>
            <p:spPr>
              <a:xfrm>
                <a:off x="4388711" y="767990"/>
                <a:ext cx="4316310" cy="668132"/>
              </a:xfrm>
              <a:prstGeom prst="rect">
                <a:avLst/>
              </a:prstGeom>
              <a:blipFill>
                <a:blip r:embed="rId6"/>
                <a:stretch>
                  <a:fillRect/>
                </a:stretch>
              </a:blipFill>
            </p:spPr>
            <p:txBody>
              <a:bodyPr/>
              <a:lstStyle/>
              <a:p>
                <a:r>
                  <a:rPr lang="fr-FR">
                    <a:noFill/>
                  </a:rPr>
                  <a:t> </a:t>
                </a:r>
              </a:p>
            </p:txBody>
          </p:sp>
        </mc:Fallback>
      </mc:AlternateContent>
      <p:pic>
        <p:nvPicPr>
          <p:cNvPr id="4" name="Picture 3" descr="A screenshot of a computer&#10;&#10;Description automatically generated">
            <a:extLst>
              <a:ext uri="{FF2B5EF4-FFF2-40B4-BE49-F238E27FC236}">
                <a16:creationId xmlns:a16="http://schemas.microsoft.com/office/drawing/2014/main" id="{516E80F1-7B24-4197-8B81-769213FCC22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29040" y="1588348"/>
            <a:ext cx="3501536" cy="2626152"/>
          </a:xfrm>
          <a:prstGeom prst="rect">
            <a:avLst/>
          </a:prstGeom>
        </p:spPr>
      </p:pic>
    </p:spTree>
    <p:extLst>
      <p:ext uri="{BB962C8B-B14F-4D97-AF65-F5344CB8AC3E}">
        <p14:creationId xmlns:p14="http://schemas.microsoft.com/office/powerpoint/2010/main" val="2923878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18</a:t>
            </a:fld>
            <a:endParaRPr lang="en-US" dirty="0"/>
          </a:p>
        </p:txBody>
      </p:sp>
      <p:sp>
        <p:nvSpPr>
          <p:cNvPr id="13" name="Content Placeholder 2"/>
          <p:cNvSpPr txBox="1">
            <a:spLocks/>
          </p:cNvSpPr>
          <p:nvPr/>
        </p:nvSpPr>
        <p:spPr>
          <a:xfrm>
            <a:off x="0" y="4444141"/>
            <a:ext cx="9144000" cy="2413859"/>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Impedance with feedback treated in frequency domain</a:t>
            </a:r>
            <a:br>
              <a:rPr lang="en-US" sz="2400" dirty="0"/>
            </a:br>
            <a:endParaRPr lang="en-US" sz="2400" dirty="0"/>
          </a:p>
          <a:p>
            <a:pPr>
              <a:buFont typeface="Wingdings" panose="05000000000000000000" pitchFamily="2" charset="2"/>
              <a:buChar char="§"/>
            </a:pPr>
            <a:r>
              <a:rPr lang="en-US" sz="2400" dirty="0"/>
              <a:t>Using multi-turn memory for induced voltage, with 100-200 turns of memory (compromise to have good resolution, and reasonable sim time)</a:t>
            </a:r>
            <a:br>
              <a:rPr lang="en-US" sz="2400" dirty="0"/>
            </a:br>
            <a:endParaRPr lang="en-US" sz="2400" dirty="0"/>
          </a:p>
          <a:p>
            <a:pPr>
              <a:buFont typeface="Wingdings" panose="05000000000000000000" pitchFamily="2" charset="2"/>
              <a:buChar char="§"/>
            </a:pPr>
            <a:r>
              <a:rPr lang="en-US" sz="2400" dirty="0"/>
              <a:t>Transient effect along the batch and with long delay (multiple turns) are represented</a:t>
            </a:r>
          </a:p>
        </p:txBody>
      </p:sp>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Implementation in </a:t>
            </a:r>
            <a:r>
              <a:rPr lang="en-US" sz="4000" b="1" dirty="0" err="1"/>
              <a:t>BLonD</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B0F2E5F1-1421-4277-8866-DDFBF38C3B28}"/>
              </a:ext>
            </a:extLst>
          </p:cNvPr>
          <p:cNvPicPr>
            <a:picLocks noChangeAspect="1"/>
          </p:cNvPicPr>
          <p:nvPr/>
        </p:nvPicPr>
        <p:blipFill>
          <a:blip r:embed="rId3"/>
          <a:stretch>
            <a:fillRect/>
          </a:stretch>
        </p:blipFill>
        <p:spPr>
          <a:xfrm>
            <a:off x="4564920" y="1000935"/>
            <a:ext cx="4579080" cy="3420000"/>
          </a:xfrm>
          <a:prstGeom prst="rect">
            <a:avLst/>
          </a:prstGeom>
        </p:spPr>
      </p:pic>
      <p:pic>
        <p:nvPicPr>
          <p:cNvPr id="3" name="Picture 2">
            <a:extLst>
              <a:ext uri="{FF2B5EF4-FFF2-40B4-BE49-F238E27FC236}">
                <a16:creationId xmlns:a16="http://schemas.microsoft.com/office/drawing/2014/main" id="{B715078F-CF36-41E0-82C3-1FF98178545A}"/>
              </a:ext>
            </a:extLst>
          </p:cNvPr>
          <p:cNvPicPr>
            <a:picLocks noChangeAspect="1"/>
          </p:cNvPicPr>
          <p:nvPr/>
        </p:nvPicPr>
        <p:blipFill>
          <a:blip r:embed="rId4"/>
          <a:stretch>
            <a:fillRect/>
          </a:stretch>
        </p:blipFill>
        <p:spPr>
          <a:xfrm>
            <a:off x="-14159" y="977729"/>
            <a:ext cx="4579079" cy="3420000"/>
          </a:xfrm>
          <a:prstGeom prst="rect">
            <a:avLst/>
          </a:prstGeom>
        </p:spPr>
      </p:pic>
      <p:sp>
        <p:nvSpPr>
          <p:cNvPr id="8" name="Rectangle 7">
            <a:extLst>
              <a:ext uri="{FF2B5EF4-FFF2-40B4-BE49-F238E27FC236}">
                <a16:creationId xmlns:a16="http://schemas.microsoft.com/office/drawing/2014/main" id="{CFC8B9BA-E54C-43A8-8966-767478D82879}"/>
              </a:ext>
            </a:extLst>
          </p:cNvPr>
          <p:cNvSpPr/>
          <p:nvPr/>
        </p:nvSpPr>
        <p:spPr>
          <a:xfrm>
            <a:off x="6546866" y="735234"/>
            <a:ext cx="1700722" cy="338554"/>
          </a:xfrm>
          <a:prstGeom prst="rect">
            <a:avLst/>
          </a:prstGeom>
        </p:spPr>
        <p:txBody>
          <a:bodyPr wrap="none">
            <a:spAutoFit/>
          </a:bodyPr>
          <a:lstStyle/>
          <a:p>
            <a:r>
              <a:rPr lang="en-US" sz="1600" i="1" dirty="0"/>
              <a:t>Zoom in first turns</a:t>
            </a:r>
            <a:endParaRPr lang="fr-FR" sz="1600" i="1" dirty="0"/>
          </a:p>
        </p:txBody>
      </p:sp>
      <p:sp>
        <p:nvSpPr>
          <p:cNvPr id="9" name="Rectangle 8">
            <a:extLst>
              <a:ext uri="{FF2B5EF4-FFF2-40B4-BE49-F238E27FC236}">
                <a16:creationId xmlns:a16="http://schemas.microsoft.com/office/drawing/2014/main" id="{79232DE9-5005-47B1-82AD-1BE028E9E400}"/>
              </a:ext>
            </a:extLst>
          </p:cNvPr>
          <p:cNvSpPr/>
          <p:nvPr/>
        </p:nvSpPr>
        <p:spPr>
          <a:xfrm>
            <a:off x="1283790" y="735234"/>
            <a:ext cx="2574551" cy="338554"/>
          </a:xfrm>
          <a:prstGeom prst="rect">
            <a:avLst/>
          </a:prstGeom>
        </p:spPr>
        <p:txBody>
          <a:bodyPr wrap="none">
            <a:spAutoFit/>
          </a:bodyPr>
          <a:lstStyle/>
          <a:p>
            <a:r>
              <a:rPr lang="en-US" sz="1600" i="1" dirty="0"/>
              <a:t>Full induced voltage memory</a:t>
            </a:r>
            <a:endParaRPr lang="fr-FR" sz="1600" i="1" dirty="0"/>
          </a:p>
        </p:txBody>
      </p:sp>
      <p:cxnSp>
        <p:nvCxnSpPr>
          <p:cNvPr id="7" name="Straight Arrow Connector 6">
            <a:extLst>
              <a:ext uri="{FF2B5EF4-FFF2-40B4-BE49-F238E27FC236}">
                <a16:creationId xmlns:a16="http://schemas.microsoft.com/office/drawing/2014/main" id="{0F2019FF-1D5F-410F-9EA6-84DEC8D2F348}"/>
              </a:ext>
            </a:extLst>
          </p:cNvPr>
          <p:cNvCxnSpPr/>
          <p:nvPr/>
        </p:nvCxnSpPr>
        <p:spPr>
          <a:xfrm flipH="1">
            <a:off x="5838738" y="1342239"/>
            <a:ext cx="708128" cy="335559"/>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6E3DC39-35A7-494C-BB95-EB659530D8BC}"/>
              </a:ext>
            </a:extLst>
          </p:cNvPr>
          <p:cNvCxnSpPr>
            <a:cxnSpLocks/>
          </p:cNvCxnSpPr>
          <p:nvPr/>
        </p:nvCxnSpPr>
        <p:spPr>
          <a:xfrm flipH="1" flipV="1">
            <a:off x="5972961" y="2902591"/>
            <a:ext cx="73033" cy="47082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59C55AA-0959-4C17-A503-579EBA0E6DD5}"/>
              </a:ext>
            </a:extLst>
          </p:cNvPr>
          <p:cNvCxnSpPr>
            <a:cxnSpLocks/>
          </p:cNvCxnSpPr>
          <p:nvPr/>
        </p:nvCxnSpPr>
        <p:spPr>
          <a:xfrm>
            <a:off x="6192802" y="2863784"/>
            <a:ext cx="2682750" cy="1"/>
          </a:xfrm>
          <a:prstGeom prst="straightConnector1">
            <a:avLst/>
          </a:prstGeom>
          <a:ln w="381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7F0697DF-BA95-48C6-8078-276EB42079C3}"/>
                  </a:ext>
                </a:extLst>
              </p:cNvPr>
              <p:cNvSpPr/>
              <p:nvPr/>
            </p:nvSpPr>
            <p:spPr>
              <a:xfrm>
                <a:off x="6546866" y="1163560"/>
                <a:ext cx="2043461" cy="830997"/>
              </a:xfrm>
              <a:prstGeom prst="rect">
                <a:avLst/>
              </a:prstGeom>
            </p:spPr>
            <p:txBody>
              <a:bodyPr wrap="square">
                <a:spAutoFit/>
              </a:bodyPr>
              <a:lstStyle/>
              <a:p>
                <a:r>
                  <a:rPr lang="en-US" sz="1600" i="1" dirty="0"/>
                  <a:t>Beam induced voltage</a:t>
                </a:r>
              </a:p>
              <a:p>
                <a:r>
                  <a:rPr lang="en-US" sz="1600" i="1" dirty="0"/>
                  <a:t>(seen by the beam at turn </a:t>
                </a:r>
                <a14:m>
                  <m:oMath xmlns:m="http://schemas.openxmlformats.org/officeDocument/2006/math">
                    <m:r>
                      <a:rPr lang="en-US" sz="1600" b="0" i="1" smtClean="0">
                        <a:latin typeface="Cambria Math" panose="02040503050406030204" pitchFamily="18" charset="0"/>
                      </a:rPr>
                      <m:t>𝑛</m:t>
                    </m:r>
                  </m:oMath>
                </a14:m>
                <a:r>
                  <a:rPr lang="en-US" sz="1600" i="1" dirty="0"/>
                  <a:t>)</a:t>
                </a:r>
                <a:endParaRPr lang="fr-FR" sz="1600" i="1" dirty="0"/>
              </a:p>
            </p:txBody>
          </p:sp>
        </mc:Choice>
        <mc:Fallback xmlns="">
          <p:sp>
            <p:nvSpPr>
              <p:cNvPr id="20" name="Rectangle 19">
                <a:extLst>
                  <a:ext uri="{FF2B5EF4-FFF2-40B4-BE49-F238E27FC236}">
                    <a16:creationId xmlns:a16="http://schemas.microsoft.com/office/drawing/2014/main" id="{7F0697DF-BA95-48C6-8078-276EB42079C3}"/>
                  </a:ext>
                </a:extLst>
              </p:cNvPr>
              <p:cNvSpPr>
                <a:spLocks noRot="1" noChangeAspect="1" noMove="1" noResize="1" noEditPoints="1" noAdjustHandles="1" noChangeArrowheads="1" noChangeShapeType="1" noTextEdit="1"/>
              </p:cNvSpPr>
              <p:nvPr/>
            </p:nvSpPr>
            <p:spPr>
              <a:xfrm>
                <a:off x="6546866" y="1163560"/>
                <a:ext cx="2043461" cy="830997"/>
              </a:xfrm>
              <a:prstGeom prst="rect">
                <a:avLst/>
              </a:prstGeom>
              <a:blipFill>
                <a:blip r:embed="rId5"/>
                <a:stretch>
                  <a:fillRect l="-1791" t="-2206" b="-8824"/>
                </a:stretch>
              </a:blipFill>
            </p:spPr>
            <p:txBody>
              <a:bodyPr/>
              <a:lstStyle/>
              <a:p>
                <a:r>
                  <a:rPr lang="fr-FR">
                    <a:noFill/>
                  </a:rPr>
                  <a:t> </a:t>
                </a:r>
              </a:p>
            </p:txBody>
          </p:sp>
        </mc:Fallback>
      </mc:AlternateContent>
      <p:sp>
        <p:nvSpPr>
          <p:cNvPr id="21" name="Rectangle 20">
            <a:extLst>
              <a:ext uri="{FF2B5EF4-FFF2-40B4-BE49-F238E27FC236}">
                <a16:creationId xmlns:a16="http://schemas.microsoft.com/office/drawing/2014/main" id="{DDAD7800-5303-4BDA-947B-3D84F8BD7468}"/>
              </a:ext>
            </a:extLst>
          </p:cNvPr>
          <p:cNvSpPr/>
          <p:nvPr/>
        </p:nvSpPr>
        <p:spPr>
          <a:xfrm>
            <a:off x="6050715" y="3026409"/>
            <a:ext cx="2966924" cy="830997"/>
          </a:xfrm>
          <a:prstGeom prst="rect">
            <a:avLst/>
          </a:prstGeom>
        </p:spPr>
        <p:txBody>
          <a:bodyPr wrap="square">
            <a:spAutoFit/>
          </a:bodyPr>
          <a:lstStyle/>
          <a:p>
            <a:r>
              <a:rPr lang="en-US" sz="1600" i="1" dirty="0"/>
              <a:t>One turn delay response (kept in memory and added to beam induced voltage the next turn)</a:t>
            </a:r>
            <a:endParaRPr lang="fr-FR" sz="1600" i="1" dirty="0"/>
          </a:p>
        </p:txBody>
      </p:sp>
    </p:spTree>
    <p:extLst>
      <p:ext uri="{BB962C8B-B14F-4D97-AF65-F5344CB8AC3E}">
        <p14:creationId xmlns:p14="http://schemas.microsoft.com/office/powerpoint/2010/main" val="869430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19</a:t>
            </a:fld>
            <a:endParaRPr lang="en-US" dirty="0"/>
          </a:p>
        </p:txBody>
      </p:sp>
      <p:sp>
        <p:nvSpPr>
          <p:cNvPr id="13" name="Content Placeholder 2"/>
          <p:cNvSpPr txBox="1">
            <a:spLocks/>
          </p:cNvSpPr>
          <p:nvPr/>
        </p:nvSpPr>
        <p:spPr>
          <a:xfrm>
            <a:off x="0" y="6204349"/>
            <a:ext cx="9144000" cy="653649"/>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400" dirty="0"/>
              <a:t> Example of beam loading before double </a:t>
            </a:r>
            <a:r>
              <a:rPr lang="en-US" sz="2400" dirty="0" err="1"/>
              <a:t>splittings</a:t>
            </a:r>
            <a:r>
              <a:rPr lang="en-US" sz="2400" dirty="0"/>
              <a:t> with no long delay FB</a:t>
            </a:r>
          </a:p>
        </p:txBody>
      </p:sp>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Induced voltage in sim without long delay FB</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0FA9AB6-7118-4C8B-85C8-A4610E65BB5C}"/>
              </a:ext>
            </a:extLst>
          </p:cNvPr>
          <p:cNvPicPr>
            <a:picLocks noChangeAspect="1"/>
          </p:cNvPicPr>
          <p:nvPr/>
        </p:nvPicPr>
        <p:blipFill>
          <a:blip r:embed="rId3"/>
          <a:stretch>
            <a:fillRect/>
          </a:stretch>
        </p:blipFill>
        <p:spPr>
          <a:xfrm>
            <a:off x="242788" y="1079800"/>
            <a:ext cx="3615063" cy="2700000"/>
          </a:xfrm>
          <a:prstGeom prst="rect">
            <a:avLst/>
          </a:prstGeom>
        </p:spPr>
      </p:pic>
      <p:sp>
        <p:nvSpPr>
          <p:cNvPr id="8" name="Rectangle 7">
            <a:extLst>
              <a:ext uri="{FF2B5EF4-FFF2-40B4-BE49-F238E27FC236}">
                <a16:creationId xmlns:a16="http://schemas.microsoft.com/office/drawing/2014/main" id="{650CA96D-57AB-4C2D-A7A9-E926AFB4BAD6}"/>
              </a:ext>
            </a:extLst>
          </p:cNvPr>
          <p:cNvSpPr/>
          <p:nvPr/>
        </p:nvSpPr>
        <p:spPr>
          <a:xfrm>
            <a:off x="810460" y="751015"/>
            <a:ext cx="2496902" cy="338554"/>
          </a:xfrm>
          <a:prstGeom prst="rect">
            <a:avLst/>
          </a:prstGeom>
        </p:spPr>
        <p:txBody>
          <a:bodyPr wrap="none">
            <a:spAutoFit/>
          </a:bodyPr>
          <a:lstStyle/>
          <a:p>
            <a:r>
              <a:rPr lang="en-US" sz="1600" i="1" dirty="0"/>
              <a:t>Induced voltage at first turn</a:t>
            </a:r>
            <a:endParaRPr lang="fr-FR" sz="1600" i="1" dirty="0"/>
          </a:p>
        </p:txBody>
      </p:sp>
      <p:pic>
        <p:nvPicPr>
          <p:cNvPr id="4" name="Picture 3">
            <a:extLst>
              <a:ext uri="{FF2B5EF4-FFF2-40B4-BE49-F238E27FC236}">
                <a16:creationId xmlns:a16="http://schemas.microsoft.com/office/drawing/2014/main" id="{33AA3C7C-6C5B-469B-91C8-606782F4365C}"/>
              </a:ext>
            </a:extLst>
          </p:cNvPr>
          <p:cNvPicPr>
            <a:picLocks noChangeAspect="1"/>
          </p:cNvPicPr>
          <p:nvPr/>
        </p:nvPicPr>
        <p:blipFill>
          <a:blip r:embed="rId4"/>
          <a:stretch>
            <a:fillRect/>
          </a:stretch>
        </p:blipFill>
        <p:spPr>
          <a:xfrm>
            <a:off x="5100168" y="1084223"/>
            <a:ext cx="3615061" cy="2700000"/>
          </a:xfrm>
          <a:prstGeom prst="rect">
            <a:avLst/>
          </a:prstGeom>
        </p:spPr>
      </p:pic>
      <p:sp>
        <p:nvSpPr>
          <p:cNvPr id="10" name="Rectangle 9">
            <a:extLst>
              <a:ext uri="{FF2B5EF4-FFF2-40B4-BE49-F238E27FC236}">
                <a16:creationId xmlns:a16="http://schemas.microsoft.com/office/drawing/2014/main" id="{2D49387C-D07C-4CDD-B363-95D1BF03A623}"/>
              </a:ext>
            </a:extLst>
          </p:cNvPr>
          <p:cNvSpPr/>
          <p:nvPr/>
        </p:nvSpPr>
        <p:spPr>
          <a:xfrm>
            <a:off x="6188879" y="743725"/>
            <a:ext cx="1437638" cy="338554"/>
          </a:xfrm>
          <a:prstGeom prst="rect">
            <a:avLst/>
          </a:prstGeom>
        </p:spPr>
        <p:txBody>
          <a:bodyPr wrap="none">
            <a:spAutoFit/>
          </a:bodyPr>
          <a:lstStyle/>
          <a:p>
            <a:r>
              <a:rPr lang="en-US" sz="1600" i="1" dirty="0"/>
              <a:t>After 140 turns</a:t>
            </a:r>
            <a:endParaRPr lang="fr-FR" sz="1600" i="1" dirty="0"/>
          </a:p>
        </p:txBody>
      </p:sp>
      <p:cxnSp>
        <p:nvCxnSpPr>
          <p:cNvPr id="9" name="Straight Arrow Connector 8">
            <a:extLst>
              <a:ext uri="{FF2B5EF4-FFF2-40B4-BE49-F238E27FC236}">
                <a16:creationId xmlns:a16="http://schemas.microsoft.com/office/drawing/2014/main" id="{004FB72A-417F-440F-BF09-4BFF97717E26}"/>
              </a:ext>
            </a:extLst>
          </p:cNvPr>
          <p:cNvCxnSpPr>
            <a:cxnSpLocks/>
          </p:cNvCxnSpPr>
          <p:nvPr/>
        </p:nvCxnSpPr>
        <p:spPr>
          <a:xfrm>
            <a:off x="4109357" y="2118449"/>
            <a:ext cx="83033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325B906-84F2-464E-9133-1D5B78ADFF86}"/>
              </a:ext>
            </a:extLst>
          </p:cNvPr>
          <p:cNvSpPr txBox="1"/>
          <p:nvPr/>
        </p:nvSpPr>
        <p:spPr>
          <a:xfrm>
            <a:off x="4109357" y="2294161"/>
            <a:ext cx="739305" cy="369332"/>
          </a:xfrm>
          <a:prstGeom prst="rect">
            <a:avLst/>
          </a:prstGeom>
          <a:noFill/>
        </p:spPr>
        <p:txBody>
          <a:bodyPr wrap="none" rtlCol="0">
            <a:spAutoFit/>
          </a:bodyPr>
          <a:lstStyle/>
          <a:p>
            <a:pPr algn="ctr"/>
            <a:r>
              <a:rPr lang="en-US" dirty="0"/>
              <a:t>No FB</a:t>
            </a:r>
            <a:endParaRPr lang="fr-FR" dirty="0"/>
          </a:p>
        </p:txBody>
      </p:sp>
      <p:pic>
        <p:nvPicPr>
          <p:cNvPr id="2" name="Picture 1">
            <a:extLst>
              <a:ext uri="{FF2B5EF4-FFF2-40B4-BE49-F238E27FC236}">
                <a16:creationId xmlns:a16="http://schemas.microsoft.com/office/drawing/2014/main" id="{B107DAC3-FB2F-4361-B436-1781F29C478A}"/>
              </a:ext>
            </a:extLst>
          </p:cNvPr>
          <p:cNvPicPr>
            <a:picLocks noChangeAspect="1"/>
          </p:cNvPicPr>
          <p:nvPr/>
        </p:nvPicPr>
        <p:blipFill>
          <a:blip r:embed="rId5"/>
          <a:stretch>
            <a:fillRect/>
          </a:stretch>
        </p:blipFill>
        <p:spPr>
          <a:xfrm>
            <a:off x="2881585" y="3654687"/>
            <a:ext cx="3228404" cy="2411215"/>
          </a:xfrm>
          <a:prstGeom prst="rect">
            <a:avLst/>
          </a:prstGeom>
        </p:spPr>
      </p:pic>
    </p:spTree>
    <p:extLst>
      <p:ext uri="{BB962C8B-B14F-4D97-AF65-F5344CB8AC3E}">
        <p14:creationId xmlns:p14="http://schemas.microsoft.com/office/powerpoint/2010/main" val="3069560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Outline</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a:t>
            </a:fld>
            <a:endParaRPr lang="en-US" dirty="0"/>
          </a:p>
        </p:txBody>
      </p:sp>
      <p:sp>
        <p:nvSpPr>
          <p:cNvPr id="8" name="Content Placeholder 2"/>
          <p:cNvSpPr txBox="1">
            <a:spLocks/>
          </p:cNvSpPr>
          <p:nvPr/>
        </p:nvSpPr>
        <p:spPr>
          <a:xfrm>
            <a:off x="0" y="763400"/>
            <a:ext cx="9144000" cy="6165901"/>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3000" dirty="0"/>
              <a:t>Introduction</a:t>
            </a:r>
            <a:endParaRPr lang="en-GB" sz="2600" dirty="0"/>
          </a:p>
          <a:p>
            <a:pPr lvl="1">
              <a:buFont typeface="Wingdings" panose="05000000000000000000" pitchFamily="2" charset="2"/>
              <a:buChar char="Ø"/>
            </a:pPr>
            <a:r>
              <a:rPr lang="en-GB" sz="3000" i="1" dirty="0"/>
              <a:t> Conventions in the </a:t>
            </a:r>
            <a:r>
              <a:rPr lang="en-GB" sz="3000" i="1" dirty="0" err="1"/>
              <a:t>BLonD</a:t>
            </a:r>
            <a:r>
              <a:rPr lang="en-GB" sz="3000" i="1" dirty="0"/>
              <a:t> tracking code</a:t>
            </a:r>
          </a:p>
          <a:p>
            <a:pPr lvl="1">
              <a:buFont typeface="Wingdings" panose="05000000000000000000" pitchFamily="2" charset="2"/>
              <a:buChar char="Ø"/>
            </a:pPr>
            <a:r>
              <a:rPr lang="en-GB" sz="3000" i="1" dirty="0"/>
              <a:t> General remarks on LLRF modelling in </a:t>
            </a:r>
            <a:r>
              <a:rPr lang="en-GB" sz="3000" i="1" dirty="0" err="1"/>
              <a:t>BLonD</a:t>
            </a:r>
            <a:br>
              <a:rPr lang="en-GB" sz="3000" i="1" dirty="0"/>
            </a:br>
            <a:endParaRPr lang="en-GB" sz="3000" dirty="0"/>
          </a:p>
          <a:p>
            <a:pPr>
              <a:buFont typeface="Wingdings" panose="05000000000000000000" pitchFamily="2" charset="2"/>
              <a:buChar char="§"/>
            </a:pPr>
            <a:r>
              <a:rPr lang="en-GB" sz="3000" dirty="0"/>
              <a:t>Beam control loops (phase loop, radial loop)</a:t>
            </a:r>
            <a:endParaRPr lang="en-GB" sz="2600" dirty="0"/>
          </a:p>
          <a:p>
            <a:pPr lvl="1">
              <a:buFont typeface="Wingdings" panose="05000000000000000000" pitchFamily="2" charset="2"/>
              <a:buChar char="Ø"/>
            </a:pPr>
            <a:r>
              <a:rPr lang="en-GB" sz="3000" i="1" dirty="0"/>
              <a:t> Beam signal generation and “acquisition”</a:t>
            </a:r>
          </a:p>
          <a:p>
            <a:pPr lvl="1">
              <a:buFont typeface="Wingdings" panose="05000000000000000000" pitchFamily="2" charset="2"/>
              <a:buChar char="Ø"/>
            </a:pPr>
            <a:r>
              <a:rPr lang="en-GB" sz="3000" i="1" dirty="0"/>
              <a:t> Signal processing, feedback gain</a:t>
            </a:r>
            <a:br>
              <a:rPr lang="en-GB" sz="2600" i="1" dirty="0"/>
            </a:br>
            <a:endParaRPr lang="en-GB" sz="2600" i="1" dirty="0"/>
          </a:p>
          <a:p>
            <a:pPr>
              <a:buFont typeface="Wingdings" panose="05000000000000000000" pitchFamily="2" charset="2"/>
              <a:buChar char="§"/>
            </a:pPr>
            <a:r>
              <a:rPr lang="en-GB" sz="3000" dirty="0"/>
              <a:t>Coupled-bunch feedback</a:t>
            </a:r>
            <a:endParaRPr lang="en-GB" sz="2600" dirty="0"/>
          </a:p>
          <a:p>
            <a:pPr lvl="1">
              <a:buFont typeface="Wingdings" panose="05000000000000000000" pitchFamily="2" charset="2"/>
              <a:buChar char="Ø"/>
            </a:pPr>
            <a:r>
              <a:rPr lang="en-GB" sz="3000" i="1" dirty="0"/>
              <a:t> Mode analysis</a:t>
            </a:r>
          </a:p>
          <a:p>
            <a:pPr lvl="1">
              <a:buFont typeface="Wingdings" panose="05000000000000000000" pitchFamily="2" charset="2"/>
              <a:buChar char="Ø"/>
            </a:pPr>
            <a:r>
              <a:rPr lang="en-GB" sz="3000" i="1" dirty="0"/>
              <a:t> Signal processing, feedback gain</a:t>
            </a:r>
            <a:br>
              <a:rPr lang="en-GB" sz="3000" i="1" dirty="0"/>
            </a:br>
            <a:endParaRPr lang="en-GB" sz="3000" i="1" dirty="0"/>
          </a:p>
          <a:p>
            <a:pPr>
              <a:buFont typeface="Wingdings" panose="05000000000000000000" pitchFamily="2" charset="2"/>
              <a:buChar char="§"/>
            </a:pPr>
            <a:r>
              <a:rPr lang="en-GB" sz="3000" dirty="0"/>
              <a:t>Cavity impedance feedbacks</a:t>
            </a:r>
            <a:endParaRPr lang="en-GB" sz="2600" dirty="0"/>
          </a:p>
          <a:p>
            <a:pPr lvl="1">
              <a:buFont typeface="Wingdings" panose="05000000000000000000" pitchFamily="2" charset="2"/>
              <a:buChar char="Ø"/>
            </a:pPr>
            <a:r>
              <a:rPr lang="en-GB" sz="3000" i="1" dirty="0"/>
              <a:t>Direct feedback, 1-TFB, MHFB </a:t>
            </a:r>
          </a:p>
          <a:p>
            <a:pPr lvl="1">
              <a:buFont typeface="Wingdings" panose="05000000000000000000" pitchFamily="2" charset="2"/>
              <a:buChar char="Ø"/>
            </a:pPr>
            <a:r>
              <a:rPr lang="en-GB" sz="3000" i="1" dirty="0"/>
              <a:t>Specificities of the cavity impedance feedbacks</a:t>
            </a:r>
            <a:br>
              <a:rPr lang="en-GB" sz="3000" i="1" dirty="0"/>
            </a:br>
            <a:endParaRPr lang="en-GB" sz="3000" dirty="0"/>
          </a:p>
          <a:p>
            <a:pPr>
              <a:buFont typeface="Wingdings" panose="05000000000000000000" pitchFamily="2" charset="2"/>
              <a:buChar char="§"/>
            </a:pPr>
            <a:r>
              <a:rPr lang="en-GB" sz="3000" dirty="0"/>
              <a:t>Effect on the beam  in end-to-end simulations</a:t>
            </a:r>
            <a:endParaRPr lang="en-GB" sz="3000" i="1" dirty="0"/>
          </a:p>
          <a:p>
            <a:pPr lvl="1">
              <a:buFont typeface="Wingdings" panose="05000000000000000000" pitchFamily="2" charset="2"/>
              <a:buChar char="Ø"/>
            </a:pPr>
            <a:r>
              <a:rPr lang="en-GB" sz="3000" i="1" dirty="0"/>
              <a:t>Adjustment of gains in end-to-end simulations</a:t>
            </a:r>
          </a:p>
          <a:p>
            <a:pPr lvl="1">
              <a:buFont typeface="Wingdings" panose="05000000000000000000" pitchFamily="2" charset="2"/>
              <a:buChar char="Ø"/>
            </a:pPr>
            <a:r>
              <a:rPr lang="en-GB" sz="3000" i="1" dirty="0"/>
              <a:t>Benefits and flaws of present implementation</a:t>
            </a:r>
            <a:br>
              <a:rPr lang="en-GB" sz="2200" i="1" dirty="0"/>
            </a:br>
            <a:endParaRPr lang="en-GB" sz="3000" dirty="0"/>
          </a:p>
          <a:p>
            <a:pPr>
              <a:buFont typeface="Wingdings" panose="05000000000000000000" pitchFamily="2" charset="2"/>
              <a:buChar char="§"/>
            </a:pPr>
            <a:r>
              <a:rPr lang="en-GB" sz="3000" dirty="0"/>
              <a:t>Conclusions  </a:t>
            </a:r>
          </a:p>
        </p:txBody>
      </p:sp>
    </p:spTree>
    <p:extLst>
      <p:ext uri="{BB962C8B-B14F-4D97-AF65-F5344CB8AC3E}">
        <p14:creationId xmlns:p14="http://schemas.microsoft.com/office/powerpoint/2010/main" val="77638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20</a:t>
            </a:fld>
            <a:endParaRPr lang="en-US" dirty="0"/>
          </a:p>
        </p:txBody>
      </p:sp>
      <p:sp>
        <p:nvSpPr>
          <p:cNvPr id="13" name="Content Placeholder 2"/>
          <p:cNvSpPr txBox="1">
            <a:spLocks/>
          </p:cNvSpPr>
          <p:nvPr/>
        </p:nvSpPr>
        <p:spPr>
          <a:xfrm>
            <a:off x="0" y="6204349"/>
            <a:ext cx="9144000" cy="653649"/>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400" dirty="0"/>
              <a:t> Example of beam loading before double </a:t>
            </a:r>
            <a:r>
              <a:rPr lang="en-US" sz="2400" dirty="0" err="1"/>
              <a:t>splittings</a:t>
            </a:r>
            <a:r>
              <a:rPr lang="en-US" sz="2400" dirty="0"/>
              <a:t> with long delay FB on harmonics except the central ones</a:t>
            </a:r>
          </a:p>
        </p:txBody>
      </p:sp>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Induced voltage in sim with long delay FB</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0FA9AB6-7118-4C8B-85C8-A4610E65BB5C}"/>
              </a:ext>
            </a:extLst>
          </p:cNvPr>
          <p:cNvPicPr>
            <a:picLocks noChangeAspect="1"/>
          </p:cNvPicPr>
          <p:nvPr/>
        </p:nvPicPr>
        <p:blipFill>
          <a:blip r:embed="rId3"/>
          <a:stretch>
            <a:fillRect/>
          </a:stretch>
        </p:blipFill>
        <p:spPr>
          <a:xfrm>
            <a:off x="242788" y="1079800"/>
            <a:ext cx="3615063" cy="2700000"/>
          </a:xfrm>
          <a:prstGeom prst="rect">
            <a:avLst/>
          </a:prstGeom>
        </p:spPr>
      </p:pic>
      <p:sp>
        <p:nvSpPr>
          <p:cNvPr id="8" name="Rectangle 7">
            <a:extLst>
              <a:ext uri="{FF2B5EF4-FFF2-40B4-BE49-F238E27FC236}">
                <a16:creationId xmlns:a16="http://schemas.microsoft.com/office/drawing/2014/main" id="{650CA96D-57AB-4C2D-A7A9-E926AFB4BAD6}"/>
              </a:ext>
            </a:extLst>
          </p:cNvPr>
          <p:cNvSpPr/>
          <p:nvPr/>
        </p:nvSpPr>
        <p:spPr>
          <a:xfrm>
            <a:off x="810460" y="751015"/>
            <a:ext cx="2496902" cy="338554"/>
          </a:xfrm>
          <a:prstGeom prst="rect">
            <a:avLst/>
          </a:prstGeom>
        </p:spPr>
        <p:txBody>
          <a:bodyPr wrap="none">
            <a:spAutoFit/>
          </a:bodyPr>
          <a:lstStyle/>
          <a:p>
            <a:r>
              <a:rPr lang="en-US" sz="1600" i="1" dirty="0"/>
              <a:t>Induced voltage at first turn</a:t>
            </a:r>
            <a:endParaRPr lang="fr-FR" sz="1600" i="1" dirty="0"/>
          </a:p>
        </p:txBody>
      </p:sp>
      <p:sp>
        <p:nvSpPr>
          <p:cNvPr id="10" name="Rectangle 9">
            <a:extLst>
              <a:ext uri="{FF2B5EF4-FFF2-40B4-BE49-F238E27FC236}">
                <a16:creationId xmlns:a16="http://schemas.microsoft.com/office/drawing/2014/main" id="{2D49387C-D07C-4CDD-B363-95D1BF03A623}"/>
              </a:ext>
            </a:extLst>
          </p:cNvPr>
          <p:cNvSpPr/>
          <p:nvPr/>
        </p:nvSpPr>
        <p:spPr>
          <a:xfrm>
            <a:off x="6188879" y="743725"/>
            <a:ext cx="1437638" cy="338554"/>
          </a:xfrm>
          <a:prstGeom prst="rect">
            <a:avLst/>
          </a:prstGeom>
        </p:spPr>
        <p:txBody>
          <a:bodyPr wrap="none">
            <a:spAutoFit/>
          </a:bodyPr>
          <a:lstStyle/>
          <a:p>
            <a:r>
              <a:rPr lang="en-US" sz="1600" i="1" dirty="0"/>
              <a:t>After 140 turns</a:t>
            </a:r>
            <a:endParaRPr lang="fr-FR" sz="1600" i="1" dirty="0"/>
          </a:p>
        </p:txBody>
      </p:sp>
      <p:cxnSp>
        <p:nvCxnSpPr>
          <p:cNvPr id="9" name="Straight Arrow Connector 8">
            <a:extLst>
              <a:ext uri="{FF2B5EF4-FFF2-40B4-BE49-F238E27FC236}">
                <a16:creationId xmlns:a16="http://schemas.microsoft.com/office/drawing/2014/main" id="{004FB72A-417F-440F-BF09-4BFF97717E26}"/>
              </a:ext>
            </a:extLst>
          </p:cNvPr>
          <p:cNvCxnSpPr>
            <a:cxnSpLocks/>
          </p:cNvCxnSpPr>
          <p:nvPr/>
        </p:nvCxnSpPr>
        <p:spPr>
          <a:xfrm>
            <a:off x="4109357" y="2118449"/>
            <a:ext cx="83033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325B906-84F2-464E-9133-1D5B78ADFF86}"/>
              </a:ext>
            </a:extLst>
          </p:cNvPr>
          <p:cNvSpPr txBox="1"/>
          <p:nvPr/>
        </p:nvSpPr>
        <p:spPr>
          <a:xfrm>
            <a:off x="4016383" y="2294161"/>
            <a:ext cx="925253" cy="369332"/>
          </a:xfrm>
          <a:prstGeom prst="rect">
            <a:avLst/>
          </a:prstGeom>
          <a:noFill/>
        </p:spPr>
        <p:txBody>
          <a:bodyPr wrap="none" rtlCol="0">
            <a:spAutoFit/>
          </a:bodyPr>
          <a:lstStyle/>
          <a:p>
            <a:pPr algn="ctr"/>
            <a:r>
              <a:rPr lang="en-US" dirty="0"/>
              <a:t>With FB</a:t>
            </a:r>
            <a:endParaRPr lang="fr-FR" dirty="0"/>
          </a:p>
        </p:txBody>
      </p:sp>
      <p:pic>
        <p:nvPicPr>
          <p:cNvPr id="7" name="Picture 6">
            <a:extLst>
              <a:ext uri="{FF2B5EF4-FFF2-40B4-BE49-F238E27FC236}">
                <a16:creationId xmlns:a16="http://schemas.microsoft.com/office/drawing/2014/main" id="{D8B8BA91-9B32-4F83-BCDA-31725B7A5811}"/>
              </a:ext>
            </a:extLst>
          </p:cNvPr>
          <p:cNvPicPr>
            <a:picLocks noChangeAspect="1"/>
          </p:cNvPicPr>
          <p:nvPr/>
        </p:nvPicPr>
        <p:blipFill>
          <a:blip r:embed="rId4"/>
          <a:stretch>
            <a:fillRect/>
          </a:stretch>
        </p:blipFill>
        <p:spPr>
          <a:xfrm>
            <a:off x="5293495" y="1088553"/>
            <a:ext cx="3603333" cy="2691239"/>
          </a:xfrm>
          <a:prstGeom prst="rect">
            <a:avLst/>
          </a:prstGeom>
        </p:spPr>
      </p:pic>
      <p:pic>
        <p:nvPicPr>
          <p:cNvPr id="12" name="Picture 11">
            <a:extLst>
              <a:ext uri="{FF2B5EF4-FFF2-40B4-BE49-F238E27FC236}">
                <a16:creationId xmlns:a16="http://schemas.microsoft.com/office/drawing/2014/main" id="{3B8CCADB-16FB-482B-90C3-51482DFE518D}"/>
              </a:ext>
            </a:extLst>
          </p:cNvPr>
          <p:cNvPicPr>
            <a:picLocks noChangeAspect="1"/>
          </p:cNvPicPr>
          <p:nvPr/>
        </p:nvPicPr>
        <p:blipFill>
          <a:blip r:embed="rId5"/>
          <a:stretch>
            <a:fillRect/>
          </a:stretch>
        </p:blipFill>
        <p:spPr>
          <a:xfrm>
            <a:off x="2909796" y="3583248"/>
            <a:ext cx="3229456" cy="2412000"/>
          </a:xfrm>
          <a:prstGeom prst="rect">
            <a:avLst/>
          </a:prstGeom>
        </p:spPr>
      </p:pic>
      <p:sp>
        <p:nvSpPr>
          <p:cNvPr id="14" name="TextBox 13">
            <a:extLst>
              <a:ext uri="{FF2B5EF4-FFF2-40B4-BE49-F238E27FC236}">
                <a16:creationId xmlns:a16="http://schemas.microsoft.com/office/drawing/2014/main" id="{9A530DA3-BBE3-4439-A308-ACFD48818D07}"/>
              </a:ext>
            </a:extLst>
          </p:cNvPr>
          <p:cNvSpPr txBox="1"/>
          <p:nvPr/>
        </p:nvSpPr>
        <p:spPr>
          <a:xfrm>
            <a:off x="6322917" y="3779792"/>
            <a:ext cx="2821083" cy="923330"/>
          </a:xfrm>
          <a:prstGeom prst="rect">
            <a:avLst/>
          </a:prstGeom>
          <a:noFill/>
        </p:spPr>
        <p:txBody>
          <a:bodyPr wrap="square" rtlCol="0">
            <a:spAutoFit/>
          </a:bodyPr>
          <a:lstStyle/>
          <a:p>
            <a:r>
              <a:rPr lang="en-US" i="1" dirty="0"/>
              <a:t>Reduction in amplitude</a:t>
            </a:r>
          </a:p>
          <a:p>
            <a:r>
              <a:rPr lang="en-US" i="1" dirty="0"/>
              <a:t>Reduction of transient along the batch</a:t>
            </a:r>
            <a:endParaRPr lang="fr-FR" i="1" dirty="0"/>
          </a:p>
        </p:txBody>
      </p:sp>
      <p:cxnSp>
        <p:nvCxnSpPr>
          <p:cNvPr id="16" name="Straight Arrow Connector 15">
            <a:extLst>
              <a:ext uri="{FF2B5EF4-FFF2-40B4-BE49-F238E27FC236}">
                <a16:creationId xmlns:a16="http://schemas.microsoft.com/office/drawing/2014/main" id="{07F5198B-4D1F-460F-A436-5929B12B5ACC}"/>
              </a:ext>
            </a:extLst>
          </p:cNvPr>
          <p:cNvCxnSpPr>
            <a:cxnSpLocks/>
          </p:cNvCxnSpPr>
          <p:nvPr/>
        </p:nvCxnSpPr>
        <p:spPr>
          <a:xfrm flipV="1">
            <a:off x="1845579" y="4563611"/>
            <a:ext cx="1719742" cy="680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3F3E3B4-D352-454D-B265-83FADAD4D78B}"/>
              </a:ext>
            </a:extLst>
          </p:cNvPr>
          <p:cNvCxnSpPr>
            <a:cxnSpLocks/>
          </p:cNvCxnSpPr>
          <p:nvPr/>
        </p:nvCxnSpPr>
        <p:spPr>
          <a:xfrm flipV="1">
            <a:off x="1845579" y="4630723"/>
            <a:ext cx="2012272" cy="613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D359B2-A82F-4A62-A737-2552EC7668B2}"/>
              </a:ext>
            </a:extLst>
          </p:cNvPr>
          <p:cNvCxnSpPr>
            <a:cxnSpLocks/>
          </p:cNvCxnSpPr>
          <p:nvPr/>
        </p:nvCxnSpPr>
        <p:spPr>
          <a:xfrm flipV="1">
            <a:off x="1845579" y="4304003"/>
            <a:ext cx="2538302" cy="940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0B0565A-E310-4FDA-A4A6-A3ECA1DC7A51}"/>
              </a:ext>
            </a:extLst>
          </p:cNvPr>
          <p:cNvSpPr txBox="1"/>
          <p:nvPr/>
        </p:nvSpPr>
        <p:spPr>
          <a:xfrm>
            <a:off x="90208" y="5158259"/>
            <a:ext cx="2149653" cy="923330"/>
          </a:xfrm>
          <a:prstGeom prst="rect">
            <a:avLst/>
          </a:prstGeom>
          <a:noFill/>
        </p:spPr>
        <p:txBody>
          <a:bodyPr wrap="square" rtlCol="0">
            <a:spAutoFit/>
          </a:bodyPr>
          <a:lstStyle/>
          <a:p>
            <a:r>
              <a:rPr lang="en-US" i="1" dirty="0"/>
              <a:t>No imp. reduction on harmonics where cavities are pulsing</a:t>
            </a:r>
            <a:endParaRPr lang="fr-FR" i="1" dirty="0"/>
          </a:p>
        </p:txBody>
      </p:sp>
    </p:spTree>
    <p:extLst>
      <p:ext uri="{BB962C8B-B14F-4D97-AF65-F5344CB8AC3E}">
        <p14:creationId xmlns:p14="http://schemas.microsoft.com/office/powerpoint/2010/main" val="2247270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21</a:t>
            </a:fld>
            <a:endParaRPr lang="en-US" dirty="0"/>
          </a:p>
        </p:txBody>
      </p:sp>
      <p:sp>
        <p:nvSpPr>
          <p:cNvPr id="13" name="Content Placeholder 2"/>
          <p:cNvSpPr txBox="1">
            <a:spLocks/>
          </p:cNvSpPr>
          <p:nvPr/>
        </p:nvSpPr>
        <p:spPr>
          <a:xfrm>
            <a:off x="0" y="6204349"/>
            <a:ext cx="9144000" cy="653649"/>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400" dirty="0"/>
              <a:t> Example of beam loading before double </a:t>
            </a:r>
            <a:r>
              <a:rPr lang="en-US" sz="2400" dirty="0" err="1"/>
              <a:t>splittings</a:t>
            </a:r>
            <a:r>
              <a:rPr lang="en-US" sz="2400" dirty="0"/>
              <a:t> with long delay FB on all harmonics, even the central harmonics</a:t>
            </a:r>
          </a:p>
        </p:txBody>
      </p:sp>
      <p:sp>
        <p:nvSpPr>
          <p:cNvPr id="26" name="Title 1"/>
          <p:cNvSpPr txBox="1">
            <a:spLocks/>
          </p:cNvSpPr>
          <p:nvPr/>
        </p:nvSpPr>
        <p:spPr>
          <a:xfrm>
            <a:off x="0" y="0"/>
            <a:ext cx="9144000" cy="6304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Induced voltage in sim with long delay FB</a:t>
            </a:r>
            <a:endParaRPr lang="en-US" sz="40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0FA9AB6-7118-4C8B-85C8-A4610E65BB5C}"/>
              </a:ext>
            </a:extLst>
          </p:cNvPr>
          <p:cNvPicPr>
            <a:picLocks noChangeAspect="1"/>
          </p:cNvPicPr>
          <p:nvPr/>
        </p:nvPicPr>
        <p:blipFill>
          <a:blip r:embed="rId3"/>
          <a:stretch>
            <a:fillRect/>
          </a:stretch>
        </p:blipFill>
        <p:spPr>
          <a:xfrm>
            <a:off x="242788" y="1079800"/>
            <a:ext cx="3615063" cy="2700000"/>
          </a:xfrm>
          <a:prstGeom prst="rect">
            <a:avLst/>
          </a:prstGeom>
        </p:spPr>
      </p:pic>
      <p:sp>
        <p:nvSpPr>
          <p:cNvPr id="8" name="Rectangle 7">
            <a:extLst>
              <a:ext uri="{FF2B5EF4-FFF2-40B4-BE49-F238E27FC236}">
                <a16:creationId xmlns:a16="http://schemas.microsoft.com/office/drawing/2014/main" id="{650CA96D-57AB-4C2D-A7A9-E926AFB4BAD6}"/>
              </a:ext>
            </a:extLst>
          </p:cNvPr>
          <p:cNvSpPr/>
          <p:nvPr/>
        </p:nvSpPr>
        <p:spPr>
          <a:xfrm>
            <a:off x="810460" y="751015"/>
            <a:ext cx="2496902" cy="338554"/>
          </a:xfrm>
          <a:prstGeom prst="rect">
            <a:avLst/>
          </a:prstGeom>
        </p:spPr>
        <p:txBody>
          <a:bodyPr wrap="none">
            <a:spAutoFit/>
          </a:bodyPr>
          <a:lstStyle/>
          <a:p>
            <a:r>
              <a:rPr lang="en-US" sz="1600" i="1" dirty="0"/>
              <a:t>Induced voltage at first turn</a:t>
            </a:r>
            <a:endParaRPr lang="fr-FR" sz="1600" i="1" dirty="0"/>
          </a:p>
        </p:txBody>
      </p:sp>
      <p:sp>
        <p:nvSpPr>
          <p:cNvPr id="10" name="Rectangle 9">
            <a:extLst>
              <a:ext uri="{FF2B5EF4-FFF2-40B4-BE49-F238E27FC236}">
                <a16:creationId xmlns:a16="http://schemas.microsoft.com/office/drawing/2014/main" id="{2D49387C-D07C-4CDD-B363-95D1BF03A623}"/>
              </a:ext>
            </a:extLst>
          </p:cNvPr>
          <p:cNvSpPr/>
          <p:nvPr/>
        </p:nvSpPr>
        <p:spPr>
          <a:xfrm>
            <a:off x="6188879" y="743725"/>
            <a:ext cx="1437638" cy="338554"/>
          </a:xfrm>
          <a:prstGeom prst="rect">
            <a:avLst/>
          </a:prstGeom>
        </p:spPr>
        <p:txBody>
          <a:bodyPr wrap="none">
            <a:spAutoFit/>
          </a:bodyPr>
          <a:lstStyle/>
          <a:p>
            <a:r>
              <a:rPr lang="en-US" sz="1600" i="1" dirty="0"/>
              <a:t>After 140 turns</a:t>
            </a:r>
            <a:endParaRPr lang="fr-FR" sz="1600" i="1" dirty="0"/>
          </a:p>
        </p:txBody>
      </p:sp>
      <p:cxnSp>
        <p:nvCxnSpPr>
          <p:cNvPr id="9" name="Straight Arrow Connector 8">
            <a:extLst>
              <a:ext uri="{FF2B5EF4-FFF2-40B4-BE49-F238E27FC236}">
                <a16:creationId xmlns:a16="http://schemas.microsoft.com/office/drawing/2014/main" id="{004FB72A-417F-440F-BF09-4BFF97717E26}"/>
              </a:ext>
            </a:extLst>
          </p:cNvPr>
          <p:cNvCxnSpPr>
            <a:cxnSpLocks/>
          </p:cNvCxnSpPr>
          <p:nvPr/>
        </p:nvCxnSpPr>
        <p:spPr>
          <a:xfrm>
            <a:off x="4109357" y="2118449"/>
            <a:ext cx="83033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325B906-84F2-464E-9133-1D5B78ADFF86}"/>
              </a:ext>
            </a:extLst>
          </p:cNvPr>
          <p:cNvSpPr txBox="1"/>
          <p:nvPr/>
        </p:nvSpPr>
        <p:spPr>
          <a:xfrm>
            <a:off x="3892491" y="2243827"/>
            <a:ext cx="1164647" cy="1477328"/>
          </a:xfrm>
          <a:prstGeom prst="rect">
            <a:avLst/>
          </a:prstGeom>
          <a:noFill/>
        </p:spPr>
        <p:txBody>
          <a:bodyPr wrap="square" rtlCol="0">
            <a:spAutoFit/>
          </a:bodyPr>
          <a:lstStyle/>
          <a:p>
            <a:pPr algn="ctr"/>
            <a:r>
              <a:rPr lang="en-US" dirty="0"/>
              <a:t>With FB,</a:t>
            </a:r>
          </a:p>
          <a:p>
            <a:pPr algn="ctr"/>
            <a:r>
              <a:rPr lang="en-US" dirty="0"/>
              <a:t>if all harmonics were treated</a:t>
            </a:r>
            <a:endParaRPr lang="fr-FR" dirty="0"/>
          </a:p>
        </p:txBody>
      </p:sp>
      <p:pic>
        <p:nvPicPr>
          <p:cNvPr id="7" name="Picture 6">
            <a:extLst>
              <a:ext uri="{FF2B5EF4-FFF2-40B4-BE49-F238E27FC236}">
                <a16:creationId xmlns:a16="http://schemas.microsoft.com/office/drawing/2014/main" id="{B5B19D71-4B71-40F7-BDF5-1EFB45367FCB}"/>
              </a:ext>
            </a:extLst>
          </p:cNvPr>
          <p:cNvPicPr>
            <a:picLocks noChangeAspect="1"/>
          </p:cNvPicPr>
          <p:nvPr/>
        </p:nvPicPr>
        <p:blipFill>
          <a:blip r:embed="rId4"/>
          <a:stretch>
            <a:fillRect/>
          </a:stretch>
        </p:blipFill>
        <p:spPr>
          <a:xfrm>
            <a:off x="5191198" y="1089569"/>
            <a:ext cx="3615063" cy="2700000"/>
          </a:xfrm>
          <a:prstGeom prst="rect">
            <a:avLst/>
          </a:prstGeom>
        </p:spPr>
      </p:pic>
      <p:sp>
        <p:nvSpPr>
          <p:cNvPr id="16" name="TextBox 15">
            <a:extLst>
              <a:ext uri="{FF2B5EF4-FFF2-40B4-BE49-F238E27FC236}">
                <a16:creationId xmlns:a16="http://schemas.microsoft.com/office/drawing/2014/main" id="{AD33D4B4-DE95-4A20-A2B6-59AD945C06C8}"/>
              </a:ext>
            </a:extLst>
          </p:cNvPr>
          <p:cNvSpPr txBox="1"/>
          <p:nvPr/>
        </p:nvSpPr>
        <p:spPr>
          <a:xfrm>
            <a:off x="6322917" y="3779792"/>
            <a:ext cx="2821083" cy="369332"/>
          </a:xfrm>
          <a:prstGeom prst="rect">
            <a:avLst/>
          </a:prstGeom>
          <a:noFill/>
        </p:spPr>
        <p:txBody>
          <a:bodyPr wrap="square" rtlCol="0">
            <a:spAutoFit/>
          </a:bodyPr>
          <a:lstStyle/>
          <a:p>
            <a:r>
              <a:rPr lang="en-US" i="1" dirty="0"/>
              <a:t>Very small amplitude</a:t>
            </a:r>
            <a:endParaRPr lang="fr-FR" i="1" dirty="0"/>
          </a:p>
        </p:txBody>
      </p:sp>
      <p:pic>
        <p:nvPicPr>
          <p:cNvPr id="12" name="Picture 11">
            <a:extLst>
              <a:ext uri="{FF2B5EF4-FFF2-40B4-BE49-F238E27FC236}">
                <a16:creationId xmlns:a16="http://schemas.microsoft.com/office/drawing/2014/main" id="{8C3027A3-E113-4DD3-9844-8B760467EDB1}"/>
              </a:ext>
            </a:extLst>
          </p:cNvPr>
          <p:cNvPicPr>
            <a:picLocks noChangeAspect="1"/>
          </p:cNvPicPr>
          <p:nvPr/>
        </p:nvPicPr>
        <p:blipFill>
          <a:blip r:embed="rId5"/>
          <a:stretch>
            <a:fillRect/>
          </a:stretch>
        </p:blipFill>
        <p:spPr>
          <a:xfrm>
            <a:off x="2876864" y="3666681"/>
            <a:ext cx="3229456" cy="2412000"/>
          </a:xfrm>
          <a:prstGeom prst="rect">
            <a:avLst/>
          </a:prstGeom>
        </p:spPr>
      </p:pic>
    </p:spTree>
    <p:extLst>
      <p:ext uri="{BB962C8B-B14F-4D97-AF65-F5344CB8AC3E}">
        <p14:creationId xmlns:p14="http://schemas.microsoft.com/office/powerpoint/2010/main" val="2578238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End to end simulations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22</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129172"/>
            <a:ext cx="9144000" cy="2737455"/>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A </a:t>
            </a:r>
            <a:r>
              <a:rPr lang="en-US" sz="2600" dirty="0" err="1"/>
              <a:t>BLonD</a:t>
            </a:r>
            <a:r>
              <a:rPr lang="en-US" sz="2600" dirty="0"/>
              <a:t> simulation including the complete cycle, including intensity effects and feedbacks was built (6k+ lines of codes, not including the external packages like </a:t>
            </a:r>
            <a:r>
              <a:rPr lang="en-US" sz="2600" dirty="0" err="1"/>
              <a:t>BLonD</a:t>
            </a:r>
            <a:r>
              <a:rPr lang="en-US" sz="2600" dirty="0"/>
              <a:t> or the impedance model…).</a:t>
            </a:r>
            <a:br>
              <a:rPr lang="en-US" sz="2600" dirty="0"/>
            </a:br>
            <a:endParaRPr lang="en-US" sz="2600" dirty="0"/>
          </a:p>
          <a:p>
            <a:pPr>
              <a:buFont typeface="Wingdings" panose="05000000000000000000" pitchFamily="2" charset="2"/>
              <a:buChar char="§"/>
            </a:pPr>
            <a:r>
              <a:rPr lang="en-US" sz="2600" dirty="0"/>
              <a:t> Almost all features are represented, but the adjustment of the feedbacks and gains is relevant to avoid unrealistic emittance blow-up due to mismatches, or excessive damping (could change the beam instability threshold in both ways, making difficult quantitative comparison with measurements).</a:t>
            </a:r>
          </a:p>
        </p:txBody>
      </p:sp>
      <p:pic>
        <p:nvPicPr>
          <p:cNvPr id="7" name="Picture 6" descr="Chart, line chart&#10;&#10;Description automatically generated">
            <a:extLst>
              <a:ext uri="{FF2B5EF4-FFF2-40B4-BE49-F238E27FC236}">
                <a16:creationId xmlns:a16="http://schemas.microsoft.com/office/drawing/2014/main" id="{79C4F119-EBDE-41FC-9A3F-5EA0AA129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3809"/>
            <a:ext cx="5005200" cy="3096000"/>
          </a:xfrm>
          <a:prstGeom prst="rect">
            <a:avLst/>
          </a:prstGeom>
        </p:spPr>
      </p:pic>
      <p:pic>
        <p:nvPicPr>
          <p:cNvPr id="10" name="Picture 9" descr="Diagram&#10;&#10;Description automatically generated">
            <a:extLst>
              <a:ext uri="{FF2B5EF4-FFF2-40B4-BE49-F238E27FC236}">
                <a16:creationId xmlns:a16="http://schemas.microsoft.com/office/drawing/2014/main" id="{654DEBA0-22BA-4A49-9F50-6DE8AF7E4C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0387" y="865966"/>
            <a:ext cx="4338075" cy="3240000"/>
          </a:xfrm>
          <a:prstGeom prst="rect">
            <a:avLst/>
          </a:prstGeom>
        </p:spPr>
      </p:pic>
    </p:spTree>
    <p:extLst>
      <p:ext uri="{BB962C8B-B14F-4D97-AF65-F5344CB8AC3E}">
        <p14:creationId xmlns:p14="http://schemas.microsoft.com/office/powerpoint/2010/main" val="27159789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Radial loop, injection vs. transition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23</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978170"/>
            <a:ext cx="9144000" cy="2888457"/>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At transition crossing, a too strong radial loop gain will lead to unrealistic radial oscillations after transition.</a:t>
            </a:r>
            <a:br>
              <a:rPr lang="en-US" sz="2600" dirty="0"/>
            </a:br>
            <a:endParaRPr lang="en-US" sz="2600" dirty="0"/>
          </a:p>
          <a:p>
            <a:pPr>
              <a:buFont typeface="Wingdings" panose="05000000000000000000" pitchFamily="2" charset="2"/>
              <a:buChar char="§"/>
            </a:pPr>
            <a:r>
              <a:rPr lang="en-US" sz="2600" dirty="0"/>
              <a:t>A reduced gain gives less radial excursion after transition, but the orbit before transition is changed -&gt; change in energy of transition crossing, which can lead to other kind of mismatch which eventually gives emittance blow-up, seed instabilities…</a:t>
            </a:r>
            <a:br>
              <a:rPr lang="en-US" sz="2600" dirty="0"/>
            </a:br>
            <a:endParaRPr lang="en-US" sz="2600" dirty="0"/>
          </a:p>
          <a:p>
            <a:pPr>
              <a:buFont typeface="Wingdings" panose="05000000000000000000" pitchFamily="2" charset="2"/>
              <a:buChar char="§"/>
            </a:pPr>
            <a:r>
              <a:rPr lang="en-US" sz="2600" dirty="0"/>
              <a:t>Reminder: The DC coupled phase loop lead to a systematic radial displacement.</a:t>
            </a:r>
          </a:p>
        </p:txBody>
      </p:sp>
      <p:pic>
        <p:nvPicPr>
          <p:cNvPr id="15" name="Picture 14" descr="Chart&#10;&#10;Description automatically generated">
            <a:extLst>
              <a:ext uri="{FF2B5EF4-FFF2-40B4-BE49-F238E27FC236}">
                <a16:creationId xmlns:a16="http://schemas.microsoft.com/office/drawing/2014/main" id="{55A59FE2-2461-4F87-A821-0A97953CDB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46" y="738170"/>
            <a:ext cx="4320000" cy="3240000"/>
          </a:xfrm>
          <a:prstGeom prst="rect">
            <a:avLst/>
          </a:prstGeom>
        </p:spPr>
      </p:pic>
      <p:sp>
        <p:nvSpPr>
          <p:cNvPr id="14" name="TextBox 13">
            <a:extLst>
              <a:ext uri="{FF2B5EF4-FFF2-40B4-BE49-F238E27FC236}">
                <a16:creationId xmlns:a16="http://schemas.microsoft.com/office/drawing/2014/main" id="{CB6EFFC2-83EB-4A90-B94B-9171FBE170A7}"/>
              </a:ext>
            </a:extLst>
          </p:cNvPr>
          <p:cNvSpPr txBox="1"/>
          <p:nvPr/>
        </p:nvSpPr>
        <p:spPr>
          <a:xfrm>
            <a:off x="858597" y="3093332"/>
            <a:ext cx="989758" cy="369332"/>
          </a:xfrm>
          <a:prstGeom prst="rect">
            <a:avLst/>
          </a:prstGeom>
          <a:noFill/>
        </p:spPr>
        <p:txBody>
          <a:bodyPr wrap="none" rtlCol="0">
            <a:spAutoFit/>
          </a:bodyPr>
          <a:lstStyle/>
          <a:p>
            <a:r>
              <a:rPr lang="en-US" i="1" dirty="0"/>
              <a:t>Weak RL</a:t>
            </a:r>
            <a:endParaRPr lang="fr-FR" i="1" dirty="0"/>
          </a:p>
        </p:txBody>
      </p:sp>
      <p:pic>
        <p:nvPicPr>
          <p:cNvPr id="4" name="Picture 3" descr="Chart, line chart&#10;&#10;Description automatically generated">
            <a:extLst>
              <a:ext uri="{FF2B5EF4-FFF2-40B4-BE49-F238E27FC236}">
                <a16:creationId xmlns:a16="http://schemas.microsoft.com/office/drawing/2014/main" id="{2F0F6346-2A91-4893-966C-E0F0F3777E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1892" y="730226"/>
            <a:ext cx="4338075" cy="3240000"/>
          </a:xfrm>
          <a:prstGeom prst="rect">
            <a:avLst/>
          </a:prstGeom>
        </p:spPr>
      </p:pic>
      <p:sp>
        <p:nvSpPr>
          <p:cNvPr id="16" name="TextBox 15">
            <a:extLst>
              <a:ext uri="{FF2B5EF4-FFF2-40B4-BE49-F238E27FC236}">
                <a16:creationId xmlns:a16="http://schemas.microsoft.com/office/drawing/2014/main" id="{7A1E3AE3-24DF-4C5A-ABE1-7850992448A1}"/>
              </a:ext>
            </a:extLst>
          </p:cNvPr>
          <p:cNvSpPr txBox="1"/>
          <p:nvPr/>
        </p:nvSpPr>
        <p:spPr>
          <a:xfrm>
            <a:off x="5088047" y="3093332"/>
            <a:ext cx="1537600" cy="369332"/>
          </a:xfrm>
          <a:prstGeom prst="rect">
            <a:avLst/>
          </a:prstGeom>
          <a:noFill/>
        </p:spPr>
        <p:txBody>
          <a:bodyPr wrap="none" rtlCol="0">
            <a:spAutoFit/>
          </a:bodyPr>
          <a:lstStyle/>
          <a:p>
            <a:r>
              <a:rPr lang="en-US" i="1" dirty="0"/>
              <a:t>Strong RL gain</a:t>
            </a:r>
            <a:endParaRPr lang="fr-FR" i="1" dirty="0"/>
          </a:p>
        </p:txBody>
      </p:sp>
    </p:spTree>
    <p:extLst>
      <p:ext uri="{BB962C8B-B14F-4D97-AF65-F5344CB8AC3E}">
        <p14:creationId xmlns:p14="http://schemas.microsoft.com/office/powerpoint/2010/main" val="2510165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Phase loop offset during RF manipulations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24</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978170"/>
            <a:ext cx="9144000" cy="2888457"/>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An offset is present during the handover from one harmonic to the next during RF manipulations.</a:t>
            </a:r>
          </a:p>
          <a:p>
            <a:pPr>
              <a:buFont typeface="Wingdings" panose="05000000000000000000" pitchFamily="2" charset="2"/>
              <a:buChar char="§"/>
            </a:pPr>
            <a:r>
              <a:rPr lang="en-US" sz="2600" dirty="0"/>
              <a:t>The mismatch will lead to generation of tails, which will propagate all along the cycle (important for beam dynamics studies).</a:t>
            </a:r>
          </a:p>
          <a:p>
            <a:pPr>
              <a:buFont typeface="Wingdings" panose="05000000000000000000" pitchFamily="2" charset="2"/>
              <a:buChar char="§"/>
            </a:pPr>
            <a:r>
              <a:rPr lang="en-US" sz="2600" dirty="0"/>
              <a:t>An offset can be included in the modelling of the phase loop to compensate for the error, just like in the real machine.</a:t>
            </a:r>
          </a:p>
          <a:p>
            <a:pPr>
              <a:buFont typeface="Wingdings" panose="05000000000000000000" pitchFamily="2" charset="2"/>
              <a:buChar char="§"/>
            </a:pPr>
            <a:r>
              <a:rPr lang="en-US" sz="2600" dirty="0"/>
              <a:t>The DC coupled phase loop lead to a systematic radial displacement if a phase loop offset is applied to compensate for the phase error during the handover from one harmonic to the next.</a:t>
            </a:r>
          </a:p>
          <a:p>
            <a:pPr>
              <a:buFont typeface="Wingdings" panose="05000000000000000000" pitchFamily="2" charset="2"/>
              <a:buChar char="§"/>
            </a:pPr>
            <a:endParaRPr lang="en-US" sz="2600" dirty="0"/>
          </a:p>
        </p:txBody>
      </p:sp>
      <p:pic>
        <p:nvPicPr>
          <p:cNvPr id="10" name="Picture 9" descr="Chart&#10;&#10;Description automatically generated">
            <a:extLst>
              <a:ext uri="{FF2B5EF4-FFF2-40B4-BE49-F238E27FC236}">
                <a16:creationId xmlns:a16="http://schemas.microsoft.com/office/drawing/2014/main" id="{63284392-09EE-420A-A30E-42E83DA01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25" y="784612"/>
            <a:ext cx="4338075" cy="3240000"/>
          </a:xfrm>
          <a:prstGeom prst="rect">
            <a:avLst/>
          </a:prstGeom>
        </p:spPr>
      </p:pic>
      <p:pic>
        <p:nvPicPr>
          <p:cNvPr id="12" name="Picture 11" descr="A picture containing chart&#10;&#10;Description automatically generated">
            <a:extLst>
              <a:ext uri="{FF2B5EF4-FFF2-40B4-BE49-F238E27FC236}">
                <a16:creationId xmlns:a16="http://schemas.microsoft.com/office/drawing/2014/main" id="{984973DD-B6A3-4657-B4CB-FEFE8FAEDE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1254" y="784612"/>
            <a:ext cx="4338076" cy="3240000"/>
          </a:xfrm>
          <a:prstGeom prst="rect">
            <a:avLst/>
          </a:prstGeom>
        </p:spPr>
      </p:pic>
    </p:spTree>
    <p:extLst>
      <p:ext uri="{BB962C8B-B14F-4D97-AF65-F5344CB8AC3E}">
        <p14:creationId xmlns:p14="http://schemas.microsoft.com/office/powerpoint/2010/main" val="1390346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Synchronization, oscillations and drift</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25</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978170"/>
                <a:ext cx="9144000" cy="2888457"/>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The synchronization is also implemented by a proportional feedback to bring the beam at a given phase in the OL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𝑓</m:t>
                        </m:r>
                      </m:e>
                      <m:sub>
                        <m:r>
                          <m:rPr>
                            <m:sty m:val="p"/>
                          </m:rPr>
                          <a:rPr lang="en-US" sz="2600" b="0" i="0" smtClean="0">
                            <a:latin typeface="Cambria Math" panose="02040503050406030204" pitchFamily="18" charset="0"/>
                          </a:rPr>
                          <m:t>rev</m:t>
                        </m:r>
                      </m:sub>
                    </m:sSub>
                  </m:oMath>
                </a14:m>
                <a:r>
                  <a:rPr lang="en-US" sz="2600" dirty="0"/>
                  <a:t> (considering that the OL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rPr>
                          <m:t>𝑓</m:t>
                        </m:r>
                      </m:e>
                      <m:sub>
                        <m:r>
                          <m:rPr>
                            <m:sty m:val="p"/>
                          </m:rPr>
                          <a:rPr lang="en-US" sz="2600">
                            <a:latin typeface="Cambria Math" panose="02040503050406030204" pitchFamily="18" charset="0"/>
                          </a:rPr>
                          <m:t>rev</m:t>
                        </m:r>
                      </m:sub>
                    </m:sSub>
                    <m:r>
                      <a:rPr lang="en-US" sz="2600" i="1">
                        <a:latin typeface="Cambria Math" panose="02040503050406030204" pitchFamily="18" charset="0"/>
                      </a:rPr>
                      <m:t> </m:t>
                    </m:r>
                  </m:oMath>
                </a14:m>
                <a:r>
                  <a:rPr lang="en-US" sz="2600" dirty="0"/>
                  <a:t>in the PS corresponds to one provided by the SPS).</a:t>
                </a:r>
                <a:br>
                  <a:rPr lang="en-US" sz="2600" dirty="0"/>
                </a:br>
                <a:endParaRPr lang="en-US" sz="2600" dirty="0"/>
              </a:p>
              <a:p>
                <a:pPr>
                  <a:buFont typeface="Wingdings" panose="05000000000000000000" pitchFamily="2" charset="2"/>
                  <a:buChar char="§"/>
                </a:pPr>
                <a:r>
                  <a:rPr lang="en-US" sz="2600" dirty="0"/>
                  <a:t>The gain of the SL can be increased, but the present implementation is not filtering phase oscillations and will directly compensate the action of the PL.</a:t>
                </a:r>
                <a:br>
                  <a:rPr lang="en-US" sz="2600" dirty="0"/>
                </a:br>
                <a:endParaRPr lang="en-US" sz="2600" dirty="0"/>
              </a:p>
              <a:p>
                <a:pPr>
                  <a:buFont typeface="Wingdings" panose="05000000000000000000" pitchFamily="2" charset="2"/>
                  <a:buChar char="§"/>
                </a:pPr>
                <a:r>
                  <a:rPr lang="en-US" sz="2600" dirty="0"/>
                  <a:t>A more realistic implementation of the PL and SL loop filters is required to have an accurate representation of the synchronization.</a:t>
                </a:r>
                <a:br>
                  <a:rPr lang="en-US" sz="2600" dirty="0"/>
                </a:br>
                <a:endParaRPr lang="en-US" sz="2600" dirty="0"/>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3978170"/>
                <a:ext cx="9144000" cy="2888457"/>
              </a:xfrm>
              <a:prstGeom prst="rect">
                <a:avLst/>
              </a:prstGeom>
              <a:blipFill>
                <a:blip r:embed="rId3"/>
                <a:stretch>
                  <a:fillRect l="-733" t="-4440" r="-867"/>
                </a:stretch>
              </a:blipFill>
            </p:spPr>
            <p:txBody>
              <a:bodyPr/>
              <a:lstStyle/>
              <a:p>
                <a:r>
                  <a:rPr lang="fr-FR">
                    <a:noFill/>
                  </a:rPr>
                  <a:t> </a:t>
                </a:r>
              </a:p>
            </p:txBody>
          </p:sp>
        </mc:Fallback>
      </mc:AlternateContent>
      <p:pic>
        <p:nvPicPr>
          <p:cNvPr id="4" name="Picture 3" descr="Chart, line chart&#10;&#10;Description automatically generated">
            <a:extLst>
              <a:ext uri="{FF2B5EF4-FFF2-40B4-BE49-F238E27FC236}">
                <a16:creationId xmlns:a16="http://schemas.microsoft.com/office/drawing/2014/main" id="{10675DE3-CC01-44A3-967C-BFA0ECE00C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761376"/>
            <a:ext cx="4338075" cy="3240000"/>
          </a:xfrm>
          <a:prstGeom prst="rect">
            <a:avLst/>
          </a:prstGeom>
        </p:spPr>
      </p:pic>
      <p:pic>
        <p:nvPicPr>
          <p:cNvPr id="9" name="Picture 8" descr="Chart, line chart&#10;&#10;Description automatically generated">
            <a:extLst>
              <a:ext uri="{FF2B5EF4-FFF2-40B4-BE49-F238E27FC236}">
                <a16:creationId xmlns:a16="http://schemas.microsoft.com/office/drawing/2014/main" id="{91D040C0-9C90-42EF-A0E9-4CFCB1F52B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6863" y="757707"/>
            <a:ext cx="4141523" cy="3093200"/>
          </a:xfrm>
          <a:prstGeom prst="rect">
            <a:avLst/>
          </a:prstGeom>
        </p:spPr>
      </p:pic>
      <p:sp>
        <p:nvSpPr>
          <p:cNvPr id="10" name="TextBox 9">
            <a:extLst>
              <a:ext uri="{FF2B5EF4-FFF2-40B4-BE49-F238E27FC236}">
                <a16:creationId xmlns:a16="http://schemas.microsoft.com/office/drawing/2014/main" id="{0C355BAD-6A15-42BA-ADB4-BCB51C5F8930}"/>
              </a:ext>
            </a:extLst>
          </p:cNvPr>
          <p:cNvSpPr txBox="1"/>
          <p:nvPr/>
        </p:nvSpPr>
        <p:spPr>
          <a:xfrm>
            <a:off x="1781386" y="903243"/>
            <a:ext cx="2330766" cy="369332"/>
          </a:xfrm>
          <a:prstGeom prst="rect">
            <a:avLst/>
          </a:prstGeom>
          <a:noFill/>
        </p:spPr>
        <p:txBody>
          <a:bodyPr wrap="none" rtlCol="0">
            <a:spAutoFit/>
          </a:bodyPr>
          <a:lstStyle/>
          <a:p>
            <a:r>
              <a:rPr lang="en-US" i="1" dirty="0"/>
              <a:t>During synchronization</a:t>
            </a:r>
            <a:endParaRPr lang="fr-FR" i="1" dirty="0"/>
          </a:p>
        </p:txBody>
      </p:sp>
      <p:sp>
        <p:nvSpPr>
          <p:cNvPr id="11" name="TextBox 10">
            <a:extLst>
              <a:ext uri="{FF2B5EF4-FFF2-40B4-BE49-F238E27FC236}">
                <a16:creationId xmlns:a16="http://schemas.microsoft.com/office/drawing/2014/main" id="{797F7CA4-AEDD-45AA-A338-D6E2F26371EB}"/>
              </a:ext>
            </a:extLst>
          </p:cNvPr>
          <p:cNvSpPr txBox="1"/>
          <p:nvPr/>
        </p:nvSpPr>
        <p:spPr>
          <a:xfrm>
            <a:off x="7136775" y="903243"/>
            <a:ext cx="1713611" cy="369332"/>
          </a:xfrm>
          <a:prstGeom prst="rect">
            <a:avLst/>
          </a:prstGeom>
          <a:noFill/>
        </p:spPr>
        <p:txBody>
          <a:bodyPr wrap="none" rtlCol="0">
            <a:spAutoFit/>
          </a:bodyPr>
          <a:lstStyle/>
          <a:p>
            <a:r>
              <a:rPr lang="en-US" i="1" dirty="0"/>
              <a:t>During </a:t>
            </a:r>
            <a:r>
              <a:rPr lang="en-US" i="1" dirty="0" err="1"/>
              <a:t>splittings</a:t>
            </a:r>
            <a:endParaRPr lang="fr-FR" i="1" dirty="0"/>
          </a:p>
        </p:txBody>
      </p:sp>
      <p:cxnSp>
        <p:nvCxnSpPr>
          <p:cNvPr id="12" name="Straight Arrow Connector 11">
            <a:extLst>
              <a:ext uri="{FF2B5EF4-FFF2-40B4-BE49-F238E27FC236}">
                <a16:creationId xmlns:a16="http://schemas.microsoft.com/office/drawing/2014/main" id="{438E051B-6A7B-4EC0-A21D-CC37395A5018}"/>
              </a:ext>
            </a:extLst>
          </p:cNvPr>
          <p:cNvCxnSpPr>
            <a:cxnSpLocks/>
          </p:cNvCxnSpPr>
          <p:nvPr/>
        </p:nvCxnSpPr>
        <p:spPr>
          <a:xfrm flipH="1">
            <a:off x="1144801" y="1845766"/>
            <a:ext cx="205827" cy="38241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59B7AB4-BC57-4249-B3F3-A56EB0755FCF}"/>
              </a:ext>
            </a:extLst>
          </p:cNvPr>
          <p:cNvSpPr/>
          <p:nvPr/>
        </p:nvSpPr>
        <p:spPr>
          <a:xfrm>
            <a:off x="1161531" y="1260991"/>
            <a:ext cx="2043461" cy="584775"/>
          </a:xfrm>
          <a:prstGeom prst="rect">
            <a:avLst/>
          </a:prstGeom>
        </p:spPr>
        <p:txBody>
          <a:bodyPr wrap="square">
            <a:spAutoFit/>
          </a:bodyPr>
          <a:lstStyle/>
          <a:p>
            <a:r>
              <a:rPr lang="en-US" sz="1600" i="1" dirty="0"/>
              <a:t>Start synchro, with an simulated offset</a:t>
            </a:r>
            <a:endParaRPr lang="fr-FR" sz="1600" i="1" dirty="0"/>
          </a:p>
        </p:txBody>
      </p:sp>
      <p:cxnSp>
        <p:nvCxnSpPr>
          <p:cNvPr id="16" name="Straight Arrow Connector 15">
            <a:extLst>
              <a:ext uri="{FF2B5EF4-FFF2-40B4-BE49-F238E27FC236}">
                <a16:creationId xmlns:a16="http://schemas.microsoft.com/office/drawing/2014/main" id="{B33BACBC-55C6-4468-9DA7-C8FED7896962}"/>
              </a:ext>
            </a:extLst>
          </p:cNvPr>
          <p:cNvCxnSpPr>
            <a:cxnSpLocks/>
          </p:cNvCxnSpPr>
          <p:nvPr/>
        </p:nvCxnSpPr>
        <p:spPr>
          <a:xfrm>
            <a:off x="1895912" y="2271309"/>
            <a:ext cx="169675" cy="635499"/>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B87BD09B-8766-405F-A02C-ADD150E7CA3F}"/>
                  </a:ext>
                </a:extLst>
              </p:cNvPr>
              <p:cNvSpPr/>
              <p:nvPr/>
            </p:nvSpPr>
            <p:spPr>
              <a:xfrm>
                <a:off x="1450036" y="1949822"/>
                <a:ext cx="1160338" cy="338554"/>
              </a:xfrm>
              <a:prstGeom prst="rect">
                <a:avLst/>
              </a:prstGeom>
            </p:spPr>
            <p:txBody>
              <a:bodyPr wrap="square">
                <a:spAutoFit/>
              </a:bodyPr>
              <a:lstStyle/>
              <a:p>
                <a:r>
                  <a:rPr lang="en-US" sz="1600" i="1" dirty="0"/>
                  <a:t>Target is </a:t>
                </a:r>
                <a14:m>
                  <m:oMath xmlns:m="http://schemas.openxmlformats.org/officeDocument/2006/math">
                    <m:r>
                      <a:rPr lang="en-US" sz="1600" b="0" i="1" smtClean="0">
                        <a:latin typeface="Cambria Math" panose="02040503050406030204" pitchFamily="18" charset="0"/>
                      </a:rPr>
                      <m:t>𝜋</m:t>
                    </m:r>
                  </m:oMath>
                </a14:m>
                <a:endParaRPr lang="fr-FR" sz="1600" i="1" dirty="0"/>
              </a:p>
            </p:txBody>
          </p:sp>
        </mc:Choice>
        <mc:Fallback xmlns="">
          <p:sp>
            <p:nvSpPr>
              <p:cNvPr id="17" name="Rectangle 16">
                <a:extLst>
                  <a:ext uri="{FF2B5EF4-FFF2-40B4-BE49-F238E27FC236}">
                    <a16:creationId xmlns:a16="http://schemas.microsoft.com/office/drawing/2014/main" id="{B87BD09B-8766-405F-A02C-ADD150E7CA3F}"/>
                  </a:ext>
                </a:extLst>
              </p:cNvPr>
              <p:cNvSpPr>
                <a:spLocks noRot="1" noChangeAspect="1" noMove="1" noResize="1" noEditPoints="1" noAdjustHandles="1" noChangeArrowheads="1" noChangeShapeType="1" noTextEdit="1"/>
              </p:cNvSpPr>
              <p:nvPr/>
            </p:nvSpPr>
            <p:spPr>
              <a:xfrm>
                <a:off x="1450036" y="1949822"/>
                <a:ext cx="1160338" cy="338554"/>
              </a:xfrm>
              <a:prstGeom prst="rect">
                <a:avLst/>
              </a:prstGeom>
              <a:blipFill>
                <a:blip r:embed="rId6"/>
                <a:stretch>
                  <a:fillRect l="-3158" t="-5455" b="-23636"/>
                </a:stretch>
              </a:blipFill>
            </p:spPr>
            <p:txBody>
              <a:bodyPr/>
              <a:lstStyle/>
              <a:p>
                <a:r>
                  <a:rPr lang="fr-FR">
                    <a:noFill/>
                  </a:rPr>
                  <a:t> </a:t>
                </a:r>
              </a:p>
            </p:txBody>
          </p:sp>
        </mc:Fallback>
      </mc:AlternateContent>
      <p:cxnSp>
        <p:nvCxnSpPr>
          <p:cNvPr id="20" name="Straight Arrow Connector 19">
            <a:extLst>
              <a:ext uri="{FF2B5EF4-FFF2-40B4-BE49-F238E27FC236}">
                <a16:creationId xmlns:a16="http://schemas.microsoft.com/office/drawing/2014/main" id="{EBD51540-099A-4B8D-BA7B-44AEF942CCC3}"/>
              </a:ext>
            </a:extLst>
          </p:cNvPr>
          <p:cNvCxnSpPr>
            <a:cxnSpLocks/>
          </p:cNvCxnSpPr>
          <p:nvPr/>
        </p:nvCxnSpPr>
        <p:spPr>
          <a:xfrm>
            <a:off x="3572849" y="2853767"/>
            <a:ext cx="403533" cy="342439"/>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904B0533-CC85-482F-9435-57DF593146E3}"/>
                  </a:ext>
                </a:extLst>
              </p:cNvPr>
              <p:cNvSpPr/>
              <p:nvPr/>
            </p:nvSpPr>
            <p:spPr>
              <a:xfrm>
                <a:off x="2749870" y="1999827"/>
                <a:ext cx="1389020" cy="1096967"/>
              </a:xfrm>
              <a:prstGeom prst="rect">
                <a:avLst/>
              </a:prstGeom>
            </p:spPr>
            <p:txBody>
              <a:bodyPr wrap="square">
                <a:spAutoFit/>
              </a:bodyPr>
              <a:lstStyle/>
              <a:p>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𝑉</m:t>
                        </m:r>
                      </m:e>
                      <m:sub>
                        <m:r>
                          <m:rPr>
                            <m:sty m:val="p"/>
                          </m:rPr>
                          <a:rPr lang="en-US" sz="1600" b="0" i="0" smtClean="0">
                            <a:latin typeface="Cambria Math" panose="02040503050406030204" pitchFamily="18" charset="0"/>
                          </a:rPr>
                          <m:t>rf</m:t>
                        </m:r>
                      </m:sub>
                    </m:sSub>
                  </m:oMath>
                </a14:m>
                <a:r>
                  <a:rPr lang="fr-FR" sz="1600" i="1" dirty="0"/>
                  <a:t> </a:t>
                </a:r>
                <a:r>
                  <a:rPr lang="fr-FR" sz="1600" i="1" dirty="0" err="1"/>
                  <a:t>reduction</a:t>
                </a:r>
                <a:r>
                  <a:rPr lang="fr-FR" sz="1600" i="1" dirty="0"/>
                  <a:t>, phase shift in PL </a:t>
                </a:r>
                <a:r>
                  <a:rPr lang="fr-FR" sz="1600" i="1" dirty="0" err="1"/>
                  <a:t>counteracts</a:t>
                </a:r>
                <a:r>
                  <a:rPr lang="fr-FR" sz="1600" i="1" dirty="0"/>
                  <a:t> SL</a:t>
                </a:r>
              </a:p>
            </p:txBody>
          </p:sp>
        </mc:Choice>
        <mc:Fallback xmlns="">
          <p:sp>
            <p:nvSpPr>
              <p:cNvPr id="21" name="Rectangle 20">
                <a:extLst>
                  <a:ext uri="{FF2B5EF4-FFF2-40B4-BE49-F238E27FC236}">
                    <a16:creationId xmlns:a16="http://schemas.microsoft.com/office/drawing/2014/main" id="{904B0533-CC85-482F-9435-57DF593146E3}"/>
                  </a:ext>
                </a:extLst>
              </p:cNvPr>
              <p:cNvSpPr>
                <a:spLocks noRot="1" noChangeAspect="1" noMove="1" noResize="1" noEditPoints="1" noAdjustHandles="1" noChangeArrowheads="1" noChangeShapeType="1" noTextEdit="1"/>
              </p:cNvSpPr>
              <p:nvPr/>
            </p:nvSpPr>
            <p:spPr>
              <a:xfrm>
                <a:off x="2749870" y="1999827"/>
                <a:ext cx="1389020" cy="1096967"/>
              </a:xfrm>
              <a:prstGeom prst="rect">
                <a:avLst/>
              </a:prstGeom>
              <a:blipFill>
                <a:blip r:embed="rId7"/>
                <a:stretch>
                  <a:fillRect l="-2193" t="-1667" r="-2193" b="-4444"/>
                </a:stretch>
              </a:blipFill>
            </p:spPr>
            <p:txBody>
              <a:bodyPr/>
              <a:lstStyle/>
              <a:p>
                <a:r>
                  <a:rPr lang="fr-FR">
                    <a:noFill/>
                  </a:rPr>
                  <a:t> </a:t>
                </a:r>
              </a:p>
            </p:txBody>
          </p:sp>
        </mc:Fallback>
      </mc:AlternateContent>
      <p:sp>
        <p:nvSpPr>
          <p:cNvPr id="28" name="Rectangle 27">
            <a:extLst>
              <a:ext uri="{FF2B5EF4-FFF2-40B4-BE49-F238E27FC236}">
                <a16:creationId xmlns:a16="http://schemas.microsoft.com/office/drawing/2014/main" id="{1A251516-BDDB-4A28-90C0-C30794DBB4F1}"/>
              </a:ext>
            </a:extLst>
          </p:cNvPr>
          <p:cNvSpPr/>
          <p:nvPr/>
        </p:nvSpPr>
        <p:spPr>
          <a:xfrm>
            <a:off x="5192569" y="2305850"/>
            <a:ext cx="1548468" cy="584775"/>
          </a:xfrm>
          <a:prstGeom prst="rect">
            <a:avLst/>
          </a:prstGeom>
        </p:spPr>
        <p:txBody>
          <a:bodyPr wrap="square">
            <a:spAutoFit/>
          </a:bodyPr>
          <a:lstStyle/>
          <a:p>
            <a:r>
              <a:rPr lang="en-US" sz="1600" i="1" dirty="0"/>
              <a:t>The SL gives up against the PL…</a:t>
            </a:r>
            <a:endParaRPr lang="fr-FR" sz="1600" i="1" dirty="0"/>
          </a:p>
        </p:txBody>
      </p:sp>
    </p:spTree>
    <p:extLst>
      <p:ext uri="{BB962C8B-B14F-4D97-AF65-F5344CB8AC3E}">
        <p14:creationId xmlns:p14="http://schemas.microsoft.com/office/powerpoint/2010/main" val="472965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histogram&#10;&#10;Description automatically generated">
            <a:extLst>
              <a:ext uri="{FF2B5EF4-FFF2-40B4-BE49-F238E27FC236}">
                <a16:creationId xmlns:a16="http://schemas.microsoft.com/office/drawing/2014/main" id="{35F9B967-9CF0-4031-BB15-ADAFDBF1D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85" y="744288"/>
            <a:ext cx="4338075" cy="3240000"/>
          </a:xfrm>
          <a:prstGeom prst="rect">
            <a:avLst/>
          </a:prstGeom>
        </p:spPr>
      </p:pic>
      <p:pic>
        <p:nvPicPr>
          <p:cNvPr id="9" name="Picture 8" descr="Chart, histogram&#10;&#10;Description automatically generated">
            <a:extLst>
              <a:ext uri="{FF2B5EF4-FFF2-40B4-BE49-F238E27FC236}">
                <a16:creationId xmlns:a16="http://schemas.microsoft.com/office/drawing/2014/main" id="{623FD07B-C9E8-4249-97F5-33F20E48E6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6140" y="744288"/>
            <a:ext cx="4338075" cy="324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Cavity transfer function distortion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26</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917667"/>
            <a:ext cx="9144000" cy="3011625"/>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 The notches can be adjusted in order to get a -20 dB impedance reduction at h=84 at injection energy.</a:t>
            </a:r>
            <a:br>
              <a:rPr lang="en-US" sz="2600" dirty="0"/>
            </a:br>
            <a:endParaRPr lang="en-US" sz="2600" dirty="0"/>
          </a:p>
          <a:p>
            <a:pPr>
              <a:buFont typeface="Wingdings" panose="05000000000000000000" pitchFamily="2" charset="2"/>
              <a:buChar char="§"/>
            </a:pPr>
            <a:r>
              <a:rPr lang="en-US" sz="2600" dirty="0"/>
              <a:t>In that case, the impedance response at the central frequency of the C40 RF cavity (with the impedance already reduced by the direct FB) is completely distorted.</a:t>
            </a:r>
            <a:br>
              <a:rPr lang="en-US" sz="2600" dirty="0"/>
            </a:br>
            <a:endParaRPr lang="en-US" sz="2600" dirty="0"/>
          </a:p>
          <a:p>
            <a:pPr>
              <a:buFont typeface="Wingdings" panose="05000000000000000000" pitchFamily="2" charset="2"/>
              <a:buChar char="§"/>
            </a:pPr>
            <a:r>
              <a:rPr lang="en-US" sz="2600" dirty="0"/>
              <a:t>The notch filter represented by a resonator does not decay sufficiently, far from the notch central frequency (-40dB is not seem sufficient when multiplied by the amplitude of the impedance at the central frequency of the cavity).</a:t>
            </a:r>
            <a:br>
              <a:rPr lang="en-US" sz="2600" dirty="0"/>
            </a:br>
            <a:endParaRPr lang="en-US" sz="2600" dirty="0"/>
          </a:p>
          <a:p>
            <a:pPr>
              <a:buFont typeface="Wingdings" panose="05000000000000000000" pitchFamily="2" charset="2"/>
              <a:buChar char="§"/>
            </a:pPr>
            <a:r>
              <a:rPr lang="en-US" sz="2600" dirty="0"/>
              <a:t>The effective implementation of the notch filter and comparison with the measured transfer function is required to avoid unrealistic response of the feedback.</a:t>
            </a:r>
          </a:p>
        </p:txBody>
      </p:sp>
    </p:spTree>
    <p:extLst>
      <p:ext uri="{BB962C8B-B14F-4D97-AF65-F5344CB8AC3E}">
        <p14:creationId xmlns:p14="http://schemas.microsoft.com/office/powerpoint/2010/main" val="11252863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Chart, histogram&#10;&#10;Description automatically generated">
            <a:extLst>
              <a:ext uri="{FF2B5EF4-FFF2-40B4-BE49-F238E27FC236}">
                <a16:creationId xmlns:a16="http://schemas.microsoft.com/office/drawing/2014/main" id="{9B2463B3-60F0-4B90-8867-03D6DFA9C7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4215" y="749852"/>
            <a:ext cx="4320000" cy="3240000"/>
          </a:xfrm>
          <a:prstGeom prst="rect">
            <a:avLst/>
          </a:prstGeom>
        </p:spPr>
      </p:pic>
      <p:pic>
        <p:nvPicPr>
          <p:cNvPr id="18" name="Picture 17" descr="Chart, histogram&#10;&#10;Description automatically generated">
            <a:extLst>
              <a:ext uri="{FF2B5EF4-FFF2-40B4-BE49-F238E27FC236}">
                <a16:creationId xmlns:a16="http://schemas.microsoft.com/office/drawing/2014/main" id="{7A1B66B3-1113-4F79-9B30-D7C1C200CF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57" y="731113"/>
            <a:ext cx="4338075" cy="324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Cavity transfer function distortion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27</a:t>
            </a:fld>
            <a:endParaRPr lang="en-US"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47E32FF-9F76-4DF4-8D01-641802ACFA1C}"/>
                  </a:ext>
                </a:extLst>
              </p:cNvPr>
              <p:cNvSpPr txBox="1"/>
              <p:nvPr/>
            </p:nvSpPr>
            <p:spPr>
              <a:xfrm>
                <a:off x="1571672" y="2087820"/>
                <a:ext cx="3165470" cy="61516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1+</m:t>
                      </m:r>
                      <m:sSub>
                        <m:sSubPr>
                          <m:ctrlPr>
                            <a:rPr lang="en-US" sz="1400" i="1">
                              <a:latin typeface="Cambria Math" panose="02040503050406030204" pitchFamily="18" charset="0"/>
                            </a:rPr>
                          </m:ctrlPr>
                        </m:sSubPr>
                        <m:e>
                          <m:r>
                            <a:rPr lang="en-US" sz="1400" i="1">
                              <a:latin typeface="Cambria Math" panose="02040503050406030204" pitchFamily="18" charset="0"/>
                            </a:rPr>
                            <m:t>𝑍</m:t>
                          </m:r>
                        </m:e>
                        <m:sub>
                          <m:r>
                            <a:rPr lang="en-US" sz="1400" i="1">
                              <a:latin typeface="Cambria Math" panose="02040503050406030204" pitchFamily="18" charset="0"/>
                            </a:rPr>
                            <m:t>𝐶</m:t>
                          </m:r>
                        </m:sub>
                      </m:sSub>
                      <m:d>
                        <m:dPr>
                          <m:ctrlPr>
                            <a:rPr lang="en-US" sz="1400" i="1">
                              <a:latin typeface="Cambria Math" panose="02040503050406030204" pitchFamily="18" charset="0"/>
                            </a:rPr>
                          </m:ctrlPr>
                        </m:dPr>
                        <m:e>
                          <m:r>
                            <a:rPr lang="en-US" sz="1400" i="1">
                              <a:latin typeface="Cambria Math" panose="02040503050406030204" pitchFamily="18" charset="0"/>
                            </a:rPr>
                            <m:t>𝜔</m:t>
                          </m:r>
                        </m:e>
                      </m:d>
                      <m:r>
                        <a:rPr lang="en-US" sz="1400" b="0" i="1" smtClean="0">
                          <a:latin typeface="Cambria Math" panose="02040503050406030204" pitchFamily="18" charset="0"/>
                        </a:rPr>
                        <m:t> </m:t>
                      </m:r>
                      <m:r>
                        <a:rPr lang="en-US" sz="1400" i="1">
                          <a:latin typeface="Cambria Math" panose="02040503050406030204" pitchFamily="18" charset="0"/>
                        </a:rPr>
                        <m:t>𝐺</m:t>
                      </m:r>
                      <m:nary>
                        <m:naryPr>
                          <m:chr m:val="∑"/>
                          <m:supHide m:val="on"/>
                          <m:ctrlPr>
                            <a:rPr lang="en-US" sz="1400" b="0" i="1" smtClean="0">
                              <a:latin typeface="Cambria Math" panose="02040503050406030204" pitchFamily="18" charset="0"/>
                            </a:rPr>
                          </m:ctrlPr>
                        </m:naryPr>
                        <m:sub>
                          <m:r>
                            <a:rPr lang="en-US" sz="1400" b="0" i="1" smtClean="0">
                              <a:latin typeface="Cambria Math" panose="02040503050406030204" pitchFamily="18" charset="0"/>
                            </a:rPr>
                            <m:t>h</m:t>
                          </m:r>
                        </m:sub>
                        <m:sup/>
                        <m:e>
                          <m:sSub>
                            <m:sSubPr>
                              <m:ctrlPr>
                                <a:rPr lang="en-US" sz="1400" b="0" i="1" smtClean="0">
                                  <a:latin typeface="Cambria Math" panose="02040503050406030204" pitchFamily="18" charset="0"/>
                                </a:rPr>
                              </m:ctrlPr>
                            </m:sSubPr>
                            <m:e>
                              <m:r>
                                <a:rPr lang="en-US" sz="1400" i="1">
                                  <a:latin typeface="Cambria Math" panose="02040503050406030204" pitchFamily="18" charset="0"/>
                                </a:rPr>
                                <m:t>𝐻</m:t>
                              </m:r>
                            </m:e>
                            <m:sub>
                              <m:r>
                                <a:rPr lang="en-US" sz="1400" b="0" i="1" smtClean="0">
                                  <a:latin typeface="Cambria Math" panose="02040503050406030204" pitchFamily="18" charset="0"/>
                                </a:rPr>
                                <m:t>h</m:t>
                              </m:r>
                            </m:sub>
                          </m:sSub>
                          <m:d>
                            <m:dPr>
                              <m:ctrlPr>
                                <a:rPr lang="en-US" sz="1400" i="1">
                                  <a:latin typeface="Cambria Math" panose="02040503050406030204" pitchFamily="18" charset="0"/>
                                </a:rPr>
                              </m:ctrlPr>
                            </m:dPr>
                            <m:e>
                              <m:r>
                                <a:rPr lang="en-US" sz="1400" i="1">
                                  <a:latin typeface="Cambria Math" panose="02040503050406030204" pitchFamily="18" charset="0"/>
                                </a:rPr>
                                <m:t>𝜔</m:t>
                              </m:r>
                            </m:e>
                          </m:d>
                          <m:r>
                            <a:rPr lang="en-US" sz="1400" i="1">
                              <a:latin typeface="Cambria Math" panose="02040503050406030204" pitchFamily="18" charset="0"/>
                            </a:rPr>
                            <m:t> </m:t>
                          </m:r>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𝑗</m:t>
                              </m:r>
                              <m:r>
                                <a:rPr lang="en-US" sz="1400" i="1">
                                  <a:latin typeface="Cambria Math" panose="02040503050406030204" pitchFamily="18" charset="0"/>
                                </a:rPr>
                                <m:t>𝜔</m:t>
                              </m:r>
                              <m:sSub>
                                <m:sSubPr>
                                  <m:ctrlPr>
                                    <a:rPr lang="en-US" sz="1400" b="0" i="1" smtClean="0">
                                      <a:latin typeface="Cambria Math" panose="02040503050406030204" pitchFamily="18" charset="0"/>
                                    </a:rPr>
                                  </m:ctrlPr>
                                </m:sSubPr>
                                <m:e>
                                  <m:r>
                                    <a:rPr lang="en-US" sz="1400" i="1">
                                      <a:latin typeface="Cambria Math" panose="02040503050406030204" pitchFamily="18" charset="0"/>
                                    </a:rPr>
                                    <m:t>𝜏</m:t>
                                  </m:r>
                                </m:e>
                                <m:sub>
                                  <m:r>
                                    <a:rPr lang="en-US" sz="1400" b="0" i="1" smtClean="0">
                                      <a:latin typeface="Cambria Math" panose="02040503050406030204" pitchFamily="18" charset="0"/>
                                    </a:rPr>
                                    <m:t>h</m:t>
                                  </m:r>
                                </m:sub>
                              </m:sSub>
                            </m:sup>
                          </m:sSup>
                        </m:e>
                      </m:nary>
                    </m:oMath>
                  </m:oMathPara>
                </a14:m>
                <a:endParaRPr lang="fr-FR" sz="1400" dirty="0"/>
              </a:p>
            </p:txBody>
          </p:sp>
        </mc:Choice>
        <mc:Fallback xmlns="">
          <p:sp>
            <p:nvSpPr>
              <p:cNvPr id="13" name="TextBox 12">
                <a:extLst>
                  <a:ext uri="{FF2B5EF4-FFF2-40B4-BE49-F238E27FC236}">
                    <a16:creationId xmlns:a16="http://schemas.microsoft.com/office/drawing/2014/main" id="{F47E32FF-9F76-4DF4-8D01-641802ACFA1C}"/>
                  </a:ext>
                </a:extLst>
              </p:cNvPr>
              <p:cNvSpPr txBox="1">
                <a:spLocks noRot="1" noChangeAspect="1" noMove="1" noResize="1" noEditPoints="1" noAdjustHandles="1" noChangeArrowheads="1" noChangeShapeType="1" noTextEdit="1"/>
              </p:cNvSpPr>
              <p:nvPr/>
            </p:nvSpPr>
            <p:spPr>
              <a:xfrm>
                <a:off x="1571672" y="2087820"/>
                <a:ext cx="3165470" cy="615168"/>
              </a:xfrm>
              <a:prstGeom prst="rect">
                <a:avLst/>
              </a:prstGeom>
              <a:blipFill>
                <a:blip r:embed="rId5"/>
                <a:stretch>
                  <a:fillRect t="-115842" b="-166337"/>
                </a:stretch>
              </a:blipFill>
            </p:spPr>
            <p:txBody>
              <a:bodyPr/>
              <a:lstStyle/>
              <a:p>
                <a:r>
                  <a:rPr lang="fr-FR">
                    <a:noFill/>
                  </a:rPr>
                  <a:t> </a:t>
                </a:r>
              </a:p>
            </p:txBody>
          </p:sp>
        </mc:Fallback>
      </mc:AlternateContent>
      <p:cxnSp>
        <p:nvCxnSpPr>
          <p:cNvPr id="14" name="Straight Arrow Connector 13">
            <a:extLst>
              <a:ext uri="{FF2B5EF4-FFF2-40B4-BE49-F238E27FC236}">
                <a16:creationId xmlns:a16="http://schemas.microsoft.com/office/drawing/2014/main" id="{A81AA660-771C-4547-81DC-AC41601BDF35}"/>
              </a:ext>
            </a:extLst>
          </p:cNvPr>
          <p:cNvCxnSpPr>
            <a:cxnSpLocks/>
          </p:cNvCxnSpPr>
          <p:nvPr/>
        </p:nvCxnSpPr>
        <p:spPr>
          <a:xfrm flipH="1">
            <a:off x="2173822" y="2545467"/>
            <a:ext cx="394283" cy="157521"/>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2">
            <a:extLst>
              <a:ext uri="{FF2B5EF4-FFF2-40B4-BE49-F238E27FC236}">
                <a16:creationId xmlns:a16="http://schemas.microsoft.com/office/drawing/2014/main" id="{9BC8421B-7C26-465A-A1CF-B240058897A9}"/>
              </a:ext>
            </a:extLst>
          </p:cNvPr>
          <p:cNvSpPr txBox="1">
            <a:spLocks/>
          </p:cNvSpPr>
          <p:nvPr/>
        </p:nvSpPr>
        <p:spPr>
          <a:xfrm>
            <a:off x="0" y="3917667"/>
            <a:ext cx="9144000" cy="3011625"/>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The notches can be adjusted in order to get a -20 dB impedance reduction at h=84 at injection energy.</a:t>
            </a:r>
            <a:br>
              <a:rPr lang="en-US" sz="2600" dirty="0"/>
            </a:br>
            <a:endParaRPr lang="en-US" sz="2600" dirty="0"/>
          </a:p>
          <a:p>
            <a:pPr>
              <a:buFont typeface="Wingdings" panose="05000000000000000000" pitchFamily="2" charset="2"/>
              <a:buChar char="§"/>
            </a:pPr>
            <a:r>
              <a:rPr lang="en-US" sz="2600" dirty="0"/>
              <a:t>In that case, the impedance response at the central frequency of the C40 RF cavity (with the impedance already reduced by the direct FB) is completely distorted.</a:t>
            </a:r>
            <a:br>
              <a:rPr lang="en-US" sz="2600" dirty="0"/>
            </a:br>
            <a:endParaRPr lang="en-US" sz="2600" dirty="0"/>
          </a:p>
          <a:p>
            <a:pPr>
              <a:buFont typeface="Wingdings" panose="05000000000000000000" pitchFamily="2" charset="2"/>
              <a:buChar char="§"/>
            </a:pPr>
            <a:r>
              <a:rPr lang="en-US" sz="2600" dirty="0"/>
              <a:t>The notch filter represented by a resonator does not decay sufficiently, far from the notch central frequency (-40dB is not seem sufficient when multiplied by the amplitude of the impedance at the central frequency of the cavity).</a:t>
            </a:r>
            <a:br>
              <a:rPr lang="en-US" sz="2600" dirty="0"/>
            </a:br>
            <a:endParaRPr lang="en-US" sz="2600" dirty="0"/>
          </a:p>
          <a:p>
            <a:pPr>
              <a:buFont typeface="Wingdings" panose="05000000000000000000" pitchFamily="2" charset="2"/>
              <a:buChar char="§"/>
            </a:pPr>
            <a:r>
              <a:rPr lang="en-US" sz="2600" dirty="0"/>
              <a:t>The effective implementation of the notch filter and comparison with the measured transfer function is required to avoid unrealistic response of the feedback.</a:t>
            </a:r>
          </a:p>
        </p:txBody>
      </p:sp>
    </p:spTree>
    <p:extLst>
      <p:ext uri="{BB962C8B-B14F-4D97-AF65-F5344CB8AC3E}">
        <p14:creationId xmlns:p14="http://schemas.microsoft.com/office/powerpoint/2010/main" val="260926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Conclusions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28</a:t>
            </a:fld>
            <a:endParaRPr lang="en-US" dirty="0"/>
          </a:p>
        </p:txBody>
      </p:sp>
      <p:sp>
        <p:nvSpPr>
          <p:cNvPr id="8" name="Content Placeholder 2">
            <a:extLst>
              <a:ext uri="{FF2B5EF4-FFF2-40B4-BE49-F238E27FC236}">
                <a16:creationId xmlns:a16="http://schemas.microsoft.com/office/drawing/2014/main" id="{B278E62B-CF49-45F0-89A2-4E25405CB928}"/>
              </a:ext>
            </a:extLst>
          </p:cNvPr>
          <p:cNvSpPr txBox="1">
            <a:spLocks/>
          </p:cNvSpPr>
          <p:nvPr/>
        </p:nvSpPr>
        <p:spPr>
          <a:xfrm>
            <a:off x="0" y="799380"/>
            <a:ext cx="9144000" cy="6058620"/>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3000" dirty="0"/>
              <a:t> The present modelling of the LLRF in PS end-to-end simulation is a reasonable start, but require refinement based on the real implementation to better reproduce transient effects.</a:t>
            </a:r>
            <a:br>
              <a:rPr lang="en-US" sz="3000" dirty="0"/>
            </a:br>
            <a:endParaRPr lang="en-US" sz="3000" dirty="0"/>
          </a:p>
          <a:p>
            <a:pPr>
              <a:buFont typeface="Wingdings" panose="05000000000000000000" pitchFamily="2" charset="2"/>
              <a:buChar char="§"/>
            </a:pPr>
            <a:r>
              <a:rPr lang="en-US" sz="3000" dirty="0"/>
              <a:t> The main step of that process are</a:t>
            </a:r>
          </a:p>
          <a:p>
            <a:pPr>
              <a:buFont typeface="Wingdings" panose="05000000000000000000" pitchFamily="2" charset="2"/>
              <a:buChar char="Ø"/>
            </a:pPr>
            <a:r>
              <a:rPr lang="en-US" sz="3000" dirty="0"/>
              <a:t> Checking the signal generation and ensuring that the simplifications done are reasonable compared to the runtime of the simulation, and not adding/removing important information</a:t>
            </a:r>
            <a:br>
              <a:rPr lang="en-US" sz="3000" dirty="0"/>
            </a:br>
            <a:r>
              <a:rPr lang="en-US" sz="3000" dirty="0"/>
              <a:t>(e.g. peak detection is not perfectly equivalent to bunch length to get quadrupolar oscillations)</a:t>
            </a:r>
            <a:br>
              <a:rPr lang="en-US" sz="3000" dirty="0"/>
            </a:br>
            <a:endParaRPr lang="en-US" sz="3000" dirty="0"/>
          </a:p>
          <a:p>
            <a:pPr>
              <a:buFont typeface="Wingdings" panose="05000000000000000000" pitchFamily="2" charset="2"/>
              <a:buChar char="Ø"/>
            </a:pPr>
            <a:r>
              <a:rPr lang="en-US" sz="3000" dirty="0"/>
              <a:t> Checking the loop filters by measuring the transfer functions of the analog modules or from the design for the digital ones.</a:t>
            </a:r>
            <a:br>
              <a:rPr lang="en-US" sz="3000" dirty="0"/>
            </a:br>
            <a:r>
              <a:rPr lang="en-US" sz="3000" dirty="0"/>
              <a:t>The loop filters may need to be adjusted based on the simplifications done from the signal generation.</a:t>
            </a:r>
            <a:br>
              <a:rPr lang="en-US" sz="3000" dirty="0"/>
            </a:br>
            <a:endParaRPr lang="en-US" sz="3000" dirty="0"/>
          </a:p>
          <a:p>
            <a:pPr>
              <a:buFont typeface="Wingdings" panose="05000000000000000000" pitchFamily="2" charset="2"/>
              <a:buChar char="Ø"/>
            </a:pPr>
            <a:r>
              <a:rPr lang="en-US" sz="3000" dirty="0"/>
              <a:t> Calibrating the gains from beam-based measurements. The quantitative signal levels, attenuation, delays in LLRF modules are difficult to model.</a:t>
            </a:r>
            <a:br>
              <a:rPr lang="en-US" sz="3000" dirty="0"/>
            </a:br>
            <a:endParaRPr lang="en-US" sz="3000" dirty="0"/>
          </a:p>
          <a:p>
            <a:pPr>
              <a:buFont typeface="Wingdings" panose="05000000000000000000" pitchFamily="2" charset="2"/>
              <a:buChar char="§"/>
            </a:pPr>
            <a:r>
              <a:rPr lang="en-US" sz="3000" dirty="0"/>
              <a:t>Remaining feedbacks to be included: AVC loop, Hereward damping…</a:t>
            </a:r>
          </a:p>
        </p:txBody>
      </p:sp>
    </p:spTree>
    <p:extLst>
      <p:ext uri="{BB962C8B-B14F-4D97-AF65-F5344CB8AC3E}">
        <p14:creationId xmlns:p14="http://schemas.microsoft.com/office/powerpoint/2010/main" val="36583997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5800" y="645953"/>
            <a:ext cx="7772400" cy="3800212"/>
          </a:xfrm>
          <a:prstGeom prst="rect">
            <a:avLst/>
          </a:prstGeom>
          <a:ln w="57150" cap="rnd" cmpd="sng" algn="ctr">
            <a:solidFill>
              <a:srgbClr val="0053A1"/>
            </a:solidFill>
            <a:prstDash val="solid"/>
            <a:roun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800" b="1" dirty="0"/>
              <a:t>BKUP</a:t>
            </a:r>
            <a:endParaRPr lang="en-US" sz="4400" i="1" dirty="0"/>
          </a:p>
        </p:txBody>
      </p:sp>
    </p:spTree>
    <p:extLst>
      <p:ext uri="{BB962C8B-B14F-4D97-AF65-F5344CB8AC3E}">
        <p14:creationId xmlns:p14="http://schemas.microsoft.com/office/powerpoint/2010/main" val="2026501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Introduction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a:t>
            </a:fld>
            <a:endParaRPr lang="en-US" dirty="0"/>
          </a:p>
        </p:txBody>
      </p:sp>
      <p:sp>
        <p:nvSpPr>
          <p:cNvPr id="8" name="Content Placeholder 2"/>
          <p:cNvSpPr txBox="1">
            <a:spLocks/>
          </p:cNvSpPr>
          <p:nvPr/>
        </p:nvSpPr>
        <p:spPr>
          <a:xfrm>
            <a:off x="0" y="724217"/>
            <a:ext cx="9144000" cy="6172965"/>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dirty="0"/>
              <a:t> Feedback implementation in beam dynamics simulations is essential to</a:t>
            </a:r>
          </a:p>
          <a:p>
            <a:pPr>
              <a:buFont typeface="Wingdings" panose="05000000000000000000" pitchFamily="2" charset="2"/>
              <a:buChar char="Ø"/>
            </a:pPr>
            <a:r>
              <a:rPr lang="en-US" dirty="0"/>
              <a:t> Damp oscillations due to mismatches/instabilities, like in the machine</a:t>
            </a:r>
          </a:p>
          <a:p>
            <a:pPr lvl="1">
              <a:buFont typeface="Wingdings" panose="05000000000000000000" pitchFamily="2" charset="2"/>
              <a:buChar char="Ø"/>
            </a:pPr>
            <a:r>
              <a:rPr lang="en-US" sz="2800" i="1" dirty="0"/>
              <a:t>E.g. injection oscillations, transition crossing, quadrupolar oscillations…</a:t>
            </a:r>
          </a:p>
          <a:p>
            <a:pPr>
              <a:buFont typeface="Wingdings" panose="05000000000000000000" pitchFamily="2" charset="2"/>
              <a:buChar char="Ø"/>
            </a:pPr>
            <a:r>
              <a:rPr lang="en-US" dirty="0"/>
              <a:t> Reproduce perturbations due to feedbacks that could be responsible for blow-up or seed instabilities</a:t>
            </a:r>
          </a:p>
          <a:p>
            <a:pPr lvl="1">
              <a:buFont typeface="Wingdings" panose="05000000000000000000" pitchFamily="2" charset="2"/>
              <a:buChar char="Ø"/>
            </a:pPr>
            <a:r>
              <a:rPr lang="en-US" sz="2800" i="1" dirty="0"/>
              <a:t>E.g. phase loop handovers during RF manipulations, oscillations at synchronization with SPS…</a:t>
            </a:r>
            <a:endParaRPr lang="en-US" sz="2800" dirty="0"/>
          </a:p>
          <a:p>
            <a:pPr>
              <a:buFont typeface="Wingdings" panose="05000000000000000000" pitchFamily="2" charset="2"/>
              <a:buChar char="Ø"/>
            </a:pPr>
            <a:r>
              <a:rPr lang="en-US" dirty="0"/>
              <a:t> Answer some questions about the interplay between feedbacks and impedance effects</a:t>
            </a:r>
          </a:p>
          <a:p>
            <a:pPr lvl="1">
              <a:buFont typeface="Wingdings" panose="05000000000000000000" pitchFamily="2" charset="2"/>
              <a:buChar char="Ø"/>
            </a:pPr>
            <a:r>
              <a:rPr lang="en-US" sz="2800" i="1" dirty="0"/>
              <a:t>E.g. phase loop during bunch rotation, influence of 1-turn delay feedback on coupled bunch instabilities... </a:t>
            </a:r>
            <a:br>
              <a:rPr lang="en-US" sz="2800" i="1" dirty="0"/>
            </a:br>
            <a:endParaRPr lang="en-US" sz="2800" i="1" dirty="0"/>
          </a:p>
          <a:p>
            <a:pPr>
              <a:buFont typeface="Wingdings" panose="05000000000000000000" pitchFamily="2" charset="2"/>
              <a:buChar char="§"/>
            </a:pPr>
            <a:r>
              <a:rPr lang="en-US" dirty="0"/>
              <a:t> Most of the feedbacks are already implemented in simulations with simplified considerations</a:t>
            </a:r>
            <a:br>
              <a:rPr lang="en-US" dirty="0"/>
            </a:br>
            <a:endParaRPr lang="en-US" dirty="0"/>
          </a:p>
          <a:p>
            <a:pPr>
              <a:buFont typeface="Wingdings" panose="05000000000000000000" pitchFamily="2" charset="2"/>
              <a:buChar char="§"/>
            </a:pPr>
            <a:r>
              <a:rPr lang="en-US" dirty="0"/>
              <a:t> A better consideration of the signal generation, processing, and implementation is necessary to better reproduce transient effects and perform end-to-end simulations</a:t>
            </a:r>
          </a:p>
        </p:txBody>
      </p:sp>
    </p:spTree>
    <p:extLst>
      <p:ext uri="{BB962C8B-B14F-4D97-AF65-F5344CB8AC3E}">
        <p14:creationId xmlns:p14="http://schemas.microsoft.com/office/powerpoint/2010/main" val="317678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Feedback layout and implementation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30</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129172"/>
            <a:ext cx="9144000" cy="2737455"/>
          </a:xfrm>
          <a:prstGeom prst="rect">
            <a:avLst/>
          </a:prstGeom>
        </p:spPr>
        <p:txBody>
          <a:bodyPr vert="horz" lIns="91440" tIns="45720" rIns="91440" bIns="45720" rtlCol="0" anchor="t">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dirty="0"/>
              <a:t>“Real implementation” approach</a:t>
            </a:r>
          </a:p>
          <a:p>
            <a:pPr>
              <a:buFont typeface="Wingdings" panose="05000000000000000000" pitchFamily="2" charset="2"/>
              <a:buChar char="§"/>
            </a:pPr>
            <a:r>
              <a:rPr lang="en-US" dirty="0"/>
              <a:t>Store the bunch profiles sampled at h=256 at each simulation turn and pass through the real signal processing</a:t>
            </a:r>
            <a:br>
              <a:rPr lang="en-US" dirty="0"/>
            </a:br>
            <a:endParaRPr lang="en-US" dirty="0"/>
          </a:p>
          <a:p>
            <a:pPr lvl="1">
              <a:buFont typeface="Wingdings" panose="05000000000000000000" pitchFamily="2" charset="2"/>
              <a:buChar char="Ø"/>
            </a:pPr>
            <a:r>
              <a:rPr lang="en-US" sz="2600" dirty="0"/>
              <a:t>Complex signal processing (down-conversion, filtering, up-conversion)</a:t>
            </a:r>
          </a:p>
          <a:p>
            <a:pPr lvl="1">
              <a:buFont typeface="Wingdings" panose="05000000000000000000" pitchFamily="2" charset="2"/>
              <a:buChar char="Ø"/>
            </a:pPr>
            <a:r>
              <a:rPr lang="en-US" sz="2600" dirty="0"/>
              <a:t>Pass the samples in the filter in time or frequency domain (time domain a priori preferred to avoid the resolution of narrow notches, large FFTs)</a:t>
            </a:r>
          </a:p>
          <a:p>
            <a:pPr lvl="1">
              <a:buFont typeface="Wingdings" panose="05000000000000000000" pitchFamily="2" charset="2"/>
              <a:buChar char="Ø"/>
            </a:pPr>
            <a:r>
              <a:rPr lang="en-US" sz="2600" dirty="0"/>
              <a:t>No mode analysis required</a:t>
            </a:r>
          </a:p>
        </p:txBody>
      </p:sp>
      <p:pic>
        <p:nvPicPr>
          <p:cNvPr id="3" name="Image 2">
            <a:extLst>
              <a:ext uri="{FF2B5EF4-FFF2-40B4-BE49-F238E27FC236}">
                <a16:creationId xmlns:a16="http://schemas.microsoft.com/office/drawing/2014/main" id="{2E69B697-5EA9-4D9A-B1D7-2F8ECB26FFE2}"/>
              </a:ext>
            </a:extLst>
          </p:cNvPr>
          <p:cNvPicPr>
            <a:picLocks noChangeAspect="1"/>
          </p:cNvPicPr>
          <p:nvPr/>
        </p:nvPicPr>
        <p:blipFill>
          <a:blip r:embed="rId3"/>
          <a:stretch>
            <a:fillRect/>
          </a:stretch>
        </p:blipFill>
        <p:spPr>
          <a:xfrm>
            <a:off x="1035751" y="896931"/>
            <a:ext cx="7072497" cy="3094217"/>
          </a:xfrm>
          <a:prstGeom prst="rect">
            <a:avLst/>
          </a:prstGeom>
        </p:spPr>
      </p:pic>
    </p:spTree>
    <p:extLst>
      <p:ext uri="{BB962C8B-B14F-4D97-AF65-F5344CB8AC3E}">
        <p14:creationId xmlns:p14="http://schemas.microsoft.com/office/powerpoint/2010/main" val="537449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Feedback layout and implementation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31</a:t>
            </a:fld>
            <a:endParaRPr lang="en-US" dirty="0"/>
          </a:p>
        </p:txBody>
      </p:sp>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129172"/>
            <a:ext cx="9144000" cy="2737455"/>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dirty="0"/>
              <a:t>“Simplified” approach</a:t>
            </a:r>
          </a:p>
          <a:p>
            <a:pPr>
              <a:buFont typeface="Wingdings" panose="05000000000000000000" pitchFamily="2" charset="2"/>
              <a:buChar char="§"/>
            </a:pPr>
            <a:r>
              <a:rPr lang="en-US" dirty="0"/>
              <a:t>Store the rms bunch position/length of each bunch, every few turns (sufficient to resolve synchrotron periods), apply the mode analysis</a:t>
            </a:r>
            <a:br>
              <a:rPr lang="en-US" dirty="0"/>
            </a:br>
            <a:endParaRPr lang="en-US" sz="3200" dirty="0"/>
          </a:p>
          <a:p>
            <a:pPr lvl="1">
              <a:buFont typeface="Wingdings" panose="05000000000000000000" pitchFamily="2" charset="2"/>
              <a:buChar char="Ø"/>
            </a:pPr>
            <a:r>
              <a:rPr lang="en-US" sz="2800" dirty="0"/>
              <a:t>Reduced number of points for computation</a:t>
            </a:r>
          </a:p>
          <a:p>
            <a:pPr lvl="1">
              <a:buFont typeface="Wingdings" panose="05000000000000000000" pitchFamily="2" charset="2"/>
              <a:buChar char="Ø"/>
            </a:pPr>
            <a:r>
              <a:rPr lang="en-US" sz="2800" dirty="0"/>
              <a:t>Need to abstract the implementation of the filter to get its time constant</a:t>
            </a:r>
          </a:p>
          <a:p>
            <a:pPr lvl="1">
              <a:buFont typeface="Wingdings" panose="05000000000000000000" pitchFamily="2" charset="2"/>
              <a:buChar char="Ø"/>
            </a:pPr>
            <a:r>
              <a:rPr lang="en-US" sz="2800" dirty="0"/>
              <a:t>Mode analysis is required</a:t>
            </a:r>
          </a:p>
        </p:txBody>
      </p:sp>
      <p:pic>
        <p:nvPicPr>
          <p:cNvPr id="3" name="Image 2">
            <a:extLst>
              <a:ext uri="{FF2B5EF4-FFF2-40B4-BE49-F238E27FC236}">
                <a16:creationId xmlns:a16="http://schemas.microsoft.com/office/drawing/2014/main" id="{2E69B697-5EA9-4D9A-B1D7-2F8ECB26FFE2}"/>
              </a:ext>
            </a:extLst>
          </p:cNvPr>
          <p:cNvPicPr>
            <a:picLocks noChangeAspect="1"/>
          </p:cNvPicPr>
          <p:nvPr/>
        </p:nvPicPr>
        <p:blipFill>
          <a:blip r:embed="rId3"/>
          <a:stretch>
            <a:fillRect/>
          </a:stretch>
        </p:blipFill>
        <p:spPr>
          <a:xfrm>
            <a:off x="1035751" y="896931"/>
            <a:ext cx="7072497" cy="3094217"/>
          </a:xfrm>
          <a:prstGeom prst="rect">
            <a:avLst/>
          </a:prstGeom>
        </p:spPr>
      </p:pic>
      <p:sp>
        <p:nvSpPr>
          <p:cNvPr id="4" name="Rectangle 3">
            <a:extLst>
              <a:ext uri="{FF2B5EF4-FFF2-40B4-BE49-F238E27FC236}">
                <a16:creationId xmlns:a16="http://schemas.microsoft.com/office/drawing/2014/main" id="{F7CDF398-9145-41BC-8FEB-9B01D8D4B80C}"/>
              </a:ext>
            </a:extLst>
          </p:cNvPr>
          <p:cNvSpPr/>
          <p:nvPr/>
        </p:nvSpPr>
        <p:spPr>
          <a:xfrm>
            <a:off x="1144801" y="896931"/>
            <a:ext cx="3674490" cy="2277590"/>
          </a:xfrm>
          <a:prstGeom prst="rect">
            <a:avLst/>
          </a:prstGeom>
          <a:solidFill>
            <a:schemeClr val="bg1">
              <a:lumMod val="65000"/>
              <a:alpha val="36000"/>
            </a:schemeClr>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ZoneTexte 6">
            <a:extLst>
              <a:ext uri="{FF2B5EF4-FFF2-40B4-BE49-F238E27FC236}">
                <a16:creationId xmlns:a16="http://schemas.microsoft.com/office/drawing/2014/main" id="{D6A6F9BF-7C63-496C-9AB6-17974355D7EE}"/>
              </a:ext>
            </a:extLst>
          </p:cNvPr>
          <p:cNvSpPr txBox="1"/>
          <p:nvPr/>
        </p:nvSpPr>
        <p:spPr>
          <a:xfrm rot="19643221" flipH="1">
            <a:off x="961760" y="1081777"/>
            <a:ext cx="1270682" cy="369332"/>
          </a:xfrm>
          <a:prstGeom prst="rect">
            <a:avLst/>
          </a:prstGeom>
          <a:noFill/>
        </p:spPr>
        <p:txBody>
          <a:bodyPr wrap="square" rtlCol="0">
            <a:spAutoFit/>
          </a:bodyPr>
          <a:lstStyle/>
          <a:p>
            <a:pPr algn="ctr"/>
            <a:r>
              <a:rPr lang="en-US" dirty="0"/>
              <a:t>Simplified</a:t>
            </a:r>
          </a:p>
        </p:txBody>
      </p:sp>
    </p:spTree>
    <p:extLst>
      <p:ext uri="{BB962C8B-B14F-4D97-AF65-F5344CB8AC3E}">
        <p14:creationId xmlns:p14="http://schemas.microsoft.com/office/powerpoint/2010/main" val="22947079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Coupled-bunch mode analysis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32</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937404"/>
                <a:ext cx="9144000" cy="5811327"/>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The mode analysis is usually done using a DFT on fitted bunch oscillations</a:t>
                </a:r>
                <a:endParaRPr lang="en-US" sz="24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fr-FR" sz="2400" i="1">
                              <a:latin typeface="Cambria Math" panose="02040503050406030204" pitchFamily="18" charset="0"/>
                            </a:rPr>
                            <m:t>𝜇</m:t>
                          </m:r>
                        </m:sub>
                      </m:sSub>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sin</m:t>
                          </m:r>
                        </m:fName>
                        <m:e>
                          <m:d>
                            <m:dPr>
                              <m:ctrlPr>
                                <a:rPr lang="en-US" sz="2400" i="1">
                                  <a:latin typeface="Cambria Math" panose="02040503050406030204" pitchFamily="18" charset="0"/>
                                </a:rPr>
                              </m:ctrlPr>
                            </m:dPr>
                            <m:e>
                              <m:r>
                                <a:rPr lang="fr-FR" sz="2400" b="0" i="1" smtClean="0">
                                  <a:latin typeface="Cambria Math" panose="02040503050406030204" pitchFamily="18" charset="0"/>
                                </a:rPr>
                                <m:t>𝑚</m:t>
                              </m:r>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𝑠</m:t>
                                  </m:r>
                                </m:sub>
                              </m:sSub>
                              <m:r>
                                <a:rPr lang="en-US" sz="2400" i="1">
                                  <a:latin typeface="Cambria Math" panose="02040503050406030204" pitchFamily="18" charset="0"/>
                                </a:rPr>
                                <m:t>𝑡</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𝜙</m:t>
                                  </m:r>
                                </m:e>
                                <m:sub>
                                  <m:r>
                                    <a:rPr lang="fr-FR" sz="2400" i="1">
                                      <a:latin typeface="Cambria Math" panose="02040503050406030204" pitchFamily="18" charset="0"/>
                                    </a:rPr>
                                    <m:t>𝜇</m:t>
                                  </m:r>
                                </m:sub>
                              </m:sSub>
                            </m:e>
                          </m:d>
                        </m:e>
                      </m:func>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den>
                      </m:f>
                      <m:nary>
                        <m:naryPr>
                          <m:chr m:val="∑"/>
                          <m:ctrlPr>
                            <a:rPr lang="en-US" sz="2400" i="1">
                              <a:latin typeface="Cambria Math" panose="02040503050406030204" pitchFamily="18" charset="0"/>
                            </a:rPr>
                          </m:ctrlPr>
                        </m:naryPr>
                        <m:sub>
                          <m:r>
                            <m:rPr>
                              <m:brk m:alnAt="23"/>
                            </m:rPr>
                            <a:rPr lang="en-US" sz="2400" i="1">
                              <a:latin typeface="Cambria Math" panose="02040503050406030204" pitchFamily="18" charset="0"/>
                            </a:rPr>
                            <m:t>𝑏</m:t>
                          </m:r>
                          <m:r>
                            <a:rPr lang="en-US" sz="2400" i="1">
                              <a:latin typeface="Cambria Math" panose="02040503050406030204" pitchFamily="18" charset="0"/>
                            </a:rPr>
                            <m:t>=0</m:t>
                          </m:r>
                        </m:sub>
                        <m:sup>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r>
                            <a:rPr lang="en-US" sz="2400" i="1">
                              <a:latin typeface="Cambria Math" panose="02040503050406030204" pitchFamily="18" charset="0"/>
                            </a:rPr>
                            <m:t>−1</m:t>
                          </m:r>
                        </m:sup>
                        <m:e>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𝑏</m:t>
                              </m:r>
                            </m:sub>
                          </m:sSub>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sin</m:t>
                              </m:r>
                            </m:fName>
                            <m:e>
                              <m:d>
                                <m:dPr>
                                  <m:ctrlPr>
                                    <a:rPr lang="en-US" sz="2400" i="1">
                                      <a:latin typeface="Cambria Math" panose="02040503050406030204" pitchFamily="18" charset="0"/>
                                    </a:rPr>
                                  </m:ctrlPr>
                                </m:dPr>
                                <m:e>
                                  <m:r>
                                    <a:rPr lang="fr-FR" sz="2400" b="0" i="1" smtClean="0">
                                      <a:latin typeface="Cambria Math" panose="02040503050406030204" pitchFamily="18" charset="0"/>
                                    </a:rPr>
                                    <m:t>𝑚</m:t>
                                  </m:r>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𝑠</m:t>
                                      </m:r>
                                    </m:sub>
                                  </m:sSub>
                                  <m:r>
                                    <a:rPr lang="en-US" sz="2400" i="1">
                                      <a:latin typeface="Cambria Math" panose="02040503050406030204" pitchFamily="18" charset="0"/>
                                    </a:rPr>
                                    <m:t>𝑡</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𝜙</m:t>
                                      </m:r>
                                    </m:e>
                                    <m:sub>
                                      <m:r>
                                        <a:rPr lang="en-US" sz="2400" i="1">
                                          <a:latin typeface="Cambria Math" panose="02040503050406030204" pitchFamily="18" charset="0"/>
                                        </a:rPr>
                                        <m:t>𝑏</m:t>
                                      </m:r>
                                    </m:sub>
                                  </m:sSub>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 </m:t>
                                      </m:r>
                                      <m:r>
                                        <a:rPr lang="fr-FR" sz="2400" i="1">
                                          <a:latin typeface="Cambria Math" panose="02040503050406030204" pitchFamily="18" charset="0"/>
                                        </a:rPr>
                                        <m:t>𝜇</m:t>
                                      </m:r>
                                      <m:r>
                                        <a:rPr lang="en-US" sz="2400" i="1">
                                          <a:latin typeface="Cambria Math" panose="02040503050406030204" pitchFamily="18" charset="0"/>
                                        </a:rPr>
                                        <m:t> </m:t>
                                      </m:r>
                                      <m:r>
                                        <a:rPr lang="en-US" sz="2400" i="1">
                                          <a:latin typeface="Cambria Math" panose="02040503050406030204" pitchFamily="18" charset="0"/>
                                        </a:rPr>
                                        <m:t>𝑏</m:t>
                                      </m:r>
                                    </m:num>
                                    <m:den>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den>
                                  </m:f>
                                </m:e>
                              </m:d>
                            </m:e>
                          </m:func>
                        </m:e>
                      </m:nary>
                    </m:oMath>
                  </m:oMathPara>
                </a14:m>
                <a:br>
                  <a:rPr lang="en-US" sz="2400" dirty="0"/>
                </a:br>
                <a:endParaRPr lang="en-US" sz="2400" dirty="0"/>
              </a:p>
              <a:p>
                <a:pPr>
                  <a:buFont typeface="Wingdings" panose="05000000000000000000" pitchFamily="2" charset="2"/>
                  <a:buChar char="§"/>
                </a:pPr>
                <a:endParaRPr lang="en-US" sz="2400" dirty="0"/>
              </a:p>
              <a:p>
                <a:pPr>
                  <a:buFont typeface="Wingdings" panose="05000000000000000000" pitchFamily="2" charset="2"/>
                  <a:buChar char="§"/>
                </a:pPr>
                <a:r>
                  <a:rPr lang="en-US" sz="2400" dirty="0"/>
                  <a:t>The mode analysis was extended using FFT on bunch oscillations</a:t>
                </a:r>
                <a:br>
                  <a:rPr lang="en-US" sz="2400" dirty="0"/>
                </a:b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fr-FR" sz="2400" i="1">
                              <a:latin typeface="Cambria Math" panose="02040503050406030204" pitchFamily="18" charset="0"/>
                            </a:rPr>
                            <m:t>𝜇</m:t>
                          </m:r>
                          <m:r>
                            <a:rPr lang="fr-FR" sz="2400" i="1">
                              <a:latin typeface="Cambria Math" panose="02040503050406030204" pitchFamily="18" charset="0"/>
                            </a:rPr>
                            <m:t>,</m:t>
                          </m:r>
                          <m:r>
                            <a:rPr lang="fr-FR" sz="2400" i="1">
                              <a:latin typeface="Cambria Math" panose="02040503050406030204" pitchFamily="18" charset="0"/>
                            </a:rPr>
                            <m:t>𝑛</m:t>
                          </m:r>
                        </m:sub>
                      </m:sSub>
                      <m:sSup>
                        <m:sSupPr>
                          <m:ctrlPr>
                            <a:rPr lang="fr-FR" sz="2400" i="1">
                              <a:latin typeface="Cambria Math" panose="02040503050406030204" pitchFamily="18" charset="0"/>
                            </a:rPr>
                          </m:ctrlPr>
                        </m:sSupPr>
                        <m:e>
                          <m:r>
                            <a:rPr lang="fr-FR" sz="2400" i="1">
                              <a:latin typeface="Cambria Math" panose="02040503050406030204" pitchFamily="18" charset="0"/>
                            </a:rPr>
                            <m:t>𝑒</m:t>
                          </m:r>
                        </m:e>
                        <m:sup>
                          <m:r>
                            <a:rPr lang="fr-FR" sz="2400" i="1">
                              <a:latin typeface="Cambria Math" panose="02040503050406030204" pitchFamily="18" charset="0"/>
                            </a:rPr>
                            <m:t>−</m:t>
                          </m:r>
                          <m:r>
                            <a:rPr lang="fr-FR" sz="2400" i="1">
                              <a:latin typeface="Cambria Math" panose="02040503050406030204" pitchFamily="18" charset="0"/>
                            </a:rPr>
                            <m:t>𝑗</m:t>
                          </m:r>
                          <m:d>
                            <m:dPr>
                              <m:ctrlPr>
                                <a:rPr lang="fr-FR" sz="2400" i="1">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𝜔</m:t>
                                  </m:r>
                                </m:e>
                                <m:sub>
                                  <m:r>
                                    <a:rPr lang="fr-FR" sz="2400" i="1">
                                      <a:solidFill>
                                        <a:srgbClr val="FF0000"/>
                                      </a:solidFill>
                                      <a:latin typeface="Cambria Math" panose="02040503050406030204" pitchFamily="18" charset="0"/>
                                    </a:rPr>
                                    <m:t>𝑛</m:t>
                                  </m:r>
                                </m:sub>
                              </m:sSub>
                              <m:r>
                                <a:rPr lang="en-US" sz="2400" i="1">
                                  <a:latin typeface="Cambria Math" panose="02040503050406030204" pitchFamily="18" charset="0"/>
                                </a:rPr>
                                <m:t>𝑡</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𝜙</m:t>
                                  </m:r>
                                </m:e>
                                <m:sub>
                                  <m:r>
                                    <a:rPr lang="fr-FR" sz="2400" i="1">
                                      <a:latin typeface="Cambria Math" panose="02040503050406030204" pitchFamily="18" charset="0"/>
                                    </a:rPr>
                                    <m:t>𝜇</m:t>
                                  </m:r>
                                  <m:r>
                                    <a:rPr lang="fr-FR" sz="2400" i="1">
                                      <a:latin typeface="Cambria Math" panose="02040503050406030204" pitchFamily="18" charset="0"/>
                                    </a:rPr>
                                    <m:t>,</m:t>
                                  </m:r>
                                  <m:r>
                                    <a:rPr lang="fr-FR" sz="2400" i="1">
                                      <a:latin typeface="Cambria Math" panose="02040503050406030204" pitchFamily="18" charset="0"/>
                                    </a:rPr>
                                    <m:t>𝑛</m:t>
                                  </m:r>
                                </m:sub>
                              </m:sSub>
                            </m:e>
                          </m:d>
                        </m:sup>
                      </m:sSup>
                      <m:r>
                        <a:rPr lang="en-US" sz="2400" i="1">
                          <a:latin typeface="Cambria Math" panose="02040503050406030204" pitchFamily="18" charset="0"/>
                        </a:rPr>
                        <m:t>=</m:t>
                      </m:r>
                      <m:f>
                        <m:fPr>
                          <m:ctrlPr>
                            <a:rPr lang="en-US" sz="2400" i="1">
                              <a:latin typeface="Cambria Math" panose="02040503050406030204" pitchFamily="18" charset="0"/>
                            </a:rPr>
                          </m:ctrlPr>
                        </m:fPr>
                        <m:num>
                          <m:r>
                            <a:rPr lang="fr-FR" sz="2400" i="1">
                              <a:latin typeface="Cambria Math" panose="02040503050406030204" pitchFamily="18" charset="0"/>
                            </a:rPr>
                            <m:t>2</m:t>
                          </m:r>
                        </m:num>
                        <m:den>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sSub>
                            <m:sSubPr>
                              <m:ctrlPr>
                                <a:rPr lang="fr-FR" sz="2400" i="1">
                                  <a:latin typeface="Cambria Math" panose="02040503050406030204" pitchFamily="18" charset="0"/>
                                </a:rPr>
                              </m:ctrlPr>
                            </m:sSubPr>
                            <m:e>
                              <m:r>
                                <a:rPr lang="fr-FR" sz="2400" i="1">
                                  <a:latin typeface="Cambria Math" panose="02040503050406030204" pitchFamily="18" charset="0"/>
                                </a:rPr>
                                <m:t>𝑁</m:t>
                              </m:r>
                            </m:e>
                            <m:sub>
                              <m:r>
                                <a:rPr lang="fr-FR" sz="2400" i="1">
                                  <a:latin typeface="Cambria Math" panose="02040503050406030204" pitchFamily="18" charset="0"/>
                                </a:rPr>
                                <m:t>𝑠</m:t>
                              </m:r>
                            </m:sub>
                          </m:sSub>
                        </m:den>
                      </m:f>
                      <m:nary>
                        <m:naryPr>
                          <m:chr m:val="∑"/>
                          <m:ctrlPr>
                            <a:rPr lang="en-US" sz="2400" i="1">
                              <a:latin typeface="Cambria Math" panose="02040503050406030204" pitchFamily="18" charset="0"/>
                            </a:rPr>
                          </m:ctrlPr>
                        </m:naryPr>
                        <m:sub>
                          <m:r>
                            <m:rPr>
                              <m:brk m:alnAt="23"/>
                            </m:rPr>
                            <a:rPr lang="en-US" sz="2400" i="1">
                              <a:latin typeface="Cambria Math" panose="02040503050406030204" pitchFamily="18" charset="0"/>
                            </a:rPr>
                            <m:t>𝑏</m:t>
                          </m:r>
                          <m:r>
                            <a:rPr lang="en-US" sz="2400" i="1">
                              <a:latin typeface="Cambria Math" panose="02040503050406030204" pitchFamily="18" charset="0"/>
                            </a:rPr>
                            <m:t>=0</m:t>
                          </m:r>
                        </m:sub>
                        <m:sup>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r>
                            <a:rPr lang="en-US" sz="2400" i="1">
                              <a:latin typeface="Cambria Math" panose="02040503050406030204" pitchFamily="18" charset="0"/>
                            </a:rPr>
                            <m:t>−1</m:t>
                          </m:r>
                        </m:sup>
                        <m:e>
                          <m:sSup>
                            <m:sSupPr>
                              <m:ctrlPr>
                                <a:rPr lang="fr-FR" sz="2400" i="1">
                                  <a:latin typeface="Cambria Math" panose="02040503050406030204" pitchFamily="18" charset="0"/>
                                </a:rPr>
                              </m:ctrlPr>
                            </m:sSupPr>
                            <m:e>
                              <m:r>
                                <a:rPr lang="fr-FR" sz="2400" i="1">
                                  <a:latin typeface="Cambria Math" panose="02040503050406030204" pitchFamily="18" charset="0"/>
                                </a:rPr>
                                <m:t>𝑒</m:t>
                              </m:r>
                            </m:e>
                            <m:sup>
                              <m:r>
                                <a:rPr lang="en-US" sz="2400" i="1">
                                  <a:latin typeface="Cambria Math" panose="02040503050406030204" pitchFamily="18" charset="0"/>
                                </a:rPr>
                                <m:t>−</m:t>
                              </m:r>
                              <m:r>
                                <a:rPr lang="fr-FR" sz="2400" i="1">
                                  <a:latin typeface="Cambria Math" panose="02040503050406030204" pitchFamily="18" charset="0"/>
                                </a:rPr>
                                <m:t>𝑗</m:t>
                              </m:r>
                              <m:f>
                                <m:fPr>
                                  <m:ctrlPr>
                                    <a:rPr lang="en-US" sz="2400" i="1">
                                      <a:latin typeface="Cambria Math" panose="02040503050406030204" pitchFamily="18" charset="0"/>
                                    </a:rPr>
                                  </m:ctrlPr>
                                </m:fPr>
                                <m:num>
                                  <m:r>
                                    <a:rPr lang="en-US" sz="2400" i="1">
                                      <a:latin typeface="Cambria Math" panose="02040503050406030204" pitchFamily="18" charset="0"/>
                                    </a:rPr>
                                    <m:t>2</m:t>
                                  </m:r>
                                  <m:r>
                                    <a:rPr lang="en-US" sz="2400" i="1">
                                      <a:latin typeface="Cambria Math" panose="02040503050406030204" pitchFamily="18" charset="0"/>
                                    </a:rPr>
                                    <m:t>𝜋𝜇</m:t>
                                  </m:r>
                                  <m:r>
                                    <a:rPr lang="en-US" sz="2400" i="1">
                                      <a:latin typeface="Cambria Math" panose="02040503050406030204" pitchFamily="18" charset="0"/>
                                    </a:rPr>
                                    <m:t>𝑏</m:t>
                                  </m:r>
                                </m:num>
                                <m:den>
                                  <m:sSub>
                                    <m:sSubPr>
                                      <m:ctrlPr>
                                        <a:rPr lang="en-US"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𝑏</m:t>
                                      </m:r>
                                    </m:sub>
                                  </m:sSub>
                                </m:den>
                              </m:f>
                            </m:sup>
                          </m:sSup>
                          <m:nary>
                            <m:naryPr>
                              <m:chr m:val="∑"/>
                              <m:ctrlPr>
                                <a:rPr lang="en-US" sz="2400" i="1" smtClean="0">
                                  <a:solidFill>
                                    <a:schemeClr val="accent6"/>
                                  </a:solidFill>
                                  <a:latin typeface="Cambria Math" panose="02040503050406030204" pitchFamily="18" charset="0"/>
                                </a:rPr>
                              </m:ctrlPr>
                            </m:naryPr>
                            <m:sub>
                              <m:r>
                                <a:rPr lang="fr-FR" sz="2400" i="1">
                                  <a:solidFill>
                                    <a:schemeClr val="accent6"/>
                                  </a:solidFill>
                                  <a:latin typeface="Cambria Math" panose="02040503050406030204" pitchFamily="18" charset="0"/>
                                </a:rPr>
                                <m:t>𝑘</m:t>
                              </m:r>
                              <m:r>
                                <m:rPr>
                                  <m:brk m:alnAt="23"/>
                                </m:rPr>
                                <a:rPr lang="fr-FR" sz="2400" i="1">
                                  <a:solidFill>
                                    <a:schemeClr val="accent6"/>
                                  </a:solidFill>
                                  <a:latin typeface="Cambria Math" panose="02040503050406030204" pitchFamily="18" charset="0"/>
                                </a:rPr>
                                <m:t>=</m:t>
                              </m:r>
                              <m:r>
                                <a:rPr lang="fr-FR" sz="2400" i="1">
                                  <a:solidFill>
                                    <a:schemeClr val="accent6"/>
                                  </a:solidFill>
                                  <a:latin typeface="Cambria Math" panose="02040503050406030204" pitchFamily="18" charset="0"/>
                                </a:rPr>
                                <m:t>0</m:t>
                              </m:r>
                            </m:sub>
                            <m:sup>
                              <m:sSub>
                                <m:sSubPr>
                                  <m:ctrlPr>
                                    <a:rPr lang="en-US" sz="2400" i="1">
                                      <a:solidFill>
                                        <a:schemeClr val="accent6"/>
                                      </a:solidFill>
                                      <a:latin typeface="Cambria Math" panose="02040503050406030204" pitchFamily="18" charset="0"/>
                                    </a:rPr>
                                  </m:ctrlPr>
                                </m:sSubPr>
                                <m:e>
                                  <m:r>
                                    <a:rPr lang="en-US" sz="2400" i="1">
                                      <a:solidFill>
                                        <a:schemeClr val="accent6"/>
                                      </a:solidFill>
                                      <a:latin typeface="Cambria Math" panose="02040503050406030204" pitchFamily="18" charset="0"/>
                                    </a:rPr>
                                    <m:t>𝑁</m:t>
                                  </m:r>
                                </m:e>
                                <m:sub>
                                  <m:r>
                                    <a:rPr lang="fr-FR" sz="2400" i="1">
                                      <a:solidFill>
                                        <a:schemeClr val="accent6"/>
                                      </a:solidFill>
                                      <a:latin typeface="Cambria Math" panose="02040503050406030204" pitchFamily="18" charset="0"/>
                                    </a:rPr>
                                    <m:t>𝑠</m:t>
                                  </m:r>
                                </m:sub>
                              </m:sSub>
                              <m:r>
                                <a:rPr lang="en-US" sz="2400" i="1">
                                  <a:solidFill>
                                    <a:schemeClr val="accent6"/>
                                  </a:solidFill>
                                  <a:latin typeface="Cambria Math" panose="02040503050406030204" pitchFamily="18" charset="0"/>
                                </a:rPr>
                                <m:t>−1</m:t>
                              </m:r>
                            </m:sup>
                            <m:e>
                              <m:sSub>
                                <m:sSubPr>
                                  <m:ctrlPr>
                                    <a:rPr lang="en-US" sz="2400" i="1">
                                      <a:solidFill>
                                        <a:schemeClr val="accent6"/>
                                      </a:solidFill>
                                      <a:latin typeface="Cambria Math" panose="02040503050406030204" pitchFamily="18" charset="0"/>
                                    </a:rPr>
                                  </m:ctrlPr>
                                </m:sSubPr>
                                <m:e>
                                  <m:r>
                                    <a:rPr lang="en-US" sz="2400" i="1">
                                      <a:solidFill>
                                        <a:schemeClr val="accent6"/>
                                      </a:solidFill>
                                      <a:latin typeface="Cambria Math" panose="02040503050406030204" pitchFamily="18" charset="0"/>
                                    </a:rPr>
                                    <m:t>𝐴</m:t>
                                  </m:r>
                                </m:e>
                                <m:sub>
                                  <m:r>
                                    <a:rPr lang="en-US" sz="2400" i="1">
                                      <a:solidFill>
                                        <a:schemeClr val="accent6"/>
                                      </a:solidFill>
                                      <a:latin typeface="Cambria Math" panose="02040503050406030204" pitchFamily="18" charset="0"/>
                                    </a:rPr>
                                    <m:t>𝑏</m:t>
                                  </m:r>
                                  <m:r>
                                    <a:rPr lang="fr-FR" sz="2400" i="1">
                                      <a:solidFill>
                                        <a:schemeClr val="accent6"/>
                                      </a:solidFill>
                                      <a:latin typeface="Cambria Math" panose="02040503050406030204" pitchFamily="18" charset="0"/>
                                    </a:rPr>
                                    <m:t>,</m:t>
                                  </m:r>
                                  <m:r>
                                    <a:rPr lang="fr-FR" sz="2400" i="1">
                                      <a:solidFill>
                                        <a:schemeClr val="accent6"/>
                                      </a:solidFill>
                                      <a:latin typeface="Cambria Math" panose="02040503050406030204" pitchFamily="18" charset="0"/>
                                    </a:rPr>
                                    <m:t>𝑘</m:t>
                                  </m:r>
                                </m:sub>
                              </m:sSub>
                              <m:sSup>
                                <m:sSupPr>
                                  <m:ctrlPr>
                                    <a:rPr lang="fr-FR" sz="2400" i="1">
                                      <a:solidFill>
                                        <a:schemeClr val="accent6"/>
                                      </a:solidFill>
                                      <a:latin typeface="Cambria Math" panose="02040503050406030204" pitchFamily="18" charset="0"/>
                                    </a:rPr>
                                  </m:ctrlPr>
                                </m:sSupPr>
                                <m:e>
                                  <m:r>
                                    <a:rPr lang="fr-FR" sz="2400" i="1">
                                      <a:solidFill>
                                        <a:schemeClr val="accent6"/>
                                      </a:solidFill>
                                      <a:latin typeface="Cambria Math" panose="02040503050406030204" pitchFamily="18" charset="0"/>
                                    </a:rPr>
                                    <m:t>𝑒</m:t>
                                  </m:r>
                                </m:e>
                                <m:sup>
                                  <m:r>
                                    <a:rPr lang="fr-FR" sz="2400" i="1">
                                      <a:solidFill>
                                        <a:schemeClr val="accent6"/>
                                      </a:solidFill>
                                      <a:latin typeface="Cambria Math" panose="02040503050406030204" pitchFamily="18" charset="0"/>
                                    </a:rPr>
                                    <m:t>−</m:t>
                                  </m:r>
                                  <m:r>
                                    <a:rPr lang="fr-FR" sz="2400" i="1">
                                      <a:solidFill>
                                        <a:schemeClr val="accent6"/>
                                      </a:solidFill>
                                      <a:latin typeface="Cambria Math" panose="02040503050406030204" pitchFamily="18" charset="0"/>
                                    </a:rPr>
                                    <m:t>𝑗</m:t>
                                  </m:r>
                                  <m:f>
                                    <m:fPr>
                                      <m:ctrlPr>
                                        <a:rPr lang="fr-FR" sz="2400" i="1">
                                          <a:solidFill>
                                            <a:schemeClr val="accent6"/>
                                          </a:solidFill>
                                          <a:latin typeface="Cambria Math" panose="02040503050406030204" pitchFamily="18" charset="0"/>
                                        </a:rPr>
                                      </m:ctrlPr>
                                    </m:fPr>
                                    <m:num>
                                      <m:sSub>
                                        <m:sSubPr>
                                          <m:ctrlPr>
                                            <a:rPr lang="fr-FR" sz="2400" i="1" smtClean="0">
                                              <a:solidFill>
                                                <a:srgbClr val="FF0000"/>
                                              </a:solidFill>
                                              <a:latin typeface="Cambria Math" panose="02040503050406030204" pitchFamily="18" charset="0"/>
                                            </a:rPr>
                                          </m:ctrlPr>
                                        </m:sSubPr>
                                        <m:e>
                                          <m:r>
                                            <a:rPr lang="fr-FR" sz="2400" i="1">
                                              <a:solidFill>
                                                <a:srgbClr val="FF0000"/>
                                              </a:solidFill>
                                              <a:latin typeface="Cambria Math" panose="02040503050406030204" pitchFamily="18" charset="0"/>
                                            </a:rPr>
                                            <m:t>𝜔</m:t>
                                          </m:r>
                                        </m:e>
                                        <m:sub>
                                          <m:r>
                                            <a:rPr lang="fr-FR" sz="2400" i="1">
                                              <a:solidFill>
                                                <a:srgbClr val="FF0000"/>
                                              </a:solidFill>
                                              <a:latin typeface="Cambria Math" panose="02040503050406030204" pitchFamily="18" charset="0"/>
                                            </a:rPr>
                                            <m:t>𝑛</m:t>
                                          </m:r>
                                        </m:sub>
                                      </m:sSub>
                                      <m:r>
                                        <a:rPr lang="fr-FR" sz="2400" i="1">
                                          <a:solidFill>
                                            <a:schemeClr val="accent6"/>
                                          </a:solidFill>
                                          <a:latin typeface="Cambria Math" panose="02040503050406030204" pitchFamily="18" charset="0"/>
                                        </a:rPr>
                                        <m:t>𝑘</m:t>
                                      </m:r>
                                    </m:num>
                                    <m:den>
                                      <m:sSub>
                                        <m:sSubPr>
                                          <m:ctrlPr>
                                            <a:rPr lang="fr-FR" sz="2400" i="1">
                                              <a:solidFill>
                                                <a:schemeClr val="accent6"/>
                                              </a:solidFill>
                                              <a:latin typeface="Cambria Math" panose="02040503050406030204" pitchFamily="18" charset="0"/>
                                            </a:rPr>
                                          </m:ctrlPr>
                                        </m:sSubPr>
                                        <m:e>
                                          <m:r>
                                            <a:rPr lang="fr-FR" sz="2400" i="1">
                                              <a:solidFill>
                                                <a:schemeClr val="accent6"/>
                                              </a:solidFill>
                                              <a:latin typeface="Cambria Math" panose="02040503050406030204" pitchFamily="18" charset="0"/>
                                            </a:rPr>
                                            <m:t>𝑁</m:t>
                                          </m:r>
                                        </m:e>
                                        <m:sub>
                                          <m:r>
                                            <a:rPr lang="fr-FR" sz="2400" i="1">
                                              <a:solidFill>
                                                <a:schemeClr val="accent6"/>
                                              </a:solidFill>
                                              <a:latin typeface="Cambria Math" panose="02040503050406030204" pitchFamily="18" charset="0"/>
                                            </a:rPr>
                                            <m:t>𝑠</m:t>
                                          </m:r>
                                        </m:sub>
                                      </m:sSub>
                                    </m:den>
                                  </m:f>
                                </m:sup>
                              </m:sSup>
                            </m:e>
                          </m:nary>
                        </m:e>
                      </m:nary>
                    </m:oMath>
                  </m:oMathPara>
                </a14:m>
                <a:br>
                  <a:rPr lang="en-US" sz="2400" dirty="0"/>
                </a:br>
                <a:endParaRPr lang="en-US" sz="2400" dirty="0"/>
              </a:p>
              <a:p>
                <a:pPr>
                  <a:buFont typeface="Wingdings" panose="05000000000000000000" pitchFamily="2" charset="2"/>
                  <a:buChar char="Ø"/>
                </a:pPr>
                <a:r>
                  <a:rPr lang="en-US" sz="2400" dirty="0"/>
                  <a:t> The fitting routine is avoided (computing time depends on initial conditions)</a:t>
                </a:r>
              </a:p>
              <a:p>
                <a:pPr>
                  <a:buFont typeface="Wingdings" panose="05000000000000000000" pitchFamily="2" charset="2"/>
                  <a:buChar char="Ø"/>
                </a:pPr>
                <a:r>
                  <a:rPr lang="en-US" sz="2400" dirty="0"/>
                  <a:t> Doesn’t require precise knowledge of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𝑠</m:t>
                        </m:r>
                      </m:sub>
                    </m:sSub>
                  </m:oMath>
                </a14:m>
                <a:r>
                  <a:rPr lang="en-US" sz="2400" dirty="0"/>
                  <a:t> (vary along the ramp, as a function of bunch length, intensity and their spread)</a:t>
                </a:r>
              </a:p>
              <a:p>
                <a:pPr>
                  <a:buFont typeface="Wingdings" panose="05000000000000000000" pitchFamily="2" charset="2"/>
                  <a:buChar char="Ø"/>
                </a:pPr>
                <a:r>
                  <a:rPr lang="en-US" sz="2400" dirty="0"/>
                  <a:t> Computation time is deterministic and fast</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937404"/>
                <a:ext cx="9144000" cy="5811327"/>
              </a:xfrm>
              <a:prstGeom prst="rect">
                <a:avLst/>
              </a:prstGeom>
              <a:blipFill>
                <a:blip r:embed="rId3"/>
                <a:stretch>
                  <a:fillRect l="-867" t="-1994"/>
                </a:stretch>
              </a:blipFill>
            </p:spPr>
            <p:txBody>
              <a:bodyPr/>
              <a:lstStyle/>
              <a:p>
                <a:r>
                  <a:rPr lang="en-US">
                    <a:noFill/>
                  </a:rPr>
                  <a:t> </a:t>
                </a:r>
              </a:p>
            </p:txBody>
          </p:sp>
        </mc:Fallback>
      </mc:AlternateContent>
    </p:spTree>
    <p:extLst>
      <p:ext uri="{BB962C8B-B14F-4D97-AF65-F5344CB8AC3E}">
        <p14:creationId xmlns:p14="http://schemas.microsoft.com/office/powerpoint/2010/main" val="18100409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Excitation of CB oscillations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33</a:t>
            </a:fld>
            <a:endParaRPr lang="en-US" dirty="0"/>
          </a:p>
        </p:txBody>
      </p:sp>
      <p:sp>
        <p:nvSpPr>
          <p:cNvPr id="17" name="Rectangle 16">
            <a:extLst>
              <a:ext uri="{FF2B5EF4-FFF2-40B4-BE49-F238E27FC236}">
                <a16:creationId xmlns:a16="http://schemas.microsoft.com/office/drawing/2014/main" id="{0B1DCCC6-CE8D-4238-8A57-FFFB93EBA329}"/>
              </a:ext>
            </a:extLst>
          </p:cNvPr>
          <p:cNvSpPr/>
          <p:nvPr/>
        </p:nvSpPr>
        <p:spPr>
          <a:xfrm>
            <a:off x="1249516" y="715025"/>
            <a:ext cx="2653290" cy="369332"/>
          </a:xfrm>
          <a:prstGeom prst="rect">
            <a:avLst/>
          </a:prstGeom>
        </p:spPr>
        <p:txBody>
          <a:bodyPr wrap="none">
            <a:spAutoFit/>
          </a:bodyPr>
          <a:lstStyle/>
          <a:p>
            <a:r>
              <a:rPr lang="en-US" i="1" dirty="0"/>
              <a:t>Bunch position oscillations</a:t>
            </a:r>
            <a:endParaRPr lang="fr-FR" i="1" dirty="0"/>
          </a:p>
        </p:txBody>
      </p:sp>
      <p:sp>
        <p:nvSpPr>
          <p:cNvPr id="18" name="Rectangle 17">
            <a:extLst>
              <a:ext uri="{FF2B5EF4-FFF2-40B4-BE49-F238E27FC236}">
                <a16:creationId xmlns:a16="http://schemas.microsoft.com/office/drawing/2014/main" id="{9996F8F9-7A61-4182-8CA0-385215FD0308}"/>
              </a:ext>
            </a:extLst>
          </p:cNvPr>
          <p:cNvSpPr/>
          <p:nvPr/>
        </p:nvSpPr>
        <p:spPr>
          <a:xfrm>
            <a:off x="5556113" y="715025"/>
            <a:ext cx="2511200" cy="369332"/>
          </a:xfrm>
          <a:prstGeom prst="rect">
            <a:avLst/>
          </a:prstGeom>
        </p:spPr>
        <p:txBody>
          <a:bodyPr wrap="none">
            <a:spAutoFit/>
          </a:bodyPr>
          <a:lstStyle/>
          <a:p>
            <a:r>
              <a:rPr lang="en-US" i="1" dirty="0"/>
              <a:t>Mode amplitude vs. time</a:t>
            </a:r>
            <a:endParaRPr lang="fr-FR" i="1" dirty="0"/>
          </a:p>
        </p:txBody>
      </p:sp>
      <mc:AlternateContent xmlns:mc="http://schemas.openxmlformats.org/markup-compatibility/2006" xmlns:a14="http://schemas.microsoft.com/office/drawing/2010/main">
        <mc:Choice Requires="a14">
          <p:sp>
            <p:nvSpPr>
              <p:cNvPr id="14" name="Content Placeholder 2">
                <a:extLst>
                  <a:ext uri="{FF2B5EF4-FFF2-40B4-BE49-F238E27FC236}">
                    <a16:creationId xmlns:a16="http://schemas.microsoft.com/office/drawing/2014/main" id="{88F7E143-A288-4058-9F23-FA3A2660715A}"/>
                  </a:ext>
                </a:extLst>
              </p:cNvPr>
              <p:cNvSpPr txBox="1">
                <a:spLocks/>
              </p:cNvSpPr>
              <p:nvPr/>
            </p:nvSpPr>
            <p:spPr>
              <a:xfrm>
                <a:off x="0" y="4392716"/>
                <a:ext cx="9144000" cy="2511310"/>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 </a:t>
                </a:r>
                <a:r>
                  <a:rPr lang="fr-FR" sz="2400" dirty="0"/>
                  <a:t>Tests at flat top </a:t>
                </a:r>
                <a:r>
                  <a:rPr lang="fr-FR" sz="2400" dirty="0" err="1"/>
                  <a:t>with</a:t>
                </a:r>
                <a:r>
                  <a:rPr lang="fr-FR" sz="2400" dirty="0"/>
                  <a:t> 21 </a:t>
                </a:r>
                <a:r>
                  <a:rPr lang="fr-FR" sz="2400" dirty="0" err="1"/>
                  <a:t>bunches</a:t>
                </a:r>
                <a:r>
                  <a:rPr lang="fr-FR" sz="2400" dirty="0"/>
                  <a:t> in h=21 at </a:t>
                </a:r>
                <a14:m>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𝑉</m:t>
                        </m:r>
                      </m:e>
                      <m:sub>
                        <m:r>
                          <m:rPr>
                            <m:sty m:val="p"/>
                          </m:rPr>
                          <a:rPr lang="fr-FR" sz="2400" b="0" i="0" smtClean="0">
                            <a:latin typeface="Cambria Math" panose="02040503050406030204" pitchFamily="18" charset="0"/>
                          </a:rPr>
                          <m:t>RF</m:t>
                        </m:r>
                      </m:sub>
                    </m:sSub>
                    <m:r>
                      <a:rPr lang="fr-FR" sz="2400" b="0" i="1" smtClean="0">
                        <a:latin typeface="Cambria Math" panose="02040503050406030204" pitchFamily="18" charset="0"/>
                      </a:rPr>
                      <m:t>=100</m:t>
                    </m:r>
                  </m:oMath>
                </a14:m>
                <a:r>
                  <a:rPr lang="en-US" sz="2400" dirty="0"/>
                  <a:t> kV, with parabolic bunches with </a:t>
                </a:r>
                <a14:m>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𝜏</m:t>
                        </m:r>
                      </m:e>
                      <m:sub>
                        <m:r>
                          <a:rPr lang="fr-FR" sz="2400" b="0" i="1" smtClean="0">
                            <a:latin typeface="Cambria Math" panose="02040503050406030204" pitchFamily="18" charset="0"/>
                          </a:rPr>
                          <m:t>𝑙</m:t>
                        </m:r>
                      </m:sub>
                    </m:sSub>
                    <m:r>
                      <a:rPr lang="fr-FR" sz="2400" b="0" i="1" smtClean="0">
                        <a:latin typeface="Cambria Math" panose="02040503050406030204" pitchFamily="18" charset="0"/>
                      </a:rPr>
                      <m:t>=10</m:t>
                    </m:r>
                  </m:oMath>
                </a14:m>
                <a:r>
                  <a:rPr lang="en-US" sz="2400" dirty="0"/>
                  <a:t> ns (short bunches)</a:t>
                </a:r>
                <a:br>
                  <a:rPr lang="en-US" sz="2400" dirty="0"/>
                </a:br>
                <a:endParaRPr lang="en-US" sz="2400" dirty="0"/>
              </a:p>
              <a:p>
                <a:pPr>
                  <a:buFont typeface="Wingdings" panose="05000000000000000000" pitchFamily="2" charset="2"/>
                  <a:buChar char="§"/>
                </a:pPr>
                <a:r>
                  <a:rPr lang="en-US" sz="2400" dirty="0"/>
                  <a:t> The initial oscillations are excited by adding an rf wave at an </a:t>
                </a:r>
                <a14:m>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𝑓</m:t>
                        </m:r>
                      </m:e>
                      <m:sub>
                        <m:r>
                          <a:rPr lang="fr-FR" sz="2400" b="0" i="1" smtClean="0">
                            <a:latin typeface="Cambria Math" panose="02040503050406030204" pitchFamily="18" charset="0"/>
                          </a:rPr>
                          <m:t>𝑠</m:t>
                        </m:r>
                      </m:sub>
                    </m:sSub>
                  </m:oMath>
                </a14:m>
                <a:r>
                  <a:rPr lang="en-US" sz="2400" dirty="0"/>
                  <a:t> sideband (without using the CBFB), the excitation is switched off at t=50 </a:t>
                </a:r>
                <a:r>
                  <a:rPr lang="en-US" sz="2400" dirty="0" err="1"/>
                  <a:t>ms</a:t>
                </a:r>
                <a:br>
                  <a:rPr lang="en-US" sz="2400" dirty="0"/>
                </a:br>
                <a:endParaRPr lang="en-US" sz="2400" dirty="0"/>
              </a:p>
              <a:p>
                <a:pPr>
                  <a:buFont typeface="Wingdings" panose="05000000000000000000" pitchFamily="2" charset="2"/>
                  <a:buChar char="§"/>
                </a:pPr>
                <a:r>
                  <a:rPr lang="en-US" sz="2400" dirty="0"/>
                  <a:t> In that example, the damping is natural due to the synchrotron frequency spread (decoherence)</a:t>
                </a:r>
              </a:p>
              <a:p>
                <a:pPr>
                  <a:buFont typeface="Wingdings" panose="05000000000000000000" pitchFamily="2" charset="2"/>
                  <a:buChar char="§"/>
                </a:pPr>
                <a:endParaRPr lang="en-US" sz="2400" dirty="0"/>
              </a:p>
              <a:p>
                <a:pPr>
                  <a:buFont typeface="Wingdings" panose="05000000000000000000" pitchFamily="2" charset="2"/>
                  <a:buChar char="§"/>
                </a:pPr>
                <a:endParaRPr lang="en-US" sz="2400" dirty="0"/>
              </a:p>
            </p:txBody>
          </p:sp>
        </mc:Choice>
        <mc:Fallback xmlns="">
          <p:sp>
            <p:nvSpPr>
              <p:cNvPr id="14" name="Content Placeholder 2">
                <a:extLst>
                  <a:ext uri="{FF2B5EF4-FFF2-40B4-BE49-F238E27FC236}">
                    <a16:creationId xmlns:a16="http://schemas.microsoft.com/office/drawing/2014/main" id="{88F7E143-A288-4058-9F23-FA3A2660715A}"/>
                  </a:ext>
                </a:extLst>
              </p:cNvPr>
              <p:cNvSpPr txBox="1">
                <a:spLocks noRot="1" noChangeAspect="1" noMove="1" noResize="1" noEditPoints="1" noAdjustHandles="1" noChangeArrowheads="1" noChangeShapeType="1" noTextEdit="1"/>
              </p:cNvSpPr>
              <p:nvPr/>
            </p:nvSpPr>
            <p:spPr>
              <a:xfrm>
                <a:off x="0" y="4392716"/>
                <a:ext cx="9144000" cy="2511310"/>
              </a:xfrm>
              <a:prstGeom prst="rect">
                <a:avLst/>
              </a:prstGeom>
              <a:blipFill>
                <a:blip r:embed="rId3"/>
                <a:stretch>
                  <a:fillRect l="-733" t="-4126" b="-4369"/>
                </a:stretch>
              </a:blipFill>
            </p:spPr>
            <p:txBody>
              <a:bodyPr/>
              <a:lstStyle/>
              <a:p>
                <a:r>
                  <a:rPr lang="en-US">
                    <a:noFill/>
                  </a:rPr>
                  <a:t> </a:t>
                </a:r>
              </a:p>
            </p:txBody>
          </p:sp>
        </mc:Fallback>
      </mc:AlternateContent>
      <p:pic>
        <p:nvPicPr>
          <p:cNvPr id="13" name="Image 12">
            <a:extLst>
              <a:ext uri="{FF2B5EF4-FFF2-40B4-BE49-F238E27FC236}">
                <a16:creationId xmlns:a16="http://schemas.microsoft.com/office/drawing/2014/main" id="{8EE3A63D-B187-41FA-BB8E-E98BD1AD79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27949"/>
            <a:ext cx="4560000" cy="3420000"/>
          </a:xfrm>
          <a:prstGeom prst="rect">
            <a:avLst/>
          </a:prstGeom>
        </p:spPr>
      </p:pic>
      <p:pic>
        <p:nvPicPr>
          <p:cNvPr id="16" name="Image 15">
            <a:extLst>
              <a:ext uri="{FF2B5EF4-FFF2-40B4-BE49-F238E27FC236}">
                <a16:creationId xmlns:a16="http://schemas.microsoft.com/office/drawing/2014/main" id="{AF2EC0A5-E2CB-4F02-BE96-7D581CF8B5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02" y="1027949"/>
            <a:ext cx="4560000" cy="3420000"/>
          </a:xfrm>
          <a:prstGeom prst="rect">
            <a:avLst/>
          </a:prstGeom>
        </p:spPr>
      </p:pic>
      <p:pic>
        <p:nvPicPr>
          <p:cNvPr id="20" name="Image 19">
            <a:extLst>
              <a:ext uri="{FF2B5EF4-FFF2-40B4-BE49-F238E27FC236}">
                <a16:creationId xmlns:a16="http://schemas.microsoft.com/office/drawing/2014/main" id="{1C8601C9-8BBD-4D78-B374-FDCCA763FA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4001" y="1027949"/>
            <a:ext cx="4560000" cy="3420000"/>
          </a:xfrm>
          <a:prstGeom prst="rect">
            <a:avLst/>
          </a:prstGeom>
        </p:spPr>
      </p:pic>
    </p:spTree>
    <p:extLst>
      <p:ext uri="{BB962C8B-B14F-4D97-AF65-F5344CB8AC3E}">
        <p14:creationId xmlns:p14="http://schemas.microsoft.com/office/powerpoint/2010/main" val="376721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 20">
            <a:extLst>
              <a:ext uri="{FF2B5EF4-FFF2-40B4-BE49-F238E27FC236}">
                <a16:creationId xmlns:a16="http://schemas.microsoft.com/office/drawing/2014/main" id="{993DC139-B849-42A4-AD6B-407990D9D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7949"/>
            <a:ext cx="4560000" cy="342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Damping of CB oscillations with CBFB</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34</a:t>
            </a:fld>
            <a:endParaRPr lang="en-US" dirty="0"/>
          </a:p>
        </p:txBody>
      </p:sp>
      <p:sp>
        <p:nvSpPr>
          <p:cNvPr id="17" name="Rectangle 16">
            <a:extLst>
              <a:ext uri="{FF2B5EF4-FFF2-40B4-BE49-F238E27FC236}">
                <a16:creationId xmlns:a16="http://schemas.microsoft.com/office/drawing/2014/main" id="{0B1DCCC6-CE8D-4238-8A57-FFFB93EBA329}"/>
              </a:ext>
            </a:extLst>
          </p:cNvPr>
          <p:cNvSpPr/>
          <p:nvPr/>
        </p:nvSpPr>
        <p:spPr>
          <a:xfrm>
            <a:off x="1249516" y="715025"/>
            <a:ext cx="2653290" cy="369332"/>
          </a:xfrm>
          <a:prstGeom prst="rect">
            <a:avLst/>
          </a:prstGeom>
        </p:spPr>
        <p:txBody>
          <a:bodyPr wrap="none">
            <a:spAutoFit/>
          </a:bodyPr>
          <a:lstStyle/>
          <a:p>
            <a:r>
              <a:rPr lang="en-US" i="1" dirty="0"/>
              <a:t>Bunch position oscillations</a:t>
            </a:r>
            <a:endParaRPr lang="fr-FR" i="1" dirty="0"/>
          </a:p>
        </p:txBody>
      </p:sp>
      <p:sp>
        <p:nvSpPr>
          <p:cNvPr id="18" name="Rectangle 17">
            <a:extLst>
              <a:ext uri="{FF2B5EF4-FFF2-40B4-BE49-F238E27FC236}">
                <a16:creationId xmlns:a16="http://schemas.microsoft.com/office/drawing/2014/main" id="{9996F8F9-7A61-4182-8CA0-385215FD0308}"/>
              </a:ext>
            </a:extLst>
          </p:cNvPr>
          <p:cNvSpPr/>
          <p:nvPr/>
        </p:nvSpPr>
        <p:spPr>
          <a:xfrm>
            <a:off x="5556113" y="715025"/>
            <a:ext cx="2511200" cy="369332"/>
          </a:xfrm>
          <a:prstGeom prst="rect">
            <a:avLst/>
          </a:prstGeom>
        </p:spPr>
        <p:txBody>
          <a:bodyPr wrap="none">
            <a:spAutoFit/>
          </a:bodyPr>
          <a:lstStyle/>
          <a:p>
            <a:r>
              <a:rPr lang="en-US" i="1" dirty="0"/>
              <a:t>Mode amplitude vs. time</a:t>
            </a:r>
            <a:endParaRPr lang="fr-FR" i="1" dirty="0"/>
          </a:p>
        </p:txBody>
      </p:sp>
      <mc:AlternateContent xmlns:mc="http://schemas.openxmlformats.org/markup-compatibility/2006" xmlns:a14="http://schemas.microsoft.com/office/drawing/2010/main">
        <mc:Choice Requires="a14">
          <p:sp>
            <p:nvSpPr>
              <p:cNvPr id="14" name="Content Placeholder 2">
                <a:extLst>
                  <a:ext uri="{FF2B5EF4-FFF2-40B4-BE49-F238E27FC236}">
                    <a16:creationId xmlns:a16="http://schemas.microsoft.com/office/drawing/2014/main" id="{88F7E143-A288-4058-9F23-FA3A2660715A}"/>
                  </a:ext>
                </a:extLst>
              </p:cNvPr>
              <p:cNvSpPr txBox="1">
                <a:spLocks/>
              </p:cNvSpPr>
              <p:nvPr/>
            </p:nvSpPr>
            <p:spPr>
              <a:xfrm>
                <a:off x="0" y="4404990"/>
                <a:ext cx="9144000" cy="2591090"/>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 </a:t>
                </a:r>
                <a:r>
                  <a:rPr lang="fr-FR" sz="2400" dirty="0"/>
                  <a:t>The CBFB </a:t>
                </a:r>
                <a:r>
                  <a:rPr lang="fr-FR" sz="2400" dirty="0" err="1"/>
                  <a:t>is</a:t>
                </a:r>
                <a:r>
                  <a:rPr lang="fr-FR" sz="2400" dirty="0"/>
                  <a:t> </a:t>
                </a:r>
                <a:r>
                  <a:rPr lang="fr-FR" sz="2400" dirty="0" err="1"/>
                  <a:t>enabled</a:t>
                </a:r>
                <a:r>
                  <a:rPr lang="fr-FR" sz="2400" dirty="0"/>
                  <a:t> at t=50 ms </a:t>
                </a:r>
                <a:r>
                  <a:rPr lang="fr-FR" sz="2400" dirty="0" err="1"/>
                  <a:t>with</a:t>
                </a:r>
                <a:r>
                  <a:rPr lang="fr-FR" sz="2400" dirty="0"/>
                  <a:t> a gain of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𝑔</m:t>
                        </m:r>
                      </m:e>
                      <m:sub>
                        <m:r>
                          <a:rPr lang="fr-FR" sz="2400" i="1">
                            <a:latin typeface="Cambria Math" panose="02040503050406030204" pitchFamily="18" charset="0"/>
                          </a:rPr>
                          <m:t>𝜇</m:t>
                        </m:r>
                      </m:sub>
                    </m:sSub>
                    <m:r>
                      <a:rPr lang="fr-FR" sz="2400" b="0" i="1" smtClean="0">
                        <a:latin typeface="Cambria Math" panose="02040503050406030204" pitchFamily="18" charset="0"/>
                      </a:rPr>
                      <m:t>=0.24</m:t>
                    </m:r>
                  </m:oMath>
                </a14:m>
                <a:r>
                  <a:rPr lang="en-US" sz="2400" dirty="0"/>
                  <a:t> kV/ns</a:t>
                </a:r>
                <a:br>
                  <a:rPr lang="en-US" sz="2400" dirty="0"/>
                </a:br>
                <a:endParaRPr lang="en-US" sz="2400" dirty="0"/>
              </a:p>
              <a:p>
                <a:pPr>
                  <a:buFont typeface="Wingdings" panose="05000000000000000000" pitchFamily="2" charset="2"/>
                  <a:buChar char="§"/>
                </a:pPr>
                <a:r>
                  <a:rPr lang="en-US" sz="2400" dirty="0"/>
                  <a:t> The damping is efficient (x6.6 faster that natural damping in this example)</a:t>
                </a:r>
                <a:br>
                  <a:rPr lang="en-US" sz="2400" dirty="0"/>
                </a:br>
                <a:endParaRPr lang="en-US" sz="2400" dirty="0"/>
              </a:p>
              <a:p>
                <a:pPr>
                  <a:buFont typeface="Wingdings" panose="05000000000000000000" pitchFamily="2" charset="2"/>
                  <a:buChar char="§"/>
                </a:pPr>
                <a:r>
                  <a:rPr lang="en-US" sz="2400" dirty="0"/>
                  <a:t> After damping, some residual oscillations to be analyzed (high feedback gain? Un-realistic features of the implementation?)</a:t>
                </a:r>
              </a:p>
              <a:p>
                <a:pPr>
                  <a:buFont typeface="Wingdings" panose="05000000000000000000" pitchFamily="2" charset="2"/>
                  <a:buChar char="§"/>
                </a:pPr>
                <a:endParaRPr lang="en-US" sz="2400" dirty="0"/>
              </a:p>
              <a:p>
                <a:pPr>
                  <a:buFont typeface="Wingdings" panose="05000000000000000000" pitchFamily="2" charset="2"/>
                  <a:buChar char="§"/>
                </a:pPr>
                <a:endParaRPr lang="en-US" sz="2400" dirty="0"/>
              </a:p>
            </p:txBody>
          </p:sp>
        </mc:Choice>
        <mc:Fallback xmlns="">
          <p:sp>
            <p:nvSpPr>
              <p:cNvPr id="14" name="Content Placeholder 2">
                <a:extLst>
                  <a:ext uri="{FF2B5EF4-FFF2-40B4-BE49-F238E27FC236}">
                    <a16:creationId xmlns:a16="http://schemas.microsoft.com/office/drawing/2014/main" id="{88F7E143-A288-4058-9F23-FA3A2660715A}"/>
                  </a:ext>
                </a:extLst>
              </p:cNvPr>
              <p:cNvSpPr txBox="1">
                <a:spLocks noRot="1" noChangeAspect="1" noMove="1" noResize="1" noEditPoints="1" noAdjustHandles="1" noChangeArrowheads="1" noChangeShapeType="1" noTextEdit="1"/>
              </p:cNvSpPr>
              <p:nvPr/>
            </p:nvSpPr>
            <p:spPr>
              <a:xfrm>
                <a:off x="0" y="4404990"/>
                <a:ext cx="9144000" cy="2591090"/>
              </a:xfrm>
              <a:prstGeom prst="rect">
                <a:avLst/>
              </a:prstGeom>
              <a:blipFill>
                <a:blip r:embed="rId4"/>
                <a:stretch>
                  <a:fillRect l="-867" t="-4000"/>
                </a:stretch>
              </a:blipFill>
            </p:spPr>
            <p:txBody>
              <a:bodyPr/>
              <a:lstStyle/>
              <a:p>
                <a:r>
                  <a:rPr lang="en-US">
                    <a:noFill/>
                  </a:rPr>
                  <a:t> </a:t>
                </a:r>
              </a:p>
            </p:txBody>
          </p:sp>
        </mc:Fallback>
      </mc:AlternateContent>
      <p:pic>
        <p:nvPicPr>
          <p:cNvPr id="19" name="Image 18">
            <a:extLst>
              <a:ext uri="{FF2B5EF4-FFF2-40B4-BE49-F238E27FC236}">
                <a16:creationId xmlns:a16="http://schemas.microsoft.com/office/drawing/2014/main" id="{C20DDC97-CBBA-4950-9F7B-C51782AF5D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02" y="1051155"/>
            <a:ext cx="4560000" cy="3420000"/>
          </a:xfrm>
          <a:prstGeom prst="rect">
            <a:avLst/>
          </a:prstGeom>
        </p:spPr>
      </p:pic>
      <p:pic>
        <p:nvPicPr>
          <p:cNvPr id="20" name="Image 19">
            <a:extLst>
              <a:ext uri="{FF2B5EF4-FFF2-40B4-BE49-F238E27FC236}">
                <a16:creationId xmlns:a16="http://schemas.microsoft.com/office/drawing/2014/main" id="{1161FFCE-D080-4281-BDD5-13297EAA57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1713" y="1051155"/>
            <a:ext cx="4560000" cy="3420000"/>
          </a:xfrm>
          <a:prstGeom prst="rect">
            <a:avLst/>
          </a:prstGeom>
        </p:spPr>
      </p:pic>
    </p:spTree>
    <p:extLst>
      <p:ext uri="{BB962C8B-B14F-4D97-AF65-F5344CB8AC3E}">
        <p14:creationId xmlns:p14="http://schemas.microsoft.com/office/powerpoint/2010/main" val="404766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Une image contenant texte, carte&#10;&#10;Description générée automatiquement">
            <a:extLst>
              <a:ext uri="{FF2B5EF4-FFF2-40B4-BE49-F238E27FC236}">
                <a16:creationId xmlns:a16="http://schemas.microsoft.com/office/drawing/2014/main" id="{64A25A43-2A82-42EA-ACE6-27CEC2763D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513" y="942031"/>
            <a:ext cx="4560000" cy="3420000"/>
          </a:xfrm>
          <a:prstGeom prst="rect">
            <a:avLst/>
          </a:prstGeom>
        </p:spPr>
      </p:pic>
      <p:pic>
        <p:nvPicPr>
          <p:cNvPr id="12" name="Image 11" descr="Une image contenant dessin&#10;&#10;Description générée automatiquement">
            <a:extLst>
              <a:ext uri="{FF2B5EF4-FFF2-40B4-BE49-F238E27FC236}">
                <a16:creationId xmlns:a16="http://schemas.microsoft.com/office/drawing/2014/main" id="{419F61DB-C20C-419D-8BE6-CB7A94E950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036" y="948168"/>
            <a:ext cx="4560000" cy="342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Scanning the CBFB mode and phase (21b)</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35</a:t>
            </a:fld>
            <a:endParaRPr lang="en-US" dirty="0"/>
          </a:p>
        </p:txBody>
      </p:sp>
      <p:sp>
        <p:nvSpPr>
          <p:cNvPr id="9" name="Rectangle 8">
            <a:extLst>
              <a:ext uri="{FF2B5EF4-FFF2-40B4-BE49-F238E27FC236}">
                <a16:creationId xmlns:a16="http://schemas.microsoft.com/office/drawing/2014/main" id="{1A563B35-1F38-44EF-B076-15F388810934}"/>
              </a:ext>
            </a:extLst>
          </p:cNvPr>
          <p:cNvSpPr/>
          <p:nvPr/>
        </p:nvSpPr>
        <p:spPr>
          <a:xfrm>
            <a:off x="5607084" y="691819"/>
            <a:ext cx="2353145" cy="369332"/>
          </a:xfrm>
          <a:prstGeom prst="rect">
            <a:avLst/>
          </a:prstGeom>
        </p:spPr>
        <p:txBody>
          <a:bodyPr wrap="none">
            <a:spAutoFit/>
          </a:bodyPr>
          <a:lstStyle/>
          <a:p>
            <a:r>
              <a:rPr lang="fr-FR" i="1" dirty="0"/>
              <a:t>Mode excitation matrix</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2793CA26-0FB3-43C2-938B-B909688C5C42}"/>
                  </a:ext>
                </a:extLst>
              </p:cNvPr>
              <p:cNvSpPr txBox="1">
                <a:spLocks/>
              </p:cNvSpPr>
              <p:nvPr/>
            </p:nvSpPr>
            <p:spPr>
              <a:xfrm>
                <a:off x="0" y="4368168"/>
                <a:ext cx="9144000" cy="248983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 </a:t>
                </a:r>
                <a:r>
                  <a:rPr lang="fr-FR" sz="2400" dirty="0"/>
                  <a:t>The </a:t>
                </a:r>
                <a:r>
                  <a:rPr lang="fr-FR" sz="2400" dirty="0" err="1"/>
                  <a:t>parameters</a:t>
                </a:r>
                <a:r>
                  <a:rPr lang="fr-FR" sz="2400" dirty="0"/>
                  <a:t> of the CBFB </a:t>
                </a:r>
                <a:r>
                  <a:rPr lang="fr-FR" sz="2400" dirty="0" err="1"/>
                  <a:t>were</a:t>
                </a:r>
                <a:r>
                  <a:rPr lang="fr-FR" sz="2400" dirty="0"/>
                  <a:t> </a:t>
                </a:r>
                <a:r>
                  <a:rPr lang="fr-FR" sz="2400" dirty="0" err="1"/>
                  <a:t>scanned</a:t>
                </a:r>
                <a:r>
                  <a:rPr lang="fr-FR" sz="2400" dirty="0"/>
                  <a:t> to check all possible cases</a:t>
                </a:r>
                <a:br>
                  <a:rPr lang="fr-FR" sz="2400" dirty="0"/>
                </a:br>
                <a:endParaRPr lang="fr-FR" sz="2400" dirty="0"/>
              </a:p>
              <a:p>
                <a:pPr>
                  <a:buFont typeface="Wingdings" panose="05000000000000000000" pitchFamily="2" charset="2"/>
                  <a:buChar char="§"/>
                </a:pPr>
                <a:r>
                  <a:rPr lang="fr-FR" sz="2400" dirty="0"/>
                  <a:t> The phase of the CBFB </a:t>
                </a:r>
                <a:r>
                  <a:rPr lang="fr-FR" sz="2400" dirty="0" err="1"/>
                  <a:t>was</a:t>
                </a:r>
                <a:r>
                  <a:rPr lang="fr-FR" sz="2400" dirty="0"/>
                  <a:t> </a:t>
                </a:r>
                <a:r>
                  <a:rPr lang="fr-FR" sz="2400" dirty="0" err="1"/>
                  <a:t>scanned</a:t>
                </a:r>
                <a:r>
                  <a:rPr lang="fr-FR" sz="2400" dirty="0"/>
                  <a:t> and oscillations are </a:t>
                </a:r>
                <a:r>
                  <a:rPr lang="fr-FR" sz="2400" dirty="0" err="1"/>
                  <a:t>excited</a:t>
                </a:r>
                <a:r>
                  <a:rPr lang="fr-FR" sz="2400" dirty="0"/>
                  <a:t> </a:t>
                </a:r>
                <a:r>
                  <a:rPr lang="fr-FR" sz="2400" dirty="0" err="1"/>
                  <a:t>with</a:t>
                </a:r>
                <a:r>
                  <a:rPr lang="fr-FR" sz="2400" dirty="0"/>
                  <a:t> </a:t>
                </a:r>
                <a14:m>
                  <m:oMath xmlns:m="http://schemas.openxmlformats.org/officeDocument/2006/math">
                    <m:r>
                      <m:rPr>
                        <m:sty m:val="p"/>
                      </m:rPr>
                      <a:rPr lang="fr-FR" sz="2400">
                        <a:latin typeface="Cambria Math" panose="02040503050406030204" pitchFamily="18" charset="0"/>
                      </a:rPr>
                      <m:t>Δ</m:t>
                    </m:r>
                    <m:sSub>
                      <m:sSubPr>
                        <m:ctrlPr>
                          <a:rPr lang="fr-FR" sz="2400" i="1">
                            <a:latin typeface="Cambria Math" panose="02040503050406030204" pitchFamily="18" charset="0"/>
                          </a:rPr>
                        </m:ctrlPr>
                      </m:sSubPr>
                      <m:e>
                        <m:r>
                          <a:rPr lang="fr-FR" sz="2400" i="1">
                            <a:latin typeface="Cambria Math" panose="02040503050406030204" pitchFamily="18" charset="0"/>
                          </a:rPr>
                          <m:t>𝜙</m:t>
                        </m:r>
                      </m:e>
                      <m:sub>
                        <m:r>
                          <a:rPr lang="fr-FR" sz="2400" i="1">
                            <a:latin typeface="Cambria Math" panose="02040503050406030204" pitchFamily="18" charset="0"/>
                          </a:rPr>
                          <m:t>𝜇</m:t>
                        </m:r>
                      </m:sub>
                    </m:sSub>
                    <m:r>
                      <a:rPr lang="fr-FR" sz="2400" i="1" smtClean="0">
                        <a:latin typeface="Cambria Math" panose="02040503050406030204" pitchFamily="18" charset="0"/>
                      </a:rPr>
                      <m:t>=</m:t>
                    </m:r>
                    <m:r>
                      <a:rPr lang="fr-FR" sz="2400" i="1">
                        <a:latin typeface="Cambria Math" panose="02040503050406030204" pitchFamily="18" charset="0"/>
                      </a:rPr>
                      <m:t>𝜋</m:t>
                    </m:r>
                    <m:r>
                      <a:rPr lang="fr-FR" sz="2400" i="1">
                        <a:latin typeface="Cambria Math" panose="02040503050406030204" pitchFamily="18" charset="0"/>
                      </a:rPr>
                      <m:t>/2</m:t>
                    </m:r>
                  </m:oMath>
                </a14:m>
                <a:r>
                  <a:rPr lang="en-US" sz="2400" dirty="0"/>
                  <a:t> as expected. The tolerance of the phase setting is large.</a:t>
                </a:r>
                <a:br>
                  <a:rPr lang="en-US" sz="2400" dirty="0"/>
                </a:br>
                <a:endParaRPr lang="en-US" sz="2400" dirty="0"/>
              </a:p>
              <a:p>
                <a:pPr>
                  <a:buFont typeface="Wingdings" panose="05000000000000000000" pitchFamily="2" charset="2"/>
                  <a:buChar char="§"/>
                </a:pPr>
                <a:r>
                  <a:rPr lang="en-US" sz="2400" dirty="0"/>
                  <a:t> All CB modes </a:t>
                </a:r>
                <a14:m>
                  <m:oMath xmlns:m="http://schemas.openxmlformats.org/officeDocument/2006/math">
                    <m:r>
                      <a:rPr lang="fr-FR" sz="2400" b="0" i="1" smtClean="0">
                        <a:latin typeface="Cambria Math" panose="02040503050406030204" pitchFamily="18" charset="0"/>
                      </a:rPr>
                      <m:t>𝜇</m:t>
                    </m:r>
                  </m:oMath>
                </a14:m>
                <a:r>
                  <a:rPr lang="en-US" sz="2400" dirty="0"/>
                  <a:t> were tested and are equally damped/excited</a:t>
                </a:r>
              </a:p>
              <a:p>
                <a:pPr>
                  <a:buFont typeface="Wingdings" panose="05000000000000000000" pitchFamily="2" charset="2"/>
                  <a:buChar char="§"/>
                </a:pPr>
                <a:endParaRPr lang="en-US" sz="2400" dirty="0"/>
              </a:p>
            </p:txBody>
          </p:sp>
        </mc:Choice>
        <mc:Fallback xmlns="">
          <p:sp>
            <p:nvSpPr>
              <p:cNvPr id="10" name="Content Placeholder 2">
                <a:extLst>
                  <a:ext uri="{FF2B5EF4-FFF2-40B4-BE49-F238E27FC236}">
                    <a16:creationId xmlns:a16="http://schemas.microsoft.com/office/drawing/2014/main" id="{2793CA26-0FB3-43C2-938B-B909688C5C42}"/>
                  </a:ext>
                </a:extLst>
              </p:cNvPr>
              <p:cNvSpPr txBox="1">
                <a:spLocks noRot="1" noChangeAspect="1" noMove="1" noResize="1" noEditPoints="1" noAdjustHandles="1" noChangeArrowheads="1" noChangeShapeType="1" noTextEdit="1"/>
              </p:cNvSpPr>
              <p:nvPr/>
            </p:nvSpPr>
            <p:spPr>
              <a:xfrm>
                <a:off x="0" y="4368168"/>
                <a:ext cx="9144000" cy="2489832"/>
              </a:xfrm>
              <a:prstGeom prst="rect">
                <a:avLst/>
              </a:prstGeom>
              <a:blipFill>
                <a:blip r:embed="rId5"/>
                <a:stretch>
                  <a:fillRect l="-867" t="-3431"/>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6FD2DF35-B373-471D-8F42-7AD2021F2EBB}"/>
              </a:ext>
            </a:extLst>
          </p:cNvPr>
          <p:cNvSpPr/>
          <p:nvPr/>
        </p:nvSpPr>
        <p:spPr>
          <a:xfrm>
            <a:off x="1534226" y="691819"/>
            <a:ext cx="1764574" cy="369332"/>
          </a:xfrm>
          <a:prstGeom prst="rect">
            <a:avLst/>
          </a:prstGeom>
        </p:spPr>
        <p:txBody>
          <a:bodyPr wrap="square">
            <a:spAutoFit/>
          </a:bodyPr>
          <a:lstStyle/>
          <a:p>
            <a:r>
              <a:rPr lang="fr-FR" i="1" dirty="0"/>
              <a:t>CBFB phase scan</a:t>
            </a:r>
          </a:p>
        </p:txBody>
      </p:sp>
    </p:spTree>
    <p:extLst>
      <p:ext uri="{BB962C8B-B14F-4D97-AF65-F5344CB8AC3E}">
        <p14:creationId xmlns:p14="http://schemas.microsoft.com/office/powerpoint/2010/main" val="32374345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7243C8F3-8DEE-4ABB-BED0-8721E0C9F4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0" y="1004660"/>
            <a:ext cx="4560000" cy="3420000"/>
          </a:xfrm>
          <a:prstGeom prst="rect">
            <a:avLst/>
          </a:prstGeom>
        </p:spPr>
      </p:pic>
      <p:pic>
        <p:nvPicPr>
          <p:cNvPr id="4" name="Image 3" descr="Une image contenant dessin&#10;&#10;Description générée automatiquement">
            <a:extLst>
              <a:ext uri="{FF2B5EF4-FFF2-40B4-BE49-F238E27FC236}">
                <a16:creationId xmlns:a16="http://schemas.microsoft.com/office/drawing/2014/main" id="{B98AEAB5-9188-45FA-9AE7-5353619A8E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9914" y="976414"/>
            <a:ext cx="4627484" cy="342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Scanning the CBFB mode and phase (18b)</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36</a:t>
            </a:fld>
            <a:endParaRPr lang="en-US" dirty="0"/>
          </a:p>
        </p:txBody>
      </p:sp>
      <p:sp>
        <p:nvSpPr>
          <p:cNvPr id="10" name="Content Placeholder 2">
            <a:extLst>
              <a:ext uri="{FF2B5EF4-FFF2-40B4-BE49-F238E27FC236}">
                <a16:creationId xmlns:a16="http://schemas.microsoft.com/office/drawing/2014/main" id="{2793CA26-0FB3-43C2-938B-B909688C5C42}"/>
              </a:ext>
            </a:extLst>
          </p:cNvPr>
          <p:cNvSpPr txBox="1">
            <a:spLocks/>
          </p:cNvSpPr>
          <p:nvPr/>
        </p:nvSpPr>
        <p:spPr>
          <a:xfrm>
            <a:off x="0" y="4368168"/>
            <a:ext cx="9144000" cy="248983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400" dirty="0"/>
              <a:t> </a:t>
            </a:r>
            <a:r>
              <a:rPr lang="fr-FR" sz="2400" dirty="0"/>
              <a:t>The </a:t>
            </a:r>
            <a:r>
              <a:rPr lang="fr-FR" sz="2400" dirty="0" err="1"/>
              <a:t>same</a:t>
            </a:r>
            <a:r>
              <a:rPr lang="fr-FR" sz="2400" dirty="0"/>
              <a:t> </a:t>
            </a:r>
            <a:r>
              <a:rPr lang="fr-FR" sz="2400" dirty="0" err="1"/>
              <a:t>results</a:t>
            </a:r>
            <a:r>
              <a:rPr lang="fr-FR" sz="2400" dirty="0"/>
              <a:t> are </a:t>
            </a:r>
            <a:r>
              <a:rPr lang="fr-FR" sz="2400" dirty="0" err="1"/>
              <a:t>obtained</a:t>
            </a:r>
            <a:r>
              <a:rPr lang="fr-FR" sz="2400" dirty="0"/>
              <a:t> for 18 </a:t>
            </a:r>
            <a:r>
              <a:rPr lang="fr-FR" sz="2400" dirty="0" err="1"/>
              <a:t>bunches</a:t>
            </a:r>
            <a:r>
              <a:rPr lang="fr-FR" sz="2400" dirty="0"/>
              <a:t> </a:t>
            </a:r>
            <a:r>
              <a:rPr lang="fr-FR" sz="2400" dirty="0" err="1"/>
              <a:t>instead</a:t>
            </a:r>
            <a:r>
              <a:rPr lang="fr-FR" sz="2400" dirty="0"/>
              <a:t> of 21 </a:t>
            </a:r>
            <a:r>
              <a:rPr lang="fr-FR" sz="2400" dirty="0" err="1"/>
              <a:t>bunches</a:t>
            </a:r>
            <a:br>
              <a:rPr lang="fr-FR" sz="2400" dirty="0"/>
            </a:br>
            <a:endParaRPr lang="fr-FR" sz="2400" dirty="0"/>
          </a:p>
          <a:p>
            <a:pPr>
              <a:buFont typeface="Wingdings" panose="05000000000000000000" pitchFamily="2" charset="2"/>
              <a:buChar char="§"/>
            </a:pPr>
            <a:r>
              <a:rPr lang="fr-FR" sz="2400" dirty="0"/>
              <a:t> The CBFB </a:t>
            </a:r>
            <a:r>
              <a:rPr lang="fr-FR" sz="2400" dirty="0" err="1"/>
              <a:t>always</a:t>
            </a:r>
            <a:r>
              <a:rPr lang="fr-FR" sz="2400" dirty="0"/>
              <a:t> </a:t>
            </a:r>
            <a:r>
              <a:rPr lang="fr-FR" sz="2400" dirty="0" err="1"/>
              <a:t>works</a:t>
            </a:r>
            <a:r>
              <a:rPr lang="fr-FR" sz="2400" dirty="0"/>
              <a:t> on the h=21 basis, the mode </a:t>
            </a:r>
            <a:r>
              <a:rPr lang="fr-FR" sz="2400" dirty="0" err="1"/>
              <a:t>analysis</a:t>
            </a:r>
            <a:r>
              <a:rPr lang="fr-FR" sz="2400" dirty="0"/>
              <a:t> </a:t>
            </a:r>
            <a:r>
              <a:rPr lang="fr-FR" sz="2400" dirty="0" err="1"/>
              <a:t>is</a:t>
            </a:r>
            <a:r>
              <a:rPr lang="fr-FR" sz="2400" dirty="0"/>
              <a:t> </a:t>
            </a:r>
            <a:r>
              <a:rPr lang="fr-FR" sz="2400" dirty="0" err="1"/>
              <a:t>done</a:t>
            </a:r>
            <a:r>
              <a:rPr lang="fr-FR" sz="2400" dirty="0"/>
              <a:t> </a:t>
            </a:r>
            <a:r>
              <a:rPr lang="fr-FR" sz="2400" dirty="0" err="1"/>
              <a:t>with</a:t>
            </a:r>
            <a:r>
              <a:rPr lang="fr-FR" sz="2400" dirty="0"/>
              <a:t> 21 </a:t>
            </a:r>
            <a:r>
              <a:rPr lang="fr-FR" sz="2400" dirty="0" err="1"/>
              <a:t>bunches</a:t>
            </a:r>
            <a:r>
              <a:rPr lang="fr-FR" sz="2400" dirty="0"/>
              <a:t> </a:t>
            </a:r>
            <a:r>
              <a:rPr lang="fr-FR" sz="2400" dirty="0" err="1"/>
              <a:t>with</a:t>
            </a:r>
            <a:r>
              <a:rPr lang="fr-FR" sz="2400" dirty="0"/>
              <a:t> 0 contributions </a:t>
            </a:r>
            <a:r>
              <a:rPr lang="fr-FR" sz="2400" dirty="0" err="1"/>
              <a:t>from</a:t>
            </a:r>
            <a:r>
              <a:rPr lang="fr-FR" sz="2400" dirty="0"/>
              <a:t> the 3 </a:t>
            </a:r>
            <a:r>
              <a:rPr lang="fr-FR" sz="2400" dirty="0" err="1"/>
              <a:t>empty</a:t>
            </a:r>
            <a:r>
              <a:rPr lang="fr-FR" sz="2400" dirty="0"/>
              <a:t> </a:t>
            </a:r>
            <a:r>
              <a:rPr lang="fr-FR" sz="2400" dirty="0" err="1"/>
              <a:t>buckets</a:t>
            </a:r>
            <a:r>
              <a:rPr lang="fr-FR" sz="2400" dirty="0"/>
              <a:t>.</a:t>
            </a:r>
            <a:endParaRPr lang="en-US" sz="2400" dirty="0"/>
          </a:p>
        </p:txBody>
      </p:sp>
      <p:sp>
        <p:nvSpPr>
          <p:cNvPr id="8" name="Rectangle 7">
            <a:extLst>
              <a:ext uri="{FF2B5EF4-FFF2-40B4-BE49-F238E27FC236}">
                <a16:creationId xmlns:a16="http://schemas.microsoft.com/office/drawing/2014/main" id="{47DD7B6E-C121-4562-8F80-B89EFCCFD5C7}"/>
              </a:ext>
            </a:extLst>
          </p:cNvPr>
          <p:cNvSpPr/>
          <p:nvPr/>
        </p:nvSpPr>
        <p:spPr>
          <a:xfrm>
            <a:off x="5607084" y="691819"/>
            <a:ext cx="2353145" cy="369332"/>
          </a:xfrm>
          <a:prstGeom prst="rect">
            <a:avLst/>
          </a:prstGeom>
        </p:spPr>
        <p:txBody>
          <a:bodyPr wrap="none">
            <a:spAutoFit/>
          </a:bodyPr>
          <a:lstStyle/>
          <a:p>
            <a:r>
              <a:rPr lang="fr-FR" i="1" dirty="0"/>
              <a:t>Mode excitation matrix</a:t>
            </a:r>
          </a:p>
        </p:txBody>
      </p:sp>
      <p:sp>
        <p:nvSpPr>
          <p:cNvPr id="12" name="Rectangle 11">
            <a:extLst>
              <a:ext uri="{FF2B5EF4-FFF2-40B4-BE49-F238E27FC236}">
                <a16:creationId xmlns:a16="http://schemas.microsoft.com/office/drawing/2014/main" id="{D48A412C-CBF7-4952-AC6E-FC04245E1CBC}"/>
              </a:ext>
            </a:extLst>
          </p:cNvPr>
          <p:cNvSpPr/>
          <p:nvPr/>
        </p:nvSpPr>
        <p:spPr>
          <a:xfrm>
            <a:off x="1534226" y="691819"/>
            <a:ext cx="1764574" cy="369332"/>
          </a:xfrm>
          <a:prstGeom prst="rect">
            <a:avLst/>
          </a:prstGeom>
        </p:spPr>
        <p:txBody>
          <a:bodyPr wrap="square">
            <a:spAutoFit/>
          </a:bodyPr>
          <a:lstStyle/>
          <a:p>
            <a:r>
              <a:rPr lang="fr-FR" i="1" dirty="0"/>
              <a:t>CBFB phase scan</a:t>
            </a:r>
          </a:p>
        </p:txBody>
      </p:sp>
    </p:spTree>
    <p:extLst>
      <p:ext uri="{BB962C8B-B14F-4D97-AF65-F5344CB8AC3E}">
        <p14:creationId xmlns:p14="http://schemas.microsoft.com/office/powerpoint/2010/main" val="40712549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7243C8F3-8DEE-4ABB-BED0-8721E0C9F4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0" y="1004660"/>
            <a:ext cx="4560000" cy="3420000"/>
          </a:xfrm>
          <a:prstGeom prst="rect">
            <a:avLst/>
          </a:prstGeom>
        </p:spPr>
      </p:pic>
      <p:pic>
        <p:nvPicPr>
          <p:cNvPr id="4" name="Image 3" descr="Une image contenant dessin&#10;&#10;Description générée automatiquement">
            <a:extLst>
              <a:ext uri="{FF2B5EF4-FFF2-40B4-BE49-F238E27FC236}">
                <a16:creationId xmlns:a16="http://schemas.microsoft.com/office/drawing/2014/main" id="{B98AEAB5-9188-45FA-9AE7-5353619A8E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9914" y="976414"/>
            <a:ext cx="4627484" cy="342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Scanning the CBFB mode and phase (18b)</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37</a:t>
            </a:fld>
            <a:endParaRPr lang="en-US" dirty="0"/>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2793CA26-0FB3-43C2-938B-B909688C5C42}"/>
                  </a:ext>
                </a:extLst>
              </p:cNvPr>
              <p:cNvSpPr txBox="1">
                <a:spLocks/>
              </p:cNvSpPr>
              <p:nvPr/>
            </p:nvSpPr>
            <p:spPr>
              <a:xfrm>
                <a:off x="0" y="4368168"/>
                <a:ext cx="9144000" cy="2489832"/>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fr-FR" sz="2400" dirty="0"/>
                  <a:t>In practice for data </a:t>
                </a:r>
                <a:r>
                  <a:rPr lang="fr-FR" sz="2400" dirty="0" err="1"/>
                  <a:t>analysis</a:t>
                </a:r>
                <a:r>
                  <a:rPr lang="fr-FR" sz="2400" dirty="0"/>
                  <a:t>, the mode </a:t>
                </a:r>
                <a:r>
                  <a:rPr lang="fr-FR" sz="2400" dirty="0" err="1"/>
                  <a:t>analysis</a:t>
                </a:r>
                <a:r>
                  <a:rPr lang="fr-FR" sz="2400" dirty="0"/>
                  <a:t> </a:t>
                </a:r>
                <a:r>
                  <a:rPr lang="fr-FR" sz="2400" dirty="0" err="1"/>
                  <a:t>is</a:t>
                </a:r>
                <a:r>
                  <a:rPr lang="fr-FR" sz="2400" dirty="0"/>
                  <a:t> </a:t>
                </a:r>
                <a:r>
                  <a:rPr lang="fr-FR" sz="2400" dirty="0" err="1"/>
                  <a:t>done</a:t>
                </a:r>
                <a:r>
                  <a:rPr lang="fr-FR" sz="2400" dirty="0"/>
                  <a:t> on the </a:t>
                </a:r>
                <a:r>
                  <a:rPr lang="fr-FR" sz="2400" dirty="0" err="1"/>
                  <a:t>actual</a:t>
                </a:r>
                <a:r>
                  <a:rPr lang="fr-FR" sz="2400" dirty="0"/>
                  <a:t> </a:t>
                </a:r>
                <a:r>
                  <a:rPr lang="fr-FR" sz="2400" dirty="0" err="1"/>
                  <a:t>number</a:t>
                </a:r>
                <a:r>
                  <a:rPr lang="fr-FR" sz="2400" dirty="0"/>
                  <a:t> of </a:t>
                </a:r>
                <a:r>
                  <a:rPr lang="fr-FR" sz="2400" dirty="0" err="1"/>
                  <a:t>bunches</a:t>
                </a:r>
                <a:r>
                  <a:rPr lang="fr-FR" sz="2400" dirty="0"/>
                  <a:t>. The </a:t>
                </a:r>
                <a:r>
                  <a:rPr lang="fr-FR" sz="2400" dirty="0" err="1"/>
                  <a:t>corresponding</a:t>
                </a:r>
                <a:r>
                  <a:rPr lang="fr-FR" sz="2400" dirty="0"/>
                  <a:t> mode </a:t>
                </a:r>
                <a:r>
                  <a:rPr lang="fr-FR" sz="2400" dirty="0" err="1"/>
                  <a:t>numbers</a:t>
                </a:r>
                <a:r>
                  <a:rPr lang="fr-FR" sz="2400" dirty="0"/>
                  <a:t> can </a:t>
                </a:r>
                <a:r>
                  <a:rPr lang="fr-FR" sz="2400" dirty="0" err="1"/>
                  <a:t>be</a:t>
                </a:r>
                <a:r>
                  <a:rPr lang="fr-FR" sz="2400" dirty="0"/>
                  <a:t> </a:t>
                </a:r>
                <a:r>
                  <a:rPr lang="fr-FR" sz="2400" dirty="0" err="1"/>
                  <a:t>obtained</a:t>
                </a:r>
                <a:r>
                  <a:rPr lang="fr-FR" sz="2400" dirty="0"/>
                  <a:t> </a:t>
                </a:r>
                <a:r>
                  <a:rPr lang="fr-FR" sz="2400" dirty="0" err="1"/>
                  <a:t>with</a:t>
                </a:r>
                <a:r>
                  <a:rPr lang="fr-FR" sz="2400" dirty="0"/>
                  <a:t> </a:t>
                </a:r>
                <a14:m>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𝜇</m:t>
                        </m:r>
                      </m:e>
                      <m:sub>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𝑛</m:t>
                            </m:r>
                          </m:e>
                          <m:sub>
                            <m:r>
                              <a:rPr lang="fr-FR" sz="2400" b="0" i="1" smtClean="0">
                                <a:latin typeface="Cambria Math" panose="02040503050406030204" pitchFamily="18" charset="0"/>
                              </a:rPr>
                              <m:t>𝑏</m:t>
                            </m:r>
                          </m:sub>
                        </m:sSub>
                        <m:r>
                          <a:rPr lang="fr-FR" sz="2400" b="0" i="1" smtClean="0">
                            <a:latin typeface="Cambria Math" panose="02040503050406030204" pitchFamily="18" charset="0"/>
                          </a:rPr>
                          <m:t>=18</m:t>
                        </m:r>
                      </m:sub>
                    </m:sSub>
                    <m:r>
                      <a:rPr lang="fr-FR" sz="2400" b="0" i="1" smtClean="0">
                        <a:latin typeface="Cambria Math" panose="02040503050406030204" pitchFamily="18" charset="0"/>
                      </a:rPr>
                      <m:t>=</m:t>
                    </m:r>
                    <m:sSub>
                      <m:sSubPr>
                        <m:ctrlPr>
                          <a:rPr lang="fr-FR" sz="2400" i="1">
                            <a:latin typeface="Cambria Math" panose="02040503050406030204" pitchFamily="18" charset="0"/>
                          </a:rPr>
                        </m:ctrlPr>
                      </m:sSubPr>
                      <m:e>
                        <m:r>
                          <a:rPr lang="fr-FR" sz="2400" i="1">
                            <a:latin typeface="Cambria Math" panose="02040503050406030204" pitchFamily="18" charset="0"/>
                          </a:rPr>
                          <m:t>𝜇</m:t>
                        </m:r>
                      </m:e>
                      <m:sub>
                        <m:sSub>
                          <m:sSubPr>
                            <m:ctrlPr>
                              <a:rPr lang="fr-FR" sz="2400" i="1">
                                <a:latin typeface="Cambria Math" panose="02040503050406030204" pitchFamily="18" charset="0"/>
                              </a:rPr>
                            </m:ctrlPr>
                          </m:sSubPr>
                          <m:e>
                            <m:r>
                              <a:rPr lang="fr-FR" sz="2400" i="1">
                                <a:latin typeface="Cambria Math" panose="02040503050406030204" pitchFamily="18" charset="0"/>
                              </a:rPr>
                              <m:t>𝑛</m:t>
                            </m:r>
                          </m:e>
                          <m:sub>
                            <m:r>
                              <a:rPr lang="fr-FR" sz="2400" i="1">
                                <a:latin typeface="Cambria Math" panose="02040503050406030204" pitchFamily="18" charset="0"/>
                              </a:rPr>
                              <m:t>𝑏</m:t>
                            </m:r>
                          </m:sub>
                        </m:sSub>
                        <m:r>
                          <a:rPr lang="fr-FR" sz="2400" i="1">
                            <a:latin typeface="Cambria Math" panose="02040503050406030204" pitchFamily="18" charset="0"/>
                          </a:rPr>
                          <m:t>=</m:t>
                        </m:r>
                        <m:r>
                          <a:rPr lang="fr-FR" sz="2400" b="0" i="1" smtClean="0">
                            <a:latin typeface="Cambria Math" panose="02040503050406030204" pitchFamily="18" charset="0"/>
                          </a:rPr>
                          <m:t>21</m:t>
                        </m:r>
                      </m:sub>
                    </m:sSub>
                    <m:r>
                      <a:rPr lang="fr-FR" sz="2400" b="0" i="1" smtClean="0">
                        <a:latin typeface="Cambria Math" panose="02040503050406030204" pitchFamily="18" charset="0"/>
                      </a:rPr>
                      <m:t>⋅</m:t>
                    </m:r>
                    <m:d>
                      <m:dPr>
                        <m:ctrlPr>
                          <a:rPr lang="fr-FR" sz="2400" b="0" i="1" smtClean="0">
                            <a:latin typeface="Cambria Math" panose="02040503050406030204" pitchFamily="18" charset="0"/>
                          </a:rPr>
                        </m:ctrlPr>
                      </m:dPr>
                      <m:e>
                        <m:r>
                          <a:rPr lang="fr-FR" sz="2400" b="0" i="1" smtClean="0">
                            <a:latin typeface="Cambria Math" panose="02040503050406030204" pitchFamily="18" charset="0"/>
                          </a:rPr>
                          <m:t>18/21</m:t>
                        </m:r>
                      </m:e>
                    </m:d>
                  </m:oMath>
                </a14:m>
                <a:br>
                  <a:rPr lang="fr-FR" sz="2400" dirty="0"/>
                </a:br>
                <a:endParaRPr lang="fr-FR" sz="2400" dirty="0"/>
              </a:p>
              <a:p>
                <a:pPr>
                  <a:buFont typeface="Wingdings" panose="05000000000000000000" pitchFamily="2" charset="2"/>
                  <a:buChar char="§"/>
                </a:pPr>
                <a:r>
                  <a:rPr lang="fr-FR" sz="2400" dirty="0"/>
                  <a:t> The excitation/</a:t>
                </a:r>
                <a:r>
                  <a:rPr lang="fr-FR" sz="2400" dirty="0" err="1"/>
                  <a:t>damping</a:t>
                </a:r>
                <a:r>
                  <a:rPr lang="fr-FR" sz="2400" dirty="0"/>
                  <a:t> of </a:t>
                </a:r>
                <a:r>
                  <a:rPr lang="fr-FR" sz="2400" dirty="0" err="1"/>
                  <a:t>some</a:t>
                </a:r>
                <a:r>
                  <a:rPr lang="fr-FR" sz="2400" dirty="0"/>
                  <a:t> modes </a:t>
                </a:r>
                <a:r>
                  <a:rPr lang="fr-FR" sz="2400" dirty="0" err="1"/>
                  <a:t>is</a:t>
                </a:r>
                <a:r>
                  <a:rPr lang="fr-FR" sz="2400" dirty="0"/>
                  <a:t> not optimal </a:t>
                </a:r>
                <a:r>
                  <a:rPr lang="fr-FR" sz="2400" dirty="0" err="1"/>
                  <a:t>with</a:t>
                </a:r>
                <a:r>
                  <a:rPr lang="fr-FR" sz="2400" dirty="0"/>
                  <a:t> </a:t>
                </a:r>
                <a:r>
                  <a:rPr lang="fr-FR" sz="2400" dirty="0" err="1"/>
                  <a:t>empty</a:t>
                </a:r>
                <a:r>
                  <a:rPr lang="fr-FR" sz="2400" dirty="0"/>
                  <a:t> </a:t>
                </a:r>
                <a:r>
                  <a:rPr lang="fr-FR" sz="2400" dirty="0" err="1"/>
                  <a:t>buckets</a:t>
                </a:r>
                <a:r>
                  <a:rPr lang="fr-FR" sz="2400" dirty="0"/>
                  <a:t> -&gt; e.g. excitation of mode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𝜇</m:t>
                        </m:r>
                      </m:e>
                      <m:sub>
                        <m:sSub>
                          <m:sSubPr>
                            <m:ctrlPr>
                              <a:rPr lang="fr-FR" sz="2400" i="1">
                                <a:latin typeface="Cambria Math" panose="02040503050406030204" pitchFamily="18" charset="0"/>
                              </a:rPr>
                            </m:ctrlPr>
                          </m:sSubPr>
                          <m:e>
                            <m:r>
                              <a:rPr lang="fr-FR" sz="2400" i="1">
                                <a:latin typeface="Cambria Math" panose="02040503050406030204" pitchFamily="18" charset="0"/>
                              </a:rPr>
                              <m:t>𝑛</m:t>
                            </m:r>
                          </m:e>
                          <m:sub>
                            <m:r>
                              <a:rPr lang="fr-FR" sz="2400" i="1">
                                <a:latin typeface="Cambria Math" panose="02040503050406030204" pitchFamily="18" charset="0"/>
                              </a:rPr>
                              <m:t>𝑏</m:t>
                            </m:r>
                          </m:sub>
                        </m:sSub>
                        <m:r>
                          <a:rPr lang="fr-FR" sz="2400" i="1">
                            <a:latin typeface="Cambria Math" panose="02040503050406030204" pitchFamily="18" charset="0"/>
                          </a:rPr>
                          <m:t>=</m:t>
                        </m:r>
                        <m:r>
                          <a:rPr lang="fr-FR" sz="2400" b="0" i="1" smtClean="0">
                            <a:latin typeface="Cambria Math" panose="02040503050406030204" pitchFamily="18" charset="0"/>
                          </a:rPr>
                          <m:t>18</m:t>
                        </m:r>
                      </m:sub>
                    </m:sSub>
                    <m:r>
                      <a:rPr lang="fr-FR" sz="2400" i="1">
                        <a:latin typeface="Cambria Math" panose="02040503050406030204" pitchFamily="18" charset="0"/>
                      </a:rPr>
                      <m:t>=</m:t>
                    </m:r>
                    <m:r>
                      <a:rPr lang="fr-FR" sz="2400" b="0" i="1" smtClean="0">
                        <a:latin typeface="Cambria Math" panose="02040503050406030204" pitchFamily="18" charset="0"/>
                      </a:rPr>
                      <m:t>3→</m:t>
                    </m:r>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𝜇</m:t>
                        </m:r>
                      </m:e>
                      <m:sub>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𝑛</m:t>
                            </m:r>
                          </m:e>
                          <m:sub>
                            <m:r>
                              <a:rPr lang="fr-FR" sz="2400" b="0" i="1" smtClean="0">
                                <a:latin typeface="Cambria Math" panose="02040503050406030204" pitchFamily="18" charset="0"/>
                              </a:rPr>
                              <m:t>𝑏</m:t>
                            </m:r>
                          </m:sub>
                        </m:sSub>
                        <m:r>
                          <a:rPr lang="fr-FR" sz="2400" b="0" i="1" smtClean="0">
                            <a:latin typeface="Cambria Math" panose="02040503050406030204" pitchFamily="18" charset="0"/>
                          </a:rPr>
                          <m:t>=21</m:t>
                        </m:r>
                      </m:sub>
                    </m:sSub>
                    <m:r>
                      <a:rPr lang="fr-FR" sz="2400" b="0" i="1" smtClean="0">
                        <a:latin typeface="Cambria Math" panose="02040503050406030204" pitchFamily="18" charset="0"/>
                      </a:rPr>
                      <m:t>=4</m:t>
                    </m:r>
                  </m:oMath>
                </a14:m>
                <a:r>
                  <a:rPr lang="en-US" sz="2400" dirty="0"/>
                  <a:t> effectively excites modes </a:t>
                </a:r>
                <a14:m>
                  <m:oMath xmlns:m="http://schemas.openxmlformats.org/officeDocument/2006/math">
                    <m:sSub>
                      <m:sSubPr>
                        <m:ctrlPr>
                          <a:rPr lang="fr-FR" sz="2400" b="0" i="1" smtClean="0">
                            <a:latin typeface="Cambria Math" panose="02040503050406030204" pitchFamily="18" charset="0"/>
                          </a:rPr>
                        </m:ctrlPr>
                      </m:sSubPr>
                      <m:e>
                        <m:r>
                          <a:rPr lang="fr-FR" sz="2400" i="1">
                            <a:latin typeface="Cambria Math" panose="02040503050406030204" pitchFamily="18" charset="0"/>
                          </a:rPr>
                          <m:t>𝜇</m:t>
                        </m:r>
                      </m:e>
                      <m:sub>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𝑛</m:t>
                            </m:r>
                          </m:e>
                          <m:sub>
                            <m:r>
                              <a:rPr lang="fr-FR" sz="2400" b="0" i="1" smtClean="0">
                                <a:latin typeface="Cambria Math" panose="02040503050406030204" pitchFamily="18" charset="0"/>
                              </a:rPr>
                              <m:t>𝑏</m:t>
                            </m:r>
                          </m:sub>
                        </m:sSub>
                        <m:r>
                          <a:rPr lang="fr-FR" sz="2400" b="0" i="1" smtClean="0">
                            <a:latin typeface="Cambria Math" panose="02040503050406030204" pitchFamily="18" charset="0"/>
                          </a:rPr>
                          <m:t>=18</m:t>
                        </m:r>
                      </m:sub>
                    </m:sSub>
                    <m:r>
                      <a:rPr lang="fr-FR" sz="2400" i="1">
                        <a:latin typeface="Cambria Math" panose="02040503050406030204" pitchFamily="18" charset="0"/>
                      </a:rPr>
                      <m:t>=3</m:t>
                    </m:r>
                  </m:oMath>
                </a14:m>
                <a:r>
                  <a:rPr lang="en-US" sz="2400" dirty="0"/>
                  <a:t> and </a:t>
                </a:r>
                <a14:m>
                  <m:oMath xmlns:m="http://schemas.openxmlformats.org/officeDocument/2006/math">
                    <m:r>
                      <a:rPr lang="fr-FR" sz="2400" i="1">
                        <a:latin typeface="Cambria Math" panose="02040503050406030204" pitchFamily="18" charset="0"/>
                      </a:rPr>
                      <m:t>4</m:t>
                    </m:r>
                  </m:oMath>
                </a14:m>
                <a:r>
                  <a:rPr lang="en-US" sz="1800" dirty="0"/>
                  <a:t> </a:t>
                </a:r>
                <a:endParaRPr lang="en-US" sz="2000" dirty="0"/>
              </a:p>
              <a:p>
                <a:pPr>
                  <a:buFont typeface="Wingdings" panose="05000000000000000000" pitchFamily="2" charset="2"/>
                  <a:buChar char="§"/>
                </a:pPr>
                <a:endParaRPr lang="en-US" sz="2400" dirty="0"/>
              </a:p>
            </p:txBody>
          </p:sp>
        </mc:Choice>
        <mc:Fallback xmlns="">
          <p:sp>
            <p:nvSpPr>
              <p:cNvPr id="10" name="Content Placeholder 2">
                <a:extLst>
                  <a:ext uri="{FF2B5EF4-FFF2-40B4-BE49-F238E27FC236}">
                    <a16:creationId xmlns:a16="http://schemas.microsoft.com/office/drawing/2014/main" id="{2793CA26-0FB3-43C2-938B-B909688C5C42}"/>
                  </a:ext>
                </a:extLst>
              </p:cNvPr>
              <p:cNvSpPr txBox="1">
                <a:spLocks noRot="1" noChangeAspect="1" noMove="1" noResize="1" noEditPoints="1" noAdjustHandles="1" noChangeArrowheads="1" noChangeShapeType="1" noTextEdit="1"/>
              </p:cNvSpPr>
              <p:nvPr/>
            </p:nvSpPr>
            <p:spPr>
              <a:xfrm>
                <a:off x="0" y="4368168"/>
                <a:ext cx="9144000" cy="2489832"/>
              </a:xfrm>
              <a:prstGeom prst="rect">
                <a:avLst/>
              </a:prstGeom>
              <a:blipFill>
                <a:blip r:embed="rId5"/>
                <a:stretch>
                  <a:fillRect l="-867" t="-4657"/>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47DD7B6E-C121-4562-8F80-B89EFCCFD5C7}"/>
              </a:ext>
            </a:extLst>
          </p:cNvPr>
          <p:cNvSpPr/>
          <p:nvPr/>
        </p:nvSpPr>
        <p:spPr>
          <a:xfrm>
            <a:off x="5607084" y="691819"/>
            <a:ext cx="2353145" cy="369332"/>
          </a:xfrm>
          <a:prstGeom prst="rect">
            <a:avLst/>
          </a:prstGeom>
        </p:spPr>
        <p:txBody>
          <a:bodyPr wrap="none">
            <a:spAutoFit/>
          </a:bodyPr>
          <a:lstStyle/>
          <a:p>
            <a:r>
              <a:rPr lang="fr-FR" i="1" dirty="0"/>
              <a:t>Mode excitation matrix</a:t>
            </a:r>
          </a:p>
        </p:txBody>
      </p:sp>
      <p:sp>
        <p:nvSpPr>
          <p:cNvPr id="12" name="Rectangle 11">
            <a:extLst>
              <a:ext uri="{FF2B5EF4-FFF2-40B4-BE49-F238E27FC236}">
                <a16:creationId xmlns:a16="http://schemas.microsoft.com/office/drawing/2014/main" id="{D48A412C-CBF7-4952-AC6E-FC04245E1CBC}"/>
              </a:ext>
            </a:extLst>
          </p:cNvPr>
          <p:cNvSpPr/>
          <p:nvPr/>
        </p:nvSpPr>
        <p:spPr>
          <a:xfrm>
            <a:off x="1534226" y="691819"/>
            <a:ext cx="1764574" cy="369332"/>
          </a:xfrm>
          <a:prstGeom prst="rect">
            <a:avLst/>
          </a:prstGeom>
        </p:spPr>
        <p:txBody>
          <a:bodyPr wrap="square">
            <a:spAutoFit/>
          </a:bodyPr>
          <a:lstStyle/>
          <a:p>
            <a:r>
              <a:rPr lang="fr-FR" i="1" dirty="0"/>
              <a:t>CBFB phase scan</a:t>
            </a:r>
          </a:p>
        </p:txBody>
      </p:sp>
    </p:spTree>
    <p:extLst>
      <p:ext uri="{BB962C8B-B14F-4D97-AF65-F5344CB8AC3E}">
        <p14:creationId xmlns:p14="http://schemas.microsoft.com/office/powerpoint/2010/main" val="3641172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hart, bar chart, histogram&#10;&#10;Description automatically generated">
            <a:extLst>
              <a:ext uri="{FF2B5EF4-FFF2-40B4-BE49-F238E27FC236}">
                <a16:creationId xmlns:a16="http://schemas.microsoft.com/office/drawing/2014/main" id="{A4C17102-B156-4DCE-BC80-CC78C16F8E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6617" y="772967"/>
            <a:ext cx="4338075" cy="3240000"/>
          </a:xfrm>
          <a:prstGeom prst="rect">
            <a:avLst/>
          </a:prstGeom>
        </p:spPr>
      </p:pic>
      <p:pic>
        <p:nvPicPr>
          <p:cNvPr id="13" name="Picture 12" descr="Chart, scatter chart, bubble chart&#10;&#10;Description automatically generated">
            <a:extLst>
              <a:ext uri="{FF2B5EF4-FFF2-40B4-BE49-F238E27FC236}">
                <a16:creationId xmlns:a16="http://schemas.microsoft.com/office/drawing/2014/main" id="{F2350F23-6ADB-4F5C-B39A-F3C5622501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784447"/>
            <a:ext cx="4338075" cy="3240000"/>
          </a:xfrm>
          <a:prstGeom prst="rect">
            <a:avLst/>
          </a:prstGeom>
        </p:spPr>
      </p:pic>
      <p:pic>
        <p:nvPicPr>
          <p:cNvPr id="9" name="Picture 8">
            <a:extLst>
              <a:ext uri="{FF2B5EF4-FFF2-40B4-BE49-F238E27FC236}">
                <a16:creationId xmlns:a16="http://schemas.microsoft.com/office/drawing/2014/main" id="{8724E18F-CCED-4768-A7D2-52238966606D}"/>
              </a:ext>
            </a:extLst>
          </p:cNvPr>
          <p:cNvPicPr>
            <a:picLocks noChangeAspect="1"/>
          </p:cNvPicPr>
          <p:nvPr/>
        </p:nvPicPr>
        <p:blipFill>
          <a:blip r:embed="rId5"/>
          <a:stretch>
            <a:fillRect/>
          </a:stretch>
        </p:blipFill>
        <p:spPr>
          <a:xfrm>
            <a:off x="700549" y="741468"/>
            <a:ext cx="3387704" cy="3387704"/>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err="1"/>
              <a:t>BLonD</a:t>
            </a:r>
            <a:r>
              <a:rPr lang="en-US" sz="4000" b="1" dirty="0"/>
              <a:t> simulation code</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4</a:t>
            </a:fld>
            <a:endParaRPr lang="en-US" dirty="0"/>
          </a:p>
        </p:txBody>
      </p:sp>
      <mc:AlternateContent xmlns:mc="http://schemas.openxmlformats.org/markup-compatibility/2006">
        <mc:Choice xmlns:a14="http://schemas.microsoft.com/office/drawing/2010/main"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927566"/>
                <a:ext cx="9144000" cy="3021873"/>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BLonD is a </a:t>
                </a:r>
                <a:r>
                  <a:rPr lang="en-US" sz="2600"/>
                  <a:t>particle tracking code, </a:t>
                </a:r>
                <a:r>
                  <a:rPr lang="en-US" sz="2600" dirty="0"/>
                  <a:t>each macroparticle is a statistical sample of the bunch distribution.</a:t>
                </a:r>
                <a:br>
                  <a:rPr lang="en-US" sz="2600" dirty="0"/>
                </a:br>
                <a:endParaRPr lang="en-US" sz="2600" dirty="0"/>
              </a:p>
              <a:p>
                <a:pPr>
                  <a:buFont typeface="Wingdings" panose="05000000000000000000" pitchFamily="2" charset="2"/>
                  <a:buChar char="§"/>
                </a:pPr>
                <a:r>
                  <a:rPr lang="en-US" sz="2600" dirty="0"/>
                  <a:t>Our simulations are approximated with all RF cavities in a single station. At each simulation turn (corresponding to a machine turn), the particle coordinates in phase and energy are updated according to the optics (drift) and RF parameters (kick).</a:t>
                </a:r>
                <a:br>
                  <a:rPr lang="en-US" sz="2600" dirty="0"/>
                </a:br>
                <a:endParaRPr lang="en-US" sz="2600" dirty="0"/>
              </a:p>
              <a:p>
                <a:pPr>
                  <a:buFont typeface="Wingdings" panose="05000000000000000000" pitchFamily="2" charset="2"/>
                  <a:buChar char="§"/>
                </a:pPr>
                <a:r>
                  <a:rPr lang="en-US" sz="2600" dirty="0"/>
                  <a:t>The base time step to extract any information during the simulation is the “design” revolution period, obtained from the design bending field (correspond to the Open Loop (OL)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𝑇</m:t>
                        </m:r>
                      </m:e>
                      <m:sub>
                        <m:r>
                          <m:rPr>
                            <m:sty m:val="p"/>
                          </m:rPr>
                          <a:rPr lang="en-US" sz="2600" b="0" i="0" smtClean="0">
                            <a:latin typeface="Cambria Math" panose="02040503050406030204" pitchFamily="18" charset="0"/>
                          </a:rPr>
                          <m:t>rev</m:t>
                        </m:r>
                      </m:sub>
                    </m:sSub>
                  </m:oMath>
                </a14:m>
                <a:r>
                  <a:rPr lang="en-US" sz="2600" dirty="0"/>
                  <a:t>).</a:t>
                </a:r>
              </a:p>
            </p:txBody>
          </p:sp>
        </mc:Choice>
        <mc:Fallback>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3927566"/>
                <a:ext cx="9144000" cy="3021873"/>
              </a:xfrm>
              <a:prstGeom prst="rect">
                <a:avLst/>
              </a:prstGeom>
              <a:blipFill>
                <a:blip r:embed="rId6"/>
                <a:stretch>
                  <a:fillRect l="-733" t="-4032" r="-1267" b="-1613"/>
                </a:stretch>
              </a:blipFill>
            </p:spPr>
            <p:txBody>
              <a:bodyPr/>
              <a:lstStyle/>
              <a:p>
                <a:r>
                  <a:rPr lang="en-US">
                    <a:noFill/>
                  </a:rPr>
                  <a:t> </a:t>
                </a:r>
              </a:p>
            </p:txBody>
          </p:sp>
        </mc:Fallback>
      </mc:AlternateContent>
    </p:spTree>
    <p:extLst>
      <p:ext uri="{BB962C8B-B14F-4D97-AF65-F5344CB8AC3E}">
        <p14:creationId xmlns:p14="http://schemas.microsoft.com/office/powerpoint/2010/main" val="328259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Reference coordinate, “design” vs. real clock</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5</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129172"/>
                <a:ext cx="9144000" cy="2737455"/>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With beam feedbacks enabled such as the phase loop, the real RF (i.e., revolution) frequency can change during the simulation.</a:t>
                </a:r>
                <a:br>
                  <a:rPr lang="en-US" sz="2600" dirty="0"/>
                </a:br>
                <a:endParaRPr lang="en-US" sz="2600" dirty="0"/>
              </a:p>
              <a:p>
                <a:pPr>
                  <a:buFont typeface="Wingdings" panose="05000000000000000000" pitchFamily="2" charset="2"/>
                  <a:buChar char="§"/>
                </a:pPr>
                <a:r>
                  <a:rPr lang="en-US" sz="2600" dirty="0"/>
                  <a:t>With respect to our OL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𝑇</m:t>
                        </m:r>
                      </m:e>
                      <m:sub>
                        <m:r>
                          <m:rPr>
                            <m:sty m:val="p"/>
                          </m:rPr>
                          <a:rPr lang="en-US" sz="2600" b="0" i="0" smtClean="0">
                            <a:latin typeface="Cambria Math" panose="02040503050406030204" pitchFamily="18" charset="0"/>
                          </a:rPr>
                          <m:t>rev</m:t>
                        </m:r>
                      </m:sub>
                    </m:sSub>
                    <m:r>
                      <a:rPr lang="en-US" sz="2600" b="0" i="1" smtClean="0">
                        <a:latin typeface="Cambria Math" panose="02040503050406030204" pitchFamily="18" charset="0"/>
                      </a:rPr>
                      <m:t> </m:t>
                    </m:r>
                  </m:oMath>
                </a14:m>
                <a:r>
                  <a:rPr lang="en-US" sz="2600" dirty="0"/>
                  <a:t>clock, the beam will drift and its phase in the Closed Loop (CL) reference needs to be tracked and corrected carefully.</a:t>
                </a:r>
                <a:br>
                  <a:rPr lang="en-US" sz="2600" dirty="0"/>
                </a:br>
                <a:endParaRPr lang="en-US" sz="2600" dirty="0"/>
              </a:p>
              <a:p>
                <a:pPr>
                  <a:buFont typeface="Wingdings" panose="05000000000000000000" pitchFamily="2" charset="2"/>
                  <a:buChar char="§"/>
                </a:pPr>
                <a:r>
                  <a:rPr lang="en-US" sz="2600" dirty="0"/>
                  <a:t>We need to consider that large drifts can occur during the simulation of a complete cycle, a sufficiently large window for the histograms to generate beam profiles, </a:t>
                </a:r>
                <a:r>
                  <a:rPr lang="en-US" sz="2600" dirty="0" err="1"/>
                  <a:t>wakefield</a:t>
                </a:r>
                <a:r>
                  <a:rPr lang="en-US" sz="2600" dirty="0"/>
                  <a:t> calculations, etc. needs to be set.</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4129172"/>
                <a:ext cx="9144000" cy="2737455"/>
              </a:xfrm>
              <a:prstGeom prst="rect">
                <a:avLst/>
              </a:prstGeom>
              <a:blipFill>
                <a:blip r:embed="rId3"/>
                <a:stretch>
                  <a:fillRect l="-733" t="-4454"/>
                </a:stretch>
              </a:blipFill>
            </p:spPr>
            <p:txBody>
              <a:bodyPr/>
              <a:lstStyle/>
              <a:p>
                <a:r>
                  <a:rPr lang="fr-FR">
                    <a:noFill/>
                  </a:rPr>
                  <a:t> </a:t>
                </a:r>
              </a:p>
            </p:txBody>
          </p:sp>
        </mc:Fallback>
      </mc:AlternateContent>
      <p:pic>
        <p:nvPicPr>
          <p:cNvPr id="4" name="Picture 3" descr="Chart, bar chart&#10;&#10;Description automatically generated">
            <a:extLst>
              <a:ext uri="{FF2B5EF4-FFF2-40B4-BE49-F238E27FC236}">
                <a16:creationId xmlns:a16="http://schemas.microsoft.com/office/drawing/2014/main" id="{027340EF-8882-471B-BF50-A82666B99F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4686" y="771411"/>
            <a:ext cx="4338076" cy="3240000"/>
          </a:xfrm>
          <a:prstGeom prst="rect">
            <a:avLst/>
          </a:prstGeom>
        </p:spPr>
      </p:pic>
      <p:pic>
        <p:nvPicPr>
          <p:cNvPr id="11" name="Picture 10" descr="Chart, histogram&#10;&#10;Description automatically generated">
            <a:extLst>
              <a:ext uri="{FF2B5EF4-FFF2-40B4-BE49-F238E27FC236}">
                <a16:creationId xmlns:a16="http://schemas.microsoft.com/office/drawing/2014/main" id="{21FCF959-B06E-4029-8DFA-AA408C2E3C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775821"/>
            <a:ext cx="4338075" cy="3240000"/>
          </a:xfrm>
          <a:prstGeom prst="rect">
            <a:avLst/>
          </a:prstGeom>
        </p:spPr>
      </p:pic>
      <p:sp>
        <p:nvSpPr>
          <p:cNvPr id="12" name="TextBox 11">
            <a:extLst>
              <a:ext uri="{FF2B5EF4-FFF2-40B4-BE49-F238E27FC236}">
                <a16:creationId xmlns:a16="http://schemas.microsoft.com/office/drawing/2014/main" id="{8EB03DED-5CF8-4B7A-BB4C-33E0F17E68CA}"/>
              </a:ext>
            </a:extLst>
          </p:cNvPr>
          <p:cNvSpPr txBox="1"/>
          <p:nvPr/>
        </p:nvSpPr>
        <p:spPr>
          <a:xfrm>
            <a:off x="2717073" y="2813433"/>
            <a:ext cx="1500026" cy="646331"/>
          </a:xfrm>
          <a:prstGeom prst="rect">
            <a:avLst/>
          </a:prstGeom>
          <a:noFill/>
        </p:spPr>
        <p:txBody>
          <a:bodyPr wrap="none" rtlCol="0">
            <a:spAutoFit/>
          </a:bodyPr>
          <a:lstStyle/>
          <a:p>
            <a:r>
              <a:rPr lang="en-US" i="1" dirty="0" err="1"/>
              <a:t>BLonD</a:t>
            </a:r>
            <a:r>
              <a:rPr lang="en-US" i="1" dirty="0"/>
              <a:t> ref</a:t>
            </a:r>
          </a:p>
          <a:p>
            <a:r>
              <a:rPr lang="en-US" i="1" dirty="0"/>
              <a:t>“design clock”</a:t>
            </a:r>
            <a:endParaRPr lang="fr-FR" i="1" dirty="0"/>
          </a:p>
        </p:txBody>
      </p:sp>
      <p:sp>
        <p:nvSpPr>
          <p:cNvPr id="13" name="TextBox 12">
            <a:extLst>
              <a:ext uri="{FF2B5EF4-FFF2-40B4-BE49-F238E27FC236}">
                <a16:creationId xmlns:a16="http://schemas.microsoft.com/office/drawing/2014/main" id="{1111ADE1-3CD9-4CBC-BF0C-9285DA8A5413}"/>
              </a:ext>
            </a:extLst>
          </p:cNvPr>
          <p:cNvSpPr txBox="1"/>
          <p:nvPr/>
        </p:nvSpPr>
        <p:spPr>
          <a:xfrm>
            <a:off x="6889633" y="2807214"/>
            <a:ext cx="1972848" cy="646331"/>
          </a:xfrm>
          <a:prstGeom prst="rect">
            <a:avLst/>
          </a:prstGeom>
          <a:noFill/>
        </p:spPr>
        <p:txBody>
          <a:bodyPr wrap="none" rtlCol="0">
            <a:spAutoFit/>
          </a:bodyPr>
          <a:lstStyle/>
          <a:p>
            <a:r>
              <a:rPr lang="en-US" i="1" dirty="0"/>
              <a:t>Machine LLRF ref</a:t>
            </a:r>
          </a:p>
          <a:p>
            <a:r>
              <a:rPr lang="en-US" i="1" dirty="0"/>
              <a:t>“effective RF clock”</a:t>
            </a:r>
            <a:endParaRPr lang="fr-FR" i="1" dirty="0"/>
          </a:p>
        </p:txBody>
      </p:sp>
    </p:spTree>
    <p:extLst>
      <p:ext uri="{BB962C8B-B14F-4D97-AF65-F5344CB8AC3E}">
        <p14:creationId xmlns:p14="http://schemas.microsoft.com/office/powerpoint/2010/main" val="139823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General remarks about LLRF implementation</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6</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801199"/>
                <a:ext cx="9144000" cy="6056801"/>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The implementation of a feedback is a simplified model, a compromise between computing efficiency and accuracy.</a:t>
                </a:r>
                <a:br>
                  <a:rPr lang="en-US" sz="2600" dirty="0"/>
                </a:br>
                <a:endParaRPr lang="en-US" sz="2600" dirty="0"/>
              </a:p>
              <a:p>
                <a:pPr>
                  <a:buFont typeface="Wingdings" panose="05000000000000000000" pitchFamily="2" charset="2"/>
                  <a:buChar char="§"/>
                </a:pPr>
                <a:r>
                  <a:rPr lang="en-US" sz="2600" dirty="0"/>
                  <a:t>An end-to-end simulation can last for several days after major optimization. The order of magnitude per turn is </a:t>
                </a:r>
                <a14:m>
                  <m:oMath xmlns:m="http://schemas.openxmlformats.org/officeDocument/2006/math">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2</m:t>
                        </m:r>
                      </m:sup>
                    </m:sSup>
                  </m:oMath>
                </a14:m>
                <a:r>
                  <a:rPr lang="en-US" sz="2600" dirty="0"/>
                  <a:t> </a:t>
                </a:r>
                <a:r>
                  <a:rPr lang="en-US" sz="2600" dirty="0" err="1"/>
                  <a:t>ms</a:t>
                </a:r>
                <a:r>
                  <a:rPr lang="en-US" sz="2600" dirty="0"/>
                  <a:t>/turn and is dominated by functions updating the particle coordinates.</a:t>
                </a:r>
                <a:br>
                  <a:rPr lang="en-US" sz="2600" dirty="0"/>
                </a:br>
                <a:endParaRPr lang="en-US" sz="2600" dirty="0"/>
              </a:p>
              <a:p>
                <a:pPr>
                  <a:buFont typeface="Wingdings" panose="05000000000000000000" pitchFamily="2" charset="2"/>
                  <a:buChar char="§"/>
                </a:pPr>
                <a:r>
                  <a:rPr lang="en-US" sz="2600" dirty="0"/>
                  <a:t>The added computation time by the feedbacks should remain reasonable, in comparison to the tracking functions (difficult to pipe the computation of a full Simulink model…).</a:t>
                </a:r>
              </a:p>
              <a:p>
                <a:pPr>
                  <a:buFont typeface="Wingdings" panose="05000000000000000000" pitchFamily="2" charset="2"/>
                  <a:buChar char="§"/>
                </a:pPr>
                <a:endParaRPr lang="en-US" sz="2600" dirty="0"/>
              </a:p>
              <a:p>
                <a:pPr>
                  <a:buFont typeface="Wingdings" panose="05000000000000000000" pitchFamily="2" charset="2"/>
                  <a:buChar char="§"/>
                </a:pPr>
                <a:r>
                  <a:rPr lang="en-US" sz="2600" dirty="0"/>
                  <a:t>Some information can be obtained “for free”, since all parameters of the simulation are known, and some real implementation limitations are not included (e.g. no cable delay to compensate for…).</a:t>
                </a:r>
                <a:br>
                  <a:rPr lang="en-US" sz="2600" dirty="0"/>
                </a:br>
                <a:endParaRPr lang="en-US" sz="2600" dirty="0"/>
              </a:p>
              <a:p>
                <a:pPr>
                  <a:buFont typeface="Wingdings" panose="05000000000000000000" pitchFamily="2" charset="2"/>
                  <a:buChar char="§"/>
                </a:pPr>
                <a:r>
                  <a:rPr lang="en-US" sz="2600" dirty="0"/>
                  <a:t>The computation applied to the particle coordinates are done in time domain. The transfer functions in frequency domain can be used but all signals should eventually be translated back in time domain.</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801199"/>
                <a:ext cx="9144000" cy="6056801"/>
              </a:xfrm>
              <a:prstGeom prst="rect">
                <a:avLst/>
              </a:prstGeom>
              <a:blipFill>
                <a:blip r:embed="rId3"/>
                <a:stretch>
                  <a:fillRect l="-867" t="-1911" r="-467" b="-1308"/>
                </a:stretch>
              </a:blipFill>
            </p:spPr>
            <p:txBody>
              <a:bodyPr/>
              <a:lstStyle/>
              <a:p>
                <a:r>
                  <a:rPr lang="fr-FR">
                    <a:noFill/>
                  </a:rPr>
                  <a:t> </a:t>
                </a:r>
              </a:p>
            </p:txBody>
          </p:sp>
        </mc:Fallback>
      </mc:AlternateContent>
    </p:spTree>
    <p:extLst>
      <p:ext uri="{BB962C8B-B14F-4D97-AF65-F5344CB8AC3E}">
        <p14:creationId xmlns:p14="http://schemas.microsoft.com/office/powerpoint/2010/main" val="98730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Beam phase and orbit for beam control</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7</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4129172"/>
                <a:ext cx="9144000" cy="2737455"/>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Beam signals can be extracted from the distribution each turn, a finer sampling can be defined within a turn (e.g. the fine resolution of the beam profile, that is usually used for </a:t>
                </a:r>
                <a:r>
                  <a:rPr lang="en-US" sz="2600" dirty="0" err="1"/>
                  <a:t>wakefield</a:t>
                </a:r>
                <a:r>
                  <a:rPr lang="en-US" sz="2600" dirty="0"/>
                  <a:t> calculations in the up to </a:t>
                </a:r>
                <a14:m>
                  <m:oMath xmlns:m="http://schemas.openxmlformats.org/officeDocument/2006/math">
                    <m:r>
                      <a:rPr lang="en-US" sz="2600" i="1" smtClean="0">
                        <a:latin typeface="Cambria Math" panose="02040503050406030204" pitchFamily="18" charset="0"/>
                        <a:ea typeface="Cambria Math" panose="02040503050406030204" pitchFamily="18" charset="0"/>
                      </a:rPr>
                      <m:t>𝒪</m:t>
                    </m:r>
                    <m:d>
                      <m:dPr>
                        <m:ctrlPr>
                          <a:rPr lang="en-US" sz="2600" b="0" i="1" smtClean="0">
                            <a:latin typeface="Cambria Math" panose="02040503050406030204" pitchFamily="18" charset="0"/>
                            <a:ea typeface="Cambria Math" panose="02040503050406030204" pitchFamily="18" charset="0"/>
                          </a:rPr>
                        </m:ctrlPr>
                      </m:dPr>
                      <m:e>
                        <m:r>
                          <m:rPr>
                            <m:sty m:val="p"/>
                          </m:rPr>
                          <a:rPr lang="en-US" sz="2600" b="0" i="0" smtClean="0">
                            <a:latin typeface="Cambria Math" panose="02040503050406030204" pitchFamily="18" charset="0"/>
                            <a:ea typeface="Cambria Math" panose="02040503050406030204" pitchFamily="18" charset="0"/>
                          </a:rPr>
                          <m:t>GHz</m:t>
                        </m:r>
                      </m:e>
                    </m:d>
                  </m:oMath>
                </a14:m>
                <a:r>
                  <a:rPr lang="en-US" sz="2600" dirty="0"/>
                  <a:t>, beware of noise!)</a:t>
                </a:r>
                <a:br>
                  <a:rPr lang="en-US" sz="2600" dirty="0"/>
                </a:br>
                <a:endParaRPr lang="en-US" sz="2600" dirty="0"/>
              </a:p>
              <a:p>
                <a:pPr>
                  <a:buFont typeface="Wingdings" panose="05000000000000000000" pitchFamily="2" charset="2"/>
                  <a:buChar char="§"/>
                </a:pPr>
                <a:r>
                  <a:rPr lang="en-US" sz="2600" dirty="0"/>
                  <a:t> Beam phase: no local oscillator, the phase is directly obtained </a:t>
                </a:r>
                <a:r>
                  <a:rPr lang="en-US" sz="2600" dirty="0" err="1"/>
                  <a:t>wrt</a:t>
                </a:r>
                <a:r>
                  <a:rPr lang="en-US" sz="2600" dirty="0"/>
                  <a:t> the real RF waveform, no delay to compensate for.</a:t>
                </a:r>
                <a:br>
                  <a:rPr lang="en-US" sz="2600" dirty="0"/>
                </a:br>
                <a:endParaRPr lang="en-US" sz="2600" dirty="0"/>
              </a:p>
              <a:p>
                <a:pPr>
                  <a:buFont typeface="Wingdings" panose="05000000000000000000" pitchFamily="2" charset="2"/>
                  <a:buChar char="§"/>
                </a:pPr>
                <a:r>
                  <a:rPr lang="en-US" sz="2600" dirty="0"/>
                  <a:t> Beam orbit: no information on transverse coordinates, the beam orbit is approximated from the beam distribution (which is slow, a subsample of the particle distribution can be taken for efficiency). The orbit can also be obtained from the difference CL-OL frequency, if the variations are slow.</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4129172"/>
                <a:ext cx="9144000" cy="2737455"/>
              </a:xfrm>
              <a:prstGeom prst="rect">
                <a:avLst/>
              </a:prstGeom>
              <a:blipFill>
                <a:blip r:embed="rId3"/>
                <a:stretch>
                  <a:fillRect l="-600" t="-4009" r="-867" b="-2895"/>
                </a:stretch>
              </a:blipFill>
            </p:spPr>
            <p:txBody>
              <a:bodyPr/>
              <a:lstStyle/>
              <a:p>
                <a:r>
                  <a:rPr lang="fr-FR">
                    <a:noFill/>
                  </a:rPr>
                  <a:t> </a:t>
                </a:r>
              </a:p>
            </p:txBody>
          </p:sp>
        </mc:Fallback>
      </mc:AlternateContent>
      <p:pic>
        <p:nvPicPr>
          <p:cNvPr id="4" name="Picture 3" descr="Chart, line chart, histogram&#10;&#10;Description automatically generated">
            <a:extLst>
              <a:ext uri="{FF2B5EF4-FFF2-40B4-BE49-F238E27FC236}">
                <a16:creationId xmlns:a16="http://schemas.microsoft.com/office/drawing/2014/main" id="{DD741BDA-2D83-422D-AEB3-26AB627F06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624" y="865966"/>
            <a:ext cx="4338075" cy="3240000"/>
          </a:xfrm>
          <a:prstGeom prst="rect">
            <a:avLst/>
          </a:prstGeom>
        </p:spPr>
      </p:pic>
      <p:pic>
        <p:nvPicPr>
          <p:cNvPr id="9" name="Picture 8">
            <a:extLst>
              <a:ext uri="{FF2B5EF4-FFF2-40B4-BE49-F238E27FC236}">
                <a16:creationId xmlns:a16="http://schemas.microsoft.com/office/drawing/2014/main" id="{7324CDA6-BDB1-47D9-A4A1-B5F314F97631}"/>
              </a:ext>
            </a:extLst>
          </p:cNvPr>
          <p:cNvPicPr>
            <a:picLocks noChangeAspect="1"/>
          </p:cNvPicPr>
          <p:nvPr/>
        </p:nvPicPr>
        <p:blipFill>
          <a:blip r:embed="rId5"/>
          <a:stretch>
            <a:fillRect/>
          </a:stretch>
        </p:blipFill>
        <p:spPr>
          <a:xfrm>
            <a:off x="4634917" y="1271653"/>
            <a:ext cx="4258115" cy="949887"/>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D41E2FF-5BF5-4B57-8F7E-E6DC28AAA61A}"/>
                  </a:ext>
                </a:extLst>
              </p:cNvPr>
              <p:cNvSpPr txBox="1"/>
              <p:nvPr/>
            </p:nvSpPr>
            <p:spPr>
              <a:xfrm>
                <a:off x="5886554" y="2977905"/>
                <a:ext cx="1754839" cy="583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m:rPr>
                              <m:sty m:val="p"/>
                            </m:rPr>
                            <a:rPr lang="en-US">
                              <a:latin typeface="Cambria Math" panose="02040503050406030204" pitchFamily="18" charset="0"/>
                            </a:rPr>
                            <m:t>Δ</m:t>
                          </m:r>
                          <m:r>
                            <a:rPr lang="en-US" i="1">
                              <a:latin typeface="Cambria Math" panose="02040503050406030204" pitchFamily="18" charset="0"/>
                            </a:rPr>
                            <m:t>𝑅</m:t>
                          </m:r>
                        </m:e>
                      </m:d>
                      <m:r>
                        <a:rPr lang="en-US" b="0" i="1" smtClean="0">
                          <a:latin typeface="Cambria Math" panose="02040503050406030204" pitchFamily="18" charset="0"/>
                        </a:rPr>
                        <m:t> =</m:t>
                      </m:r>
                      <m:r>
                        <a:rPr lang="en-US" b="0" i="1" smtClean="0">
                          <a:latin typeface="Cambria Math" panose="02040503050406030204" pitchFamily="18" charset="0"/>
                        </a:rPr>
                        <m:t>𝛼</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d>
                            <m:dPr>
                              <m:begChr m:val="⟨"/>
                              <m:endChr m:val="⟩"/>
                              <m:ctrlPr>
                                <a:rPr lang="en-US" i="1">
                                  <a:latin typeface="Cambria Math" panose="02040503050406030204" pitchFamily="18" charset="0"/>
                                </a:rPr>
                              </m:ctrlPr>
                            </m:dPr>
                            <m:e>
                              <m:r>
                                <m:rPr>
                                  <m:sty m:val="p"/>
                                </m:rPr>
                                <a:rPr lang="en-US">
                                  <a:latin typeface="Cambria Math" panose="02040503050406030204" pitchFamily="18" charset="0"/>
                                </a:rPr>
                                <m:t>Δ</m:t>
                              </m:r>
                              <m:r>
                                <a:rPr lang="en-US" b="0" i="1" smtClean="0">
                                  <a:latin typeface="Cambria Math" panose="02040503050406030204" pitchFamily="18" charset="0"/>
                                </a:rPr>
                                <m:t>𝐸</m:t>
                              </m:r>
                            </m:e>
                          </m:d>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0</m:t>
                              </m:r>
                            </m:sub>
                          </m:sSub>
                        </m:den>
                      </m:f>
                    </m:oMath>
                  </m:oMathPara>
                </a14:m>
                <a:endParaRPr lang="fr-FR" dirty="0"/>
              </a:p>
            </p:txBody>
          </p:sp>
        </mc:Choice>
        <mc:Fallback xmlns="">
          <p:sp>
            <p:nvSpPr>
              <p:cNvPr id="10" name="TextBox 9">
                <a:extLst>
                  <a:ext uri="{FF2B5EF4-FFF2-40B4-BE49-F238E27FC236}">
                    <a16:creationId xmlns:a16="http://schemas.microsoft.com/office/drawing/2014/main" id="{8D41E2FF-5BF5-4B57-8F7E-E6DC28AAA61A}"/>
                  </a:ext>
                </a:extLst>
              </p:cNvPr>
              <p:cNvSpPr txBox="1">
                <a:spLocks noRot="1" noChangeAspect="1" noMove="1" noResize="1" noEditPoints="1" noAdjustHandles="1" noChangeArrowheads="1" noChangeShapeType="1" noTextEdit="1"/>
              </p:cNvSpPr>
              <p:nvPr/>
            </p:nvSpPr>
            <p:spPr>
              <a:xfrm>
                <a:off x="5886554" y="2977905"/>
                <a:ext cx="1754839" cy="583108"/>
              </a:xfrm>
              <a:prstGeom prst="rect">
                <a:avLst/>
              </a:prstGeom>
              <a:blipFill>
                <a:blip r:embed="rId6"/>
                <a:stretch>
                  <a:fillRect/>
                </a:stretch>
              </a:blipFill>
            </p:spPr>
            <p:txBody>
              <a:bodyPr/>
              <a:lstStyle/>
              <a:p>
                <a:r>
                  <a:rPr lang="fr-FR">
                    <a:noFill/>
                  </a:rPr>
                  <a:t> </a:t>
                </a:r>
              </a:p>
            </p:txBody>
          </p:sp>
        </mc:Fallback>
      </mc:AlternateContent>
      <p:sp>
        <p:nvSpPr>
          <p:cNvPr id="11" name="TextBox 10">
            <a:extLst>
              <a:ext uri="{FF2B5EF4-FFF2-40B4-BE49-F238E27FC236}">
                <a16:creationId xmlns:a16="http://schemas.microsoft.com/office/drawing/2014/main" id="{F562D844-D11A-47E0-99BC-57E3A7AFA9D5}"/>
              </a:ext>
            </a:extLst>
          </p:cNvPr>
          <p:cNvSpPr txBox="1"/>
          <p:nvPr/>
        </p:nvSpPr>
        <p:spPr>
          <a:xfrm>
            <a:off x="4634917" y="933513"/>
            <a:ext cx="3802388" cy="369332"/>
          </a:xfrm>
          <a:prstGeom prst="rect">
            <a:avLst/>
          </a:prstGeom>
          <a:noFill/>
        </p:spPr>
        <p:txBody>
          <a:bodyPr wrap="none" rtlCol="0">
            <a:spAutoFit/>
          </a:bodyPr>
          <a:lstStyle/>
          <a:p>
            <a:r>
              <a:rPr lang="en-US" i="1" dirty="0"/>
              <a:t>Phase computation, directly </a:t>
            </a:r>
            <a:r>
              <a:rPr lang="en-US" i="1" dirty="0" err="1"/>
              <a:t>wrt</a:t>
            </a:r>
            <a:r>
              <a:rPr lang="en-US" i="1" dirty="0"/>
              <a:t> the RF</a:t>
            </a:r>
            <a:endParaRPr lang="fr-FR" i="1" dirty="0"/>
          </a:p>
        </p:txBody>
      </p:sp>
      <p:sp>
        <p:nvSpPr>
          <p:cNvPr id="12" name="TextBox 11">
            <a:extLst>
              <a:ext uri="{FF2B5EF4-FFF2-40B4-BE49-F238E27FC236}">
                <a16:creationId xmlns:a16="http://schemas.microsoft.com/office/drawing/2014/main" id="{BEF7D34B-0618-4FC3-82EE-BE359641530B}"/>
              </a:ext>
            </a:extLst>
          </p:cNvPr>
          <p:cNvSpPr txBox="1"/>
          <p:nvPr/>
        </p:nvSpPr>
        <p:spPr>
          <a:xfrm>
            <a:off x="4634917" y="2392843"/>
            <a:ext cx="4258115" cy="646331"/>
          </a:xfrm>
          <a:prstGeom prst="rect">
            <a:avLst/>
          </a:prstGeom>
          <a:noFill/>
        </p:spPr>
        <p:txBody>
          <a:bodyPr wrap="square" rtlCol="0">
            <a:spAutoFit/>
          </a:bodyPr>
          <a:lstStyle/>
          <a:p>
            <a:r>
              <a:rPr lang="en-US" i="1" dirty="0"/>
              <a:t>Orbit computation, taken from the beam mean energy</a:t>
            </a:r>
            <a:endParaRPr lang="fr-FR" i="1" dirty="0"/>
          </a:p>
        </p:txBody>
      </p:sp>
      <p:sp>
        <p:nvSpPr>
          <p:cNvPr id="13" name="TextBox 12">
            <a:extLst>
              <a:ext uri="{FF2B5EF4-FFF2-40B4-BE49-F238E27FC236}">
                <a16:creationId xmlns:a16="http://schemas.microsoft.com/office/drawing/2014/main" id="{03F132D6-C2EE-4F08-AA41-BA4EB528CD9C}"/>
              </a:ext>
            </a:extLst>
          </p:cNvPr>
          <p:cNvSpPr txBox="1"/>
          <p:nvPr/>
        </p:nvSpPr>
        <p:spPr>
          <a:xfrm>
            <a:off x="1715721" y="754780"/>
            <a:ext cx="1956561" cy="369332"/>
          </a:xfrm>
          <a:prstGeom prst="rect">
            <a:avLst/>
          </a:prstGeom>
          <a:noFill/>
        </p:spPr>
        <p:txBody>
          <a:bodyPr wrap="none" rtlCol="0">
            <a:spAutoFit/>
          </a:bodyPr>
          <a:lstStyle/>
          <a:p>
            <a:r>
              <a:rPr lang="en-US" i="1" dirty="0"/>
              <a:t>RF vs. beam profile</a:t>
            </a:r>
            <a:endParaRPr lang="fr-FR" i="1" dirty="0"/>
          </a:p>
        </p:txBody>
      </p:sp>
    </p:spTree>
    <p:extLst>
      <p:ext uri="{BB962C8B-B14F-4D97-AF65-F5344CB8AC3E}">
        <p14:creationId xmlns:p14="http://schemas.microsoft.com/office/powerpoint/2010/main" val="2963406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0445"/>
          </a:xfrm>
        </p:spPr>
        <p:txBody>
          <a:bodyPr>
            <a:noAutofit/>
          </a:bodyPr>
          <a:lstStyle/>
          <a:p>
            <a:pPr algn="ctr"/>
            <a:r>
              <a:rPr lang="en-US" sz="4000" b="1" dirty="0"/>
              <a:t>Phase loop (PL, @ injection oscillations)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8</a:t>
            </a:fld>
            <a:endParaRPr lang="en-US"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79660271-A5EF-4226-AFC7-3E39DE466E17}"/>
                  </a:ext>
                </a:extLst>
              </p:cNvPr>
              <p:cNvSpPr txBox="1">
                <a:spLocks/>
              </p:cNvSpPr>
              <p:nvPr/>
            </p:nvSpPr>
            <p:spPr>
              <a:xfrm>
                <a:off x="0" y="3687138"/>
                <a:ext cx="9144000" cy="3242166"/>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The phase error is proportionally converted into a correction in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𝑓</m:t>
                        </m:r>
                      </m:e>
                      <m:sub>
                        <m:r>
                          <m:rPr>
                            <m:sty m:val="p"/>
                          </m:rPr>
                          <a:rPr lang="en-US" sz="2600" b="0" i="0" smtClean="0">
                            <a:latin typeface="Cambria Math" panose="02040503050406030204" pitchFamily="18" charset="0"/>
                          </a:rPr>
                          <m:t>rev</m:t>
                        </m:r>
                      </m:sub>
                    </m:sSub>
                  </m:oMath>
                </a14:m>
                <a:r>
                  <a:rPr lang="en-US" sz="2600" dirty="0"/>
                  <a:t> at the present turn, which will translate into a correction in RF phase at the next tracking turn</a:t>
                </a:r>
                <a:br>
                  <a:rPr lang="en-US" sz="2600" dirty="0"/>
                </a:br>
                <a:br>
                  <a:rPr lang="en-US" sz="2600" dirty="0"/>
                </a:br>
                <a14:m>
                  <m:oMath xmlns:m="http://schemas.openxmlformats.org/officeDocument/2006/math">
                    <m:r>
                      <m:rPr>
                        <m:sty m:val="p"/>
                      </m:rPr>
                      <a:rPr lang="en-US" sz="2600" b="0" i="0" smtClean="0">
                        <a:latin typeface="Cambria Math" panose="02040503050406030204" pitchFamily="18" charset="0"/>
                      </a:rPr>
                      <m:t>Δ</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𝑓</m:t>
                        </m:r>
                      </m:e>
                      <m:sub>
                        <m:r>
                          <m:rPr>
                            <m:sty m:val="p"/>
                          </m:rPr>
                          <a:rPr lang="en-US" sz="2600" b="0" i="0" smtClean="0">
                            <a:latin typeface="Cambria Math" panose="02040503050406030204" pitchFamily="18" charset="0"/>
                          </a:rPr>
                          <m:t>rev</m:t>
                        </m:r>
                        <m:r>
                          <a:rPr lang="en-US" sz="2600" b="0" i="0" smtClean="0">
                            <a:latin typeface="Cambria Math" panose="02040503050406030204" pitchFamily="18" charset="0"/>
                          </a:rPr>
                          <m:t>,</m:t>
                        </m:r>
                        <m:r>
                          <m:rPr>
                            <m:sty m:val="p"/>
                          </m:rPr>
                          <a:rPr lang="en-US" sz="2600" b="0" i="0" smtClean="0">
                            <a:latin typeface="Cambria Math" panose="02040503050406030204" pitchFamily="18" charset="0"/>
                          </a:rPr>
                          <m:t>PL</m:t>
                        </m:r>
                      </m:sub>
                    </m:sSub>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𝑔</m:t>
                        </m:r>
                      </m:e>
                      <m:sub>
                        <m:r>
                          <m:rPr>
                            <m:sty m:val="p"/>
                          </m:rPr>
                          <a:rPr lang="en-US" sz="2600" b="0" i="0" smtClean="0">
                            <a:latin typeface="Cambria Math" panose="02040503050406030204" pitchFamily="18" charset="0"/>
                          </a:rPr>
                          <m:t>PL</m:t>
                        </m:r>
                      </m:sub>
                    </m:sSub>
                    <m:r>
                      <m:rPr>
                        <m:sty m:val="p"/>
                      </m:rPr>
                      <a:rPr lang="en-US" sz="2600" b="0" i="0" smtClean="0">
                        <a:latin typeface="Cambria Math" panose="02040503050406030204" pitchFamily="18" charset="0"/>
                      </a:rPr>
                      <m:t>Δ</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𝜙</m:t>
                        </m:r>
                      </m:e>
                      <m:sub>
                        <m:r>
                          <m:rPr>
                            <m:sty m:val="p"/>
                          </m:rPr>
                          <a:rPr lang="en-US" sz="2600" b="0" i="0" smtClean="0">
                            <a:latin typeface="Cambria Math" panose="02040503050406030204" pitchFamily="18" charset="0"/>
                          </a:rPr>
                          <m:t>PL</m:t>
                        </m:r>
                      </m:sub>
                    </m:sSub>
                  </m:oMath>
                </a14:m>
                <a:br>
                  <a:rPr lang="en-US" sz="2600" dirty="0"/>
                </a:br>
                <a14:m>
                  <m:oMath xmlns:m="http://schemas.openxmlformats.org/officeDocument/2006/math">
                    <m:r>
                      <a:rPr lang="en-US" sz="2600" b="0" i="1" smtClean="0">
                        <a:latin typeface="Cambria Math" panose="02040503050406030204" pitchFamily="18" charset="0"/>
                      </a:rPr>
                      <m:t> </m:t>
                    </m:r>
                  </m:oMath>
                </a14:m>
                <a:endParaRPr lang="en-US" sz="2600" dirty="0"/>
              </a:p>
              <a:p>
                <a:pPr>
                  <a:buFont typeface="Wingdings" panose="05000000000000000000" pitchFamily="2" charset="2"/>
                  <a:buChar char="§"/>
                </a:pPr>
                <a:r>
                  <a:rPr lang="en-US" sz="2600" dirty="0"/>
                  <a:t>This implementation is the simplest possible, a drawback is that the loop filter is therefore DC coupled. Due to intensity effects, a synchronous phase shift is always present, which the PL will try (and never manage) to compensate for and lead to a large frequency drift.</a:t>
                </a:r>
                <a:br>
                  <a:rPr lang="en-US" sz="2600" dirty="0"/>
                </a:br>
                <a:endParaRPr lang="en-US" sz="2600" dirty="0"/>
              </a:p>
              <a:p>
                <a:pPr>
                  <a:buFont typeface="Wingdings" panose="05000000000000000000" pitchFamily="2" charset="2"/>
                  <a:buChar char="§"/>
                </a:pPr>
                <a:r>
                  <a:rPr lang="en-US" sz="2600" dirty="0"/>
                  <a:t>The gain is adjusted empirically. Since the same gain is applied at all harmonics, an end-to-end simulation is done to ensure that the loop is stable along the cycle.</a:t>
                </a:r>
              </a:p>
            </p:txBody>
          </p:sp>
        </mc:Choice>
        <mc:Fallback xmlns="">
          <p:sp>
            <p:nvSpPr>
              <p:cNvPr id="8" name="Content Placeholder 2">
                <a:extLst>
                  <a:ext uri="{FF2B5EF4-FFF2-40B4-BE49-F238E27FC236}">
                    <a16:creationId xmlns:a16="http://schemas.microsoft.com/office/drawing/2014/main" id="{79660271-A5EF-4226-AFC7-3E39DE466E17}"/>
                  </a:ext>
                </a:extLst>
              </p:cNvPr>
              <p:cNvSpPr txBox="1">
                <a:spLocks noRot="1" noChangeAspect="1" noMove="1" noResize="1" noEditPoints="1" noAdjustHandles="1" noChangeArrowheads="1" noChangeShapeType="1" noTextEdit="1"/>
              </p:cNvSpPr>
              <p:nvPr/>
            </p:nvSpPr>
            <p:spPr>
              <a:xfrm>
                <a:off x="0" y="3687138"/>
                <a:ext cx="9144000" cy="3242166"/>
              </a:xfrm>
              <a:prstGeom prst="rect">
                <a:avLst/>
              </a:prstGeom>
              <a:blipFill>
                <a:blip r:embed="rId3"/>
                <a:stretch>
                  <a:fillRect l="-600" t="-3571"/>
                </a:stretch>
              </a:blipFill>
            </p:spPr>
            <p:txBody>
              <a:bodyPr/>
              <a:lstStyle/>
              <a:p>
                <a:r>
                  <a:rPr lang="fr-FR">
                    <a:noFill/>
                  </a:rPr>
                  <a:t> </a:t>
                </a:r>
              </a:p>
            </p:txBody>
          </p:sp>
        </mc:Fallback>
      </mc:AlternateContent>
      <p:pic>
        <p:nvPicPr>
          <p:cNvPr id="4" name="Picture 3" descr="Chart, bar chart, histogram&#10;&#10;Description automatically generated">
            <a:extLst>
              <a:ext uri="{FF2B5EF4-FFF2-40B4-BE49-F238E27FC236}">
                <a16:creationId xmlns:a16="http://schemas.microsoft.com/office/drawing/2014/main" id="{11FCF796-975C-4DB2-9884-E562570A9C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05" y="783932"/>
            <a:ext cx="3839999" cy="2880000"/>
          </a:xfrm>
          <a:prstGeom prst="rect">
            <a:avLst/>
          </a:prstGeom>
        </p:spPr>
      </p:pic>
      <p:pic>
        <p:nvPicPr>
          <p:cNvPr id="13" name="Picture 12" descr="Chart, bar chart&#10;&#10;Description automatically generated">
            <a:extLst>
              <a:ext uri="{FF2B5EF4-FFF2-40B4-BE49-F238E27FC236}">
                <a16:creationId xmlns:a16="http://schemas.microsoft.com/office/drawing/2014/main" id="{566FC6F6-F607-4DCA-80F9-96AAFAAF39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8832" y="807138"/>
            <a:ext cx="3856067" cy="2880000"/>
          </a:xfrm>
          <a:prstGeom prst="rect">
            <a:avLst/>
          </a:prstGeom>
        </p:spPr>
      </p:pic>
      <p:pic>
        <p:nvPicPr>
          <p:cNvPr id="9" name="Picture 8" descr="Chart, line chart, histogram&#10;&#10;Description automatically generated">
            <a:extLst>
              <a:ext uri="{FF2B5EF4-FFF2-40B4-BE49-F238E27FC236}">
                <a16:creationId xmlns:a16="http://schemas.microsoft.com/office/drawing/2014/main" id="{E8E5333C-05BF-4A14-BB8B-3F54B8099BD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1107" y="807138"/>
            <a:ext cx="2410042" cy="1800000"/>
          </a:xfrm>
          <a:prstGeom prst="rect">
            <a:avLst/>
          </a:prstGeom>
        </p:spPr>
      </p:pic>
      <p:pic>
        <p:nvPicPr>
          <p:cNvPr id="11" name="Picture 10" descr="Chart, line chart&#10;&#10;Description automatically generated">
            <a:extLst>
              <a:ext uri="{FF2B5EF4-FFF2-40B4-BE49-F238E27FC236}">
                <a16:creationId xmlns:a16="http://schemas.microsoft.com/office/drawing/2014/main" id="{4FEC6357-C96B-4C2F-A8E6-5A5D79B4E9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7779" y="910395"/>
            <a:ext cx="2410042" cy="1800000"/>
          </a:xfrm>
          <a:prstGeom prst="rect">
            <a:avLst/>
          </a:prstGeom>
        </p:spPr>
      </p:pic>
      <p:sp>
        <p:nvSpPr>
          <p:cNvPr id="14" name="TextBox 13">
            <a:extLst>
              <a:ext uri="{FF2B5EF4-FFF2-40B4-BE49-F238E27FC236}">
                <a16:creationId xmlns:a16="http://schemas.microsoft.com/office/drawing/2014/main" id="{95C588E8-2E7B-4981-8365-9019CC644F34}"/>
              </a:ext>
            </a:extLst>
          </p:cNvPr>
          <p:cNvSpPr txBox="1"/>
          <p:nvPr/>
        </p:nvSpPr>
        <p:spPr>
          <a:xfrm>
            <a:off x="2985292" y="2829435"/>
            <a:ext cx="721672" cy="369332"/>
          </a:xfrm>
          <a:prstGeom prst="rect">
            <a:avLst/>
          </a:prstGeom>
          <a:noFill/>
        </p:spPr>
        <p:txBody>
          <a:bodyPr wrap="none" rtlCol="0">
            <a:spAutoFit/>
          </a:bodyPr>
          <a:lstStyle/>
          <a:p>
            <a:r>
              <a:rPr lang="en-US" i="1" dirty="0"/>
              <a:t>No PL</a:t>
            </a:r>
            <a:endParaRPr lang="fr-FR" i="1" dirty="0"/>
          </a:p>
        </p:txBody>
      </p:sp>
      <p:sp>
        <p:nvSpPr>
          <p:cNvPr id="15" name="TextBox 14">
            <a:extLst>
              <a:ext uri="{FF2B5EF4-FFF2-40B4-BE49-F238E27FC236}">
                <a16:creationId xmlns:a16="http://schemas.microsoft.com/office/drawing/2014/main" id="{DA97AE56-E7B6-4107-A4AA-B469FC00DA24}"/>
              </a:ext>
            </a:extLst>
          </p:cNvPr>
          <p:cNvSpPr txBox="1"/>
          <p:nvPr/>
        </p:nvSpPr>
        <p:spPr>
          <a:xfrm>
            <a:off x="7522955" y="2849666"/>
            <a:ext cx="907621" cy="369332"/>
          </a:xfrm>
          <a:prstGeom prst="rect">
            <a:avLst/>
          </a:prstGeom>
          <a:noFill/>
        </p:spPr>
        <p:txBody>
          <a:bodyPr wrap="none" rtlCol="0">
            <a:spAutoFit/>
          </a:bodyPr>
          <a:lstStyle/>
          <a:p>
            <a:r>
              <a:rPr lang="en-US" i="1" dirty="0"/>
              <a:t>With PL</a:t>
            </a:r>
            <a:endParaRPr lang="fr-FR" i="1" dirty="0"/>
          </a:p>
        </p:txBody>
      </p:sp>
    </p:spTree>
    <p:extLst>
      <p:ext uri="{BB962C8B-B14F-4D97-AF65-F5344CB8AC3E}">
        <p14:creationId xmlns:p14="http://schemas.microsoft.com/office/powerpoint/2010/main" val="949672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line chart&#10;&#10;Description automatically generated">
            <a:extLst>
              <a:ext uri="{FF2B5EF4-FFF2-40B4-BE49-F238E27FC236}">
                <a16:creationId xmlns:a16="http://schemas.microsoft.com/office/drawing/2014/main" id="{B15E5F5A-0E91-4D38-BF04-E841F117F6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47537"/>
            <a:ext cx="4338075" cy="3240000"/>
          </a:xfrm>
          <a:prstGeom prst="rect">
            <a:avLst/>
          </a:prstGeom>
        </p:spPr>
      </p:pic>
      <p:pic>
        <p:nvPicPr>
          <p:cNvPr id="9" name="Picture 8" descr="Chart, line chart&#10;&#10;Description automatically generated">
            <a:extLst>
              <a:ext uri="{FF2B5EF4-FFF2-40B4-BE49-F238E27FC236}">
                <a16:creationId xmlns:a16="http://schemas.microsoft.com/office/drawing/2014/main" id="{DE17F9BB-AA1F-493C-A73F-EE2A3CBB91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9860" y="817161"/>
            <a:ext cx="1770078" cy="1322027"/>
          </a:xfrm>
          <a:prstGeom prst="rect">
            <a:avLst/>
          </a:prstGeom>
        </p:spPr>
      </p:pic>
      <p:pic>
        <p:nvPicPr>
          <p:cNvPr id="11" name="Picture 10" descr="Chart, line chart&#10;&#10;Description automatically generated">
            <a:extLst>
              <a:ext uri="{FF2B5EF4-FFF2-40B4-BE49-F238E27FC236}">
                <a16:creationId xmlns:a16="http://schemas.microsoft.com/office/drawing/2014/main" id="{1791B00D-623D-44BA-B81A-AF88FFFE76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2055" y="647537"/>
            <a:ext cx="4338075" cy="3240000"/>
          </a:xfrm>
          <a:prstGeom prst="rect">
            <a:avLst/>
          </a:prstGeom>
        </p:spPr>
      </p:pic>
      <p:sp>
        <p:nvSpPr>
          <p:cNvPr id="2" name="Title 1"/>
          <p:cNvSpPr>
            <a:spLocks noGrp="1"/>
          </p:cNvSpPr>
          <p:nvPr>
            <p:ph type="title"/>
          </p:nvPr>
        </p:nvSpPr>
        <p:spPr>
          <a:xfrm>
            <a:off x="0" y="0"/>
            <a:ext cx="9144000" cy="630445"/>
          </a:xfrm>
        </p:spPr>
        <p:txBody>
          <a:bodyPr>
            <a:noAutofit/>
          </a:bodyPr>
          <a:lstStyle/>
          <a:p>
            <a:pPr algn="ctr"/>
            <a:r>
              <a:rPr lang="en-US" sz="4000" b="1" dirty="0"/>
              <a:t>Radial loop (RL, @ injection oscillations)</a:t>
            </a:r>
            <a:endParaRPr lang="en-US" sz="2400" dirty="0"/>
          </a:p>
        </p:txBody>
      </p:sp>
      <p:cxnSp>
        <p:nvCxnSpPr>
          <p:cNvPr id="5" name="Straight Connector 4"/>
          <p:cNvCxnSpPr/>
          <p:nvPr/>
        </p:nvCxnSpPr>
        <p:spPr>
          <a:xfrm>
            <a:off x="1144800" y="653650"/>
            <a:ext cx="6858000" cy="0"/>
          </a:xfrm>
          <a:prstGeom prst="line">
            <a:avLst/>
          </a:prstGeom>
          <a:ln w="38100" cap="rnd">
            <a:solidFill>
              <a:srgbClr val="0053A1"/>
            </a:solidFill>
            <a:round/>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a:xfrm>
            <a:off x="6546866" y="6453426"/>
            <a:ext cx="1883710" cy="329010"/>
          </a:xfrm>
        </p:spPr>
        <p:txBody>
          <a:bodyPr/>
          <a:lstStyle/>
          <a:p>
            <a:fld id="{B4BB3C45-6916-4A09-AEE0-4725868A11C8}" type="slidenum">
              <a:rPr lang="en-US" smtClean="0"/>
              <a:t>9</a:t>
            </a:fld>
            <a:endParaRPr lang="en-US" dirty="0"/>
          </a:p>
        </p:txBody>
      </p:sp>
      <p:sp>
        <p:nvSpPr>
          <p:cNvPr id="12" name="TextBox 11">
            <a:extLst>
              <a:ext uri="{FF2B5EF4-FFF2-40B4-BE49-F238E27FC236}">
                <a16:creationId xmlns:a16="http://schemas.microsoft.com/office/drawing/2014/main" id="{6FF0941A-481B-472A-A8CB-D2D17213B937}"/>
              </a:ext>
            </a:extLst>
          </p:cNvPr>
          <p:cNvSpPr txBox="1"/>
          <p:nvPr/>
        </p:nvSpPr>
        <p:spPr>
          <a:xfrm>
            <a:off x="674039" y="3034874"/>
            <a:ext cx="989758" cy="369332"/>
          </a:xfrm>
          <a:prstGeom prst="rect">
            <a:avLst/>
          </a:prstGeom>
          <a:noFill/>
        </p:spPr>
        <p:txBody>
          <a:bodyPr wrap="none" rtlCol="0">
            <a:spAutoFit/>
          </a:bodyPr>
          <a:lstStyle/>
          <a:p>
            <a:r>
              <a:rPr lang="en-US" i="1" dirty="0"/>
              <a:t>Weak RL</a:t>
            </a:r>
            <a:endParaRPr lang="fr-FR" i="1" dirty="0"/>
          </a:p>
        </p:txBody>
      </p:sp>
      <p:sp>
        <p:nvSpPr>
          <p:cNvPr id="13" name="TextBox 12">
            <a:extLst>
              <a:ext uri="{FF2B5EF4-FFF2-40B4-BE49-F238E27FC236}">
                <a16:creationId xmlns:a16="http://schemas.microsoft.com/office/drawing/2014/main" id="{A3E3E654-9BDA-4A6B-A0A4-A7413EEA094D}"/>
              </a:ext>
            </a:extLst>
          </p:cNvPr>
          <p:cNvSpPr txBox="1"/>
          <p:nvPr/>
        </p:nvSpPr>
        <p:spPr>
          <a:xfrm>
            <a:off x="7264866" y="2452539"/>
            <a:ext cx="1735264" cy="923330"/>
          </a:xfrm>
          <a:prstGeom prst="rect">
            <a:avLst/>
          </a:prstGeom>
          <a:noFill/>
        </p:spPr>
        <p:txBody>
          <a:bodyPr wrap="square" rtlCol="0">
            <a:spAutoFit/>
          </a:bodyPr>
          <a:lstStyle/>
          <a:p>
            <a:r>
              <a:rPr lang="en-US" i="1" dirty="0"/>
              <a:t>With strong RL, to compensate for the DC PL</a:t>
            </a:r>
            <a:endParaRPr lang="fr-FR" i="1" dirty="0"/>
          </a:p>
        </p:txBody>
      </p:sp>
      <mc:AlternateContent xmlns:mc="http://schemas.openxmlformats.org/markup-compatibility/2006" xmlns:a14="http://schemas.microsoft.com/office/drawing/2010/main">
        <mc:Choice Requires="a14">
          <p:sp>
            <p:nvSpPr>
              <p:cNvPr id="16" name="Content Placeholder 2">
                <a:extLst>
                  <a:ext uri="{FF2B5EF4-FFF2-40B4-BE49-F238E27FC236}">
                    <a16:creationId xmlns:a16="http://schemas.microsoft.com/office/drawing/2014/main" id="{62C3D9F2-EA63-44AA-A92C-0E3EF543A122}"/>
                  </a:ext>
                </a:extLst>
              </p:cNvPr>
              <p:cNvSpPr txBox="1">
                <a:spLocks/>
              </p:cNvSpPr>
              <p:nvPr/>
            </p:nvSpPr>
            <p:spPr>
              <a:xfrm>
                <a:off x="0" y="3783434"/>
                <a:ext cx="9144000" cy="3112307"/>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600" dirty="0"/>
                  <a:t>The radial error is corrected with a proportional integrator converted into a correction in </a:t>
                </a:r>
                <a14:m>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𝑓</m:t>
                        </m:r>
                      </m:e>
                      <m:sub>
                        <m:r>
                          <m:rPr>
                            <m:sty m:val="p"/>
                          </m:rPr>
                          <a:rPr lang="en-US" sz="2600" b="0" i="0" smtClean="0">
                            <a:latin typeface="Cambria Math" panose="02040503050406030204" pitchFamily="18" charset="0"/>
                          </a:rPr>
                          <m:t>rev</m:t>
                        </m:r>
                      </m:sub>
                    </m:sSub>
                  </m:oMath>
                </a14:m>
                <a:r>
                  <a:rPr lang="en-US" sz="2600" dirty="0"/>
                  <a:t> at the present turn, which will translate into a correction in RF phase at the next tracking turn</a:t>
                </a:r>
                <a:br>
                  <a:rPr lang="en-US" sz="2600" dirty="0"/>
                </a:br>
                <a:br>
                  <a:rPr lang="en-US" sz="2600" dirty="0"/>
                </a:br>
                <a14:m>
                  <m:oMath xmlns:m="http://schemas.openxmlformats.org/officeDocument/2006/math">
                    <m:r>
                      <m:rPr>
                        <m:sty m:val="p"/>
                      </m:rPr>
                      <a:rPr lang="en-US" sz="2600" b="0" i="0" smtClean="0">
                        <a:latin typeface="Cambria Math" panose="02040503050406030204" pitchFamily="18" charset="0"/>
                      </a:rPr>
                      <m:t>Δ</m:t>
                    </m:r>
                    <m:sSubSup>
                      <m:sSubSupPr>
                        <m:ctrlPr>
                          <a:rPr lang="en-US" sz="2600" b="0" i="1" smtClean="0">
                            <a:latin typeface="Cambria Math" panose="02040503050406030204" pitchFamily="18" charset="0"/>
                          </a:rPr>
                        </m:ctrlPr>
                      </m:sSubSupPr>
                      <m:e>
                        <m:r>
                          <a:rPr lang="en-US" sz="2600" b="0" i="1" smtClean="0">
                            <a:latin typeface="Cambria Math" panose="02040503050406030204" pitchFamily="18" charset="0"/>
                          </a:rPr>
                          <m:t>𝑓</m:t>
                        </m:r>
                      </m:e>
                      <m:sub>
                        <m:r>
                          <m:rPr>
                            <m:sty m:val="p"/>
                          </m:rPr>
                          <a:rPr lang="en-US" sz="2600" b="0" i="0" smtClean="0">
                            <a:latin typeface="Cambria Math" panose="02040503050406030204" pitchFamily="18" charset="0"/>
                          </a:rPr>
                          <m:t>rev</m:t>
                        </m:r>
                        <m:r>
                          <a:rPr lang="en-US" sz="2600" b="0" i="0" smtClean="0">
                            <a:latin typeface="Cambria Math" panose="02040503050406030204" pitchFamily="18" charset="0"/>
                          </a:rPr>
                          <m:t>,</m:t>
                        </m:r>
                        <m:r>
                          <a:rPr lang="en-US" sz="2600" b="0" i="1" smtClean="0">
                            <a:latin typeface="Cambria Math" panose="02040503050406030204" pitchFamily="18" charset="0"/>
                          </a:rPr>
                          <m:t>𝑅𝐿</m:t>
                        </m:r>
                      </m:sub>
                      <m:sup>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𝑛</m:t>
                            </m:r>
                          </m:e>
                        </m:d>
                      </m:sup>
                    </m:sSubSup>
                    <m:r>
                      <a:rPr lang="en-US" sz="2600" b="0" i="1" smtClean="0">
                        <a:latin typeface="Cambria Math" panose="02040503050406030204" pitchFamily="18" charset="0"/>
                      </a:rPr>
                      <m:t>=</m:t>
                    </m:r>
                    <m:r>
                      <m:rPr>
                        <m:sty m:val="p"/>
                      </m:rPr>
                      <a:rPr lang="en-US" sz="2600">
                        <a:latin typeface="Cambria Math" panose="02040503050406030204" pitchFamily="18" charset="0"/>
                      </a:rPr>
                      <m:t>Δ</m:t>
                    </m:r>
                    <m:sSubSup>
                      <m:sSubSupPr>
                        <m:ctrlPr>
                          <a:rPr lang="en-US" sz="2600" b="0" i="1" smtClean="0">
                            <a:latin typeface="Cambria Math" panose="02040503050406030204" pitchFamily="18" charset="0"/>
                          </a:rPr>
                        </m:ctrlPr>
                      </m:sSubSupPr>
                      <m:e>
                        <m:r>
                          <a:rPr lang="en-US" sz="2600" i="1">
                            <a:latin typeface="Cambria Math" panose="02040503050406030204" pitchFamily="18" charset="0"/>
                          </a:rPr>
                          <m:t>𝑓</m:t>
                        </m:r>
                      </m:e>
                      <m:sub>
                        <m:r>
                          <m:rPr>
                            <m:sty m:val="p"/>
                          </m:rPr>
                          <a:rPr lang="en-US" sz="2600">
                            <a:latin typeface="Cambria Math" panose="02040503050406030204" pitchFamily="18" charset="0"/>
                          </a:rPr>
                          <m:t>rev</m:t>
                        </m:r>
                        <m:r>
                          <a:rPr lang="en-US" sz="2600">
                            <a:latin typeface="Cambria Math" panose="02040503050406030204" pitchFamily="18" charset="0"/>
                          </a:rPr>
                          <m:t>,</m:t>
                        </m:r>
                        <m:r>
                          <m:rPr>
                            <m:sty m:val="p"/>
                          </m:rPr>
                          <a:rPr lang="en-US" sz="2600">
                            <a:latin typeface="Cambria Math" panose="02040503050406030204" pitchFamily="18" charset="0"/>
                          </a:rPr>
                          <m:t>RL</m:t>
                        </m:r>
                      </m:sub>
                      <m:sup>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𝑛</m:t>
                            </m:r>
                            <m:r>
                              <a:rPr lang="en-US" sz="2600" b="0" i="1" smtClean="0">
                                <a:latin typeface="Cambria Math" panose="02040503050406030204" pitchFamily="18" charset="0"/>
                              </a:rPr>
                              <m:t>−1</m:t>
                            </m:r>
                          </m:e>
                        </m:d>
                      </m:sup>
                    </m:sSubSup>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𝑔</m:t>
                        </m:r>
                      </m:e>
                      <m:sub>
                        <m:r>
                          <m:rPr>
                            <m:sty m:val="p"/>
                          </m:rPr>
                          <a:rPr lang="en-US" sz="2600" b="0" i="0" smtClean="0">
                            <a:latin typeface="Cambria Math" panose="02040503050406030204" pitchFamily="18" charset="0"/>
                          </a:rPr>
                          <m:t>RL</m:t>
                        </m:r>
                      </m:sub>
                    </m:sSub>
                    <m:d>
                      <m:dPr>
                        <m:begChr m:val="⟨"/>
                        <m:endChr m:val="⟩"/>
                        <m:ctrlPr>
                          <a:rPr lang="en-US" sz="2600" b="0" i="1" smtClean="0">
                            <a:latin typeface="Cambria Math" panose="02040503050406030204" pitchFamily="18" charset="0"/>
                          </a:rPr>
                        </m:ctrlPr>
                      </m:dPr>
                      <m:e>
                        <m:r>
                          <m:rPr>
                            <m:sty m:val="p"/>
                          </m:rPr>
                          <a:rPr lang="en-US" sz="2600">
                            <a:latin typeface="Cambria Math" panose="02040503050406030204" pitchFamily="18" charset="0"/>
                          </a:rPr>
                          <m:t>Δ</m:t>
                        </m:r>
                        <m:sSup>
                          <m:sSupPr>
                            <m:ctrlPr>
                              <a:rPr lang="en-US" sz="2600" i="1">
                                <a:latin typeface="Cambria Math" panose="02040503050406030204" pitchFamily="18" charset="0"/>
                              </a:rPr>
                            </m:ctrlPr>
                          </m:sSupPr>
                          <m:e>
                            <m:r>
                              <a:rPr lang="en-US" sz="2600" i="1">
                                <a:latin typeface="Cambria Math" panose="02040503050406030204" pitchFamily="18" charset="0"/>
                              </a:rPr>
                              <m:t>𝑅</m:t>
                            </m:r>
                          </m:e>
                          <m:sup>
                            <m:d>
                              <m:dPr>
                                <m:ctrlPr>
                                  <a:rPr lang="en-US" sz="2600" i="1">
                                    <a:latin typeface="Cambria Math" panose="02040503050406030204" pitchFamily="18" charset="0"/>
                                  </a:rPr>
                                </m:ctrlPr>
                              </m:dPr>
                              <m:e>
                                <m:r>
                                  <a:rPr lang="en-US" sz="2600" i="1">
                                    <a:latin typeface="Cambria Math" panose="02040503050406030204" pitchFamily="18" charset="0"/>
                                  </a:rPr>
                                  <m:t>𝑛</m:t>
                                </m:r>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rPr>
                                      <m:t>𝑛</m:t>
                                    </m:r>
                                  </m:e>
                                  <m:sub>
                                    <m:r>
                                      <m:rPr>
                                        <m:sty m:val="p"/>
                                      </m:rPr>
                                      <a:rPr lang="en-US" sz="2600">
                                        <a:latin typeface="Cambria Math" panose="02040503050406030204" pitchFamily="18" charset="0"/>
                                      </a:rPr>
                                      <m:t>average</m:t>
                                    </m:r>
                                  </m:sub>
                                </m:sSub>
                                <m:r>
                                  <a:rPr lang="en-US" sz="2600" i="1">
                                    <a:latin typeface="Cambria Math" panose="02040503050406030204" pitchFamily="18" charset="0"/>
                                  </a:rPr>
                                  <m:t>→</m:t>
                                </m:r>
                                <m:r>
                                  <a:rPr lang="en-US" sz="2600" i="1">
                                    <a:latin typeface="Cambria Math" panose="02040503050406030204" pitchFamily="18" charset="0"/>
                                  </a:rPr>
                                  <m:t>𝑛</m:t>
                                </m:r>
                              </m:e>
                            </m:d>
                          </m:sup>
                        </m:sSup>
                      </m:e>
                    </m:d>
                  </m:oMath>
                </a14:m>
                <a:br>
                  <a:rPr lang="en-US" sz="2600" dirty="0"/>
                </a:br>
                <a14:m>
                  <m:oMath xmlns:m="http://schemas.openxmlformats.org/officeDocument/2006/math">
                    <m:r>
                      <a:rPr lang="en-US" sz="2600" b="0" i="1" smtClean="0">
                        <a:latin typeface="Cambria Math" panose="02040503050406030204" pitchFamily="18" charset="0"/>
                      </a:rPr>
                      <m:t> </m:t>
                    </m:r>
                  </m:oMath>
                </a14:m>
                <a:endParaRPr lang="en-US" sz="2600" dirty="0"/>
              </a:p>
              <a:p>
                <a:pPr>
                  <a:buFont typeface="Wingdings" panose="05000000000000000000" pitchFamily="2" charset="2"/>
                  <a:buChar char="§"/>
                </a:pPr>
                <a:r>
                  <a:rPr lang="en-US" sz="2600" dirty="0"/>
                  <a:t>The orbit is averaged over </a:t>
                </a:r>
                <a14:m>
                  <m:oMath xmlns:m="http://schemas.openxmlformats.org/officeDocument/2006/math">
                    <m:sSub>
                      <m:sSubPr>
                        <m:ctrlPr>
                          <a:rPr lang="en-US" sz="2600" i="1" smtClean="0">
                            <a:latin typeface="Cambria Math" panose="02040503050406030204" pitchFamily="18" charset="0"/>
                          </a:rPr>
                        </m:ctrlPr>
                      </m:sSubPr>
                      <m:e>
                        <m:r>
                          <a:rPr lang="en-US" sz="2600" i="1">
                            <a:latin typeface="Cambria Math" panose="02040503050406030204" pitchFamily="18" charset="0"/>
                          </a:rPr>
                          <m:t>𝑛</m:t>
                        </m:r>
                      </m:e>
                      <m:sub>
                        <m:r>
                          <m:rPr>
                            <m:sty m:val="p"/>
                          </m:rPr>
                          <a:rPr lang="en-US" sz="2600">
                            <a:latin typeface="Cambria Math" panose="02040503050406030204" pitchFamily="18" charset="0"/>
                          </a:rPr>
                          <m:t>average</m:t>
                        </m:r>
                      </m:sub>
                    </m:sSub>
                  </m:oMath>
                </a14:m>
                <a:r>
                  <a:rPr lang="en-US" sz="2600" dirty="0"/>
                  <a:t> turns to ignore synchrotron oscillations (counteracts PL otherwise). The loop filter and settings were selected arbitrarily and could be refined with the knowledge of the actual loop filter transfer function.</a:t>
                </a:r>
                <a:br>
                  <a:rPr lang="en-US" sz="2600" dirty="0"/>
                </a:br>
                <a:endParaRPr lang="en-US" sz="2600" dirty="0"/>
              </a:p>
              <a:p>
                <a:pPr>
                  <a:buFont typeface="Wingdings" panose="05000000000000000000" pitchFamily="2" charset="2"/>
                  <a:buChar char="§"/>
                </a:pPr>
                <a:r>
                  <a:rPr lang="en-US" sz="2600" dirty="0"/>
                  <a:t>The gain is also adjusted empirically so that the orbit drift is not too large. The most important part is transition crossing.</a:t>
                </a:r>
              </a:p>
            </p:txBody>
          </p:sp>
        </mc:Choice>
        <mc:Fallback xmlns="">
          <p:sp>
            <p:nvSpPr>
              <p:cNvPr id="16" name="Content Placeholder 2">
                <a:extLst>
                  <a:ext uri="{FF2B5EF4-FFF2-40B4-BE49-F238E27FC236}">
                    <a16:creationId xmlns:a16="http://schemas.microsoft.com/office/drawing/2014/main" id="{62C3D9F2-EA63-44AA-A92C-0E3EF543A122}"/>
                  </a:ext>
                </a:extLst>
              </p:cNvPr>
              <p:cNvSpPr txBox="1">
                <a:spLocks noRot="1" noChangeAspect="1" noMove="1" noResize="1" noEditPoints="1" noAdjustHandles="1" noChangeArrowheads="1" noChangeShapeType="1" noTextEdit="1"/>
              </p:cNvSpPr>
              <p:nvPr/>
            </p:nvSpPr>
            <p:spPr>
              <a:xfrm>
                <a:off x="0" y="3783434"/>
                <a:ext cx="9144000" cy="3112307"/>
              </a:xfrm>
              <a:prstGeom prst="rect">
                <a:avLst/>
              </a:prstGeom>
              <a:blipFill>
                <a:blip r:embed="rId6"/>
                <a:stretch>
                  <a:fillRect l="-600" t="-3725" r="-467" b="-3137"/>
                </a:stretch>
              </a:blipFill>
            </p:spPr>
            <p:txBody>
              <a:bodyPr/>
              <a:lstStyle/>
              <a:p>
                <a:r>
                  <a:rPr lang="fr-FR">
                    <a:noFill/>
                  </a:rPr>
                  <a:t> </a:t>
                </a:r>
              </a:p>
            </p:txBody>
          </p:sp>
        </mc:Fallback>
      </mc:AlternateContent>
    </p:spTree>
    <p:extLst>
      <p:ext uri="{BB962C8B-B14F-4D97-AF65-F5344CB8AC3E}">
        <p14:creationId xmlns:p14="http://schemas.microsoft.com/office/powerpoint/2010/main" val="12615575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106962</TotalTime>
  <Words>3679</Words>
  <Application>Microsoft Office PowerPoint</Application>
  <PresentationFormat>On-screen Show (4:3)</PresentationFormat>
  <Paragraphs>299</Paragraphs>
  <Slides>37</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Cambria Math</vt:lpstr>
      <vt:lpstr>Wingdings</vt:lpstr>
      <vt:lpstr>Office Theme</vt:lpstr>
      <vt:lpstr>PowerPoint Presentation</vt:lpstr>
      <vt:lpstr>Outline</vt:lpstr>
      <vt:lpstr>Introduction</vt:lpstr>
      <vt:lpstr>BLonD simulation code</vt:lpstr>
      <vt:lpstr>Reference coordinate, “design” vs. real clock</vt:lpstr>
      <vt:lpstr>General remarks about LLRF implementation</vt:lpstr>
      <vt:lpstr>Beam phase and orbit for beam control</vt:lpstr>
      <vt:lpstr>Phase loop (PL, @ injection oscillations)</vt:lpstr>
      <vt:lpstr>Radial loop (RL, @ injection oscillations)</vt:lpstr>
      <vt:lpstr>Mode analysis for CB feedback</vt:lpstr>
      <vt:lpstr>CB feedback implementation (1)</vt:lpstr>
      <vt:lpstr>CB feedback implementation (2)</vt:lpstr>
      <vt:lpstr>Filtering the bunch oscillation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to end simulations</vt:lpstr>
      <vt:lpstr>Radial loop, injection vs. transition</vt:lpstr>
      <vt:lpstr>Phase loop offset during RF manipulations</vt:lpstr>
      <vt:lpstr>Synchronization, oscillations and drift</vt:lpstr>
      <vt:lpstr>Cavity transfer function distortion</vt:lpstr>
      <vt:lpstr>Cavity transfer function distortion</vt:lpstr>
      <vt:lpstr>Conclusions</vt:lpstr>
      <vt:lpstr>PowerPoint Presentation</vt:lpstr>
      <vt:lpstr>Feedback layout and implementation</vt:lpstr>
      <vt:lpstr>Feedback layout and implementation</vt:lpstr>
      <vt:lpstr>Coupled-bunch mode analysis</vt:lpstr>
      <vt:lpstr>Excitation of CB oscillations</vt:lpstr>
      <vt:lpstr>Damping of CB oscillations with CBFB</vt:lpstr>
      <vt:lpstr>Scanning the CBFB mode and phase (21b)</vt:lpstr>
      <vt:lpstr>Scanning the CBFB mode and phase (18b)</vt:lpstr>
      <vt:lpstr>Scanning the CBFB mode and phase (18b)</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Alexandre Lasheen</dc:creator>
  <cp:lastModifiedBy>Alexandre Lasheen</cp:lastModifiedBy>
  <cp:revision>8415</cp:revision>
  <cp:lastPrinted>2017-01-11T10:48:33Z</cp:lastPrinted>
  <dcterms:created xsi:type="dcterms:W3CDTF">2014-07-23T07:54:45Z</dcterms:created>
  <dcterms:modified xsi:type="dcterms:W3CDTF">2021-01-14T16:15:57Z</dcterms:modified>
</cp:coreProperties>
</file>