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2" r:id="rId1"/>
  </p:sldMasterIdLst>
  <p:notesMasterIdLst>
    <p:notesMasterId r:id="rId10"/>
  </p:notesMasterIdLst>
  <p:handoutMasterIdLst>
    <p:handoutMasterId r:id="rId11"/>
  </p:handoutMasterIdLst>
  <p:sldIdLst>
    <p:sldId id="1371" r:id="rId2"/>
    <p:sldId id="1376" r:id="rId3"/>
    <p:sldId id="1318" r:id="rId4"/>
    <p:sldId id="1347" r:id="rId5"/>
    <p:sldId id="1363" r:id="rId6"/>
    <p:sldId id="1362" r:id="rId7"/>
    <p:sldId id="1360" r:id="rId8"/>
    <p:sldId id="1377" r:id="rId9"/>
  </p:sldIdLst>
  <p:sldSz cx="9906000" cy="6858000" type="A4"/>
  <p:notesSz cx="6797675" cy="9928225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userDrawn="1">
          <p15:clr>
            <a:srgbClr val="A4A3A4"/>
          </p15:clr>
        </p15:guide>
        <p15:guide id="3" pos="4944" userDrawn="1">
          <p15:clr>
            <a:srgbClr val="A4A3A4"/>
          </p15:clr>
        </p15:guide>
        <p15:guide id="6" orient="horz" pos="2976" userDrawn="1">
          <p15:clr>
            <a:srgbClr val="A4A3A4"/>
          </p15:clr>
        </p15:guide>
        <p15:guide id="12" pos="5904" userDrawn="1">
          <p15:clr>
            <a:srgbClr val="A4A3A4"/>
          </p15:clr>
        </p15:guide>
        <p15:guide id="13" orient="horz" pos="2160" userDrawn="1">
          <p15:clr>
            <a:srgbClr val="A4A3A4"/>
          </p15:clr>
        </p15:guide>
        <p15:guide id="14" pos="33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eiko Damerau" initials="HD" lastIdx="2" clrIdx="0">
    <p:extLst>
      <p:ext uri="{19B8F6BF-5375-455C-9EA6-DF929625EA0E}">
        <p15:presenceInfo xmlns:p15="http://schemas.microsoft.com/office/powerpoint/2012/main" userId="S::heiko.damerau@cern.ch::09e80c4c-9fc1-48bb-8285-6060bb93afb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97D"/>
    <a:srgbClr val="C0504D"/>
    <a:srgbClr val="A8ADB7"/>
    <a:srgbClr val="739ACE"/>
    <a:srgbClr val="D0D8E8"/>
    <a:srgbClr val="E9EDF4"/>
    <a:srgbClr val="4F81BD"/>
    <a:srgbClr val="C00000"/>
    <a:srgbClr val="008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85" autoAdjust="0"/>
    <p:restoredTop sz="95948" autoAdjust="0"/>
  </p:normalViewPr>
  <p:slideViewPr>
    <p:cSldViewPr>
      <p:cViewPr varScale="1">
        <p:scale>
          <a:sx n="106" d="100"/>
          <a:sy n="106" d="100"/>
        </p:scale>
        <p:origin x="294" y="114"/>
      </p:cViewPr>
      <p:guideLst>
        <p:guide orient="horz"/>
        <p:guide pos="4944"/>
        <p:guide orient="horz" pos="2976"/>
        <p:guide pos="5904"/>
        <p:guide orient="horz" pos="2160"/>
        <p:guide pos="3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334" y="-96"/>
      </p:cViewPr>
      <p:guideLst>
        <p:guide orient="horz" pos="3126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24658" cy="461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ctr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660" y="2"/>
            <a:ext cx="2924658" cy="461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ctr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551"/>
            <a:ext cx="2924658" cy="4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b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660" y="9444551"/>
            <a:ext cx="2924658" cy="4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b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fld id="{295DDF75-4B78-42A7-A7F3-A2F25A7BB7D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0761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908" y="1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6125"/>
            <a:ext cx="538162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141" y="4714215"/>
            <a:ext cx="4985395" cy="4467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Klicken Sie, um die Textformatierung des Masters zu bearbeiten.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653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b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908" y="9431653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b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fld id="{C38E55B4-A633-4C51-AE8F-B8C1C12B8F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31291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6266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190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3212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94621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1177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6792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D152AB-0279-4F27-B745-9AE7AB92DAA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17731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D152AB-0279-4F27-B745-9AE7AB92DAA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15613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437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93AC1-DEC4-45F1-87B5-21233B4E5E0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739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980FA-8E83-44DA-8BD7-A4A9A4C4699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580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ern logo - Open presentation"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3313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84DA5-4842-45AF-9E5B-2EAAD25032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902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D663E-F9AD-49D1-9A63-B7C851D1906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052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56C19-9EB7-4512-8E87-16C56853BF4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228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246C9-FBD8-4C3F-80DB-DDFC6FB179F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286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E051D-0C19-4E1B-8DA2-3088B1C48F8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245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5596-EACE-4D96-B24C-61DA811E72B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198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2995E-7FF4-417C-8F40-32FB9F87E27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621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3B615-C91D-4160-B6CC-2FE210C8D6B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128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D2E97337-0ABD-4724-9121-FDB78380D8EF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1/14/2021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7594600" y="1"/>
            <a:ext cx="2311400" cy="26064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r"/>
            <a:fld id="{80312B61-8FBB-43B8-A6DD-B3B75C37806A}" type="slidenum">
              <a:rPr lang="en-US" sz="1400" smtClean="0">
                <a:solidFill>
                  <a:prstClr val="black"/>
                </a:solidFill>
              </a:rPr>
              <a:pPr algn="r"/>
              <a:t>‹#›</a:t>
            </a:fld>
            <a:endParaRPr lang="en-US" sz="1400" dirty="0">
              <a:solidFill>
                <a:prstClr val="black"/>
              </a:solidFill>
            </a:endParaRP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393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hyperlink" Target="https://indico.cern.ch/event/973786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indico.cern.ch/event/975302/" TargetMode="External"/><Relationship Id="rId5" Type="http://schemas.openxmlformats.org/officeDocument/2006/relationships/hyperlink" Target="https://indico.cern.ch/event/976698/" TargetMode="Externa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logbook.cern.ch/eLogbook/eLogbook.jsp?lgbk=382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elogbook.cern.ch/eLogbook/eLogbook.jsp?lgbk=382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indico.cern.ch/event/981471/contributions/4133902/attachments/2160362/3644903/NoteCoupure_01-2021.pdf" TargetMode="External"/><Relationship Id="rId5" Type="http://schemas.openxmlformats.org/officeDocument/2006/relationships/hyperlink" Target="https://indico.cern.ch/event/981471/contributions/4133902/attachments/2160362/3644902/EN-CV-NdC-165629-1.pdf" TargetMode="External"/><Relationship Id="rId4" Type="http://schemas.openxmlformats.org/officeDocument/2006/relationships/hyperlink" Target="http://elogbook.cern.ch/eLogbook/event_viewer.jsp?eventId=2796847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elogbook.cern.ch/eLogbook/eLogbook.jsp?lgbk=382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oss-coordination.web.cern.ch/gantt/latest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oss-coordination.web.cern.ch/gantt/latest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indico.cern.ch/category/7157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 accelerator schedule: Q1-Q2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369835D-B3A6-40F6-BBEF-F6BB8C5484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281" y="1524779"/>
            <a:ext cx="8460000" cy="198042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06E1F78-A6D4-4A55-84D6-1EDEB5D3FF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9199" y="3886200"/>
            <a:ext cx="8460000" cy="204988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273DDAD-6D79-4843-AAE4-DA538D9005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745086"/>
            <a:ext cx="8991599" cy="5198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Presented by R. Steerenberg in </a:t>
            </a: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IEFC</a:t>
            </a: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IPP</a:t>
            </a: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FOM</a:t>
            </a: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, approved by SPSC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 defTabSz="942975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F775625-3B46-4BFA-AA64-77482F4FCD8C}"/>
              </a:ext>
            </a:extLst>
          </p:cNvPr>
          <p:cNvSpPr/>
          <p:nvPr/>
        </p:nvSpPr>
        <p:spPr>
          <a:xfrm>
            <a:off x="2927350" y="1517268"/>
            <a:ext cx="609600" cy="399759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CE57B4B-1F17-46AE-996A-B58CCA977B8F}"/>
              </a:ext>
            </a:extLst>
          </p:cNvPr>
          <p:cNvSpPr/>
          <p:nvPr/>
        </p:nvSpPr>
        <p:spPr>
          <a:xfrm>
            <a:off x="6324600" y="1452848"/>
            <a:ext cx="990600" cy="399759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F97FCCC6-28FF-4189-A095-7B48664E00BC}"/>
              </a:ext>
            </a:extLst>
          </p:cNvPr>
          <p:cNvSpPr/>
          <p:nvPr/>
        </p:nvSpPr>
        <p:spPr>
          <a:xfrm>
            <a:off x="2347914" y="4010028"/>
            <a:ext cx="685800" cy="399759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9251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6" grpId="0" animBg="1"/>
      <p:bldP spid="1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024D75B-0FCA-490B-8D52-089E8826ED47}"/>
              </a:ext>
            </a:extLst>
          </p:cNvPr>
          <p:cNvSpPr/>
          <p:nvPr/>
        </p:nvSpPr>
        <p:spPr>
          <a:xfrm>
            <a:off x="8991600" y="5943600"/>
            <a:ext cx="762000" cy="838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EA69D77-F20D-4908-ADC8-DBB56753CE84}"/>
              </a:ext>
            </a:extLst>
          </p:cNvPr>
          <p:cNvSpPr/>
          <p:nvPr/>
        </p:nvSpPr>
        <p:spPr>
          <a:xfrm>
            <a:off x="685800" y="685800"/>
            <a:ext cx="8686800" cy="58945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803031" y="762000"/>
            <a:ext cx="8569569" cy="5894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Items to completed/prepared before start with beam</a:t>
            </a:r>
          </a:p>
          <a:p>
            <a:pPr marL="914400" lvl="1" indent="-457200" algn="l">
              <a:spcBef>
                <a:spcPct val="20000"/>
              </a:spcBef>
              <a:buFont typeface="+mj-lt"/>
              <a:buAutoNum type="arabicPeriod"/>
            </a:pPr>
            <a:r>
              <a:rPr lang="en-GB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Pulse 40 MHz cavity: </a:t>
            </a:r>
            <a:r>
              <a:rPr lang="en-GB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early February</a:t>
            </a:r>
          </a:p>
          <a:p>
            <a:pPr marL="1371600" lvl="2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Digital cavity controller </a:t>
            </a:r>
            <a:r>
              <a:rPr lang="en-GB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together</a:t>
            </a:r>
          </a:p>
          <a:p>
            <a:pPr marL="1371600" lvl="2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AVC surveillance prototype module</a:t>
            </a:r>
          </a:p>
          <a:p>
            <a:pPr marL="1371600" lvl="2" indent="-4572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Need clear path for operational roll out during 2021 run</a:t>
            </a:r>
          </a:p>
          <a:p>
            <a:pPr marL="914400" lvl="1" indent="-457200" algn="l">
              <a:spcBef>
                <a:spcPct val="20000"/>
              </a:spcBef>
              <a:buFont typeface="+mj-lt"/>
              <a:buAutoNum type="arabicPeriod"/>
            </a:pPr>
            <a:r>
              <a:rPr lang="en-GB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Pulse 200 MHz system with </a:t>
            </a:r>
            <a:r>
              <a:rPr lang="en-GB" sz="2100" b="1" dirty="0" err="1">
                <a:solidFill>
                  <a:srgbClr val="1F497D"/>
                </a:solidFill>
                <a:latin typeface="Symbol" panose="05050102010706020507" pitchFamily="18" charset="2"/>
                <a:cs typeface="Syastro" panose="00000400000000000000" pitchFamily="2" charset="0"/>
                <a:sym typeface="Symbol" panose="05050102010706020507" pitchFamily="18" charset="2"/>
              </a:rPr>
              <a:t>m</a:t>
            </a:r>
            <a:r>
              <a:rPr lang="en-GB" sz="2100" b="1" dirty="0" err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TCA</a:t>
            </a:r>
            <a:r>
              <a:rPr lang="en-GB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controller: </a:t>
            </a:r>
            <a:r>
              <a:rPr lang="en-GB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February</a:t>
            </a:r>
          </a:p>
          <a:p>
            <a:pPr marL="1371600" lvl="2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Proof-of-principle with prototypes</a:t>
            </a:r>
          </a:p>
          <a:p>
            <a:pPr marL="1371600" lvl="2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Validate </a:t>
            </a:r>
            <a:r>
              <a:rPr lang="en-GB" sz="1800" b="1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mTCA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cavity controller</a:t>
            </a:r>
          </a:p>
          <a:p>
            <a:pPr marL="1371600" lvl="2" indent="-4572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Define strategy for operational implementation in YETS21/22</a:t>
            </a:r>
          </a:p>
          <a:p>
            <a:pPr marL="914400" lvl="1" indent="-457200" algn="l">
              <a:spcBef>
                <a:spcPct val="20000"/>
              </a:spcBef>
              <a:buFont typeface="+mj-lt"/>
              <a:buAutoNum type="arabicPeriod"/>
            </a:pPr>
            <a:r>
              <a:rPr lang="en-GB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Prepare phase measurement of digital beam control: </a:t>
            </a:r>
            <a:r>
              <a:rPr lang="en-GB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March</a:t>
            </a:r>
          </a:p>
          <a:p>
            <a:pPr marL="1371600" lvl="2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Open loop phase between beam and 10 MHz cavity vector sum</a:t>
            </a:r>
          </a:p>
          <a:p>
            <a:pPr marL="1371600" lvl="2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Two harmonic simultaneously</a:t>
            </a:r>
          </a:p>
          <a:p>
            <a:pPr marL="1371600" lvl="2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Following harmonic number changes</a:t>
            </a:r>
          </a:p>
          <a:p>
            <a:pPr marL="1371600" lvl="2" indent="-4572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Validate major parts of digital beam control</a:t>
            </a:r>
          </a:p>
          <a:p>
            <a:pPr marL="1371600" lvl="2" indent="-457200" algn="l">
              <a:spcBef>
                <a:spcPct val="20000"/>
              </a:spcBef>
              <a:buClr>
                <a:schemeClr val="tx1"/>
              </a:buClr>
              <a:buFont typeface="+mj-lt"/>
              <a:buAutoNum type="arabicPeriod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914400" lvl="1" indent="-457200" algn="l">
              <a:spcBef>
                <a:spcPct val="20000"/>
              </a:spcBef>
              <a:buClr>
                <a:schemeClr val="tx1"/>
              </a:buClr>
              <a:buFont typeface="+mj-lt"/>
              <a:buAutoNum type="arabicPeriod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lvl="1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lvl="1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lvl="1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lvl="1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lvl="1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lvl="1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lvl="1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lvl="1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lvl="1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priorities for early 2021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6991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803031" y="685800"/>
            <a:ext cx="8299939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16531" indent="-316531" algn="l">
              <a:spcBef>
                <a:spcPct val="20000"/>
              </a:spcBef>
              <a:buFontTx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Coupled-bunch feedback</a:t>
            </a:r>
            <a:endParaRPr lang="en-GB" sz="21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773731" lvl="1" indent="-316531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Re-cabling/testing of coupled-bunch feedback ongoing</a:t>
            </a:r>
          </a:p>
          <a:p>
            <a:pPr marL="773731" lvl="1" indent="-316531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Synchronization tests  Jan</a:t>
            </a:r>
          </a:p>
          <a:p>
            <a:pPr marL="316531" indent="-316531" algn="l">
              <a:spcBef>
                <a:spcPct val="20000"/>
              </a:spcBef>
              <a:buFontTx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Barrier bucket generation</a:t>
            </a:r>
            <a:endParaRPr lang="en-GB" sz="21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773731" lvl="1" indent="-316531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To be re-cabled  Mihaly</a:t>
            </a:r>
          </a:p>
          <a:p>
            <a:pPr lvl="1" algn="l">
              <a:spcBef>
                <a:spcPct val="20000"/>
              </a:spcBef>
            </a:pPr>
            <a:endParaRPr lang="en-GB" sz="18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316531" indent="-316531" algn="l">
              <a:spcBef>
                <a:spcPct val="20000"/>
              </a:spcBef>
              <a:buFontTx/>
              <a:buChar char="•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Remaining cabling</a:t>
            </a:r>
          </a:p>
          <a:p>
            <a:pPr marL="750888" lvl="1" indent="-293688" algn="l" defTabSz="842963">
              <a:spcBef>
                <a:spcPct val="20000"/>
              </a:spcBef>
              <a:buFont typeface="Wingdings" panose="05000000000000000000" pitchFamily="2" charset="2"/>
              <a:buChar char="ü"/>
              <a:tabLst>
                <a:tab pos="3941763" algn="l"/>
              </a:tabLst>
            </a:pPr>
            <a:r>
              <a:rPr lang="en-GB" sz="18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PA.GSVPC78</a:t>
            </a:r>
          </a:p>
          <a:p>
            <a:pPr marL="750888" lvl="1" indent="-293688" algn="l" defTabSz="842963">
              <a:spcBef>
                <a:spcPct val="20000"/>
              </a:spcBef>
              <a:buFont typeface="Wingdings" panose="05000000000000000000" pitchFamily="2" charset="2"/>
              <a:buChar char="ü"/>
              <a:tabLst>
                <a:tab pos="3941763" algn="l"/>
              </a:tabLst>
            </a:pPr>
            <a:r>
              <a:rPr lang="en-GB" sz="18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Distribution of stable phase, </a:t>
            </a:r>
            <a:r>
              <a:rPr lang="en-GB" sz="1800" b="1" dirty="0" err="1">
                <a:solidFill>
                  <a:schemeClr val="bg1">
                    <a:lumMod val="65000"/>
                  </a:schemeClr>
                </a:solidFill>
                <a:latin typeface="Symbol" panose="05050102010706020507" pitchFamily="18" charset="2"/>
                <a:cs typeface="Arial" panose="020B0604020202020204" pitchFamily="34" charset="0"/>
                <a:sym typeface="Symbol" panose="05050102010706020507" pitchFamily="18" charset="2"/>
              </a:rPr>
              <a:t>f</a:t>
            </a:r>
            <a:r>
              <a:rPr lang="en-GB" sz="1800" b="1" baseline="-250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S</a:t>
            </a:r>
            <a:r>
              <a:rPr lang="en-GB" sz="18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program PA.GSPPROGRT</a:t>
            </a:r>
          </a:p>
          <a:p>
            <a:pPr marL="1208088" lvl="2" indent="-293688" algn="l" defTabSz="842963">
              <a:spcBef>
                <a:spcPct val="20000"/>
              </a:spcBef>
              <a:buFont typeface="Symbol" panose="05050102010706020507" pitchFamily="18" charset="2"/>
              <a:buChar char="®"/>
              <a:tabLst>
                <a:tab pos="3941763" algn="l"/>
              </a:tabLst>
            </a:pPr>
            <a:r>
              <a:rPr lang="en-GB" sz="18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Replace APP (Automatic Phase Program) module</a:t>
            </a:r>
          </a:p>
          <a:p>
            <a:pPr marL="750888" lvl="1" indent="-293688" algn="l" defTabSz="842963">
              <a:spcBef>
                <a:spcPct val="20000"/>
              </a:spcBef>
              <a:buFont typeface="Wingdings" panose="05000000000000000000" pitchFamily="2" charset="2"/>
              <a:buChar char="ü"/>
              <a:tabLst>
                <a:tab pos="3941763" algn="l"/>
              </a:tabLst>
            </a:pPr>
            <a:r>
              <a:rPr lang="en-GB" sz="18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Function to control phase loop gain PA.GSPLGAIN(RT)</a:t>
            </a:r>
          </a:p>
          <a:p>
            <a:pPr marL="1208088" lvl="2" indent="-293688" algn="l" defTabSz="842963">
              <a:spcBef>
                <a:spcPct val="20000"/>
              </a:spcBef>
              <a:buFont typeface="Symbol" panose="05050102010706020507" pitchFamily="18" charset="2"/>
              <a:buChar char="®"/>
              <a:tabLst>
                <a:tab pos="3941763" algn="l"/>
              </a:tabLst>
            </a:pPr>
            <a:r>
              <a:rPr lang="en-GB" sz="18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Lower gain before injection (and at </a:t>
            </a:r>
            <a:r>
              <a:rPr lang="en-GB" sz="1800" b="1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h </a:t>
            </a:r>
            <a:r>
              <a:rPr lang="en-GB" sz="18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= 84)</a:t>
            </a:r>
          </a:p>
          <a:p>
            <a:pPr marL="750888" lvl="1" indent="-293688" algn="l" defTabSz="842963">
              <a:spcBef>
                <a:spcPct val="20000"/>
              </a:spcBef>
              <a:buFont typeface="Wingdings" panose="05000000000000000000" pitchFamily="2" charset="2"/>
              <a:buChar char="ü"/>
              <a:tabLst>
                <a:tab pos="3941763" algn="l"/>
              </a:tabLst>
            </a:pP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Phase program and phase loop gain functions ready</a:t>
            </a:r>
          </a:p>
          <a:p>
            <a:pPr marL="750888" lvl="1" indent="-293688" algn="l" defTabSz="842963">
              <a:spcBef>
                <a:spcPct val="20000"/>
              </a:spcBef>
              <a:buFont typeface="Symbol" panose="05050102010706020507" pitchFamily="18" charset="2"/>
              <a:buChar char="®"/>
              <a:tabLst>
                <a:tab pos="3941763" algn="l"/>
              </a:tabLst>
            </a:pPr>
            <a:r>
              <a:rPr lang="en-GB" sz="1800" b="1" dirty="0" err="1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MakeRule</a:t>
            </a:r>
            <a:r>
              <a:rPr lang="en-GB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for virtual start-stops, transition and scaling to be completed  Denis</a:t>
            </a:r>
          </a:p>
          <a:p>
            <a:pPr marL="1208088" lvl="2" indent="-293688" algn="l" defTabSz="842963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3941763" algn="l"/>
              </a:tabLst>
            </a:pPr>
            <a:endParaRPr lang="en-GB" sz="1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750888" lvl="1" indent="-293688" algn="l" defTabSz="842963">
              <a:spcBef>
                <a:spcPct val="20000"/>
              </a:spcBef>
              <a:buFont typeface="Symbol" panose="05050102010706020507" pitchFamily="18" charset="2"/>
              <a:buChar char="®"/>
              <a:tabLst>
                <a:tab pos="3941763" algn="l"/>
              </a:tabLst>
            </a:pPr>
            <a:endParaRPr lang="en-GB" sz="18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1208088" lvl="2" indent="-293688" algn="l" defTabSz="842963">
              <a:spcBef>
                <a:spcPct val="20000"/>
              </a:spcBef>
              <a:buFont typeface="Symbol" panose="05050102010706020507" pitchFamily="18" charset="2"/>
              <a:buChar char="®"/>
              <a:tabLst>
                <a:tab pos="3941763" algn="l"/>
              </a:tabLst>
            </a:pPr>
            <a:endParaRPr lang="en-GB" sz="18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750888" lvl="1" indent="-293688" algn="l" defTabSz="842963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3941763" algn="l"/>
              </a:tabLst>
            </a:pPr>
            <a:endParaRPr lang="en-GB" sz="1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750888" lvl="1" indent="-293688" algn="l" defTabSz="842963">
              <a:spcBef>
                <a:spcPct val="20000"/>
              </a:spcBef>
              <a:buFont typeface="Wingdings" panose="05000000000000000000" pitchFamily="2" charset="2"/>
              <a:buChar char="ü"/>
              <a:tabLst>
                <a:tab pos="3941763" algn="l"/>
              </a:tabLst>
            </a:pPr>
            <a:endParaRPr lang="en-US" sz="1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 of activities in PS CB and nearby (b. 151)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44217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76201" y="675783"/>
            <a:ext cx="9448799" cy="5496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1" algn="l">
              <a:spcBef>
                <a:spcPct val="20000"/>
              </a:spcBef>
            </a:pP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l">
              <a:spcBef>
                <a:spcPct val="20000"/>
              </a:spcBef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RF CPS eLogbook: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http://elogbook.cern.ch/eLogbook/eLogbook.jsp?lgbk=382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l">
              <a:spcBef>
                <a:spcPct val="20000"/>
              </a:spcBef>
            </a:pP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l">
              <a:spcBef>
                <a:spcPct val="20000"/>
              </a:spcBef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Ongoing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 steps</a:t>
            </a:r>
          </a:p>
          <a:p>
            <a:pPr lvl="1" algn="l">
              <a:spcBef>
                <a:spcPct val="20000"/>
              </a:spcBef>
            </a:pPr>
            <a:endParaRPr lang="en-US" sz="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Wall current monitor (WCM95) distribution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 Ben, Pierre</a:t>
            </a: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6350" lvl="2" indent="-36195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Replacement of aging distribution amplifiers</a:t>
            </a:r>
          </a:p>
          <a:p>
            <a:pPr lvl="1" algn="l">
              <a:spcBef>
                <a:spcPct val="20000"/>
              </a:spcBef>
            </a:pP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1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Digital cavity controller 40 MHz and 80 MHz power systems </a:t>
            </a:r>
            <a:r>
              <a:rPr lang="en-US" sz="21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 Ben</a:t>
            </a:r>
          </a:p>
          <a:p>
            <a:pPr marL="1276350" lvl="2" indent="-361950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en-US" sz="18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Multi-harmonic feedback working</a:t>
            </a:r>
          </a:p>
          <a:p>
            <a:pPr marL="1276350" lvl="2" indent="-361950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en-US" sz="18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Controls request: phase and tuning functions, acquisition timings</a:t>
            </a:r>
            <a:endParaRPr lang="en-US" sz="1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l">
              <a:spcBef>
                <a:spcPct val="20000"/>
              </a:spcBef>
            </a:pPr>
            <a:endParaRPr lang="en-US" sz="8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GeV cycle with appropriate timing tree </a:t>
            </a:r>
            <a:r>
              <a:rPr lang="en-US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 </a:t>
            </a:r>
            <a:r>
              <a:rPr lang="en-US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Denis, Heiko</a:t>
            </a:r>
          </a:p>
          <a:p>
            <a:pPr marL="1276350" lvl="2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BCMS setting-up</a:t>
            </a:r>
          </a:p>
          <a:p>
            <a:pPr marL="1276350" lvl="2" indent="-361950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Cavities pulsing with pre-/post LS2 cycles</a:t>
            </a:r>
          </a:p>
          <a:p>
            <a:pPr lvl="1" algn="l">
              <a:spcBef>
                <a:spcPct val="20000"/>
              </a:spcBef>
            </a:pPr>
            <a:endParaRPr lang="en-US" sz="8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Cycle timing tree and function generation for other cycles</a:t>
            </a:r>
            <a:br>
              <a:rPr lang="en-US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 </a:t>
            </a:r>
            <a:r>
              <a:rPr lang="en-US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Denis, Heiko</a:t>
            </a:r>
          </a:p>
          <a:p>
            <a:pPr marL="1276350" lvl="2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TOF (TREEH8)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MTE (TREEH8H16)</a:t>
            </a:r>
          </a:p>
          <a:p>
            <a:pPr marL="1276350" lvl="2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Conventional LHC (triple splitting only, TREEH21)</a:t>
            </a:r>
          </a:p>
          <a:p>
            <a:pPr marL="1276350" lvl="2" indent="-361950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Re-commissioning of LLRF equipment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99098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76201" y="675783"/>
            <a:ext cx="9448799" cy="5496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1" algn="l">
              <a:spcBef>
                <a:spcPct val="20000"/>
              </a:spcBef>
            </a:pP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l">
              <a:spcBef>
                <a:spcPct val="20000"/>
              </a:spcBef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RF CPS eLogbook: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http://elogbook.cern.ch/eLogbook/eLogbook.jsp?lgbk=382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l">
              <a:spcBef>
                <a:spcPct val="20000"/>
              </a:spcBef>
            </a:pP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l">
              <a:spcBef>
                <a:spcPct val="20000"/>
              </a:spcBef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Ongoing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 steps</a:t>
            </a:r>
          </a:p>
          <a:p>
            <a:pPr lvl="1" algn="l">
              <a:spcBef>
                <a:spcPct val="20000"/>
              </a:spcBef>
            </a:pPr>
            <a:endParaRPr lang="en-US" sz="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10 MHz cavities</a:t>
            </a:r>
          </a:p>
          <a:p>
            <a:pPr marL="1276350" lvl="2" indent="-361950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Cavity returns signals all delivering signals (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eLogbook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2" algn="l">
              <a:spcBef>
                <a:spcPct val="20000"/>
              </a:spcBef>
            </a:pP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Recovery from Christmas break</a:t>
            </a:r>
          </a:p>
          <a:p>
            <a:pPr marL="1276350" lvl="2" indent="-361950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Cooling water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‘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eau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glacée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’ back on 04/01</a:t>
            </a:r>
          </a:p>
          <a:p>
            <a:pPr marL="1276350" lvl="2" indent="-361950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Equipment back on 07/08</a:t>
            </a:r>
          </a:p>
          <a:p>
            <a:pPr marL="1733550" lvl="3" indent="-36195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 broken NIM power supplies replaced</a:t>
            </a:r>
          </a:p>
          <a:p>
            <a:pPr marL="1733550" lvl="3" indent="-36195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cfv-151-allbbcwb has no clock yet 		</a:t>
            </a:r>
            <a:r>
              <a:rPr lang="en-US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 Mihaly</a:t>
            </a:r>
          </a:p>
          <a:p>
            <a:pPr marL="1733550" lvl="3" indent="-36195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SVEC in cfv-353-allrfp2 in boot loop	 Nathan</a:t>
            </a:r>
            <a:endParaRPr lang="en-US" sz="18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6350" lvl="2" indent="-361950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First 10 MHz cavities pulsing again</a:t>
            </a:r>
          </a:p>
          <a:p>
            <a:pPr marL="1276350" lvl="2" indent="-36195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 1 in 2021</a:t>
            </a:r>
          </a:p>
          <a:p>
            <a:pPr marL="1276350" lvl="2" indent="-361950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04-07/01 	Controls maintenance days (‘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Note de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Coupure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’)</a:t>
            </a:r>
          </a:p>
          <a:p>
            <a:pPr marL="1276350" lvl="2" indent="-361950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07-08/01	Final RF bypass check (with magnet covers) in</a:t>
            </a:r>
            <a:b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		PS switchyard</a:t>
            </a:r>
          </a:p>
          <a:p>
            <a:pPr marL="1276350" lvl="2" indent="-361950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Re-commissioning of LLRF equipment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87065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BB59FDA-139B-41F5-8ACC-7A8BEAE133CF}"/>
              </a:ext>
            </a:extLst>
          </p:cNvPr>
          <p:cNvSpPr/>
          <p:nvPr/>
        </p:nvSpPr>
        <p:spPr>
          <a:xfrm>
            <a:off x="533400" y="5943600"/>
            <a:ext cx="6400800" cy="533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76201" y="675783"/>
            <a:ext cx="9448799" cy="5496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1" algn="l">
              <a:spcBef>
                <a:spcPct val="20000"/>
              </a:spcBef>
            </a:pP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l">
              <a:spcBef>
                <a:spcPct val="20000"/>
              </a:spcBef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RF CPS eLogbook: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http://elogbook.cern.ch/eLogbook/eLogbook.jsp?lgbk=382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l">
              <a:spcBef>
                <a:spcPct val="20000"/>
              </a:spcBef>
            </a:pP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l">
              <a:spcBef>
                <a:spcPct val="20000"/>
              </a:spcBef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Ongoing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 steps</a:t>
            </a:r>
          </a:p>
          <a:p>
            <a:pPr lvl="1" algn="l">
              <a:spcBef>
                <a:spcPct val="20000"/>
              </a:spcBef>
            </a:pPr>
            <a:endParaRPr lang="en-US" sz="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Extraction train distribution</a:t>
            </a:r>
            <a:r>
              <a:rPr lang="en-US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 Diego</a:t>
            </a:r>
            <a:endParaRPr lang="en-US" sz="21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6350" lvl="2" indent="-361950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Lab tests well advanced (non-blocking issue with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fsync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measurement)</a:t>
            </a:r>
          </a:p>
          <a:p>
            <a:pPr marL="1276350" lvl="2" indent="-36195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Move front-end to b. 353 in week 3 and connect</a:t>
            </a:r>
          </a:p>
          <a:p>
            <a:pPr lvl="1" algn="l">
              <a:spcBef>
                <a:spcPct val="20000"/>
              </a:spcBef>
            </a:pP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AVC surveillance 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 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Stephane</a:t>
            </a:r>
          </a:p>
          <a:p>
            <a:pPr marL="1276350" lvl="2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Completion of prototype firmware and lab tests</a:t>
            </a:r>
          </a:p>
          <a:p>
            <a:pPr marL="1276350" lvl="2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Interlock check with power system: 	week 4</a:t>
            </a:r>
          </a:p>
          <a:p>
            <a:pPr marL="1276350" lvl="2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Tests with C40-77:			weeks 5/6</a:t>
            </a: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200 MHz AVC loop 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 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Matteo</a:t>
            </a:r>
          </a:p>
          <a:p>
            <a:pPr marL="1276350" lvl="2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8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200 MHz cavity to be handed over by RF-AC on 29/01, all on 12/02</a:t>
            </a:r>
          </a:p>
          <a:p>
            <a:pPr marL="1276350" lvl="2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Completion of prototype firmware and lab tests</a:t>
            </a:r>
          </a:p>
          <a:p>
            <a:pPr marL="1276350" lvl="2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Tests with single 200 MHz cavity	week 6</a:t>
            </a: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Final preparation of LLRF for beam	week 7/8</a:t>
            </a:r>
          </a:p>
          <a:p>
            <a:pPr marL="1276350" lvl="2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Re-commissioning of LLRF equipment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1019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CA902C8F-18C1-4A4D-BB1F-755A65C4A151}"/>
              </a:ext>
            </a:extLst>
          </p:cNvPr>
          <p:cNvSpPr/>
          <p:nvPr/>
        </p:nvSpPr>
        <p:spPr>
          <a:xfrm>
            <a:off x="228600" y="2913184"/>
            <a:ext cx="9525000" cy="196361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Hardware commissioning schedule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98E7070-BB30-48F4-8486-7BA15E674A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762000"/>
            <a:ext cx="8686799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RF agenda during hardware commissioning phase</a:t>
            </a: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Detailed online schedule at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https://oss-coordination.web.cern.ch/gantt/latest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 descr="Chart&#10;&#10;Description automatically generated">
            <a:extLst>
              <a:ext uri="{FF2B5EF4-FFF2-40B4-BE49-F238E27FC236}">
                <a16:creationId xmlns:a16="http://schemas.microsoft.com/office/drawing/2014/main" id="{59895865-1556-4C3B-AA05-08D710DBB48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247" y="1295400"/>
            <a:ext cx="9528154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0614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LS2 feedback and activities for YETS2021-22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98E7070-BB30-48F4-8486-7BA15E674A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914400"/>
            <a:ext cx="8686799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LS2 feedback for ISTs and HWC</a:t>
            </a:r>
          </a:p>
          <a:p>
            <a:pPr marL="742950" lvl="1" indent="-285750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Extremely useful to have clear agenda for availability of services:</a:t>
            </a:r>
            <a:b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air conditioning and electricity</a:t>
            </a:r>
          </a:p>
          <a:p>
            <a:pPr marL="742950" lvl="1" indent="-285750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IST period allowed to perform many checks at an early stage</a:t>
            </a:r>
          </a:p>
          <a:p>
            <a:pPr marL="742950" lvl="1" indent="-285750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Planning when other systems required signals from LLRF</a:t>
            </a:r>
          </a:p>
          <a:p>
            <a:pPr marL="742950" lvl="1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Difference IST/HWC not fully clear for LLRF systems: outside ring with no impact on safety</a:t>
            </a:r>
          </a:p>
          <a:p>
            <a:pPr marL="742950" lvl="1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Online schedule (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https://oss-coordination.web.cern.ch/gantt/latest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1200150" lvl="2" indent="-28575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Overwhelming for non-experts, difficult to browse</a:t>
            </a:r>
          </a:p>
          <a:p>
            <a:pPr marL="742950" lvl="1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System validation too early with respect to operational</a:t>
            </a:r>
          </a:p>
          <a:p>
            <a:pPr marL="1200150" lvl="2" indent="-28575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‘OK when tested, already broken when really needed’</a:t>
            </a:r>
          </a:p>
          <a:p>
            <a:pPr marL="742950" lvl="1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EYETS2021/22 activities</a:t>
            </a:r>
            <a:endParaRPr lang="en-US" sz="1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Installation of digital cavity controllers on all 200 MHz systems</a:t>
            </a:r>
          </a:p>
          <a:p>
            <a:pPr marL="1200150" lvl="2" indent="-28575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Services in b. 151 and 5 days of power tests with cavities</a:t>
            </a:r>
          </a:p>
          <a:p>
            <a:pPr marL="742950" lvl="1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Fix items discovered during 2021 run</a:t>
            </a:r>
          </a:p>
          <a:p>
            <a:pPr marL="1200150" lvl="2" indent="-28575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Expect minor cabling and installation of LLRF modules in b. 353</a:t>
            </a:r>
          </a:p>
          <a:p>
            <a:pPr marL="1200150" lvl="2" indent="-28575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AA861EB-6ED5-4441-849A-3D5813F4A3CC}"/>
              </a:ext>
            </a:extLst>
          </p:cNvPr>
          <p:cNvSpPr txBox="1"/>
          <p:nvPr/>
        </p:nvSpPr>
        <p:spPr>
          <a:xfrm>
            <a:off x="4532370" y="495672"/>
            <a:ext cx="4918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Joint Coordination Meeting</a:t>
            </a: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 for the PS Complex</a:t>
            </a:r>
          </a:p>
        </p:txBody>
      </p:sp>
    </p:spTree>
    <p:extLst>
      <p:ext uri="{BB962C8B-B14F-4D97-AF65-F5344CB8AC3E}">
        <p14:creationId xmlns:p14="http://schemas.microsoft.com/office/powerpoint/2010/main" val="655003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C:\Programme\Microsoft Office\Vorlagen\Leere Präsentation.pot</Template>
  <TotalTime>100147</TotalTime>
  <Words>783</Words>
  <Application>Microsoft Office PowerPoint</Application>
  <PresentationFormat>A4 Paper (210x297 mm)</PresentationFormat>
  <Paragraphs>149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Constantia</vt:lpstr>
      <vt:lpstr>Symbol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XXXXX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Kein Folientitel</dc:title>
  <dc:creator>XXXXX</dc:creator>
  <cp:lastModifiedBy>Heiko Damerau</cp:lastModifiedBy>
  <cp:revision>2960</cp:revision>
  <cp:lastPrinted>2019-11-18T10:22:47Z</cp:lastPrinted>
  <dcterms:created xsi:type="dcterms:W3CDTF">2004-02-08T17:46:25Z</dcterms:created>
  <dcterms:modified xsi:type="dcterms:W3CDTF">2021-01-14T17:04:23Z</dcterms:modified>
</cp:coreProperties>
</file>