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12"/>
  </p:notesMasterIdLst>
  <p:handoutMasterIdLst>
    <p:handoutMasterId r:id="rId13"/>
  </p:handoutMasterIdLst>
  <p:sldIdLst>
    <p:sldId id="330" r:id="rId2"/>
    <p:sldId id="333" r:id="rId3"/>
    <p:sldId id="331" r:id="rId4"/>
    <p:sldId id="335" r:id="rId5"/>
    <p:sldId id="332" r:id="rId6"/>
    <p:sldId id="334" r:id="rId7"/>
    <p:sldId id="336" r:id="rId8"/>
    <p:sldId id="337" r:id="rId9"/>
    <p:sldId id="338" r:id="rId10"/>
    <p:sldId id="339" r:id="rId11"/>
  </p:sldIdLst>
  <p:sldSz cx="9144000" cy="5143500" type="screen16x9"/>
  <p:notesSz cx="6881813" cy="10002838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189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377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566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754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5943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131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320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509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668" userDrawn="1">
          <p15:clr>
            <a:srgbClr val="A4A3A4"/>
          </p15:clr>
        </p15:guide>
        <p15:guide id="2" orient="horz" pos="634" userDrawn="1">
          <p15:clr>
            <a:srgbClr val="A4A3A4"/>
          </p15:clr>
        </p15:guide>
        <p15:guide id="3" orient="horz" pos="2845" userDrawn="1">
          <p15:clr>
            <a:srgbClr val="A4A3A4"/>
          </p15:clr>
        </p15:guide>
        <p15:guide id="4" orient="horz" pos="838" userDrawn="1">
          <p15:clr>
            <a:srgbClr val="A4A3A4"/>
          </p15:clr>
        </p15:guide>
        <p15:guide id="5" orient="horz" pos="140" userDrawn="1">
          <p15:clr>
            <a:srgbClr val="A4A3A4"/>
          </p15:clr>
        </p15:guide>
        <p15:guide id="6" orient="horz" pos="378" userDrawn="1">
          <p15:clr>
            <a:srgbClr val="A4A3A4"/>
          </p15:clr>
        </p15:guide>
        <p15:guide id="7" orient="horz" pos="3117" userDrawn="1">
          <p15:clr>
            <a:srgbClr val="A4A3A4"/>
          </p15:clr>
        </p15:guide>
        <p15:guide id="9" pos="657" userDrawn="1">
          <p15:clr>
            <a:srgbClr val="A4A3A4"/>
          </p15:clr>
        </p15:guide>
        <p15:guide id="10" pos="5534" userDrawn="1">
          <p15:clr>
            <a:srgbClr val="A4A3A4"/>
          </p15:clr>
        </p15:guide>
        <p15:guide id="11" pos="521" userDrawn="1">
          <p15:clr>
            <a:srgbClr val="A4A3A4"/>
          </p15:clr>
        </p15:guide>
        <p15:guide id="12" pos="385" userDrawn="1">
          <p15:clr>
            <a:srgbClr val="A4A3A4"/>
          </p15:clr>
        </p15:guide>
        <p15:guide id="13" pos="1315" userDrawn="1">
          <p15:clr>
            <a:srgbClr val="A4A3A4"/>
          </p15:clr>
        </p15:guide>
        <p15:guide id="14" pos="3039" userDrawn="1">
          <p15:clr>
            <a:srgbClr val="A4A3A4"/>
          </p15:clr>
        </p15:guide>
        <p15:guide id="15" pos="315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50">
          <p15:clr>
            <a:srgbClr val="A4A3A4"/>
          </p15:clr>
        </p15:guide>
        <p15:guide id="2" pos="216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B6E"/>
    <a:srgbClr val="FFFFFF"/>
    <a:srgbClr val="BF245E"/>
    <a:srgbClr val="40E0D0"/>
    <a:srgbClr val="010000"/>
    <a:srgbClr val="808080"/>
    <a:srgbClr val="000000"/>
    <a:srgbClr val="FDCA00"/>
    <a:srgbClr val="EF5B00"/>
    <a:srgbClr val="C500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7274" autoAdjust="0"/>
  </p:normalViewPr>
  <p:slideViewPr>
    <p:cSldViewPr snapToObjects="1">
      <p:cViewPr varScale="1">
        <p:scale>
          <a:sx n="114" d="100"/>
          <a:sy n="114" d="100"/>
        </p:scale>
        <p:origin x="542" y="86"/>
      </p:cViewPr>
      <p:guideLst>
        <p:guide orient="horz" pos="668"/>
        <p:guide orient="horz" pos="634"/>
        <p:guide orient="horz" pos="2845"/>
        <p:guide orient="horz" pos="838"/>
        <p:guide orient="horz" pos="140"/>
        <p:guide orient="horz" pos="378"/>
        <p:guide orient="horz" pos="3117"/>
        <p:guide pos="657"/>
        <p:guide pos="5534"/>
        <p:guide pos="521"/>
        <p:guide pos="385"/>
        <p:guide pos="1315"/>
        <p:guide pos="3039"/>
        <p:guide pos="315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41" d="100"/>
          <a:sy n="141" d="100"/>
        </p:scale>
        <p:origin x="5616" y="200"/>
      </p:cViewPr>
      <p:guideLst>
        <p:guide orient="horz" pos="3150"/>
        <p:guide pos="216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‹#›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9538" y="750888"/>
            <a:ext cx="6667500" cy="3751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8282" y="4752009"/>
            <a:ext cx="5045250" cy="4499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</a:t>
            </a:r>
            <a:r>
              <a:rPr lang="de-DE" noProof="0" dirty="0" smtClean="0"/>
              <a:t>Ebene</a:t>
            </a:r>
          </a:p>
          <a:p>
            <a:pPr lvl="5"/>
            <a:r>
              <a:rPr lang="de-DE" noProof="0" dirty="0" smtClean="0"/>
              <a:t>Sechste Ebene</a:t>
            </a:r>
          </a:p>
          <a:p>
            <a:pPr lvl="6"/>
            <a:r>
              <a:rPr lang="de-DE" noProof="0" dirty="0" smtClean="0"/>
              <a:t>Siebte Ebene</a:t>
            </a:r>
          </a:p>
          <a:p>
            <a:pPr lvl="7"/>
            <a:r>
              <a:rPr lang="de-DE" noProof="0" dirty="0" smtClean="0"/>
              <a:t>Achte Ebene</a:t>
            </a:r>
          </a:p>
          <a:p>
            <a:pPr lvl="8"/>
            <a:r>
              <a:rPr lang="de-DE" noProof="0" dirty="0" smtClean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90486" indent="-90486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0" indent="-92072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693" indent="-85723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79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63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49" indent="-90486" algn="l" defTabSz="457189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35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21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31" indent="-88898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" t="13866" r="1" b="14431"/>
          <a:stretch/>
        </p:blipFill>
        <p:spPr bwMode="auto">
          <a:xfrm>
            <a:off x="3260542" y="195488"/>
            <a:ext cx="5055885" cy="237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-2" y="195487"/>
            <a:ext cx="315296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30263" y="411523"/>
            <a:ext cx="1220400" cy="43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15"/>
          <p:cNvSpPr>
            <a:spLocks noChangeArrowheads="1"/>
          </p:cNvSpPr>
          <p:nvPr userDrawn="1"/>
        </p:nvSpPr>
        <p:spPr bwMode="auto">
          <a:xfrm>
            <a:off x="828012" y="4531500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 hasCustomPrompt="1"/>
          </p:nvPr>
        </p:nvSpPr>
        <p:spPr>
          <a:xfrm>
            <a:off x="814399" y="3273828"/>
            <a:ext cx="7969249" cy="810090"/>
          </a:xfrm>
        </p:spPr>
        <p:txBody>
          <a:bodyPr/>
          <a:lstStyle>
            <a:lvl1pPr>
              <a:lnSpc>
                <a:spcPct val="100000"/>
              </a:lnSpc>
              <a:defRPr sz="25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GB" noProof="0" dirty="0" smtClean="0"/>
              <a:t>Insert the title of your </a:t>
            </a:r>
            <a:br>
              <a:rPr lang="en-GB" noProof="0" dirty="0" smtClean="0"/>
            </a:br>
            <a:r>
              <a:rPr lang="en-GB" noProof="0" dirty="0" smtClean="0"/>
              <a:t>presentation here</a:t>
            </a:r>
            <a:endParaRPr lang="en-GB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 hasCustomPrompt="1"/>
          </p:nvPr>
        </p:nvSpPr>
        <p:spPr bwMode="auto">
          <a:xfrm>
            <a:off x="828012" y="2946432"/>
            <a:ext cx="7955637" cy="273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5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r>
              <a:rPr lang="en-GB" noProof="0" dirty="0" smtClean="0"/>
              <a:t>First name and name Author  ::  Function  ::  Paul Scherrer Institute</a:t>
            </a:r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5796136" y="2397447"/>
            <a:ext cx="2520280" cy="174303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900" b="1" i="0" kern="0" spc="31" dirty="0" smtClean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  <a:endParaRPr lang="de-CH" sz="900" b="1" i="0" kern="0" spc="31" dirty="0">
              <a:solidFill>
                <a:srgbClr val="505150"/>
              </a:solidFill>
              <a:latin typeface="+mn-lt"/>
              <a:cs typeface="Arial" charset="0"/>
            </a:endParaRPr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8424000" y="195487"/>
            <a:ext cx="72000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828675" y="4150574"/>
            <a:ext cx="7954963" cy="293383"/>
          </a:xfrm>
        </p:spPr>
        <p:txBody>
          <a:bodyPr/>
          <a:lstStyle>
            <a:lvl1pPr marL="0" indent="0">
              <a:buNone/>
              <a:defRPr sz="1500" b="1">
                <a:solidFill>
                  <a:srgbClr val="969696"/>
                </a:solidFill>
              </a:defRPr>
            </a:lvl1pPr>
            <a:lvl2pPr marL="177790" indent="0">
              <a:buNone/>
              <a:defRPr sz="1500" b="1"/>
            </a:lvl2pPr>
            <a:lvl3pPr marL="355582" indent="0">
              <a:buNone/>
              <a:defRPr sz="1500" b="1"/>
            </a:lvl3pPr>
            <a:lvl4pPr marL="539723" indent="0">
              <a:buNone/>
              <a:defRPr sz="1500" b="1"/>
            </a:lvl4pPr>
            <a:lvl5pPr marL="717514" indent="0">
              <a:buNone/>
              <a:defRPr sz="1500" b="1"/>
            </a:lvl5pPr>
          </a:lstStyle>
          <a:p>
            <a:pPr lvl="0"/>
            <a:r>
              <a:rPr lang="en-GB" noProof="0" dirty="0" smtClean="0"/>
              <a:t>Insert the occasion and date of your presentation here</a:t>
            </a:r>
          </a:p>
        </p:txBody>
      </p:sp>
    </p:spTree>
    <p:extLst/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z="2400"/>
            </a:lvl1pPr>
          </a:lstStyle>
          <a:p>
            <a:r>
              <a:rPr lang="en-GB" noProof="0" dirty="0" smtClean="0">
                <a:effectLst/>
              </a:rPr>
              <a:t>Enter slide title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pc="0" baseline="0"/>
            </a:lvl1pPr>
          </a:lstStyle>
          <a:p>
            <a:r>
              <a:rPr lang="en-GB" noProof="0" dirty="0" smtClean="0">
                <a:effectLst/>
              </a:rPr>
              <a:t>Enter slide title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41" y="1113586"/>
            <a:ext cx="7885633" cy="3456386"/>
          </a:xfrm>
        </p:spPr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93" y="1006081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 smtClean="0">
                <a:effectLst/>
              </a:rPr>
              <a:t>Enter slide title</a:t>
            </a:r>
            <a:endParaRPr lang="en-GB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6" y="1003406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 smtClean="0">
                <a:effectLst/>
              </a:rPr>
              <a:t>Enter slide title</a:t>
            </a:r>
            <a:endParaRPr lang="en-GB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22" y="1087360"/>
            <a:ext cx="3781425" cy="3428689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35" y="1084678"/>
            <a:ext cx="3781425" cy="3431366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 smtClean="0">
                <a:effectLst/>
              </a:rPr>
              <a:t>Enter slide title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 smtClean="0">
                <a:effectLst/>
              </a:rPr>
              <a:t>Enter slide title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on picture (hig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3691" r="643" b="11426"/>
          <a:stretch/>
        </p:blipFill>
        <p:spPr bwMode="auto">
          <a:xfrm>
            <a:off x="827095" y="764860"/>
            <a:ext cx="8316905" cy="4183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 smtClean="0">
                <a:effectLst/>
              </a:rPr>
              <a:t>Enter slide title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827088" y="764867"/>
            <a:ext cx="2289712" cy="4183379"/>
          </a:xfrm>
          <a:solidFill>
            <a:schemeClr val="bg1">
              <a:alpha val="75000"/>
            </a:schemeClr>
          </a:solidFill>
        </p:spPr>
        <p:txBody>
          <a:bodyPr lIns="72000" tIns="432000" rIns="36000" bIns="36000" anchor="t" anchorCtr="0"/>
          <a:lstStyle>
            <a:lvl1pPr marL="177792" indent="-177792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7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5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  <a:endParaRPr lang="de-DE" dirty="0" smtClean="0"/>
          </a:p>
          <a:p>
            <a:pPr lvl="2"/>
            <a:r>
              <a:rPr lang="en-GB" noProof="0" dirty="0" smtClean="0"/>
              <a:t>Third level</a:t>
            </a:r>
            <a:endParaRPr lang="de-DE" dirty="0" smtClean="0"/>
          </a:p>
          <a:p>
            <a:pPr lvl="3"/>
            <a:r>
              <a:rPr lang="en-GB" noProof="0" dirty="0" smtClean="0"/>
              <a:t>Fourth level</a:t>
            </a:r>
            <a:endParaRPr lang="de-DE" dirty="0" smtClean="0"/>
          </a:p>
          <a:p>
            <a:pPr lvl="4"/>
            <a:r>
              <a:rPr lang="en-GB" noProof="0" dirty="0" smtClean="0"/>
              <a:t>Fifth level</a:t>
            </a:r>
            <a:endParaRPr lang="en-GB" dirty="0"/>
          </a:p>
        </p:txBody>
      </p:sp>
      <p:pic>
        <p:nvPicPr>
          <p:cNvPr id="9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7014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hteck 12"/>
          <p:cNvSpPr>
            <a:spLocks noChangeArrowheads="1"/>
          </p:cNvSpPr>
          <p:nvPr userDrawn="1"/>
        </p:nvSpPr>
        <p:spPr bwMode="auto">
          <a:xfrm>
            <a:off x="12" y="764860"/>
            <a:ext cx="648000" cy="648000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11" y="216000"/>
            <a:ext cx="6708025" cy="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CH" dirty="0" smtClean="0">
                <a:effectLst/>
              </a:rPr>
              <a:t>Enter </a:t>
            </a:r>
            <a:r>
              <a:rPr lang="de-CH" dirty="0" err="1" smtClean="0">
                <a:effectLst/>
              </a:rPr>
              <a:t>slide</a:t>
            </a:r>
            <a:r>
              <a:rPr lang="de-CH" dirty="0" smtClean="0">
                <a:effectLst/>
              </a:rPr>
              <a:t> title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4968000"/>
            <a:ext cx="575742" cy="147638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8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12" y="1059659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3000" y="1006082"/>
            <a:ext cx="7742237" cy="3509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8000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89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</p:sldLayoutIdLst>
  <p:transition spd="med"/>
  <p:timing>
    <p:tnLst>
      <p:par>
        <p:cTn id="1" dur="indefinite" restart="never" nodeType="tmRoot"/>
      </p:par>
    </p:tnLst>
  </p:timing>
  <p:hf hdr="0"/>
  <p:txStyles>
    <p:titleStyle>
      <a:lvl1pPr marL="0" marR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tabLst/>
        <a:defRPr sz="24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178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354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532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709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79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58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582" indent="18414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15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06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685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6pPr>
      <a:lvl7pPr marL="1257238" indent="-182554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7pPr>
      <a:lvl8pPr marL="1436616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8pPr>
      <a:lvl9pPr marL="1614408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HTS Solenoid as a Flux Concentrator</a:t>
            </a:r>
            <a:endParaRPr lang="en-GB" dirty="0"/>
          </a:p>
        </p:txBody>
      </p:sp>
      <p:sp>
        <p:nvSpPr>
          <p:cNvPr id="9" name="Untertitel 8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GB" noProof="0" dirty="0" smtClean="0"/>
              <a:t>Jaap Kosse &amp; Bernhard Auchmann ::  Paul Scherrer Institute</a:t>
            </a:r>
            <a:endParaRPr lang="en-GB" noProof="0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An initial concept, v2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931394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sz="2000" dirty="0" smtClean="0"/>
              <a:t>Electromagnetic</a:t>
            </a:r>
          </a:p>
          <a:p>
            <a:endParaRPr lang="en-US" sz="2000" dirty="0"/>
          </a:p>
          <a:p>
            <a:r>
              <a:rPr lang="en-US" sz="2000" dirty="0" smtClean="0"/>
              <a:t>Thermal</a:t>
            </a:r>
          </a:p>
          <a:p>
            <a:endParaRPr lang="en-US" sz="2000" dirty="0"/>
          </a:p>
          <a:p>
            <a:r>
              <a:rPr lang="en-US" sz="2000" dirty="0" smtClean="0"/>
              <a:t>Mechanical</a:t>
            </a:r>
          </a:p>
          <a:p>
            <a:endParaRPr lang="en-US" sz="2000" dirty="0"/>
          </a:p>
          <a:p>
            <a:r>
              <a:rPr lang="en-US" sz="2000" dirty="0" smtClean="0"/>
              <a:t>Radiation</a:t>
            </a:r>
            <a:endParaRPr lang="de-CH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aspects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10</a:t>
            </a:fld>
            <a:endParaRPr lang="de-DE" dirty="0"/>
          </a:p>
        </p:txBody>
      </p:sp>
      <p:sp>
        <p:nvSpPr>
          <p:cNvPr id="5" name="TextBox 4"/>
          <p:cNvSpPr txBox="1"/>
          <p:nvPr/>
        </p:nvSpPr>
        <p:spPr>
          <a:xfrm>
            <a:off x="3563888" y="1006082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2000" dirty="0" smtClean="0">
                <a:solidFill>
                  <a:srgbClr val="000000"/>
                </a:solidFill>
                <a:latin typeface="Calibri"/>
              </a:rPr>
              <a:t>Reasonable results? 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2000" dirty="0" smtClean="0">
                <a:solidFill>
                  <a:srgbClr val="000000"/>
                </a:solidFill>
                <a:latin typeface="Calibri"/>
              </a:rPr>
              <a:t>Propose to exchange obtained profiles</a:t>
            </a:r>
            <a:endParaRPr lang="de-CH" sz="20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ight Arrow 5"/>
          <p:cNvSpPr/>
          <p:nvPr/>
        </p:nvSpPr>
        <p:spPr bwMode="auto">
          <a:xfrm rot="10800000">
            <a:off x="2915816" y="1039776"/>
            <a:ext cx="360040" cy="288032"/>
          </a:xfrm>
          <a:prstGeom prst="right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63888" y="2351032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2000" dirty="0" smtClean="0">
                <a:solidFill>
                  <a:srgbClr val="000000"/>
                </a:solidFill>
                <a:latin typeface="Calibri"/>
              </a:rPr>
              <a:t>Any of these could be showstoppers…</a:t>
            </a:r>
            <a:endParaRPr lang="de-CH" sz="20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Right Arrow 7"/>
          <p:cNvSpPr/>
          <p:nvPr/>
        </p:nvSpPr>
        <p:spPr bwMode="auto">
          <a:xfrm rot="10800000">
            <a:off x="2888196" y="2355726"/>
            <a:ext cx="360040" cy="288032"/>
          </a:xfrm>
          <a:prstGeom prst="right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9" name="Right Arrow 8"/>
          <p:cNvSpPr/>
          <p:nvPr/>
        </p:nvSpPr>
        <p:spPr bwMode="auto">
          <a:xfrm rot="11851741">
            <a:off x="2873982" y="1968014"/>
            <a:ext cx="360040" cy="288032"/>
          </a:xfrm>
          <a:prstGeom prst="right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Right Arrow 9"/>
          <p:cNvSpPr/>
          <p:nvPr/>
        </p:nvSpPr>
        <p:spPr bwMode="auto">
          <a:xfrm rot="9448393">
            <a:off x="2888195" y="2773747"/>
            <a:ext cx="360040" cy="288032"/>
          </a:xfrm>
          <a:prstGeom prst="right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193180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/>
      <p:bldP spid="8" grpId="0" animBg="1"/>
      <p:bldP spid="9" grpId="0" animBg="1"/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sz="2000" dirty="0" smtClean="0"/>
              <a:t>Electromagnetic</a:t>
            </a:r>
          </a:p>
          <a:p>
            <a:endParaRPr lang="en-US" sz="2000" dirty="0"/>
          </a:p>
          <a:p>
            <a:r>
              <a:rPr lang="en-US" sz="2000" dirty="0" smtClean="0"/>
              <a:t>Thermal</a:t>
            </a:r>
          </a:p>
          <a:p>
            <a:endParaRPr lang="en-US" sz="2000" dirty="0"/>
          </a:p>
          <a:p>
            <a:r>
              <a:rPr lang="en-US" sz="2000" dirty="0" smtClean="0"/>
              <a:t>Mechanical</a:t>
            </a:r>
          </a:p>
          <a:p>
            <a:endParaRPr lang="en-US" sz="2000" dirty="0"/>
          </a:p>
          <a:p>
            <a:r>
              <a:rPr lang="en-US" sz="2000" dirty="0" smtClean="0"/>
              <a:t>Radiation</a:t>
            </a:r>
            <a:endParaRPr lang="de-CH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aspects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</a:t>
            </a:fld>
            <a:endParaRPr lang="de-DE" dirty="0"/>
          </a:p>
        </p:txBody>
      </p:sp>
      <p:sp>
        <p:nvSpPr>
          <p:cNvPr id="5" name="TextBox 4"/>
          <p:cNvSpPr txBox="1"/>
          <p:nvPr/>
        </p:nvSpPr>
        <p:spPr>
          <a:xfrm>
            <a:off x="3563888" y="1006082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2000" dirty="0" smtClean="0">
                <a:solidFill>
                  <a:srgbClr val="000000"/>
                </a:solidFill>
                <a:latin typeface="Calibri"/>
              </a:rPr>
              <a:t>So far, only focus on this</a:t>
            </a:r>
            <a:endParaRPr lang="de-CH" sz="20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ight Arrow 5"/>
          <p:cNvSpPr/>
          <p:nvPr/>
        </p:nvSpPr>
        <p:spPr bwMode="auto">
          <a:xfrm rot="10800000">
            <a:off x="2915816" y="1039776"/>
            <a:ext cx="360040" cy="288032"/>
          </a:xfrm>
          <a:prstGeom prst="right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63888" y="2351032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2000" dirty="0" smtClean="0">
                <a:solidFill>
                  <a:srgbClr val="000000"/>
                </a:solidFill>
                <a:latin typeface="Calibri"/>
              </a:rPr>
              <a:t>Any of these could be showstoppers…</a:t>
            </a:r>
            <a:endParaRPr lang="de-CH" sz="20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Right Arrow 7"/>
          <p:cNvSpPr/>
          <p:nvPr/>
        </p:nvSpPr>
        <p:spPr bwMode="auto">
          <a:xfrm rot="10800000">
            <a:off x="2888196" y="2355726"/>
            <a:ext cx="360040" cy="288032"/>
          </a:xfrm>
          <a:prstGeom prst="right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9" name="Right Arrow 8"/>
          <p:cNvSpPr/>
          <p:nvPr/>
        </p:nvSpPr>
        <p:spPr bwMode="auto">
          <a:xfrm rot="11851741">
            <a:off x="2873982" y="1968014"/>
            <a:ext cx="360040" cy="288032"/>
          </a:xfrm>
          <a:prstGeom prst="right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Right Arrow 9"/>
          <p:cNvSpPr/>
          <p:nvPr/>
        </p:nvSpPr>
        <p:spPr bwMode="auto">
          <a:xfrm rot="9448393">
            <a:off x="2888195" y="2773747"/>
            <a:ext cx="360040" cy="288032"/>
          </a:xfrm>
          <a:prstGeom prst="right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70620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/>
      <p:bldP spid="8" grpId="0" animBg="1"/>
      <p:bldP spid="9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Examples: 7 T and 10 T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endParaRPr lang="de-DE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1506121"/>
            <a:ext cx="3657917" cy="365791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7984" y="1506120"/>
            <a:ext cx="3657917" cy="365791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3434331" y="627534"/>
                <a:ext cx="914400" cy="91440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 eaLnBrk="1" hangingPunct="1">
                  <a:lnSpc>
                    <a:spcPct val="110000"/>
                  </a:lnSpc>
                  <a:spcBef>
                    <a:spcPct val="0"/>
                  </a:spcBef>
                  <a:buClr>
                    <a:srgbClr val="000000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d>
                        <m:dPr>
                          <m:ctrlP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en-US" sz="1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8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sz="18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  <m: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den>
                      </m:f>
                    </m:oMath>
                  </m:oMathPara>
                </a14:m>
                <a:endParaRPr lang="de-CH" sz="1800" dirty="0" err="1" smtClean="0">
                  <a:solidFill>
                    <a:srgbClr val="000000"/>
                  </a:solidFill>
                  <a:latin typeface="Calibri"/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4331" y="627534"/>
                <a:ext cx="914400" cy="914400"/>
              </a:xfrm>
              <a:prstGeom prst="rect">
                <a:avLst/>
              </a:prstGeom>
              <a:blipFill>
                <a:blip r:embed="rId4"/>
                <a:stretch>
                  <a:fillRect r="-62000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1763688" y="2348798"/>
                <a:ext cx="914400" cy="91440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 eaLnBrk="1" hangingPunct="1">
                  <a:lnSpc>
                    <a:spcPct val="110000"/>
                  </a:lnSpc>
                  <a:spcBef>
                    <a:spcPct val="0"/>
                  </a:spcBef>
                  <a:buClr>
                    <a:srgbClr val="000000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1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=7 </m:t>
                      </m:r>
                      <m:r>
                        <m:rPr>
                          <m:sty m:val="p"/>
                        </m:rPr>
                        <a:rPr lang="en-US" sz="1800" b="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T</m:t>
                      </m:r>
                      <m:r>
                        <a:rPr lang="en-US" sz="1800" b="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sz="1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en-US" sz="1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=49 1/</m:t>
                      </m:r>
                      <m:r>
                        <m:rPr>
                          <m:sty m:val="p"/>
                        </m:rPr>
                        <a:rPr lang="en-US" sz="1800" b="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de-CH" sz="1800" dirty="0" err="1" smtClean="0">
                  <a:solidFill>
                    <a:srgbClr val="000000"/>
                  </a:solidFill>
                  <a:latin typeface="Calibri"/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3688" y="2348798"/>
                <a:ext cx="914400" cy="914400"/>
              </a:xfrm>
              <a:prstGeom prst="rect">
                <a:avLst/>
              </a:prstGeom>
              <a:blipFill>
                <a:blip r:embed="rId5"/>
                <a:stretch>
                  <a:fillRect l="-8667" r="-138000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5652120" y="2346432"/>
                <a:ext cx="914400" cy="91440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 eaLnBrk="1" hangingPunct="1">
                  <a:lnSpc>
                    <a:spcPct val="110000"/>
                  </a:lnSpc>
                  <a:spcBef>
                    <a:spcPct val="0"/>
                  </a:spcBef>
                  <a:buClr>
                    <a:srgbClr val="000000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1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=10 </m:t>
                      </m:r>
                      <m:r>
                        <m:rPr>
                          <m:sty m:val="p"/>
                        </m:rPr>
                        <a:rPr lang="en-US" sz="1800" b="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T</m:t>
                      </m:r>
                      <m:r>
                        <a:rPr lang="en-US" sz="1800" b="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sz="1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en-US" sz="1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=60 1/</m:t>
                      </m:r>
                      <m:r>
                        <m:rPr>
                          <m:sty m:val="p"/>
                        </m:rPr>
                        <a:rPr lang="en-US" sz="1800" b="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de-CH" sz="1800" dirty="0" err="1" smtClean="0">
                  <a:solidFill>
                    <a:srgbClr val="000000"/>
                  </a:solidFill>
                  <a:latin typeface="Calibri"/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2120" y="2346432"/>
                <a:ext cx="914400" cy="914400"/>
              </a:xfrm>
              <a:prstGeom prst="rect">
                <a:avLst/>
              </a:prstGeom>
              <a:blipFill>
                <a:blip r:embed="rId6"/>
                <a:stretch>
                  <a:fillRect l="-8667" r="-152000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/>
          <p:cNvSpPr txBox="1"/>
          <p:nvPr/>
        </p:nvSpPr>
        <p:spPr>
          <a:xfrm>
            <a:off x="2243182" y="835778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objective: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6841498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sz="quarter" idx="13"/>
              </p:nvPr>
            </p:nvSpPr>
            <p:spPr/>
            <p:txBody>
              <a:bodyPr/>
              <a:lstStyle/>
              <a:p>
                <a:r>
                  <a:rPr lang="en-US" dirty="0" smtClean="0"/>
                  <a:t>20 mm gap between coil sections,</a:t>
                </a:r>
              </a:p>
              <a:p>
                <a:pPr marL="0" indent="0">
                  <a:buNone/>
                </a:pPr>
                <a:r>
                  <a:rPr lang="en-US" dirty="0" smtClean="0"/>
                  <a:t>	z=0 placed in middle of gap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r>
                  <a:rPr lang="en-US" sz="1600" dirty="0">
                    <a:solidFill>
                      <a:srgbClr val="000000"/>
                    </a:solidFill>
                  </a:rPr>
                  <a:t>“upstream</a:t>
                </a:r>
                <a:r>
                  <a:rPr lang="en-US" sz="1600" dirty="0" smtClean="0">
                    <a:solidFill>
                      <a:srgbClr val="000000"/>
                    </a:solidFill>
                  </a:rPr>
                  <a:t>” 10 mm aperture</a:t>
                </a:r>
              </a:p>
              <a:p>
                <a:endParaRPr lang="en-US" sz="1600" dirty="0" smtClean="0">
                  <a:solidFill>
                    <a:srgbClr val="000000"/>
                  </a:solidFill>
                </a:endParaRPr>
              </a:p>
              <a:p>
                <a:r>
                  <a:rPr lang="en-US" sz="1600" dirty="0" smtClean="0">
                    <a:solidFill>
                      <a:srgbClr val="000000"/>
                    </a:solidFill>
                  </a:rPr>
                  <a:t>“downstream”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10→40</m:t>
                    </m:r>
                  </m:oMath>
                </a14:m>
                <a:r>
                  <a:rPr lang="de-CH" sz="1600" dirty="0" smtClean="0">
                    <a:solidFill>
                      <a:srgbClr val="000000"/>
                    </a:solidFill>
                  </a:rPr>
                  <a:t> mm </a:t>
                </a:r>
                <a:r>
                  <a:rPr lang="de-CH" sz="1600" dirty="0" err="1" smtClean="0">
                    <a:solidFill>
                      <a:srgbClr val="000000"/>
                    </a:solidFill>
                  </a:rPr>
                  <a:t>aperture</a:t>
                </a:r>
                <a:endParaRPr lang="de-CH" sz="1600" dirty="0" smtClean="0">
                  <a:solidFill>
                    <a:srgbClr val="000000"/>
                  </a:solidFill>
                </a:endParaRPr>
              </a:p>
              <a:p>
                <a:endParaRPr lang="de-CH" sz="1600" dirty="0">
                  <a:solidFill>
                    <a:srgbClr val="000000"/>
                  </a:solidFill>
                </a:endParaRPr>
              </a:p>
              <a:p>
                <a:endParaRPr lang="de-CH" sz="1600" dirty="0">
                  <a:solidFill>
                    <a:srgbClr val="000000"/>
                  </a:solidFill>
                </a:endParaRPr>
              </a:p>
              <a:p>
                <a:endParaRPr lang="de-CH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>
                <a:blip r:embed="rId2"/>
                <a:stretch>
                  <a:fillRect l="-1575" t="-1563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freedom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4</a:t>
            </a:fld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8024" y="76719"/>
            <a:ext cx="2232248" cy="503891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241692" y="3948392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“upstream”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41692" y="1105637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“downstream”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1237199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 of initial optimization attempt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5</a:t>
            </a:fld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932104"/>
            <a:ext cx="3657917" cy="365791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7984" y="932103"/>
            <a:ext cx="3657917" cy="365791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267744" y="627534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7 T solution closer fit than 10 T solution (so far)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5903162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 T coil layout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6</a:t>
            </a:fld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5464" y="577916"/>
            <a:ext cx="3657917" cy="365791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440919" y="2819946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Background coils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915566"/>
            <a:ext cx="3657917" cy="365791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46042" y="2362746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Correction coil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63039" y="1974140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Main field coil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Right Arrow 10"/>
          <p:cNvSpPr/>
          <p:nvPr/>
        </p:nvSpPr>
        <p:spPr bwMode="auto">
          <a:xfrm rot="11675359">
            <a:off x="1776874" y="1792407"/>
            <a:ext cx="1683572" cy="216024"/>
          </a:xfrm>
          <a:prstGeom prst="right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2" name="Right Arrow 11"/>
          <p:cNvSpPr/>
          <p:nvPr/>
        </p:nvSpPr>
        <p:spPr bwMode="auto">
          <a:xfrm rot="8231139">
            <a:off x="2139741" y="2974176"/>
            <a:ext cx="1437790" cy="216024"/>
          </a:xfrm>
          <a:prstGeom prst="rightArrow">
            <a:avLst/>
          </a:prstGeom>
          <a:solidFill>
            <a:srgbClr val="003B6E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3" name="Right Arrow 12"/>
          <p:cNvSpPr/>
          <p:nvPr/>
        </p:nvSpPr>
        <p:spPr bwMode="auto">
          <a:xfrm rot="890231">
            <a:off x="5000934" y="2587482"/>
            <a:ext cx="980404" cy="216024"/>
          </a:xfrm>
          <a:prstGeom prst="rightArrow">
            <a:avLst/>
          </a:prstGeom>
          <a:solidFill>
            <a:schemeClr val="accent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Right Arrow 14"/>
          <p:cNvSpPr/>
          <p:nvPr/>
        </p:nvSpPr>
        <p:spPr bwMode="auto">
          <a:xfrm rot="2854947">
            <a:off x="4752974" y="2394202"/>
            <a:ext cx="996834" cy="216024"/>
          </a:xfrm>
          <a:prstGeom prst="right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6" name="Right Arrow 15"/>
          <p:cNvSpPr/>
          <p:nvPr/>
        </p:nvSpPr>
        <p:spPr bwMode="auto">
          <a:xfrm rot="19516963">
            <a:off x="4983093" y="2547661"/>
            <a:ext cx="1110539" cy="242903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7" name="Right Arrow 16"/>
          <p:cNvSpPr/>
          <p:nvPr/>
        </p:nvSpPr>
        <p:spPr bwMode="auto">
          <a:xfrm rot="5400000">
            <a:off x="3062644" y="3355088"/>
            <a:ext cx="782710" cy="242903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707422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11" grpId="0" animBg="1"/>
      <p:bldP spid="12" grpId="0" animBg="1"/>
      <p:bldP spid="13" grpId="0" animBg="1"/>
      <p:bldP spid="15" grpId="0" animBg="1"/>
      <p:bldP spid="16" grpId="0" animBg="1"/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015" y="953729"/>
            <a:ext cx="3657917" cy="3657917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773" y="636596"/>
            <a:ext cx="3657917" cy="3657917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10 T coil layout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8993977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900" dirty="0" smtClean="0"/>
              <a:t>Max current density in coils limited by </a:t>
            </a:r>
          </a:p>
          <a:p>
            <a:pPr lvl="1"/>
            <a:r>
              <a:rPr lang="en-US" sz="1900" dirty="0" smtClean="0"/>
              <a:t>Temperature (assume 30 K operation)</a:t>
            </a:r>
            <a:endParaRPr lang="de-CH" sz="1900" dirty="0" smtClean="0"/>
          </a:p>
          <a:p>
            <a:pPr lvl="1"/>
            <a:r>
              <a:rPr lang="en-US" sz="1900" dirty="0" smtClean="0"/>
              <a:t>Magnetic field</a:t>
            </a:r>
            <a:endParaRPr lang="en-US" sz="1900" dirty="0"/>
          </a:p>
          <a:p>
            <a:pPr lvl="1"/>
            <a:r>
              <a:rPr lang="en-US" sz="1900" dirty="0" smtClean="0"/>
              <a:t>(stress)</a:t>
            </a:r>
          </a:p>
          <a:p>
            <a:pPr lvl="1"/>
            <a:endParaRPr lang="en-US" sz="19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is 10 T coil layout different from 7 T?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8</a:t>
            </a:fld>
            <a:endParaRPr lang="de-DE" dirty="0"/>
          </a:p>
        </p:txBody>
      </p:sp>
      <p:sp>
        <p:nvSpPr>
          <p:cNvPr id="7" name="TextBox 6"/>
          <p:cNvSpPr txBox="1"/>
          <p:nvPr/>
        </p:nvSpPr>
        <p:spPr>
          <a:xfrm>
            <a:off x="1547664" y="2571750"/>
            <a:ext cx="45719" cy="7200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63688" y="3075806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043000" y="2593454"/>
                <a:ext cx="914400" cy="91440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 eaLnBrk="1" hangingPunct="1">
                  <a:lnSpc>
                    <a:spcPct val="110000"/>
                  </a:lnSpc>
                  <a:spcBef>
                    <a:spcPct val="0"/>
                  </a:spcBef>
                  <a:buClr>
                    <a:srgbClr val="000000"/>
                  </a:buClr>
                </a:pPr>
                <a:r>
                  <a:rPr lang="en-US" sz="1900" dirty="0" smtClean="0">
                    <a:solidFill>
                      <a:srgbClr val="000000"/>
                    </a:solidFill>
                    <a:latin typeface="Calibri"/>
                  </a:rPr>
                  <a:t>Higher field</a:t>
                </a:r>
                <a14:m>
                  <m:oMath xmlns:m="http://schemas.openxmlformats.org/officeDocument/2006/math">
                    <m:r>
                      <a:rPr lang="en-US" sz="19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de-CH" sz="1900" dirty="0" smtClean="0">
                    <a:solidFill>
                      <a:srgbClr val="000000"/>
                    </a:solidFill>
                    <a:latin typeface="Calibri"/>
                  </a:rPr>
                  <a:t> </a:t>
                </a:r>
                <a:r>
                  <a:rPr lang="de-CH" sz="1900" dirty="0" err="1" smtClean="0">
                    <a:solidFill>
                      <a:srgbClr val="000000"/>
                    </a:solidFill>
                    <a:latin typeface="Calibri"/>
                  </a:rPr>
                  <a:t>lower</a:t>
                </a:r>
                <a:r>
                  <a:rPr lang="de-CH" sz="1900" dirty="0" smtClean="0">
                    <a:solidFill>
                      <a:srgbClr val="000000"/>
                    </a:solidFill>
                    <a:latin typeface="Calibri"/>
                  </a:rPr>
                  <a:t> </a:t>
                </a:r>
                <a:r>
                  <a:rPr lang="de-CH" sz="1900" dirty="0" err="1" smtClean="0">
                    <a:solidFill>
                      <a:srgbClr val="000000"/>
                    </a:solidFill>
                    <a:latin typeface="Calibri"/>
                  </a:rPr>
                  <a:t>current</a:t>
                </a:r>
                <a:r>
                  <a:rPr lang="de-CH" sz="1900" dirty="0" smtClean="0">
                    <a:solidFill>
                      <a:srgbClr val="000000"/>
                    </a:solidFill>
                    <a:latin typeface="Calibri"/>
                  </a:rPr>
                  <a:t> </a:t>
                </a:r>
                <a:r>
                  <a:rPr lang="de-CH" sz="1900" dirty="0" err="1" smtClean="0">
                    <a:solidFill>
                      <a:srgbClr val="000000"/>
                    </a:solidFill>
                    <a:latin typeface="Calibri"/>
                  </a:rPr>
                  <a:t>density</a:t>
                </a:r>
                <a:r>
                  <a:rPr lang="de-CH" sz="1900" dirty="0" smtClean="0">
                    <a:solidFill>
                      <a:srgbClr val="000000"/>
                    </a:solidFill>
                    <a:latin typeface="Calibri"/>
                  </a:rPr>
                  <a:t> </a:t>
                </a:r>
                <a14:m>
                  <m:oMath xmlns:m="http://schemas.openxmlformats.org/officeDocument/2006/math">
                    <m:r>
                      <a:rPr lang="en-US" sz="19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de-CH" sz="1900" dirty="0" smtClean="0">
                    <a:solidFill>
                      <a:srgbClr val="000000"/>
                    </a:solidFill>
                    <a:latin typeface="Calibri"/>
                  </a:rPr>
                  <a:t> </a:t>
                </a:r>
                <a:r>
                  <a:rPr lang="de-CH" sz="1900" dirty="0" err="1" smtClean="0">
                    <a:solidFill>
                      <a:srgbClr val="000000"/>
                    </a:solidFill>
                    <a:latin typeface="Calibri"/>
                  </a:rPr>
                  <a:t>more</a:t>
                </a:r>
                <a:r>
                  <a:rPr lang="de-CH" sz="1900" dirty="0" smtClean="0">
                    <a:solidFill>
                      <a:srgbClr val="000000"/>
                    </a:solidFill>
                    <a:latin typeface="Calibri"/>
                  </a:rPr>
                  <a:t> </a:t>
                </a:r>
                <a:r>
                  <a:rPr lang="de-CH" sz="1900" dirty="0" err="1" smtClean="0">
                    <a:solidFill>
                      <a:srgbClr val="000000"/>
                    </a:solidFill>
                    <a:latin typeface="Calibri"/>
                  </a:rPr>
                  <a:t>conductor</a:t>
                </a:r>
                <a:r>
                  <a:rPr lang="de-CH" sz="1900" dirty="0" smtClean="0">
                    <a:solidFill>
                      <a:srgbClr val="000000"/>
                    </a:solidFill>
                    <a:latin typeface="Calibri"/>
                  </a:rPr>
                  <a:t> </a:t>
                </a:r>
                <a:r>
                  <a:rPr lang="de-CH" sz="1900" dirty="0" err="1" smtClean="0">
                    <a:solidFill>
                      <a:srgbClr val="000000"/>
                    </a:solidFill>
                    <a:latin typeface="Calibri"/>
                  </a:rPr>
                  <a:t>needed</a:t>
                </a:r>
                <a:endParaRPr lang="de-CH" sz="1900" dirty="0" smtClean="0">
                  <a:solidFill>
                    <a:srgbClr val="000000"/>
                  </a:solidFill>
                  <a:latin typeface="Calibri"/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000" y="2593454"/>
                <a:ext cx="914400" cy="914400"/>
              </a:xfrm>
              <a:prstGeom prst="rect">
                <a:avLst/>
              </a:prstGeom>
              <a:blipFill>
                <a:blip r:embed="rId2"/>
                <a:stretch>
                  <a:fillRect l="-16000" t="-6667" r="-592667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2349857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density/ max current density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9</a:t>
            </a:fld>
            <a:endParaRPr lang="de-DE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843558"/>
            <a:ext cx="3657917" cy="365791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8395" y="843557"/>
            <a:ext cx="3657917" cy="365791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195736" y="555526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7 T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920153" y="593055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10 T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03648" y="4506482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83% percent of maximum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31223" y="4506480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73% percent of maximum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20011" y="1514046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Large margin on 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downstream coils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7834" y="4787225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For insulated coils: try to stay below ~80%, for us, using non-</a:t>
            </a:r>
            <a:r>
              <a:rPr lang="en-US" sz="1800" dirty="0" err="1" smtClean="0">
                <a:solidFill>
                  <a:srgbClr val="000000"/>
                </a:solidFill>
                <a:latin typeface="Calibri"/>
              </a:rPr>
              <a:t>isulated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, we </a:t>
            </a:r>
            <a:r>
              <a:rPr lang="en-US" sz="1800" i="1" dirty="0" smtClean="0">
                <a:solidFill>
                  <a:srgbClr val="000000"/>
                </a:solidFill>
                <a:latin typeface="Calibri"/>
              </a:rPr>
              <a:t>might 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go higher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671683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5" grpId="0"/>
    </p:bldLst>
  </p:timing>
</p:sld>
</file>

<file path=ppt/theme/theme1.xml><?xml version="1.0" encoding="utf-8"?>
<a:theme xmlns:a="http://schemas.openxmlformats.org/drawingml/2006/main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  <a:extLst>
    <a:ext uri="{05A4C25C-085E-4340-85A3-A5531E510DB2}">
      <thm15:themeFamily xmlns:thm15="http://schemas.microsoft.com/office/thememl/2012/main" name="PSI PowerPoint Master english 16_9.potx" id="{D740BDA2-5362-433F-8FF1-B032EC84CAE9}" vid="{5E8A839B-C512-4D1D-A022-DACBC9126E25}"/>
    </a:ext>
  </a:ext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PSI_PowerPoint-Master_16-9_e</Template>
  <TotalTime>0</TotalTime>
  <Words>289</Words>
  <Application>Microsoft Office PowerPoint</Application>
  <PresentationFormat>On-screen Show (16:9)</PresentationFormat>
  <Paragraphs>69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20" baseType="lpstr">
      <vt:lpstr>ＭＳ Ｐゴシック</vt:lpstr>
      <vt:lpstr>Arial</vt:lpstr>
      <vt:lpstr>Arial Narrow</vt:lpstr>
      <vt:lpstr>Calibri</vt:lpstr>
      <vt:lpstr>Cambria Math</vt:lpstr>
      <vt:lpstr>Georgia</vt:lpstr>
      <vt:lpstr>Symbol</vt:lpstr>
      <vt:lpstr>Times</vt:lpstr>
      <vt:lpstr>ヒラギノ角ゴ Pro W3</vt:lpstr>
      <vt:lpstr>PSI-Powerpoint-Master Calibri V2</vt:lpstr>
      <vt:lpstr>HTS Solenoid as a Flux Concentrator</vt:lpstr>
      <vt:lpstr>Design aspects</vt:lpstr>
      <vt:lpstr>Examples: 7 T and 10 T</vt:lpstr>
      <vt:lpstr>Design freedom</vt:lpstr>
      <vt:lpstr>Result of initial optimization attempt</vt:lpstr>
      <vt:lpstr>7 T coil layout</vt:lpstr>
      <vt:lpstr>10 T coil layout</vt:lpstr>
      <vt:lpstr>Why is 10 T coil layout different from 7 T?</vt:lpstr>
      <vt:lpstr>Current density/ max current density</vt:lpstr>
      <vt:lpstr>Design aspects</vt:lpstr>
    </vt:vector>
  </TitlesOfParts>
  <Company>PSI - Paul Scherrer Institut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HTS Solenoid as a Flux Concentrator</dc:title>
  <dc:creator>Kosse Jaap Jeroen</dc:creator>
  <cp:lastModifiedBy>Zennaro Riccardo</cp:lastModifiedBy>
  <cp:revision>29</cp:revision>
  <cp:lastPrinted>2015-09-30T13:23:15Z</cp:lastPrinted>
  <dcterms:created xsi:type="dcterms:W3CDTF">2020-12-01T08:04:56Z</dcterms:created>
  <dcterms:modified xsi:type="dcterms:W3CDTF">2020-12-15T11:05:28Z</dcterms:modified>
</cp:coreProperties>
</file>