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8" r:id="rId2"/>
    <p:sldId id="260" r:id="rId3"/>
    <p:sldId id="257" r:id="rId4"/>
    <p:sldId id="259" r:id="rId5"/>
    <p:sldId id="265" r:id="rId6"/>
    <p:sldId id="266" r:id="rId7"/>
    <p:sldId id="270" r:id="rId8"/>
    <p:sldId id="273" r:id="rId9"/>
    <p:sldId id="272" r:id="rId10"/>
    <p:sldId id="262" r:id="rId11"/>
    <p:sldId id="263" r:id="rId12"/>
    <p:sldId id="275" r:id="rId13"/>
    <p:sldId id="277" r:id="rId14"/>
    <p:sldId id="267" r:id="rId15"/>
    <p:sldId id="268" r:id="rId16"/>
    <p:sldId id="264" r:id="rId17"/>
    <p:sldId id="269" r:id="rId18"/>
    <p:sldId id="276" r:id="rId19"/>
    <p:sldId id="283" r:id="rId20"/>
    <p:sldId id="274" r:id="rId21"/>
    <p:sldId id="280" r:id="rId22"/>
    <p:sldId id="279" r:id="rId23"/>
    <p:sldId id="281" r:id="rId24"/>
    <p:sldId id="284" r:id="rId25"/>
    <p:sldId id="285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 autoAdjust="0"/>
    <p:restoredTop sz="94667" autoAdjust="0"/>
  </p:normalViewPr>
  <p:slideViewPr>
    <p:cSldViewPr showGuides="1">
      <p:cViewPr varScale="1">
        <p:scale>
          <a:sx n="131" d="100"/>
          <a:sy n="131" d="100"/>
        </p:scale>
        <p:origin x="-181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ivi\Documents\CERN\MicroMegas\Graphics%20for%20Givi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oerg:Desktop:MM:R12:R12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wstas\Desktop\rd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wstas\Desktop\r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R12, R13 Transparency (</a:t>
            </a:r>
            <a:r>
              <a:rPr lang="en-US" baseline="30000"/>
              <a:t>55</a:t>
            </a:r>
            <a:r>
              <a:rPr lang="en-US"/>
              <a:t>Fe source)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8.3173544279187342E-2"/>
          <c:y val="0.126554399678142"/>
          <c:w val="0.86747727714591205"/>
          <c:h val="0.72402034599689602"/>
        </c:manualLayout>
      </c:layout>
      <c:scatterChart>
        <c:scatterStyle val="smoothMarker"/>
        <c:ser>
          <c:idx val="3"/>
          <c:order val="0"/>
          <c:tx>
            <c:v>R13 - 85:15 Ar:CO2</c:v>
          </c:tx>
          <c:spPr>
            <a:ln>
              <a:solidFill>
                <a:schemeClr val="accent1"/>
              </a:solidFill>
            </a:ln>
          </c:spPr>
          <c:marker>
            <c:spPr>
              <a:ln>
                <a:solidFill>
                  <a:schemeClr val="accent1"/>
                </a:solidFill>
              </a:ln>
            </c:spPr>
          </c:marker>
          <c:xVal>
            <c:numRef>
              <c:f>Data!$M$91:$M$106</c:f>
              <c:numCache>
                <c:formatCode>General</c:formatCode>
                <c:ptCount val="16"/>
                <c:pt idx="0">
                  <c:v>1132.8125</c:v>
                </c:pt>
                <c:pt idx="1">
                  <c:v>566.40625</c:v>
                </c:pt>
                <c:pt idx="2">
                  <c:v>377.60416666666669</c:v>
                </c:pt>
                <c:pt idx="3">
                  <c:v>283.203125</c:v>
                </c:pt>
                <c:pt idx="4">
                  <c:v>226.5625</c:v>
                </c:pt>
                <c:pt idx="5">
                  <c:v>188.80208333333334</c:v>
                </c:pt>
                <c:pt idx="6">
                  <c:v>133.27205882352942</c:v>
                </c:pt>
                <c:pt idx="7">
                  <c:v>102.98295454545455</c:v>
                </c:pt>
                <c:pt idx="8">
                  <c:v>83.912037037037038</c:v>
                </c:pt>
                <c:pt idx="9">
                  <c:v>70.80078125</c:v>
                </c:pt>
                <c:pt idx="10">
                  <c:v>61.233108108108105</c:v>
                </c:pt>
                <c:pt idx="11">
                  <c:v>53.94345238095238</c:v>
                </c:pt>
                <c:pt idx="12">
                  <c:v>48.204787234042556</c:v>
                </c:pt>
                <c:pt idx="13">
                  <c:v>43.56971153846154</c:v>
                </c:pt>
                <c:pt idx="14">
                  <c:v>39.747807017543863</c:v>
                </c:pt>
                <c:pt idx="15">
                  <c:v>36.542338709677416</c:v>
                </c:pt>
              </c:numCache>
            </c:numRef>
          </c:xVal>
          <c:yVal>
            <c:numRef>
              <c:f>Data!$E$91:$E$106</c:f>
              <c:numCache>
                <c:formatCode>General</c:formatCode>
                <c:ptCount val="16"/>
                <c:pt idx="0">
                  <c:v>0.9538461538461539</c:v>
                </c:pt>
                <c:pt idx="1">
                  <c:v>0.97692307692307701</c:v>
                </c:pt>
                <c:pt idx="2">
                  <c:v>0.98461538461538478</c:v>
                </c:pt>
                <c:pt idx="3">
                  <c:v>0.98461538461538478</c:v>
                </c:pt>
                <c:pt idx="4">
                  <c:v>0.98461538461538478</c:v>
                </c:pt>
                <c:pt idx="5">
                  <c:v>0.97692307692307701</c:v>
                </c:pt>
                <c:pt idx="6">
                  <c:v>0.98461538461538478</c:v>
                </c:pt>
                <c:pt idx="7">
                  <c:v>0.98461538461538478</c:v>
                </c:pt>
                <c:pt idx="8">
                  <c:v>0.99230769230769245</c:v>
                </c:pt>
                <c:pt idx="9">
                  <c:v>1</c:v>
                </c:pt>
                <c:pt idx="10">
                  <c:v>1</c:v>
                </c:pt>
                <c:pt idx="11">
                  <c:v>0.98461538461538478</c:v>
                </c:pt>
                <c:pt idx="12">
                  <c:v>0.96923076923076934</c:v>
                </c:pt>
                <c:pt idx="13">
                  <c:v>0.9538461538461539</c:v>
                </c:pt>
                <c:pt idx="14">
                  <c:v>0.92307692307692324</c:v>
                </c:pt>
                <c:pt idx="15">
                  <c:v>0.9076923076923078</c:v>
                </c:pt>
              </c:numCache>
            </c:numRef>
          </c:yVal>
          <c:smooth val="1"/>
        </c:ser>
        <c:ser>
          <c:idx val="2"/>
          <c:order val="1"/>
          <c:tx>
            <c:v>R13 - 93:7 Ar:CO2</c:v>
          </c:tx>
          <c:spPr>
            <a:ln>
              <a:solidFill>
                <a:schemeClr val="accent2"/>
              </a:solidFill>
            </a:ln>
          </c:spPr>
          <c:marker>
            <c:symbol val="x"/>
            <c:size val="7"/>
            <c:spPr>
              <a:ln>
                <a:solidFill>
                  <a:schemeClr val="accent2"/>
                </a:solidFill>
              </a:ln>
            </c:spPr>
          </c:marker>
          <c:xVal>
            <c:numRef>
              <c:f>Data!$L$63:$L$83</c:f>
              <c:numCache>
                <c:formatCode>General</c:formatCode>
                <c:ptCount val="21"/>
                <c:pt idx="0">
                  <c:v>1074.21875</c:v>
                </c:pt>
                <c:pt idx="1">
                  <c:v>716.14583333333337</c:v>
                </c:pt>
                <c:pt idx="2">
                  <c:v>429.6875</c:v>
                </c:pt>
                <c:pt idx="3">
                  <c:v>306.91964285714283</c:v>
                </c:pt>
                <c:pt idx="4">
                  <c:v>238.71527777777777</c:v>
                </c:pt>
                <c:pt idx="5">
                  <c:v>195.3125</c:v>
                </c:pt>
                <c:pt idx="6">
                  <c:v>165.26442307692307</c:v>
                </c:pt>
                <c:pt idx="7">
                  <c:v>143.22916666666666</c:v>
                </c:pt>
                <c:pt idx="8">
                  <c:v>107.421875</c:v>
                </c:pt>
                <c:pt idx="9">
                  <c:v>85.9375</c:v>
                </c:pt>
                <c:pt idx="10">
                  <c:v>71.614583333333329</c:v>
                </c:pt>
                <c:pt idx="11">
                  <c:v>61.383928571428569</c:v>
                </c:pt>
                <c:pt idx="12">
                  <c:v>53.7109375</c:v>
                </c:pt>
                <c:pt idx="13">
                  <c:v>47.743055555555557</c:v>
                </c:pt>
                <c:pt idx="14">
                  <c:v>42.96875</c:v>
                </c:pt>
                <c:pt idx="15">
                  <c:v>39.0625</c:v>
                </c:pt>
                <c:pt idx="16">
                  <c:v>33.052884615384613</c:v>
                </c:pt>
                <c:pt idx="17">
                  <c:v>28.645833333333332</c:v>
                </c:pt>
                <c:pt idx="18">
                  <c:v>25.275735294117649</c:v>
                </c:pt>
                <c:pt idx="19">
                  <c:v>22.61513157894737</c:v>
                </c:pt>
                <c:pt idx="20">
                  <c:v>20.461309523809526</c:v>
                </c:pt>
              </c:numCache>
            </c:numRef>
          </c:xVal>
          <c:yVal>
            <c:numRef>
              <c:f>Data!$D$63:$D$83</c:f>
              <c:numCache>
                <c:formatCode>General</c:formatCode>
                <c:ptCount val="21"/>
                <c:pt idx="0">
                  <c:v>0.95698924731182788</c:v>
                </c:pt>
                <c:pt idx="1">
                  <c:v>0.9731182795698925</c:v>
                </c:pt>
                <c:pt idx="2">
                  <c:v>0.9731182795698925</c:v>
                </c:pt>
                <c:pt idx="3">
                  <c:v>0.9731182795698925</c:v>
                </c:pt>
                <c:pt idx="4">
                  <c:v>0.967741935483871</c:v>
                </c:pt>
                <c:pt idx="5">
                  <c:v>0.9731182795698925</c:v>
                </c:pt>
                <c:pt idx="6">
                  <c:v>1</c:v>
                </c:pt>
                <c:pt idx="7">
                  <c:v>0.99462365591397861</c:v>
                </c:pt>
                <c:pt idx="8">
                  <c:v>0.99462365591397861</c:v>
                </c:pt>
                <c:pt idx="9">
                  <c:v>0.99462365591397861</c:v>
                </c:pt>
                <c:pt idx="10">
                  <c:v>0.9731182795698925</c:v>
                </c:pt>
                <c:pt idx="11">
                  <c:v>0.94623655913978488</c:v>
                </c:pt>
                <c:pt idx="12">
                  <c:v>0.90860215053763438</c:v>
                </c:pt>
                <c:pt idx="13">
                  <c:v>0.87634408602150549</c:v>
                </c:pt>
                <c:pt idx="14">
                  <c:v>0.83333333333333337</c:v>
                </c:pt>
                <c:pt idx="15">
                  <c:v>0.80645161290322587</c:v>
                </c:pt>
                <c:pt idx="16">
                  <c:v>0.74193548387096775</c:v>
                </c:pt>
                <c:pt idx="17">
                  <c:v>0.70430107526881724</c:v>
                </c:pt>
                <c:pt idx="18">
                  <c:v>0.66666666666666663</c:v>
                </c:pt>
                <c:pt idx="19">
                  <c:v>0.63440860215053763</c:v>
                </c:pt>
                <c:pt idx="20">
                  <c:v>0.60215053763440862</c:v>
                </c:pt>
              </c:numCache>
            </c:numRef>
          </c:yVal>
          <c:smooth val="1"/>
        </c:ser>
        <c:ser>
          <c:idx val="1"/>
          <c:order val="2"/>
          <c:tx>
            <c:v>R12 - 85:15 Ar:CO2</c:v>
          </c:tx>
          <c:marker>
            <c:symbol val="circle"/>
            <c:size val="5"/>
            <c:spPr>
              <a:ln>
                <a:solidFill>
                  <a:schemeClr val="tx1"/>
                </a:solidFill>
              </a:ln>
            </c:spPr>
          </c:marker>
          <c:xVal>
            <c:numRef>
              <c:f>Data!$N$40:$N$55</c:f>
              <c:numCache>
                <c:formatCode>General</c:formatCode>
                <c:ptCount val="16"/>
                <c:pt idx="0">
                  <c:v>1132.8125</c:v>
                </c:pt>
                <c:pt idx="1">
                  <c:v>566.40625</c:v>
                </c:pt>
                <c:pt idx="2">
                  <c:v>377.60416666666669</c:v>
                </c:pt>
                <c:pt idx="3">
                  <c:v>283.203125</c:v>
                </c:pt>
                <c:pt idx="4">
                  <c:v>226.5625</c:v>
                </c:pt>
                <c:pt idx="5">
                  <c:v>188.80208333333334</c:v>
                </c:pt>
                <c:pt idx="6">
                  <c:v>133.27205882352942</c:v>
                </c:pt>
                <c:pt idx="7">
                  <c:v>102.98295454545455</c:v>
                </c:pt>
                <c:pt idx="8">
                  <c:v>83.912037037037038</c:v>
                </c:pt>
                <c:pt idx="9">
                  <c:v>70.80078125</c:v>
                </c:pt>
                <c:pt idx="10">
                  <c:v>61.233108108108105</c:v>
                </c:pt>
                <c:pt idx="11">
                  <c:v>53.94345238095238</c:v>
                </c:pt>
                <c:pt idx="12">
                  <c:v>48.204787234042556</c:v>
                </c:pt>
                <c:pt idx="13">
                  <c:v>43.56971153846154</c:v>
                </c:pt>
                <c:pt idx="14">
                  <c:v>39.747807017543863</c:v>
                </c:pt>
                <c:pt idx="15">
                  <c:v>36.542338709677416</c:v>
                </c:pt>
              </c:numCache>
            </c:numRef>
          </c:xVal>
          <c:yVal>
            <c:numRef>
              <c:f>Data!$F$40:$F$55</c:f>
              <c:numCache>
                <c:formatCode>General</c:formatCode>
                <c:ptCount val="16"/>
                <c:pt idx="0">
                  <c:v>0.95541401273885351</c:v>
                </c:pt>
                <c:pt idx="1">
                  <c:v>0.97452229299363069</c:v>
                </c:pt>
                <c:pt idx="2">
                  <c:v>0.98089171974522305</c:v>
                </c:pt>
                <c:pt idx="3">
                  <c:v>0.98089171974522305</c:v>
                </c:pt>
                <c:pt idx="4">
                  <c:v>0.97452229299363069</c:v>
                </c:pt>
                <c:pt idx="5">
                  <c:v>0.98726114649681529</c:v>
                </c:pt>
                <c:pt idx="6">
                  <c:v>0.98726114649681529</c:v>
                </c:pt>
                <c:pt idx="7">
                  <c:v>0.98726114649681529</c:v>
                </c:pt>
                <c:pt idx="8">
                  <c:v>0.99363057324840764</c:v>
                </c:pt>
                <c:pt idx="9">
                  <c:v>0.99363057324840764</c:v>
                </c:pt>
                <c:pt idx="10">
                  <c:v>1</c:v>
                </c:pt>
                <c:pt idx="11">
                  <c:v>0.98726114649681529</c:v>
                </c:pt>
                <c:pt idx="12">
                  <c:v>0.97452229299363069</c:v>
                </c:pt>
                <c:pt idx="13">
                  <c:v>0.95541401273885351</c:v>
                </c:pt>
                <c:pt idx="14">
                  <c:v>0.93630573248407645</c:v>
                </c:pt>
                <c:pt idx="15">
                  <c:v>0.91082802547770703</c:v>
                </c:pt>
              </c:numCache>
            </c:numRef>
          </c:yVal>
          <c:smooth val="1"/>
        </c:ser>
        <c:ser>
          <c:idx val="0"/>
          <c:order val="3"/>
          <c:tx>
            <c:v>R12 - 93:7 Ar:CO2</c:v>
          </c:tx>
          <c:marker>
            <c:symbol val="circle"/>
            <c:size val="5"/>
            <c:spPr>
              <a:ln>
                <a:solidFill>
                  <a:schemeClr val="tx1"/>
                </a:solidFill>
              </a:ln>
            </c:spPr>
          </c:marker>
          <c:xVal>
            <c:numRef>
              <c:f>Data!$L$8:$L$32</c:f>
              <c:numCache>
                <c:formatCode>General</c:formatCode>
                <c:ptCount val="25"/>
                <c:pt idx="0">
                  <c:v>1074.21875</c:v>
                </c:pt>
                <c:pt idx="1">
                  <c:v>716.14583333333337</c:v>
                </c:pt>
                <c:pt idx="2">
                  <c:v>429.6875</c:v>
                </c:pt>
                <c:pt idx="3">
                  <c:v>306.91964285714283</c:v>
                </c:pt>
                <c:pt idx="4">
                  <c:v>238.71527777777777</c:v>
                </c:pt>
                <c:pt idx="5">
                  <c:v>195.3125</c:v>
                </c:pt>
                <c:pt idx="6">
                  <c:v>165.26442307692307</c:v>
                </c:pt>
                <c:pt idx="7">
                  <c:v>143.22916666666666</c:v>
                </c:pt>
                <c:pt idx="8">
                  <c:v>107.421875</c:v>
                </c:pt>
                <c:pt idx="9">
                  <c:v>85.9375</c:v>
                </c:pt>
                <c:pt idx="10">
                  <c:v>71.614583333333329</c:v>
                </c:pt>
                <c:pt idx="11">
                  <c:v>61.383928571428569</c:v>
                </c:pt>
                <c:pt idx="12">
                  <c:v>53.7109375</c:v>
                </c:pt>
                <c:pt idx="13">
                  <c:v>47.743055555555557</c:v>
                </c:pt>
                <c:pt idx="14">
                  <c:v>39.0625</c:v>
                </c:pt>
                <c:pt idx="15">
                  <c:v>33.052884615384613</c:v>
                </c:pt>
                <c:pt idx="16">
                  <c:v>28.645833333333332</c:v>
                </c:pt>
                <c:pt idx="17">
                  <c:v>25.275735294117649</c:v>
                </c:pt>
                <c:pt idx="18">
                  <c:v>22.61513157894737</c:v>
                </c:pt>
                <c:pt idx="19">
                  <c:v>20.461309523809526</c:v>
                </c:pt>
                <c:pt idx="20">
                  <c:v>18.682065217391305</c:v>
                </c:pt>
                <c:pt idx="21">
                  <c:v>17.1875</c:v>
                </c:pt>
                <c:pt idx="22">
                  <c:v>15.914351851851851</c:v>
                </c:pt>
                <c:pt idx="23">
                  <c:v>14.816810344827585</c:v>
                </c:pt>
                <c:pt idx="24">
                  <c:v>12.276785714285714</c:v>
                </c:pt>
              </c:numCache>
            </c:numRef>
          </c:xVal>
          <c:yVal>
            <c:numRef>
              <c:f>Data!$D$8:$D$32</c:f>
              <c:numCache>
                <c:formatCode>General</c:formatCode>
                <c:ptCount val="25"/>
                <c:pt idx="0">
                  <c:v>1</c:v>
                </c:pt>
                <c:pt idx="1">
                  <c:v>0.99534883720930234</c:v>
                </c:pt>
                <c:pt idx="2">
                  <c:v>0.99069767441860468</c:v>
                </c:pt>
                <c:pt idx="3">
                  <c:v>0.98604651162790702</c:v>
                </c:pt>
                <c:pt idx="4">
                  <c:v>0.98604651162790702</c:v>
                </c:pt>
                <c:pt idx="5">
                  <c:v>0.99069767441860468</c:v>
                </c:pt>
                <c:pt idx="6">
                  <c:v>0.98604651162790702</c:v>
                </c:pt>
                <c:pt idx="7">
                  <c:v>0.98139534883720936</c:v>
                </c:pt>
                <c:pt idx="8">
                  <c:v>0.98139534883720936</c:v>
                </c:pt>
                <c:pt idx="9">
                  <c:v>0.98139534883720936</c:v>
                </c:pt>
                <c:pt idx="10">
                  <c:v>0.97674418604651159</c:v>
                </c:pt>
                <c:pt idx="11">
                  <c:v>0.94883720930232562</c:v>
                </c:pt>
                <c:pt idx="12">
                  <c:v>0.92093023255813955</c:v>
                </c:pt>
                <c:pt idx="13">
                  <c:v>0.88837209302325582</c:v>
                </c:pt>
                <c:pt idx="14">
                  <c:v>0.81860465116279069</c:v>
                </c:pt>
                <c:pt idx="15">
                  <c:v>0.75813953488372099</c:v>
                </c:pt>
                <c:pt idx="16">
                  <c:v>0.71627906976744182</c:v>
                </c:pt>
                <c:pt idx="17">
                  <c:v>0.6837209302325582</c:v>
                </c:pt>
                <c:pt idx="18">
                  <c:v>0.64651162790697669</c:v>
                </c:pt>
                <c:pt idx="19">
                  <c:v>0.61395348837209307</c:v>
                </c:pt>
                <c:pt idx="20">
                  <c:v>0.586046511627907</c:v>
                </c:pt>
                <c:pt idx="21">
                  <c:v>0.5488372093023256</c:v>
                </c:pt>
                <c:pt idx="22">
                  <c:v>0.52093023255813953</c:v>
                </c:pt>
                <c:pt idx="23">
                  <c:v>0.47906976744186047</c:v>
                </c:pt>
                <c:pt idx="24">
                  <c:v>0.34418604651162793</c:v>
                </c:pt>
              </c:numCache>
            </c:numRef>
          </c:yVal>
          <c:smooth val="1"/>
        </c:ser>
        <c:axId val="107655936"/>
        <c:axId val="107658240"/>
      </c:scatterChart>
      <c:valAx>
        <c:axId val="107655936"/>
        <c:scaling>
          <c:logBase val="10"/>
          <c:orientation val="minMax"/>
          <c:max val="1200"/>
          <c:min val="10"/>
        </c:scaling>
        <c:axPos val="b"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Emesh/Edrift</a:t>
                </a:r>
              </a:p>
            </c:rich>
          </c:tx>
          <c:layout/>
        </c:title>
        <c:numFmt formatCode="General" sourceLinked="1"/>
        <c:tickLblPos val="nextTo"/>
        <c:crossAx val="107658240"/>
        <c:crosses val="autoZero"/>
        <c:crossBetween val="midCat"/>
      </c:valAx>
      <c:valAx>
        <c:axId val="107658240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Normalized Transparency</a:t>
                </a:r>
              </a:p>
            </c:rich>
          </c:tx>
          <c:layout/>
        </c:title>
        <c:numFmt formatCode="General" sourceLinked="1"/>
        <c:tickLblPos val="nextTo"/>
        <c:crossAx val="10765593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7437311655487584"/>
          <c:y val="0.64977968082456861"/>
          <c:w val="0.16549564984932416"/>
          <c:h val="0.17598942467957901"/>
        </c:manualLayout>
      </c:layout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1895918235630401"/>
          <c:y val="2.0313015933721607E-2"/>
          <c:w val="0.75091959560382915"/>
          <c:h val="0.84336409894517905"/>
        </c:manualLayout>
      </c:layout>
      <c:scatterChart>
        <c:scatterStyle val="lineMarker"/>
        <c:ser>
          <c:idx val="0"/>
          <c:order val="0"/>
          <c:tx>
            <c:v>R12 c1</c:v>
          </c:tx>
          <c:xVal>
            <c:numRef>
              <c:f>Sheet2!$B$9:$B$13</c:f>
              <c:numCache>
                <c:formatCode>General</c:formatCode>
                <c:ptCount val="5"/>
                <c:pt idx="0">
                  <c:v>12</c:v>
                </c:pt>
                <c:pt idx="1">
                  <c:v>31</c:v>
                </c:pt>
                <c:pt idx="2">
                  <c:v>49</c:v>
                </c:pt>
                <c:pt idx="3">
                  <c:v>67</c:v>
                </c:pt>
                <c:pt idx="4">
                  <c:v>83</c:v>
                </c:pt>
              </c:numCache>
            </c:numRef>
          </c:xVal>
          <c:yVal>
            <c:numRef>
              <c:f>Sheet2!$D$9:$D$13</c:f>
              <c:numCache>
                <c:formatCode>General</c:formatCode>
                <c:ptCount val="5"/>
                <c:pt idx="0">
                  <c:v>174</c:v>
                </c:pt>
                <c:pt idx="1">
                  <c:v>174</c:v>
                </c:pt>
                <c:pt idx="2">
                  <c:v>175</c:v>
                </c:pt>
                <c:pt idx="3">
                  <c:v>166</c:v>
                </c:pt>
                <c:pt idx="4">
                  <c:v>167</c:v>
                </c:pt>
              </c:numCache>
            </c:numRef>
          </c:yVal>
        </c:ser>
        <c:ser>
          <c:idx val="1"/>
          <c:order val="1"/>
          <c:tx>
            <c:v>R12 c2</c:v>
          </c:tx>
          <c:xVal>
            <c:numRef>
              <c:f>Sheet2!$B$9:$B$13</c:f>
              <c:numCache>
                <c:formatCode>General</c:formatCode>
                <c:ptCount val="5"/>
                <c:pt idx="0">
                  <c:v>12</c:v>
                </c:pt>
                <c:pt idx="1">
                  <c:v>31</c:v>
                </c:pt>
                <c:pt idx="2">
                  <c:v>49</c:v>
                </c:pt>
                <c:pt idx="3">
                  <c:v>67</c:v>
                </c:pt>
                <c:pt idx="4">
                  <c:v>83</c:v>
                </c:pt>
              </c:numCache>
            </c:numRef>
          </c:xVal>
          <c:yVal>
            <c:numRef>
              <c:f>Sheet2!$E$9:$E$13</c:f>
              <c:numCache>
                <c:formatCode>General</c:formatCode>
                <c:ptCount val="5"/>
                <c:pt idx="0">
                  <c:v>164</c:v>
                </c:pt>
                <c:pt idx="1">
                  <c:v>164</c:v>
                </c:pt>
                <c:pt idx="2">
                  <c:v>165</c:v>
                </c:pt>
                <c:pt idx="3">
                  <c:v>158</c:v>
                </c:pt>
                <c:pt idx="4">
                  <c:v>150</c:v>
                </c:pt>
              </c:numCache>
            </c:numRef>
          </c:yVal>
        </c:ser>
        <c:ser>
          <c:idx val="2"/>
          <c:order val="2"/>
          <c:tx>
            <c:v>R12 c3</c:v>
          </c:tx>
          <c:xVal>
            <c:numRef>
              <c:f>Sheet2!$B$9:$B$13</c:f>
              <c:numCache>
                <c:formatCode>General</c:formatCode>
                <c:ptCount val="5"/>
                <c:pt idx="0">
                  <c:v>12</c:v>
                </c:pt>
                <c:pt idx="1">
                  <c:v>31</c:v>
                </c:pt>
                <c:pt idx="2">
                  <c:v>49</c:v>
                </c:pt>
                <c:pt idx="3">
                  <c:v>67</c:v>
                </c:pt>
                <c:pt idx="4">
                  <c:v>83</c:v>
                </c:pt>
              </c:numCache>
            </c:numRef>
          </c:xVal>
          <c:yVal>
            <c:numRef>
              <c:f>Sheet2!$F$9:$F$13</c:f>
              <c:numCache>
                <c:formatCode>General</c:formatCode>
                <c:ptCount val="5"/>
                <c:pt idx="0">
                  <c:v>174</c:v>
                </c:pt>
                <c:pt idx="1">
                  <c:v>167</c:v>
                </c:pt>
                <c:pt idx="2">
                  <c:v>173</c:v>
                </c:pt>
                <c:pt idx="3">
                  <c:v>152</c:v>
                </c:pt>
                <c:pt idx="4">
                  <c:v>145</c:v>
                </c:pt>
              </c:numCache>
            </c:numRef>
          </c:yVal>
        </c:ser>
        <c:ser>
          <c:idx val="3"/>
          <c:order val="3"/>
          <c:tx>
            <c:v>R12 c4</c:v>
          </c:tx>
          <c:xVal>
            <c:numRef>
              <c:f>Sheet2!$B$9:$B$13</c:f>
              <c:numCache>
                <c:formatCode>General</c:formatCode>
                <c:ptCount val="5"/>
                <c:pt idx="0">
                  <c:v>12</c:v>
                </c:pt>
                <c:pt idx="1">
                  <c:v>31</c:v>
                </c:pt>
                <c:pt idx="2">
                  <c:v>49</c:v>
                </c:pt>
                <c:pt idx="3">
                  <c:v>67</c:v>
                </c:pt>
                <c:pt idx="4">
                  <c:v>83</c:v>
                </c:pt>
              </c:numCache>
            </c:numRef>
          </c:xVal>
          <c:yVal>
            <c:numRef>
              <c:f>Sheet2!$G$9:$G$13</c:f>
              <c:numCache>
                <c:formatCode>General</c:formatCode>
                <c:ptCount val="5"/>
                <c:pt idx="0">
                  <c:v>172</c:v>
                </c:pt>
                <c:pt idx="1">
                  <c:v>172</c:v>
                </c:pt>
                <c:pt idx="2">
                  <c:v>168</c:v>
                </c:pt>
                <c:pt idx="3">
                  <c:v>161</c:v>
                </c:pt>
                <c:pt idx="4">
                  <c:v>156</c:v>
                </c:pt>
              </c:numCache>
            </c:numRef>
          </c:yVal>
        </c:ser>
        <c:ser>
          <c:idx val="4"/>
          <c:order val="4"/>
          <c:tx>
            <c:v>R12 c5</c:v>
          </c:tx>
          <c:xVal>
            <c:numRef>
              <c:f>Sheet2!$B$9:$B$13</c:f>
              <c:numCache>
                <c:formatCode>General</c:formatCode>
                <c:ptCount val="5"/>
                <c:pt idx="0">
                  <c:v>12</c:v>
                </c:pt>
                <c:pt idx="1">
                  <c:v>31</c:v>
                </c:pt>
                <c:pt idx="2">
                  <c:v>49</c:v>
                </c:pt>
                <c:pt idx="3">
                  <c:v>67</c:v>
                </c:pt>
                <c:pt idx="4">
                  <c:v>83</c:v>
                </c:pt>
              </c:numCache>
            </c:numRef>
          </c:xVal>
          <c:yVal>
            <c:numRef>
              <c:f>Sheet2!$H$9:$H$13</c:f>
              <c:numCache>
                <c:formatCode>General</c:formatCode>
                <c:ptCount val="5"/>
                <c:pt idx="0">
                  <c:v>168</c:v>
                </c:pt>
                <c:pt idx="1">
                  <c:v>164</c:v>
                </c:pt>
                <c:pt idx="2">
                  <c:v>161</c:v>
                </c:pt>
                <c:pt idx="3">
                  <c:v>160</c:v>
                </c:pt>
                <c:pt idx="4">
                  <c:v>160</c:v>
                </c:pt>
              </c:numCache>
            </c:numRef>
          </c:yVal>
        </c:ser>
        <c:ser>
          <c:idx val="6"/>
          <c:order val="5"/>
          <c:tx>
            <c:v>R13 c3</c:v>
          </c:tx>
          <c:spPr>
            <a:ln>
              <a:noFill/>
            </a:ln>
          </c:spPr>
          <c:marker>
            <c:symbol val="circle"/>
            <c:size val="7"/>
            <c:spPr>
              <a:solidFill>
                <a:srgbClr val="FFFF00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Sheet2!$B$24:$B$30</c:f>
              <c:numCache>
                <c:formatCode>General</c:formatCode>
                <c:ptCount val="7"/>
                <c:pt idx="0">
                  <c:v>12</c:v>
                </c:pt>
                <c:pt idx="1">
                  <c:v>31</c:v>
                </c:pt>
                <c:pt idx="2">
                  <c:v>31</c:v>
                </c:pt>
                <c:pt idx="3">
                  <c:v>49</c:v>
                </c:pt>
                <c:pt idx="4">
                  <c:v>67</c:v>
                </c:pt>
                <c:pt idx="5">
                  <c:v>83</c:v>
                </c:pt>
                <c:pt idx="6">
                  <c:v>83</c:v>
                </c:pt>
              </c:numCache>
            </c:numRef>
          </c:xVal>
          <c:yVal>
            <c:numRef>
              <c:f>Sheet2!$F$24:$F$30</c:f>
              <c:numCache>
                <c:formatCode>General</c:formatCode>
                <c:ptCount val="7"/>
                <c:pt idx="0">
                  <c:v>148</c:v>
                </c:pt>
                <c:pt idx="1">
                  <c:v>148</c:v>
                </c:pt>
                <c:pt idx="2">
                  <c:v>152</c:v>
                </c:pt>
                <c:pt idx="3">
                  <c:v>159</c:v>
                </c:pt>
                <c:pt idx="4">
                  <c:v>153</c:v>
                </c:pt>
                <c:pt idx="5">
                  <c:v>151</c:v>
                </c:pt>
                <c:pt idx="6">
                  <c:v>164</c:v>
                </c:pt>
              </c:numCache>
            </c:numRef>
          </c:yVal>
        </c:ser>
        <c:axId val="83701760"/>
        <c:axId val="83704064"/>
      </c:scatterChart>
      <c:valAx>
        <c:axId val="8370176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 dirty="0"/>
                  <a:t>Distance from connection to ground (mm)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83704064"/>
        <c:crosses val="autoZero"/>
        <c:crossBetween val="midCat"/>
      </c:valAx>
      <c:valAx>
        <c:axId val="8370406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 baseline="30000" dirty="0"/>
                  <a:t>55</a:t>
                </a:r>
                <a:r>
                  <a:rPr lang="en-US" sz="1600" dirty="0"/>
                  <a:t>Fe peak (</a:t>
                </a:r>
                <a:r>
                  <a:rPr lang="en-US" sz="1600" dirty="0" err="1"/>
                  <a:t>arb</a:t>
                </a:r>
                <a:r>
                  <a:rPr lang="en-US" sz="1600" dirty="0"/>
                  <a:t>. units)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83701760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/>
              <a:t>R12</a:t>
            </a:r>
            <a:r>
              <a:rPr lang="en-US" baseline="0" dirty="0"/>
              <a:t> : Spark probability </a:t>
            </a:r>
            <a:r>
              <a:rPr lang="en-US" baseline="0" dirty="0" err="1"/>
              <a:t>vs</a:t>
            </a:r>
            <a:r>
              <a:rPr lang="en-US" baseline="0" dirty="0"/>
              <a:t> Gain </a:t>
            </a:r>
            <a:endParaRPr lang="en-US" dirty="0"/>
          </a:p>
        </c:rich>
      </c:tx>
      <c:layout/>
    </c:title>
    <c:plotArea>
      <c:layout/>
      <c:scatterChart>
        <c:scatterStyle val="lineMarker"/>
        <c:ser>
          <c:idx val="1"/>
          <c:order val="0"/>
          <c:tx>
            <c:v>R12(93:7)</c:v>
          </c:tx>
          <c:spPr>
            <a:ln w="28575">
              <a:noFill/>
            </a:ln>
          </c:spPr>
          <c:marker>
            <c:symbol val="circle"/>
            <c:size val="5"/>
            <c:spPr>
              <a:solidFill>
                <a:schemeClr val="accent1"/>
              </a:solidFill>
            </c:spPr>
          </c:marker>
          <c:errBars>
            <c:errDir val="y"/>
            <c:errBarType val="both"/>
            <c:errValType val="cust"/>
            <c:plus>
              <c:numRef>
                <c:f>Φύλλο1!$J$127:$J$134</c:f>
                <c:numCache>
                  <c:formatCode>General</c:formatCode>
                  <c:ptCount val="8"/>
                  <c:pt idx="0">
                    <c:v>1.0987371271557106E-6</c:v>
                  </c:pt>
                  <c:pt idx="1">
                    <c:v>2.0912173998618904E-6</c:v>
                  </c:pt>
                  <c:pt idx="2">
                    <c:v>3.3869966931984307E-6</c:v>
                  </c:pt>
                  <c:pt idx="3">
                    <c:v>3.9732894511690514E-6</c:v>
                  </c:pt>
                  <c:pt idx="4">
                    <c:v>4.4147169749362503E-6</c:v>
                  </c:pt>
                  <c:pt idx="5">
                    <c:v>6.6481993561188912E-6</c:v>
                  </c:pt>
                  <c:pt idx="6">
                    <c:v>9.2036780599913926E-6</c:v>
                  </c:pt>
                  <c:pt idx="7">
                    <c:v>1.1851869404055205E-5</c:v>
                  </c:pt>
                </c:numCache>
              </c:numRef>
            </c:plus>
            <c:minus>
              <c:numRef>
                <c:f>Φύλλο1!$J$127:$J$134</c:f>
                <c:numCache>
                  <c:formatCode>General</c:formatCode>
                  <c:ptCount val="8"/>
                  <c:pt idx="0">
                    <c:v>1.0987371271557106E-6</c:v>
                  </c:pt>
                  <c:pt idx="1">
                    <c:v>2.0912173998618904E-6</c:v>
                  </c:pt>
                  <c:pt idx="2">
                    <c:v>3.3869966931984307E-6</c:v>
                  </c:pt>
                  <c:pt idx="3">
                    <c:v>3.9732894511690514E-6</c:v>
                  </c:pt>
                  <c:pt idx="4">
                    <c:v>4.4147169749362503E-6</c:v>
                  </c:pt>
                  <c:pt idx="5">
                    <c:v>6.6481993561188912E-6</c:v>
                  </c:pt>
                  <c:pt idx="6">
                    <c:v>9.2036780599913926E-6</c:v>
                  </c:pt>
                  <c:pt idx="7">
                    <c:v>1.1851869404055205E-5</c:v>
                  </c:pt>
                </c:numCache>
              </c:numRef>
            </c:minus>
          </c:errBars>
          <c:errBars>
            <c:errDir val="x"/>
            <c:errBarType val="both"/>
            <c:errValType val="fixedVal"/>
            <c:val val="1"/>
          </c:errBars>
          <c:xVal>
            <c:numRef>
              <c:f>Φύλλο1!$A$127:$A$134</c:f>
              <c:numCache>
                <c:formatCode>General</c:formatCode>
                <c:ptCount val="8"/>
                <c:pt idx="0">
                  <c:v>3481.5</c:v>
                </c:pt>
                <c:pt idx="1">
                  <c:v>4666.7</c:v>
                </c:pt>
                <c:pt idx="2">
                  <c:v>6296.3</c:v>
                </c:pt>
                <c:pt idx="3">
                  <c:v>8592.6</c:v>
                </c:pt>
                <c:pt idx="4">
                  <c:v>11629.6</c:v>
                </c:pt>
                <c:pt idx="5">
                  <c:v>16074.1</c:v>
                </c:pt>
                <c:pt idx="6">
                  <c:v>22592.6</c:v>
                </c:pt>
                <c:pt idx="7">
                  <c:v>34222.199999999997</c:v>
                </c:pt>
              </c:numCache>
            </c:numRef>
          </c:xVal>
          <c:yVal>
            <c:numRef>
              <c:f>Φύλλο1!$E$127:$E$134</c:f>
              <c:numCache>
                <c:formatCode>General</c:formatCode>
                <c:ptCount val="8"/>
                <c:pt idx="0">
                  <c:v>5.8139534883721028E-6</c:v>
                </c:pt>
                <c:pt idx="1">
                  <c:v>2.7742749054224514E-5</c:v>
                </c:pt>
                <c:pt idx="2">
                  <c:v>6.4971751412429415E-5</c:v>
                </c:pt>
                <c:pt idx="3">
                  <c:v>8.8841506751954715E-5</c:v>
                </c:pt>
                <c:pt idx="4">
                  <c:v>1.64933837429112E-4</c:v>
                </c:pt>
                <c:pt idx="5">
                  <c:v>2.39675516224189E-4</c:v>
                </c:pt>
                <c:pt idx="6">
                  <c:v>4.0067624683009405E-4</c:v>
                </c:pt>
                <c:pt idx="7">
                  <c:v>8.5723641126391706E-4</c:v>
                </c:pt>
              </c:numCache>
            </c:numRef>
          </c:yVal>
        </c:ser>
        <c:ser>
          <c:idx val="0"/>
          <c:order val="1"/>
          <c:tx>
            <c:v>R12(85:15)</c:v>
          </c:tx>
          <c:spPr>
            <a:ln w="28575">
              <a:noFill/>
            </a:ln>
          </c:spPr>
          <c:marker>
            <c:symbol val="circle"/>
            <c:size val="5"/>
            <c:spPr>
              <a:solidFill>
                <a:srgbClr val="FF0000"/>
              </a:solidFill>
            </c:spPr>
          </c:marker>
          <c:errBars>
            <c:errDir val="y"/>
            <c:errBarType val="both"/>
            <c:errValType val="cust"/>
            <c:plus>
              <c:numRef>
                <c:f>Φύλλο1!$J$148:$J$155</c:f>
                <c:numCache>
                  <c:formatCode>General</c:formatCode>
                  <c:ptCount val="8"/>
                  <c:pt idx="0">
                    <c:v>2.2123942751923416E-6</c:v>
                  </c:pt>
                  <c:pt idx="1">
                    <c:v>2.5510269158600905E-6</c:v>
                  </c:pt>
                  <c:pt idx="2">
                    <c:v>4.7287994499747727E-6</c:v>
                  </c:pt>
                  <c:pt idx="3">
                    <c:v>5.377319662209332E-6</c:v>
                  </c:pt>
                  <c:pt idx="4">
                    <c:v>6.615782041658551E-6</c:v>
                  </c:pt>
                  <c:pt idx="5">
                    <c:v>6.2265033232740023E-6</c:v>
                  </c:pt>
                  <c:pt idx="6">
                    <c:v>7.4332547627259026E-6</c:v>
                  </c:pt>
                  <c:pt idx="7">
                    <c:v>1.0564040699970403E-5</c:v>
                  </c:pt>
                </c:numCache>
              </c:numRef>
            </c:plus>
            <c:minus>
              <c:numRef>
                <c:f>Φύλλο1!$J$148:$J$155</c:f>
                <c:numCache>
                  <c:formatCode>General</c:formatCode>
                  <c:ptCount val="8"/>
                  <c:pt idx="0">
                    <c:v>2.2123942751923416E-6</c:v>
                  </c:pt>
                  <c:pt idx="1">
                    <c:v>2.5510269158600905E-6</c:v>
                  </c:pt>
                  <c:pt idx="2">
                    <c:v>4.7287994499747727E-6</c:v>
                  </c:pt>
                  <c:pt idx="3">
                    <c:v>5.377319662209332E-6</c:v>
                  </c:pt>
                  <c:pt idx="4">
                    <c:v>6.615782041658551E-6</c:v>
                  </c:pt>
                  <c:pt idx="5">
                    <c:v>6.2265033232740023E-6</c:v>
                  </c:pt>
                  <c:pt idx="6">
                    <c:v>7.4332547627259026E-6</c:v>
                  </c:pt>
                  <c:pt idx="7">
                    <c:v>1.0564040699970403E-5</c:v>
                  </c:pt>
                </c:numCache>
              </c:numRef>
            </c:minus>
          </c:errBars>
          <c:errBars>
            <c:errDir val="x"/>
            <c:errBarType val="both"/>
            <c:errValType val="fixedVal"/>
            <c:val val="1"/>
          </c:errBars>
          <c:xVal>
            <c:numRef>
              <c:f>Φύλλο1!$A$170:$A$179</c:f>
              <c:numCache>
                <c:formatCode>General</c:formatCode>
                <c:ptCount val="10"/>
                <c:pt idx="0">
                  <c:v>1555.5</c:v>
                </c:pt>
                <c:pt idx="1">
                  <c:v>2074.1</c:v>
                </c:pt>
                <c:pt idx="2">
                  <c:v>2740.7</c:v>
                </c:pt>
                <c:pt idx="3">
                  <c:v>3629.6</c:v>
                </c:pt>
                <c:pt idx="4">
                  <c:v>4814.8</c:v>
                </c:pt>
                <c:pt idx="5">
                  <c:v>6444.4</c:v>
                </c:pt>
                <c:pt idx="6">
                  <c:v>8518.5</c:v>
                </c:pt>
                <c:pt idx="7">
                  <c:v>11333.3</c:v>
                </c:pt>
                <c:pt idx="8">
                  <c:v>15111.1</c:v>
                </c:pt>
                <c:pt idx="9">
                  <c:v>20000</c:v>
                </c:pt>
              </c:numCache>
            </c:numRef>
          </c:xVal>
          <c:yVal>
            <c:numRef>
              <c:f>Φύλλο1!$E$149:$E$158</c:f>
              <c:numCache>
                <c:formatCode>General</c:formatCode>
                <c:ptCount val="10"/>
                <c:pt idx="0">
                  <c:v>5.1020408163265306E-6</c:v>
                </c:pt>
                <c:pt idx="1">
                  <c:v>2.3166023166023202E-5</c:v>
                </c:pt>
                <c:pt idx="2">
                  <c:v>3.0418250950570405E-5</c:v>
                </c:pt>
                <c:pt idx="3">
                  <c:v>4.1841004184100401E-5</c:v>
                </c:pt>
                <c:pt idx="4">
                  <c:v>5.7065217391304417E-5</c:v>
                </c:pt>
                <c:pt idx="5">
                  <c:v>7.5801749271137107E-5</c:v>
                </c:pt>
                <c:pt idx="6">
                  <c:v>1.0132158590308401E-4</c:v>
                </c:pt>
                <c:pt idx="7">
                  <c:v>1.7870619946091601E-4</c:v>
                </c:pt>
                <c:pt idx="8">
                  <c:v>2.6356630348126509E-4</c:v>
                </c:pt>
                <c:pt idx="9">
                  <c:v>3.7350246652572306E-4</c:v>
                </c:pt>
              </c:numCache>
            </c:numRef>
          </c:yVal>
        </c:ser>
        <c:axId val="33490432"/>
        <c:axId val="33492352"/>
      </c:scatterChart>
      <c:valAx>
        <c:axId val="33490432"/>
        <c:scaling>
          <c:logBase val="10"/>
          <c:orientation val="minMax"/>
          <c:max val="100000"/>
          <c:min val="1000"/>
        </c:scaling>
        <c:axPos val="b"/>
        <c:majorGridlines/>
        <c:minorGridlines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>
                    <a:latin typeface="Arial" pitchFamily="34" charset="0"/>
                    <a:cs typeface="Arial" pitchFamily="34" charset="0"/>
                  </a:rPr>
                  <a:t>Gain</a:t>
                </a:r>
              </a:p>
            </c:rich>
          </c:tx>
          <c:layout/>
        </c:title>
        <c:numFmt formatCode="0.00E+00" sourceLinked="0"/>
        <c:tickLblPos val="nextTo"/>
        <c:txPr>
          <a:bodyPr/>
          <a:lstStyle/>
          <a:p>
            <a:pPr>
              <a:defRPr sz="1200" baseline="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33492352"/>
        <c:crossesAt val="1.0000000000000004E-6"/>
        <c:crossBetween val="midCat"/>
      </c:valAx>
      <c:valAx>
        <c:axId val="33492352"/>
        <c:scaling>
          <c:logBase val="10"/>
          <c:orientation val="minMax"/>
          <c:max val="1.0000000000000002E-3"/>
          <c:min val="1.0000000000000004E-6"/>
        </c:scaling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400">
                    <a:latin typeface="Arial" pitchFamily="34" charset="0"/>
                    <a:cs typeface="Arial" pitchFamily="34" charset="0"/>
                  </a:rPr>
                  <a:t>spark</a:t>
                </a:r>
                <a:r>
                  <a:rPr lang="en-US" sz="1400" baseline="0">
                    <a:latin typeface="Arial" pitchFamily="34" charset="0"/>
                    <a:cs typeface="Arial" pitchFamily="34" charset="0"/>
                  </a:rPr>
                  <a:t> probability</a:t>
                </a:r>
                <a:endParaRPr lang="en-US" sz="1400">
                  <a:latin typeface="Arial" pitchFamily="34" charset="0"/>
                  <a:cs typeface="Arial" pitchFamily="34" charset="0"/>
                </a:endParaRPr>
              </a:p>
            </c:rich>
          </c:tx>
          <c:layout/>
        </c:title>
        <c:numFmt formatCode="0.00E+00" sourceLinked="0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33490432"/>
        <c:crosses val="autoZero"/>
        <c:crossBetween val="midCat"/>
      </c:valAx>
    </c:plotArea>
    <c:legend>
      <c:legendPos val="r"/>
      <c:layout/>
      <c:txPr>
        <a:bodyPr/>
        <a:lstStyle/>
        <a:p>
          <a:pPr>
            <a:defRPr sz="1200"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R13 : ArCO2 - 85:15 thr=100mV</a:t>
            </a:r>
          </a:p>
        </c:rich>
      </c:tx>
      <c:layout>
        <c:manualLayout>
          <c:xMode val="edge"/>
          <c:yMode val="edge"/>
          <c:x val="0.16902427821522301"/>
          <c:y val="0.129175142725901"/>
        </c:manualLayout>
      </c:layout>
      <c:spPr>
        <a:solidFill>
          <a:schemeClr val="bg1"/>
        </a:solidFill>
      </c:spPr>
    </c:title>
    <c:plotArea>
      <c:layout/>
      <c:scatterChart>
        <c:scatterStyle val="lineMarker"/>
        <c:ser>
          <c:idx val="0"/>
          <c:order val="0"/>
          <c:tx>
            <c:v>angle=0</c:v>
          </c:tx>
          <c:spPr>
            <a:ln w="28575">
              <a:noFill/>
            </a:ln>
          </c:spPr>
          <c:marker>
            <c:symbol val="circle"/>
            <c:size val="5"/>
          </c:marker>
          <c:errBars>
            <c:errDir val="y"/>
            <c:errBarType val="both"/>
            <c:errValType val="cust"/>
            <c:plus>
              <c:numRef>
                <c:f>Φύλλο1!$F$96:$F$106</c:f>
                <c:numCache>
                  <c:formatCode>General</c:formatCode>
                  <c:ptCount val="11"/>
                  <c:pt idx="0">
                    <c:v>4.2535660207202316E-7</c:v>
                  </c:pt>
                  <c:pt idx="1">
                    <c:v>4.4194201445509423E-7</c:v>
                  </c:pt>
                  <c:pt idx="2">
                    <c:v>9.4463354039823639E-7</c:v>
                  </c:pt>
                  <c:pt idx="3">
                    <c:v>1.1007956844248602E-6</c:v>
                  </c:pt>
                  <c:pt idx="4">
                    <c:v>1.6608653542086705E-6</c:v>
                  </c:pt>
                  <c:pt idx="5">
                    <c:v>2.4926328409425111E-6</c:v>
                  </c:pt>
                  <c:pt idx="6">
                    <c:v>5.3450298518742113E-6</c:v>
                  </c:pt>
                  <c:pt idx="7">
                    <c:v>5.1078350754416505E-6</c:v>
                  </c:pt>
                  <c:pt idx="8">
                    <c:v>6.2884381736238026E-6</c:v>
                  </c:pt>
                  <c:pt idx="9">
                    <c:v>7.582028274566163E-6</c:v>
                  </c:pt>
                  <c:pt idx="10">
                    <c:v>1.0422591048873404E-5</c:v>
                  </c:pt>
                </c:numCache>
              </c:numRef>
            </c:plus>
            <c:minus>
              <c:numRef>
                <c:f>Φύλλο1!$F$96:$F$106</c:f>
                <c:numCache>
                  <c:formatCode>General</c:formatCode>
                  <c:ptCount val="11"/>
                  <c:pt idx="0">
                    <c:v>4.2535660207202316E-7</c:v>
                  </c:pt>
                  <c:pt idx="1">
                    <c:v>4.4194201445509423E-7</c:v>
                  </c:pt>
                  <c:pt idx="2">
                    <c:v>9.4463354039823639E-7</c:v>
                  </c:pt>
                  <c:pt idx="3">
                    <c:v>1.1007956844248602E-6</c:v>
                  </c:pt>
                  <c:pt idx="4">
                    <c:v>1.6608653542086705E-6</c:v>
                  </c:pt>
                  <c:pt idx="5">
                    <c:v>2.4926328409425111E-6</c:v>
                  </c:pt>
                  <c:pt idx="6">
                    <c:v>5.3450298518742113E-6</c:v>
                  </c:pt>
                  <c:pt idx="7">
                    <c:v>5.1078350754416505E-6</c:v>
                  </c:pt>
                  <c:pt idx="8">
                    <c:v>6.2884381736238026E-6</c:v>
                  </c:pt>
                  <c:pt idx="9">
                    <c:v>7.582028274566163E-6</c:v>
                  </c:pt>
                  <c:pt idx="10">
                    <c:v>1.0422591048873404E-5</c:v>
                  </c:pt>
                </c:numCache>
              </c:numRef>
            </c:minus>
          </c:errBars>
          <c:errBars>
            <c:errDir val="x"/>
            <c:errBarType val="both"/>
            <c:errValType val="fixedVal"/>
            <c:val val="1"/>
          </c:errBars>
          <c:xVal>
            <c:numRef>
              <c:f>Φύλλο1!$I$128:$I$136</c:f>
              <c:numCache>
                <c:formatCode>General</c:formatCode>
                <c:ptCount val="9"/>
                <c:pt idx="0">
                  <c:v>1333.3</c:v>
                </c:pt>
                <c:pt idx="1">
                  <c:v>1777.8</c:v>
                </c:pt>
                <c:pt idx="2">
                  <c:v>2370.4</c:v>
                </c:pt>
                <c:pt idx="3">
                  <c:v>3185.2</c:v>
                </c:pt>
                <c:pt idx="4">
                  <c:v>4074.1</c:v>
                </c:pt>
                <c:pt idx="5">
                  <c:v>5629.6</c:v>
                </c:pt>
                <c:pt idx="6">
                  <c:v>7481.5</c:v>
                </c:pt>
                <c:pt idx="7">
                  <c:v>9703.7000000000007</c:v>
                </c:pt>
                <c:pt idx="8">
                  <c:v>13259.3</c:v>
                </c:pt>
              </c:numCache>
            </c:numRef>
          </c:xVal>
          <c:yVal>
            <c:numRef>
              <c:f>Φύλλο1!$E$97:$E$105</c:f>
              <c:numCache>
                <c:formatCode>General</c:formatCode>
                <c:ptCount val="9"/>
                <c:pt idx="0">
                  <c:v>1.2500000000000003E-6</c:v>
                </c:pt>
                <c:pt idx="1">
                  <c:v>7.3170731707317226E-6</c:v>
                </c:pt>
                <c:pt idx="2">
                  <c:v>1.3571428571428603E-5</c:v>
                </c:pt>
                <c:pt idx="3">
                  <c:v>1.8790369935408107E-5</c:v>
                </c:pt>
                <c:pt idx="4">
                  <c:v>3.2307692307692403E-5</c:v>
                </c:pt>
                <c:pt idx="5">
                  <c:v>5.4507337526205626E-5</c:v>
                </c:pt>
                <c:pt idx="6">
                  <c:v>8.1081081081081104E-5</c:v>
                </c:pt>
                <c:pt idx="7">
                  <c:v>1.2763320941759597E-4</c:v>
                </c:pt>
                <c:pt idx="8">
                  <c:v>1.9059107358263003E-4</c:v>
                </c:pt>
              </c:numCache>
            </c:numRef>
          </c:yVal>
        </c:ser>
        <c:ser>
          <c:idx val="1"/>
          <c:order val="1"/>
          <c:tx>
            <c:v>angle=40</c:v>
          </c:tx>
          <c:spPr>
            <a:ln w="28575">
              <a:noFill/>
            </a:ln>
          </c:spPr>
          <c:marker>
            <c:symbol val="circle"/>
            <c:size val="5"/>
          </c:marker>
          <c:errBars>
            <c:errDir val="y"/>
            <c:errBarType val="both"/>
            <c:errValType val="cust"/>
            <c:plus>
              <c:numRef>
                <c:f>Φύλλο1!$F$97:$F$105</c:f>
                <c:numCache>
                  <c:formatCode>General</c:formatCode>
                  <c:ptCount val="9"/>
                  <c:pt idx="0">
                    <c:v>4.4194201445509423E-7</c:v>
                  </c:pt>
                  <c:pt idx="1">
                    <c:v>9.4463354039823639E-7</c:v>
                  </c:pt>
                  <c:pt idx="2">
                    <c:v>1.1007956844248602E-6</c:v>
                  </c:pt>
                  <c:pt idx="3">
                    <c:v>1.6608653542086705E-6</c:v>
                  </c:pt>
                  <c:pt idx="4">
                    <c:v>2.4926328409425111E-6</c:v>
                  </c:pt>
                  <c:pt idx="5">
                    <c:v>5.3450298518742113E-6</c:v>
                  </c:pt>
                  <c:pt idx="6">
                    <c:v>5.1078350754416505E-6</c:v>
                  </c:pt>
                  <c:pt idx="7">
                    <c:v>6.2884381736238026E-6</c:v>
                  </c:pt>
                  <c:pt idx="8">
                    <c:v>7.582028274566163E-6</c:v>
                  </c:pt>
                </c:numCache>
              </c:numRef>
            </c:plus>
            <c:minus>
              <c:numRef>
                <c:f>Φύλλο1!$F$97:$F$105</c:f>
                <c:numCache>
                  <c:formatCode>General</c:formatCode>
                  <c:ptCount val="9"/>
                  <c:pt idx="0">
                    <c:v>4.4194201445509423E-7</c:v>
                  </c:pt>
                  <c:pt idx="1">
                    <c:v>9.4463354039823639E-7</c:v>
                  </c:pt>
                  <c:pt idx="2">
                    <c:v>1.1007956844248602E-6</c:v>
                  </c:pt>
                  <c:pt idx="3">
                    <c:v>1.6608653542086705E-6</c:v>
                  </c:pt>
                  <c:pt idx="4">
                    <c:v>2.4926328409425111E-6</c:v>
                  </c:pt>
                  <c:pt idx="5">
                    <c:v>5.3450298518742113E-6</c:v>
                  </c:pt>
                  <c:pt idx="6">
                    <c:v>5.1078350754416505E-6</c:v>
                  </c:pt>
                  <c:pt idx="7">
                    <c:v>6.2884381736238026E-6</c:v>
                  </c:pt>
                  <c:pt idx="8">
                    <c:v>7.582028274566163E-6</c:v>
                  </c:pt>
                </c:numCache>
              </c:numRef>
            </c:minus>
          </c:errBars>
          <c:errBars>
            <c:errDir val="x"/>
            <c:errBarType val="both"/>
            <c:errValType val="fixedVal"/>
            <c:val val="1"/>
          </c:errBars>
          <c:xVal>
            <c:numRef>
              <c:f>Φύλλο1!$I$128:$I$136</c:f>
              <c:numCache>
                <c:formatCode>General</c:formatCode>
                <c:ptCount val="9"/>
                <c:pt idx="0">
                  <c:v>1333.3</c:v>
                </c:pt>
                <c:pt idx="1">
                  <c:v>1777.8</c:v>
                </c:pt>
                <c:pt idx="2">
                  <c:v>2370.4</c:v>
                </c:pt>
                <c:pt idx="3">
                  <c:v>3185.2</c:v>
                </c:pt>
                <c:pt idx="4">
                  <c:v>4074.1</c:v>
                </c:pt>
                <c:pt idx="5">
                  <c:v>5629.6</c:v>
                </c:pt>
                <c:pt idx="6">
                  <c:v>7481.5</c:v>
                </c:pt>
                <c:pt idx="7">
                  <c:v>9703.7000000000007</c:v>
                </c:pt>
                <c:pt idx="8">
                  <c:v>13259.3</c:v>
                </c:pt>
              </c:numCache>
            </c:numRef>
          </c:xVal>
          <c:yVal>
            <c:numRef>
              <c:f>Φύλλο1!$E$110:$E$118</c:f>
              <c:numCache>
                <c:formatCode>General</c:formatCode>
                <c:ptCount val="9"/>
                <c:pt idx="0">
                  <c:v>1.5384615384615406E-6</c:v>
                </c:pt>
                <c:pt idx="1">
                  <c:v>5.5555555555555609E-6</c:v>
                </c:pt>
                <c:pt idx="2">
                  <c:v>4.9566294919455035E-6</c:v>
                </c:pt>
                <c:pt idx="3">
                  <c:v>1.4860139860139905E-5</c:v>
                </c:pt>
                <c:pt idx="4">
                  <c:v>3.4883720930232603E-5</c:v>
                </c:pt>
                <c:pt idx="5">
                  <c:v>3.3724340175953112E-5</c:v>
                </c:pt>
                <c:pt idx="6">
                  <c:v>5.9836065573770509E-5</c:v>
                </c:pt>
                <c:pt idx="7">
                  <c:v>9.3841642228739236E-5</c:v>
                </c:pt>
                <c:pt idx="8">
                  <c:v>1.8141263940520401E-4</c:v>
                </c:pt>
              </c:numCache>
            </c:numRef>
          </c:yVal>
        </c:ser>
        <c:axId val="33538816"/>
        <c:axId val="33540736"/>
      </c:scatterChart>
      <c:valAx>
        <c:axId val="33538816"/>
        <c:scaling>
          <c:logBase val="10"/>
          <c:orientation val="minMax"/>
          <c:max val="15000"/>
          <c:min val="1000"/>
        </c:scaling>
        <c:axPos val="b"/>
        <c:majorGridlines/>
        <c:minorGridlines/>
        <c:title>
          <c:tx>
            <c:rich>
              <a:bodyPr/>
              <a:lstStyle/>
              <a:p>
                <a:pPr>
                  <a:defRPr sz="1200">
                    <a:latin typeface="Arial" pitchFamily="34" charset="0"/>
                    <a:cs typeface="Arial" pitchFamily="34" charset="0"/>
                  </a:defRPr>
                </a:pPr>
                <a:r>
                  <a:rPr lang="en-US" sz="1200">
                    <a:latin typeface="Arial" pitchFamily="34" charset="0"/>
                    <a:cs typeface="Arial" pitchFamily="34" charset="0"/>
                  </a:rPr>
                  <a:t>Gain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33540736"/>
        <c:crossesAt val="1.0000000000000004E-7"/>
        <c:crossBetween val="midCat"/>
      </c:valAx>
      <c:valAx>
        <c:axId val="33540736"/>
        <c:scaling>
          <c:logBase val="10"/>
          <c:orientation val="minMax"/>
          <c:max val="1.0000000000000002E-3"/>
        </c:scaling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 sz="1200">
                    <a:latin typeface="Arial" pitchFamily="34" charset="0"/>
                    <a:cs typeface="Arial" pitchFamily="34" charset="0"/>
                  </a:defRPr>
                </a:pPr>
                <a:r>
                  <a:rPr lang="en-US" sz="1200">
                    <a:latin typeface="Arial" pitchFamily="34" charset="0"/>
                    <a:cs typeface="Arial" pitchFamily="34" charset="0"/>
                  </a:rPr>
                  <a:t>spark probability</a:t>
                </a:r>
              </a:p>
            </c:rich>
          </c:tx>
          <c:layout/>
        </c:title>
        <c:numFmt formatCode="0.00E+00" sourceLinked="0"/>
        <c:tickLblPos val="nextTo"/>
        <c:txPr>
          <a:bodyPr/>
          <a:lstStyle/>
          <a:p>
            <a:pPr>
              <a:defRPr sz="12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33538816"/>
        <c:crosses val="autoZero"/>
        <c:crossBetween val="midCat"/>
      </c:valAx>
    </c:plotArea>
    <c:legend>
      <c:legendPos val="r"/>
      <c:layout/>
      <c:txPr>
        <a:bodyPr/>
        <a:lstStyle/>
        <a:p>
          <a:pPr>
            <a:defRPr sz="1200"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63F762-C582-430D-AC9C-97985FF3CD9B}" type="datetimeFigureOut">
              <a:rPr lang="en-US" smtClean="0"/>
              <a:pPr/>
              <a:t>7/21/2010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4D3F1A-E504-4824-8305-1DB7926E098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9FB4E6-8A09-4A85-BCCE-076CA8527B7D}" type="datetimeFigureOut">
              <a:rPr lang="en-US" smtClean="0"/>
              <a:pPr/>
              <a:t>7/21/2010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340326-205B-4229-B213-5C615BC974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40326-205B-4229-B213-5C615BC97420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40326-205B-4229-B213-5C615BC97420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DBF56-4455-4EA0-970D-C15F28E7C266}" type="datetime1">
              <a:rPr lang="en-US" smtClean="0"/>
              <a:pPr/>
              <a:t>7/21/2010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RD-51 mini-week, CERN 19-21 July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5A7F-0694-4698-BD2B-D5769F976B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2C7CA-6189-4D4D-A35C-C362C14726F8}" type="datetime1">
              <a:rPr lang="en-US" smtClean="0"/>
              <a:pPr/>
              <a:t>7/21/2010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RD-51 mini-week, CERN 19-21 July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5A7F-0694-4698-BD2B-D5769F976B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C141D-2E96-4B37-9CE0-0DC1C8E4D7BE}" type="datetime1">
              <a:rPr lang="en-US" smtClean="0"/>
              <a:pPr/>
              <a:t>7/21/2010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RD-51 mini-week, CERN 19-21 July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5A7F-0694-4698-BD2B-D5769F976B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54BD4-2115-4065-9DE0-4985927A76ED}" type="datetime1">
              <a:rPr lang="en-US" smtClean="0"/>
              <a:pPr/>
              <a:t>7/21/2010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RD-51 mini-week, CERN 19-21 July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5A7F-0694-4698-BD2B-D5769F976B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DA0B8-3919-47E5-BCE4-D5E7A05E98A8}" type="datetime1">
              <a:rPr lang="en-US" smtClean="0"/>
              <a:pPr/>
              <a:t>7/21/2010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RD-51 mini-week, CERN 19-21 July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5A7F-0694-4698-BD2B-D5769F976B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E9BEA-D405-4630-8676-BE9B51507B16}" type="datetime1">
              <a:rPr lang="en-US" smtClean="0"/>
              <a:pPr/>
              <a:t>7/21/2010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RD-51 mini-week, CERN 19-21 July 2010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5A7F-0694-4698-BD2B-D5769F976B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BF885-E9A0-4CC6-937F-0F3F691BAC52}" type="datetime1">
              <a:rPr lang="en-US" smtClean="0"/>
              <a:pPr/>
              <a:t>7/21/2010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RD-51 mini-week, CERN 19-21 July 2010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5A7F-0694-4698-BD2B-D5769F976B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C36A7-49DE-424C-BA95-3A5494CB7346}" type="datetime1">
              <a:rPr lang="en-US" smtClean="0"/>
              <a:pPr/>
              <a:t>7/21/2010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RD-51 mini-week, CERN 19-21 July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5A7F-0694-4698-BD2B-D5769F976B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D6083-B89D-40E1-9A37-0B6A4C3E1EBA}" type="datetime1">
              <a:rPr lang="en-US" smtClean="0"/>
              <a:pPr/>
              <a:t>7/21/2010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RD-51 mini-week, CERN 19-21 July 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5A7F-0694-4698-BD2B-D5769F976B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38DD4-BF4B-4C93-86BD-C73398750762}" type="datetime1">
              <a:rPr lang="en-US" smtClean="0"/>
              <a:pPr/>
              <a:t>7/21/2010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RD-51 mini-week, CERN 19-21 July 2010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5A7F-0694-4698-BD2B-D5769F976B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4B119-4C36-40EA-8F88-AEC2BCB9BF59}" type="datetime1">
              <a:rPr lang="en-US" smtClean="0"/>
              <a:pPr/>
              <a:t>7/21/2010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RD-51 mini-week, CERN 19-21 July 2010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5A7F-0694-4698-BD2B-D5769F976B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B406F-36DC-4CA4-8CDA-7FA90111566B}" type="datetime1">
              <a:rPr lang="en-US" smtClean="0"/>
              <a:pPr/>
              <a:t>7/21/2010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RD-51 mini-week, CERN 19-21 July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E5A7F-0694-4698-BD2B-D5769F976B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84784"/>
            <a:ext cx="7772400" cy="1470025"/>
          </a:xfrm>
        </p:spPr>
        <p:txBody>
          <a:bodyPr>
            <a:noAutofit/>
          </a:bodyPr>
          <a:lstStyle/>
          <a:p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Experience with MicroMegas chambers with resistive strips</a:t>
            </a:r>
            <a:endParaRPr lang="en-U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3568" y="3399135"/>
            <a:ext cx="7772400" cy="1858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Givi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Sekhniaidze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INFN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sezione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di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Napoli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 smtClean="0">
                <a:latin typeface="Times New Roman" pitchFamily="18" charset="0"/>
                <a:ea typeface="+mj-ea"/>
                <a:cs typeface="Times New Roman" pitchFamily="18" charset="0"/>
              </a:rPr>
              <a:t>On behalf of the ATLAS </a:t>
            </a:r>
            <a:r>
              <a:rPr lang="en-US" sz="2400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MicroMegas</a:t>
            </a:r>
            <a:r>
              <a:rPr lang="en-US" sz="2400" dirty="0" smtClean="0">
                <a:latin typeface="Times New Roman" pitchFamily="18" charset="0"/>
                <a:ea typeface="+mj-ea"/>
                <a:cs typeface="Times New Roman" pitchFamily="18" charset="0"/>
              </a:rPr>
              <a:t> community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(MAMMA)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35906"/>
            <a:ext cx="8229600" cy="724942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Spark shape &amp; characteristics – R11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RD-51 mini-week, CERN 19-21 July 2010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606774" y="1986339"/>
            <a:ext cx="5930452" cy="4322981"/>
            <a:chOff x="3162748" y="1742440"/>
            <a:chExt cx="5930452" cy="4322981"/>
          </a:xfrm>
        </p:grpSpPr>
        <p:grpSp>
          <p:nvGrpSpPr>
            <p:cNvPr id="5" name="Group 14"/>
            <p:cNvGrpSpPr/>
            <p:nvPr/>
          </p:nvGrpSpPr>
          <p:grpSpPr>
            <a:xfrm>
              <a:off x="3162748" y="1869440"/>
              <a:ext cx="5930452" cy="4082733"/>
              <a:chOff x="3050988" y="1869440"/>
              <a:chExt cx="5635811" cy="3818573"/>
            </a:xfrm>
          </p:grpSpPr>
          <p:pic>
            <p:nvPicPr>
              <p:cNvPr id="8" name="Picture 7" descr="R11_spark49.pdf"/>
              <p:cNvPicPr>
                <a:picLocks noChangeAspect="1"/>
              </p:cNvPicPr>
              <p:nvPr/>
            </p:nvPicPr>
            <p:blipFill>
              <a:blip r:embed="rId2" cstate="print"/>
              <a:srcRect l="5967" b="9741"/>
              <a:stretch>
                <a:fillRect/>
              </a:stretch>
            </p:blipFill>
            <p:spPr>
              <a:xfrm>
                <a:off x="3050988" y="1869440"/>
                <a:ext cx="5635811" cy="3818573"/>
              </a:xfrm>
              <a:prstGeom prst="rect">
                <a:avLst/>
              </a:prstGeom>
            </p:spPr>
          </p:pic>
          <p:grpSp>
            <p:nvGrpSpPr>
              <p:cNvPr id="9" name="Group 13"/>
              <p:cNvGrpSpPr/>
              <p:nvPr/>
            </p:nvGrpSpPr>
            <p:grpSpPr>
              <a:xfrm>
                <a:off x="5998601" y="4387733"/>
                <a:ext cx="960999" cy="287864"/>
                <a:chOff x="5998602" y="4865253"/>
                <a:chExt cx="960999" cy="287864"/>
              </a:xfrm>
            </p:grpSpPr>
            <p:cxnSp>
              <p:nvCxnSpPr>
                <p:cNvPr id="10" name="Straight Arrow Connector 9"/>
                <p:cNvCxnSpPr/>
                <p:nvPr/>
              </p:nvCxnSpPr>
              <p:spPr>
                <a:xfrm rot="10800000">
                  <a:off x="5998602" y="5151121"/>
                  <a:ext cx="960999" cy="1588"/>
                </a:xfrm>
                <a:prstGeom prst="straightConnector1">
                  <a:avLst/>
                </a:prstGeom>
                <a:ln w="12700" cap="flat" cmpd="sng" algn="ctr">
                  <a:solidFill>
                    <a:srgbClr val="FF0000"/>
                  </a:solidFill>
                  <a:prstDash val="solid"/>
                  <a:round/>
                  <a:headEnd type="triangle" w="med" len="lg"/>
                  <a:tailEnd type="triangle" w="med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" name="TextBox 10"/>
                <p:cNvSpPr txBox="1"/>
                <p:nvPr/>
              </p:nvSpPr>
              <p:spPr>
                <a:xfrm>
                  <a:off x="6183833" y="4865253"/>
                  <a:ext cx="576174" cy="2878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/>
                    <a:t>10 µ</a:t>
                  </a:r>
                  <a:r>
                    <a:rPr lang="en-US" sz="1400" dirty="0" err="1" smtClean="0"/>
                    <a:t>s</a:t>
                  </a:r>
                  <a:endParaRPr lang="en-US" sz="1400" dirty="0"/>
                </a:p>
              </p:txBody>
            </p:sp>
          </p:grpSp>
        </p:grpSp>
        <p:sp>
          <p:nvSpPr>
            <p:cNvPr id="6" name="TextBox 5"/>
            <p:cNvSpPr txBox="1"/>
            <p:nvPr/>
          </p:nvSpPr>
          <p:spPr>
            <a:xfrm>
              <a:off x="3167042" y="1742440"/>
              <a:ext cx="4731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[V]</a:t>
              </a:r>
              <a:endParaRPr lang="en-US" sz="16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841064" y="5726867"/>
              <a:ext cx="84881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Time (</a:t>
              </a:r>
              <a:r>
                <a:rPr lang="en-US" sz="1600" dirty="0" err="1" smtClean="0"/>
                <a:t>s</a:t>
              </a:r>
              <a:r>
                <a:rPr lang="en-US" sz="1600" dirty="0" smtClean="0"/>
                <a:t>)</a:t>
              </a:r>
              <a:endParaRPr lang="en-US" sz="1600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483768" y="2895327"/>
            <a:ext cx="66376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R11</a:t>
            </a:r>
            <a:endParaRPr lang="en-US" sz="2400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57200" y="274638"/>
            <a:ext cx="8229600" cy="922114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Laboratory tests</a:t>
            </a: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 (6)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5A7F-0694-4698-BD2B-D5769F976B42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35906"/>
            <a:ext cx="8229600" cy="652934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Spark shape &amp; characteristics – R12 &amp; R13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RD-51 mini-week, CERN 19-21 July 2010</a:t>
            </a:r>
            <a:endParaRPr lang="en-US" dirty="0"/>
          </a:p>
        </p:txBody>
      </p:sp>
      <p:pic>
        <p:nvPicPr>
          <p:cNvPr id="13" name="Picture 12" descr="R13_sparks.pd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3195" y="2204864"/>
            <a:ext cx="4572002" cy="3227295"/>
          </a:xfrm>
          <a:prstGeom prst="rect">
            <a:avLst/>
          </a:prstGeom>
        </p:spPr>
      </p:pic>
      <p:pic>
        <p:nvPicPr>
          <p:cNvPr id="14" name="Picture 13" descr="R12_sparks.pd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496" y="2204865"/>
            <a:ext cx="4572000" cy="3227294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 rot="10800000">
            <a:off x="2627784" y="4581128"/>
            <a:ext cx="1368154" cy="1588"/>
          </a:xfrm>
          <a:prstGeom prst="straightConnector1">
            <a:avLst/>
          </a:prstGeom>
          <a:ln w="12700" cap="flat" cmpd="sng" algn="ctr">
            <a:solidFill>
              <a:srgbClr val="FF0000"/>
            </a:solidFill>
            <a:prstDash val="solid"/>
            <a:round/>
            <a:headEnd type="triangle" w="med" len="lg"/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101608" y="4293096"/>
            <a:ext cx="606296" cy="307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10 µ</a:t>
            </a:r>
            <a:r>
              <a:rPr lang="en-US" sz="1400" dirty="0" err="1" smtClean="0"/>
              <a:t>s</a:t>
            </a:r>
            <a:endParaRPr lang="en-US" sz="1400" dirty="0"/>
          </a:p>
        </p:txBody>
      </p:sp>
      <p:cxnSp>
        <p:nvCxnSpPr>
          <p:cNvPr id="19" name="Straight Arrow Connector 18"/>
          <p:cNvCxnSpPr/>
          <p:nvPr/>
        </p:nvCxnSpPr>
        <p:spPr>
          <a:xfrm rot="10800000">
            <a:off x="7092278" y="4581128"/>
            <a:ext cx="1368154" cy="1588"/>
          </a:xfrm>
          <a:prstGeom prst="straightConnector1">
            <a:avLst/>
          </a:prstGeom>
          <a:ln w="12700" cap="flat" cmpd="sng" algn="ctr">
            <a:solidFill>
              <a:srgbClr val="FF0000"/>
            </a:solidFill>
            <a:prstDash val="solid"/>
            <a:round/>
            <a:headEnd type="triangle" w="med" len="lg"/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566102" y="4293096"/>
            <a:ext cx="606296" cy="307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10 µ</a:t>
            </a:r>
            <a:r>
              <a:rPr lang="en-US" sz="1400" dirty="0" err="1" smtClean="0"/>
              <a:t>s</a:t>
            </a:r>
            <a:endParaRPr lang="en-US" sz="14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57200" y="274638"/>
            <a:ext cx="8229600" cy="922114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Laboratory tests</a:t>
            </a: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 (7)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5A7F-0694-4698-BD2B-D5769F976B42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RD-51 mini-week, CERN 19-21 July 2010</a:t>
            </a:r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57200" y="274638"/>
            <a:ext cx="8229600" cy="922114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Laboratory tests</a:t>
            </a: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 (8)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576064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Homogeneity of chambers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7" name="Chart 16"/>
          <p:cNvGraphicFramePr>
            <a:graphicFrameLocks noGrp="1"/>
          </p:cNvGraphicFramePr>
          <p:nvPr/>
        </p:nvGraphicFramePr>
        <p:xfrm>
          <a:off x="457200" y="1600200"/>
          <a:ext cx="7983220" cy="4559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840400" y="4797152"/>
            <a:ext cx="2731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smtClean="0"/>
              <a:t>55</a:t>
            </a:r>
            <a:r>
              <a:rPr lang="en-US" dirty="0" smtClean="0"/>
              <a:t>Fe source, Ar:CO</a:t>
            </a:r>
            <a:r>
              <a:rPr lang="en-US" baseline="-25000" dirty="0" smtClean="0"/>
              <a:t>2</a:t>
            </a:r>
            <a:r>
              <a:rPr lang="en-US" dirty="0" smtClean="0"/>
              <a:t> (85:15)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5A7F-0694-4698-BD2B-D5769F976B42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Conclusions from the laboratory tests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RD-51 mini-week, CERN 19-21 July 2010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1556792"/>
            <a:ext cx="7992888" cy="3453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chemeClr val="accent3">
                  <a:lumMod val="75000"/>
                </a:schemeClr>
              </a:buClr>
              <a:buBlip>
                <a:blip r:embed="rId2"/>
              </a:buBlip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R11, R12 and R13 are working fine with the 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55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Fe source and with X-ray gun.</a:t>
            </a:r>
            <a:endParaRPr lang="en-US" sz="2800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3">
                  <a:lumMod val="75000"/>
                </a:schemeClr>
              </a:buClr>
              <a:buBlip>
                <a:blip r:embed="rId2"/>
              </a:buBlip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Very good homogeneity along the strips</a:t>
            </a:r>
          </a:p>
          <a:p>
            <a:pPr marL="342900" lvl="0" indent="-342900">
              <a:spcBef>
                <a:spcPct val="20000"/>
              </a:spcBef>
              <a:buClr>
                <a:schemeClr val="accent3">
                  <a:lumMod val="75000"/>
                </a:schemeClr>
              </a:buClr>
              <a:buBlip>
                <a:blip r:embed="rId2"/>
              </a:buBlip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Low spark rate</a:t>
            </a:r>
            <a:endParaRPr lang="en-US" sz="2800" dirty="0" smtClean="0"/>
          </a:p>
          <a:p>
            <a:pPr marL="342900" lvl="0" indent="-342900">
              <a:spcBef>
                <a:spcPct val="20000"/>
              </a:spcBef>
              <a:buClr>
                <a:schemeClr val="accent3">
                  <a:lumMod val="75000"/>
                </a:schemeClr>
              </a:buClr>
              <a:buBlip>
                <a:blip r:embed="rId2"/>
              </a:buBlip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Spark current is the order of 10-20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almost 1000 times less than for S3 chamber (non-resistive)</a:t>
            </a:r>
          </a:p>
          <a:p>
            <a:pPr marL="342900" lvl="0" indent="-342900">
              <a:spcBef>
                <a:spcPct val="20000"/>
              </a:spcBef>
              <a:buClr>
                <a:schemeClr val="accent3">
                  <a:lumMod val="75000"/>
                </a:schemeClr>
              </a:buClr>
              <a:buBlip>
                <a:blip r:embed="rId2"/>
              </a:buBlip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No HV breakdown, no dead time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5A7F-0694-4698-BD2B-D5769F976B42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RD-51 mini-week, CERN 19-21 July 2010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Neutron beam test at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Demokritos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National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Research Center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28600" y="1855365"/>
            <a:ext cx="8915400" cy="4525963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>
                  <a:lumMod val="75000"/>
                </a:schemeClr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Exposed R11 and a standard MM in first week of May to neutron beam at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Demokritos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NRC (Athens)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>
                  <a:lumMod val="75000"/>
                </a:schemeClr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Neutrons of 5.5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MeV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with fluxes up to 1.5 x 10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6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n/cm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>
                  <a:lumMod val="75000"/>
                </a:schemeClr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R11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&amp;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sMM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were read out through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>
                  <a:lumMod val="75000"/>
                </a:schemeClr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Single preamplifier (OR of 72 or all 360 strips)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>
                  <a:lumMod val="75000"/>
                </a:schemeClr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Single preamplifier (mesh current)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>
                  <a:lumMod val="75000"/>
                </a:schemeClr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64 individual strips connected to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Gassiplex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readout system (under analysis, not reported here)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>
                  <a:lumMod val="75000"/>
                </a:schemeClr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Gas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mixtures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tested: Ar:CO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(85:20;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85:15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93:7) 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5A7F-0694-4698-BD2B-D5769F976B42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RD-51 mini-week, CERN 19-21 July 2010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1268760"/>
            <a:ext cx="8229600" cy="56207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Neutron spectra in R11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" name="Picture 3" descr="Fe55_neutron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78867" y="2677180"/>
            <a:ext cx="4431453" cy="31280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29862" y="1839570"/>
            <a:ext cx="36569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55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Fe spectrum taken under neutron irradiation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2961" y="1839570"/>
            <a:ext cx="3423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Typical charge spectra recorded in neutron beam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R11_neutron_spectra_normalized.pd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547" y="2677180"/>
            <a:ext cx="4431453" cy="312808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0721" y="5576054"/>
            <a:ext cx="2095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Gas: Ar:CO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(85:15)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67544" y="404664"/>
            <a:ext cx="8229600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Neutron </a:t>
            </a:r>
            <a:r>
              <a:rPr lang="en-US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beam test (1)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5A7F-0694-4698-BD2B-D5769F976B42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RD-51 mini-week, CERN 19-21 July 2010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1285488"/>
            <a:ext cx="8229600" cy="562074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MM mesh currents in neutron beam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" name="Picture 3" descr="MM1_neutrons_HV_current.pdf"/>
          <p:cNvPicPr>
            <a:picLocks noChangeAspect="1"/>
          </p:cNvPicPr>
          <p:nvPr/>
        </p:nvPicPr>
        <p:blipFill>
          <a:blip r:embed="rId2" cstate="print"/>
          <a:srcRect l="2453" t="9263" r="1871" b="4427"/>
          <a:stretch>
            <a:fillRect/>
          </a:stretch>
        </p:blipFill>
        <p:spPr>
          <a:xfrm>
            <a:off x="121920" y="3451938"/>
            <a:ext cx="4485417" cy="2929390"/>
          </a:xfrm>
          <a:prstGeom prst="rect">
            <a:avLst/>
          </a:prstGeom>
        </p:spPr>
      </p:pic>
      <p:pic>
        <p:nvPicPr>
          <p:cNvPr id="5" name="Picture 4" descr="R11_neutrons_HV_current.pdf"/>
          <p:cNvPicPr>
            <a:picLocks noChangeAspect="1"/>
          </p:cNvPicPr>
          <p:nvPr/>
        </p:nvPicPr>
        <p:blipFill>
          <a:blip r:embed="rId3" cstate="print"/>
          <a:srcRect l="2324" t="9318" r="2053" b="4694"/>
          <a:stretch>
            <a:fillRect/>
          </a:stretch>
        </p:blipFill>
        <p:spPr>
          <a:xfrm>
            <a:off x="4566304" y="3407836"/>
            <a:ext cx="4567536" cy="29734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2185248"/>
            <a:ext cx="377541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Standard MM: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Large currents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Large HV drops, recovery time O(1s)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Chamber could not be operated stably 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11383" y="2185248"/>
            <a:ext cx="391870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R11: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Low currents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Despite discharges, but no HV drop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Chamber operated stably up to max HV 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1852260"/>
            <a:ext cx="483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Gas: Ar:CO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(85:15)      </a:t>
            </a:r>
            <a:r>
              <a:rPr lang="en-US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Neutron flux: ≈ 10</a:t>
            </a:r>
            <a:r>
              <a:rPr lang="en-US" baseline="300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n/cm</a:t>
            </a:r>
            <a:r>
              <a:rPr lang="en-US" baseline="30000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 baseline="30000" dirty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67544" y="404664"/>
            <a:ext cx="8229600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Neutron </a:t>
            </a:r>
            <a:r>
              <a:rPr lang="en-US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beam test (2)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5A7F-0694-4698-BD2B-D5769F976B42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RD-51 mini-week, CERN 19-21 July 2010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1052736"/>
            <a:ext cx="8229600" cy="50405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Spark rates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67544" y="404664"/>
            <a:ext cx="8229600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Neutron </a:t>
            </a:r>
            <a:r>
              <a:rPr lang="en-US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beam test (3)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" name="Picture 6" descr="sparks-demokritos.jpg"/>
          <p:cNvPicPr>
            <a:picLocks noChangeAspect="1"/>
          </p:cNvPicPr>
          <p:nvPr/>
        </p:nvPicPr>
        <p:blipFill>
          <a:blip r:embed="rId2" cstate="print"/>
          <a:srcRect l="840" b="8421"/>
          <a:stretch>
            <a:fillRect/>
          </a:stretch>
        </p:blipFill>
        <p:spPr>
          <a:xfrm>
            <a:off x="323528" y="1052736"/>
            <a:ext cx="8496944" cy="5400600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5A7F-0694-4698-BD2B-D5769F976B42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RD-51 mini-week, CERN 19-21 July 2010</a:t>
            </a:r>
            <a:endParaRPr lang="en-US" dirty="0"/>
          </a:p>
        </p:txBody>
      </p:sp>
      <p:sp>
        <p:nvSpPr>
          <p:cNvPr id="3" name="Title 5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Conclusions from neutron test (R11)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Content Placeholder 6"/>
          <p:cNvSpPr txBox="1">
            <a:spLocks/>
          </p:cNvSpPr>
          <p:nvPr/>
        </p:nvSpPr>
        <p:spPr>
          <a:xfrm>
            <a:off x="323528" y="1600200"/>
            <a:ext cx="864096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>
                  <a:lumMod val="75000"/>
                </a:schemeClr>
              </a:buClr>
              <a:buSz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R11 worked fine in a neutron flux of up to 1.5 x 10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6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n/cm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>
                  <a:lumMod val="75000"/>
                </a:schemeClr>
              </a:buClr>
              <a:buSz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Despite sparks, no HV breakdown, no dead time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>
                  <a:lumMod val="75000"/>
                </a:schemeClr>
              </a:buClr>
              <a:buSzTx/>
              <a:buBlip>
                <a:blip r:embed="rId2"/>
              </a:buBlip>
              <a:tabLst/>
              <a:defRPr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lear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signal from a 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55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Fe source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under neutron irradiation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>
                  <a:lumMod val="75000"/>
                </a:schemeClr>
              </a:buClr>
              <a:buSzTx/>
              <a:buBlip>
                <a:blip r:embed="rId2"/>
              </a:buBlip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Measured three Ar:CO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gas mixtures,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93:7 looks very interesting, with a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spark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rate almost a factor 10 lower than for 80:20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>
                  <a:lumMod val="75000"/>
                </a:schemeClr>
              </a:buClr>
              <a:buSzTx/>
              <a:buBlip>
                <a:blip r:embed="rId2"/>
              </a:buBlip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5A7F-0694-4698-BD2B-D5769F976B42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RD-51 mini-week, CERN 19-21 July 2010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5A7F-0694-4698-BD2B-D5769F976B42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7544" y="116632"/>
            <a:ext cx="8229600" cy="122413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Beam test in H6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 smtClean="0">
                <a:latin typeface="Times New Roman" pitchFamily="18" charset="0"/>
                <a:ea typeface="+mj-ea"/>
                <a:cs typeface="Times New Roman" pitchFamily="18" charset="0"/>
              </a:rPr>
              <a:t>5-18 July 2010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Content Placeholder 6"/>
          <p:cNvSpPr txBox="1">
            <a:spLocks/>
          </p:cNvSpPr>
          <p:nvPr/>
        </p:nvSpPr>
        <p:spPr>
          <a:xfrm>
            <a:off x="0" y="1484784"/>
            <a:ext cx="8964488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lvl="0" indent="-342900">
              <a:spcBef>
                <a:spcPct val="20000"/>
              </a:spcBef>
              <a:buClr>
                <a:schemeClr val="accent3">
                  <a:lumMod val="75000"/>
                </a:schemeClr>
              </a:buClr>
              <a:buBlip>
                <a:blip r:embed="rId2"/>
              </a:buBlip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R11, R12, R13, and P3 chambers were tested in +120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GeV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pion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beam (intensities 40 kHz &amp; 5 kHz) for two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Ar:CO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mixtures, 85:15 and 93:7</a:t>
            </a:r>
            <a:endParaRPr kumimoji="0" lang="en-US" sz="2400" b="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buClr>
                <a:schemeClr val="accent3">
                  <a:lumMod val="75000"/>
                </a:schemeClr>
              </a:buClr>
              <a:buBlip>
                <a:blip r:embed="rId2"/>
              </a:buBlip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Main goals:</a:t>
            </a:r>
          </a:p>
          <a:p>
            <a:pPr marL="800100" lvl="1" indent="-342900">
              <a:spcBef>
                <a:spcPct val="20000"/>
              </a:spcBef>
              <a:buClr>
                <a:schemeClr val="accent3">
                  <a:lumMod val="75000"/>
                </a:schemeClr>
              </a:buClr>
              <a:buBlip>
                <a:blip r:embed="rId2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Study HV and current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behaviour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of resistive and non-resistive chambers in 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hadron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beam</a:t>
            </a:r>
          </a:p>
          <a:p>
            <a:pPr marL="800100" lvl="1" indent="-342900">
              <a:spcBef>
                <a:spcPct val="20000"/>
              </a:spcBef>
              <a:buClr>
                <a:schemeClr val="accent3">
                  <a:lumMod val="75000"/>
                </a:schemeClr>
              </a:buClr>
              <a:buBlip>
                <a:blip r:embed="rId2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Measure performance (spatial resolution and efficiency) of resistive chambers</a:t>
            </a:r>
          </a:p>
          <a:p>
            <a:pPr marL="800100" lvl="1" indent="-342900">
              <a:spcBef>
                <a:spcPct val="20000"/>
              </a:spcBef>
              <a:buClr>
                <a:schemeClr val="accent3">
                  <a:lumMod val="75000"/>
                </a:schemeClr>
              </a:buClr>
              <a:buBlip>
                <a:blip r:embed="rId2"/>
              </a:buBlip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Study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performance of long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strips (0.4 </a:t>
            </a:r>
            <a:r>
              <a:rPr kumimoji="0" lang="en-US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m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&amp; 1m, non-resistive)</a:t>
            </a:r>
          </a:p>
          <a:p>
            <a:pPr marL="342900" indent="-342900">
              <a:spcBef>
                <a:spcPct val="20000"/>
              </a:spcBef>
              <a:buClr>
                <a:schemeClr val="accent3">
                  <a:lumMod val="75000"/>
                </a:schemeClr>
              </a:buClr>
              <a:buBlip>
                <a:blip r:embed="rId2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ew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million of events to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be analyzed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Overview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RD-51 mini-week, CERN 19-21 July 2010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1340768"/>
            <a:ext cx="8640960" cy="507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Tests of the resistive chambers in different gas mixtures and different conditions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Clr>
                <a:srgbClr val="002060"/>
              </a:buClr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Structure of chamber with resistive strips </a:t>
            </a:r>
          </a:p>
          <a:p>
            <a:pPr lvl="2">
              <a:buClr>
                <a:srgbClr val="002060"/>
              </a:buClr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Clr>
                <a:srgbClr val="002060"/>
              </a:buClr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Laboratory tests</a:t>
            </a:r>
          </a:p>
          <a:p>
            <a:pPr lvl="3">
              <a:buClr>
                <a:srgbClr val="002060"/>
              </a:buClr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55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Fe source</a:t>
            </a:r>
          </a:p>
          <a:p>
            <a:pPr lvl="3">
              <a:buClr>
                <a:srgbClr val="002060"/>
              </a:buClr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X-ray gun</a:t>
            </a:r>
          </a:p>
          <a:p>
            <a:pPr lvl="3">
              <a:buClr>
                <a:srgbClr val="002060"/>
              </a:buClr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Spark shape and characteristics</a:t>
            </a:r>
          </a:p>
          <a:p>
            <a:pPr lvl="3">
              <a:buClr>
                <a:srgbClr val="002060"/>
              </a:buClr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914400" lvl="3">
              <a:buClr>
                <a:srgbClr val="002060"/>
              </a:buClr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Neutron beam tests at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Demokritos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laboratory in Athens:</a:t>
            </a:r>
          </a:p>
          <a:p>
            <a:pPr marL="1447800" lvl="4">
              <a:buClr>
                <a:srgbClr val="002060"/>
              </a:buClr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Neutron beam spectra</a:t>
            </a:r>
          </a:p>
          <a:p>
            <a:pPr marL="1447800" lvl="4">
              <a:buClr>
                <a:srgbClr val="002060"/>
              </a:buClr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V-I characteristics under neutron beam</a:t>
            </a:r>
          </a:p>
          <a:p>
            <a:pPr marL="1447800" lvl="4">
              <a:buClr>
                <a:srgbClr val="002060"/>
              </a:buClr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Spark probability</a:t>
            </a:r>
          </a:p>
          <a:p>
            <a:pPr marL="1447800" lvl="4">
              <a:buClr>
                <a:srgbClr val="002060"/>
              </a:buClr>
              <a:buFont typeface="Wingdings" pitchFamily="2" charset="2"/>
              <a:buChar char="ü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914400" lvl="4">
              <a:buClr>
                <a:srgbClr val="002060"/>
              </a:buClr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Beam tests at H6:</a:t>
            </a:r>
          </a:p>
          <a:p>
            <a:pPr marL="1371600" lvl="5">
              <a:buClr>
                <a:srgbClr val="002060"/>
              </a:buClr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V-I characteristics</a:t>
            </a:r>
          </a:p>
          <a:p>
            <a:pPr marL="1371600" lvl="5">
              <a:buClr>
                <a:srgbClr val="002060"/>
              </a:buClr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Spark probability</a:t>
            </a:r>
          </a:p>
          <a:p>
            <a:pPr lvl="3">
              <a:buClr>
                <a:srgbClr val="002060"/>
              </a:buClr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5A7F-0694-4698-BD2B-D5769F976B42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election_019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09629"/>
            <a:ext cx="9144000" cy="4238742"/>
          </a:xfrm>
          <a:prstGeom prst="rect">
            <a:avLst/>
          </a:prstGeom>
        </p:spPr>
      </p:pic>
      <p:pic>
        <p:nvPicPr>
          <p:cNvPr id="11" name="Picture 10" descr="Selection_020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324069"/>
            <a:ext cx="9144000" cy="4209861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RD-51 mini-week, CERN 19-21 July 2010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67544" y="404664"/>
            <a:ext cx="8229600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Beam test in H6 (1)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5A7F-0694-4698-BD2B-D5769F976B42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971600" y="1340768"/>
            <a:ext cx="3816424" cy="41764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652120" y="1196752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Ar:CO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85:15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RD-51 mini-week, CERN 19-21 July 2010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67544" y="404664"/>
            <a:ext cx="8229600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Beam test in H6 (2)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5A7F-0694-4698-BD2B-D5769F976B42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5" name="Picture 4" descr="Selection_024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96752"/>
            <a:ext cx="9144000" cy="49024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52120" y="1196752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Ar:CO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85:15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election_022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68760"/>
            <a:ext cx="9144000" cy="4846320"/>
          </a:xfrm>
          <a:prstGeom prst="rect">
            <a:avLst/>
          </a:prstGeom>
        </p:spPr>
      </p:pic>
      <p:pic>
        <p:nvPicPr>
          <p:cNvPr id="8" name="Picture 7" descr="Selection_023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327471"/>
            <a:ext cx="9144000" cy="4765825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RD-51 mini-week, CERN 19-21 July 2010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67544" y="404664"/>
            <a:ext cx="8229600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Beam test in H6 (3)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5A7F-0694-4698-BD2B-D5769F976B42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7020272" y="1340768"/>
            <a:ext cx="1584176" cy="48245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652120" y="1196752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Ar:CO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93:7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RD-51 mini-week, CERN 19-21 July 2010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67544" y="404664"/>
            <a:ext cx="8229600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Beam test in H6 (4)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5A7F-0694-4698-BD2B-D5769F976B42}" type="slidenum">
              <a:rPr lang="en-US" smtClean="0"/>
              <a:pPr/>
              <a:t>23</a:t>
            </a:fld>
            <a:endParaRPr lang="en-US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161764" y="1268760"/>
          <a:ext cx="8820472" cy="5016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Picture 6" descr="sparks-demokritos.jpg"/>
          <p:cNvPicPr>
            <a:picLocks noChangeAspect="1"/>
          </p:cNvPicPr>
          <p:nvPr/>
        </p:nvPicPr>
        <p:blipFill>
          <a:blip r:embed="rId3" cstate="print"/>
          <a:srcRect l="840" b="8421"/>
          <a:stretch>
            <a:fillRect/>
          </a:stretch>
        </p:blipFill>
        <p:spPr>
          <a:xfrm>
            <a:off x="4571999" y="3429000"/>
            <a:ext cx="3236977" cy="20574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/>
          <p:cNvGraphicFramePr/>
          <p:nvPr/>
        </p:nvGraphicFramePr>
        <p:xfrm>
          <a:off x="0" y="548680"/>
          <a:ext cx="9144000" cy="6023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RD-51 mini-week, CERN 19-21 July 2010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67544" y="404664"/>
            <a:ext cx="8229600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Beam test in H6 (5)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5A7F-0694-4698-BD2B-D5769F976B42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RD-51 mini-week, CERN 19-21 July 2010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5A7F-0694-4698-BD2B-D5769F976B42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7544" y="116632"/>
            <a:ext cx="8229600" cy="93610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latin typeface="Times New Roman" pitchFamily="18" charset="0"/>
                <a:ea typeface="+mj-ea"/>
                <a:cs typeface="Times New Roman" pitchFamily="18" charset="0"/>
              </a:rPr>
              <a:t>Overall conclusions </a:t>
            </a:r>
          </a:p>
        </p:txBody>
      </p:sp>
      <p:sp>
        <p:nvSpPr>
          <p:cNvPr id="6" name="Content Placeholder 6"/>
          <p:cNvSpPr txBox="1">
            <a:spLocks/>
          </p:cNvSpPr>
          <p:nvPr/>
        </p:nvSpPr>
        <p:spPr>
          <a:xfrm>
            <a:off x="529208" y="1124744"/>
            <a:ext cx="8233792" cy="4525963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>
              <a:buClr>
                <a:srgbClr val="800000"/>
              </a:buClr>
              <a:buBlip>
                <a:blip r:embed="rId2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R11, R12 and R13 show very similar behavior</a:t>
            </a:r>
          </a:p>
          <a:p>
            <a:pPr>
              <a:buClr>
                <a:srgbClr val="800000"/>
              </a:buClr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800000"/>
              </a:buClr>
              <a:buBlip>
                <a:blip r:embed="rId2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Robust &amp; stable, no breakdown at all, excellent performance in neutron and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hadron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beams</a:t>
            </a:r>
          </a:p>
          <a:p>
            <a:pPr>
              <a:buClr>
                <a:srgbClr val="800000"/>
              </a:buClr>
              <a:buBlip>
                <a:blip r:embed="rId2"/>
              </a:buBlip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800000"/>
              </a:buClr>
              <a:buBlip>
                <a:blip r:embed="rId2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Signals are clean, good gas gain and energy resolution (slightly better for R12)</a:t>
            </a:r>
          </a:p>
          <a:p>
            <a:pPr>
              <a:buClr>
                <a:srgbClr val="800000"/>
              </a:buClr>
              <a:buBlip>
                <a:blip r:embed="rId2"/>
              </a:buBlip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800000"/>
              </a:buClr>
              <a:buBlip>
                <a:blip r:embed="rId2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Charge-up reduces signal by less than 10%</a:t>
            </a:r>
          </a:p>
          <a:p>
            <a:pPr>
              <a:buClr>
                <a:srgbClr val="800000"/>
              </a:buClr>
              <a:buBlip>
                <a:blip r:embed="rId2"/>
              </a:buBlip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800000"/>
              </a:buClr>
              <a:buBlip>
                <a:blip r:embed="rId2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Homogeneity across chamber good</a:t>
            </a:r>
            <a:endParaRPr lang="en-US" sz="2800" baseline="30000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800000"/>
              </a:buClr>
              <a:buBlip>
                <a:blip r:embed="rId2"/>
              </a:buBlip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800000"/>
              </a:buClr>
              <a:buBlip>
                <a:blip r:embed="rId2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Short and small spark signals and fast recovery time</a:t>
            </a:r>
          </a:p>
          <a:p>
            <a:pPr>
              <a:buClr>
                <a:srgbClr val="800000"/>
              </a:buClr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800000"/>
              </a:buClr>
              <a:buBlip>
                <a:blip r:embed="rId2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Ar:CO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mixture 93:7 gives a factor 10 lower spark rate under neutron irradiation compared to 80:20 (no difference in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hadron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beam with 85:15)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RD-51 mini-week, CERN 19-21 July 2010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418654"/>
            <a:ext cx="8229600" cy="92211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R11,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R12 and R13 (1)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508760"/>
            <a:ext cx="8229600" cy="133299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0000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Small 100 x 100 mm</a:t>
            </a:r>
            <a:r>
              <a:rPr kumimoji="0" lang="en-US" sz="20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chamber with 100 mm long strips and 250 µm strip pitch (similar to the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previous prototypes – S3, R9, R10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), 360 strips in total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2829853"/>
            <a:ext cx="3384894" cy="321031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lvl="0" indent="-342900">
              <a:spcBef>
                <a:spcPct val="20000"/>
              </a:spcBef>
              <a:buClr>
                <a:srgbClr val="800000"/>
              </a:buClr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Characteristics: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162" dirty="0" smtClean="0">
                <a:latin typeface="Times New Roman" pitchFamily="18" charset="0"/>
                <a:cs typeface="Times New Roman" pitchFamily="18" charset="0"/>
              </a:rPr>
              <a:t>Resistive strips connected to the ground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162" dirty="0" smtClean="0">
                <a:latin typeface="Times New Roman" pitchFamily="18" charset="0"/>
                <a:cs typeface="Times New Roman" pitchFamily="18" charset="0"/>
              </a:rPr>
              <a:t>Thin insulating layer between of the resistive and readout strips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162" dirty="0" smtClean="0">
                <a:latin typeface="Times New Roman" pitchFamily="18" charset="0"/>
                <a:cs typeface="Times New Roman" pitchFamily="18" charset="0"/>
              </a:rPr>
              <a:t>AC coupling of signals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§"/>
            </a:pPr>
            <a:r>
              <a:rPr lang="en-US" sz="2162" dirty="0" smtClean="0">
                <a:latin typeface="Times New Roman" pitchFamily="18" charset="0"/>
                <a:cs typeface="Times New Roman" pitchFamily="18" charset="0"/>
              </a:rPr>
              <a:t>Sparks are neutralized through the resistive strips to the ground</a:t>
            </a:r>
            <a:endParaRPr kumimoji="0" lang="en-US" sz="2162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707904" y="2668297"/>
            <a:ext cx="5728756" cy="3276437"/>
            <a:chOff x="3707904" y="2668297"/>
            <a:chExt cx="5728756" cy="3276437"/>
          </a:xfrm>
        </p:grpSpPr>
        <p:grpSp>
          <p:nvGrpSpPr>
            <p:cNvPr id="7" name="Group 74"/>
            <p:cNvGrpSpPr/>
            <p:nvPr/>
          </p:nvGrpSpPr>
          <p:grpSpPr>
            <a:xfrm>
              <a:off x="3707904" y="2668297"/>
              <a:ext cx="5728756" cy="3276437"/>
              <a:chOff x="3707904" y="2505737"/>
              <a:chExt cx="5728756" cy="3276437"/>
            </a:xfrm>
          </p:grpSpPr>
          <p:grpSp>
            <p:nvGrpSpPr>
              <p:cNvPr id="9" name="Group 6"/>
              <p:cNvGrpSpPr>
                <a:grpSpLocks noChangeAspect="1"/>
              </p:cNvGrpSpPr>
              <p:nvPr/>
            </p:nvGrpSpPr>
            <p:grpSpPr>
              <a:xfrm>
                <a:off x="3994494" y="2505737"/>
                <a:ext cx="4753970" cy="1648171"/>
                <a:chOff x="485140" y="3355461"/>
                <a:chExt cx="7698715" cy="2669103"/>
              </a:xfrm>
            </p:grpSpPr>
            <p:grpSp>
              <p:nvGrpSpPr>
                <p:cNvPr id="44" name="Group 56"/>
                <p:cNvGrpSpPr/>
                <p:nvPr/>
              </p:nvGrpSpPr>
              <p:grpSpPr>
                <a:xfrm>
                  <a:off x="485140" y="3886412"/>
                  <a:ext cx="7698715" cy="2138152"/>
                  <a:chOff x="688340" y="3530812"/>
                  <a:chExt cx="7698715" cy="2138152"/>
                </a:xfrm>
              </p:grpSpPr>
              <p:sp>
                <p:nvSpPr>
                  <p:cNvPr id="46" name="Rectangle 9"/>
                  <p:cNvSpPr/>
                  <p:nvPr/>
                </p:nvSpPr>
                <p:spPr bwMode="auto">
                  <a:xfrm>
                    <a:off x="1389063" y="4691063"/>
                    <a:ext cx="6218237" cy="977901"/>
                  </a:xfrm>
                  <a:prstGeom prst="rect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n-US" sz="24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PCB</a:t>
                    </a:r>
                  </a:p>
                </p:txBody>
              </p:sp>
              <p:grpSp>
                <p:nvGrpSpPr>
                  <p:cNvPr id="47" name="Group 55"/>
                  <p:cNvGrpSpPr/>
                  <p:nvPr/>
                </p:nvGrpSpPr>
                <p:grpSpPr>
                  <a:xfrm>
                    <a:off x="688340" y="3530812"/>
                    <a:ext cx="7698715" cy="1175932"/>
                    <a:chOff x="800100" y="3530812"/>
                    <a:chExt cx="7698715" cy="1175932"/>
                  </a:xfrm>
                </p:grpSpPr>
                <p:sp>
                  <p:nvSpPr>
                    <p:cNvPr id="48" name="Rectangle 47"/>
                    <p:cNvSpPr/>
                    <p:nvPr/>
                  </p:nvSpPr>
                  <p:spPr bwMode="auto">
                    <a:xfrm>
                      <a:off x="1500824" y="4370031"/>
                      <a:ext cx="6218237" cy="323995"/>
                    </a:xfrm>
                    <a:prstGeom prst="rect">
                      <a:avLst/>
                    </a:prstGeom>
                    <a:solidFill>
                      <a:schemeClr val="accent3"/>
                    </a:solidFill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 sz="14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  <p:grpSp>
                  <p:nvGrpSpPr>
                    <p:cNvPr id="49" name="Group 54"/>
                    <p:cNvGrpSpPr/>
                    <p:nvPr/>
                  </p:nvGrpSpPr>
                  <p:grpSpPr>
                    <a:xfrm>
                      <a:off x="2168525" y="4645343"/>
                      <a:ext cx="4875214" cy="61401"/>
                      <a:chOff x="2168525" y="4665663"/>
                      <a:chExt cx="4875214" cy="25402"/>
                    </a:xfrm>
                  </p:grpSpPr>
                  <p:sp>
                    <p:nvSpPr>
                      <p:cNvPr id="62" name="Rectangle 5"/>
                      <p:cNvSpPr/>
                      <p:nvPr/>
                    </p:nvSpPr>
                    <p:spPr bwMode="auto">
                      <a:xfrm flipV="1">
                        <a:off x="2168525" y="4665665"/>
                        <a:ext cx="628650" cy="2540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 dirty="0">
                          <a:latin typeface="Times New Roman" pitchFamily="18" charset="0"/>
                          <a:cs typeface="Times New Roman" pitchFamily="18" charset="0"/>
                        </a:endParaRPr>
                      </a:p>
                    </p:txBody>
                  </p:sp>
                  <p:sp>
                    <p:nvSpPr>
                      <p:cNvPr id="63" name="Rectangle 62"/>
                      <p:cNvSpPr/>
                      <p:nvPr/>
                    </p:nvSpPr>
                    <p:spPr bwMode="auto">
                      <a:xfrm flipV="1">
                        <a:off x="3228975" y="4665665"/>
                        <a:ext cx="627063" cy="2540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 dirty="0">
                          <a:latin typeface="Times New Roman" pitchFamily="18" charset="0"/>
                          <a:cs typeface="Times New Roman" pitchFamily="18" charset="0"/>
                        </a:endParaRPr>
                      </a:p>
                    </p:txBody>
                  </p:sp>
                  <p:sp>
                    <p:nvSpPr>
                      <p:cNvPr id="64" name="Rectangle 63"/>
                      <p:cNvSpPr/>
                      <p:nvPr/>
                    </p:nvSpPr>
                    <p:spPr bwMode="auto">
                      <a:xfrm flipV="1">
                        <a:off x="4287837" y="4665663"/>
                        <a:ext cx="628650" cy="2540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 dirty="0">
                          <a:latin typeface="Times New Roman" pitchFamily="18" charset="0"/>
                          <a:cs typeface="Times New Roman" pitchFamily="18" charset="0"/>
                        </a:endParaRPr>
                      </a:p>
                    </p:txBody>
                  </p:sp>
                  <p:sp>
                    <p:nvSpPr>
                      <p:cNvPr id="65" name="Rectangle 64"/>
                      <p:cNvSpPr/>
                      <p:nvPr/>
                    </p:nvSpPr>
                    <p:spPr bwMode="auto">
                      <a:xfrm flipV="1">
                        <a:off x="5348288" y="4665665"/>
                        <a:ext cx="628650" cy="2540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 dirty="0">
                          <a:latin typeface="Times New Roman" pitchFamily="18" charset="0"/>
                          <a:cs typeface="Times New Roman" pitchFamily="18" charset="0"/>
                        </a:endParaRPr>
                      </a:p>
                    </p:txBody>
                  </p:sp>
                  <p:sp>
                    <p:nvSpPr>
                      <p:cNvPr id="66" name="Rectangle 42"/>
                      <p:cNvSpPr/>
                      <p:nvPr/>
                    </p:nvSpPr>
                    <p:spPr bwMode="auto">
                      <a:xfrm flipV="1">
                        <a:off x="6415088" y="4665665"/>
                        <a:ext cx="628651" cy="25400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 dirty="0">
                          <a:latin typeface="Times New Roman" pitchFamily="18" charset="0"/>
                          <a:cs typeface="Times New Roman" pitchFamily="18" charset="0"/>
                        </a:endParaRPr>
                      </a:p>
                    </p:txBody>
                  </p:sp>
                </p:grpSp>
                <p:grpSp>
                  <p:nvGrpSpPr>
                    <p:cNvPr id="50" name="Group 49"/>
                    <p:cNvGrpSpPr/>
                    <p:nvPr/>
                  </p:nvGrpSpPr>
                  <p:grpSpPr>
                    <a:xfrm>
                      <a:off x="2168525" y="4369975"/>
                      <a:ext cx="4875214" cy="76132"/>
                      <a:chOff x="2168525" y="4370063"/>
                      <a:chExt cx="4875214" cy="120040"/>
                    </a:xfrm>
                  </p:grpSpPr>
                  <p:sp>
                    <p:nvSpPr>
                      <p:cNvPr id="57" name="Rectangle 7"/>
                      <p:cNvSpPr/>
                      <p:nvPr/>
                    </p:nvSpPr>
                    <p:spPr bwMode="auto">
                      <a:xfrm>
                        <a:off x="2168525" y="4370066"/>
                        <a:ext cx="628649" cy="120025"/>
                      </a:xfrm>
                      <a:prstGeom prst="rect">
                        <a:avLst/>
                      </a:prstGeom>
                      <a:solidFill>
                        <a:srgbClr val="8EB4E3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 dirty="0">
                          <a:latin typeface="Times New Roman" pitchFamily="18" charset="0"/>
                          <a:cs typeface="Times New Roman" pitchFamily="18" charset="0"/>
                        </a:endParaRPr>
                      </a:p>
                    </p:txBody>
                  </p:sp>
                  <p:sp>
                    <p:nvSpPr>
                      <p:cNvPr id="58" name="Rectangle 57"/>
                      <p:cNvSpPr/>
                      <p:nvPr/>
                    </p:nvSpPr>
                    <p:spPr bwMode="auto">
                      <a:xfrm>
                        <a:off x="3228974" y="4370066"/>
                        <a:ext cx="627062" cy="120025"/>
                      </a:xfrm>
                      <a:prstGeom prst="rect">
                        <a:avLst/>
                      </a:prstGeom>
                      <a:solidFill>
                        <a:srgbClr val="8EB4E3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 dirty="0">
                          <a:latin typeface="Times New Roman" pitchFamily="18" charset="0"/>
                          <a:cs typeface="Times New Roman" pitchFamily="18" charset="0"/>
                        </a:endParaRPr>
                      </a:p>
                    </p:txBody>
                  </p:sp>
                  <p:sp>
                    <p:nvSpPr>
                      <p:cNvPr id="59" name="Rectangle 58"/>
                      <p:cNvSpPr/>
                      <p:nvPr/>
                    </p:nvSpPr>
                    <p:spPr bwMode="auto">
                      <a:xfrm>
                        <a:off x="4287836" y="4370063"/>
                        <a:ext cx="628649" cy="120025"/>
                      </a:xfrm>
                      <a:prstGeom prst="rect">
                        <a:avLst/>
                      </a:prstGeom>
                      <a:solidFill>
                        <a:srgbClr val="8EB4E3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 dirty="0">
                          <a:latin typeface="Times New Roman" pitchFamily="18" charset="0"/>
                          <a:cs typeface="Times New Roman" pitchFamily="18" charset="0"/>
                        </a:endParaRPr>
                      </a:p>
                    </p:txBody>
                  </p:sp>
                  <p:sp>
                    <p:nvSpPr>
                      <p:cNvPr id="60" name="Rectangle 59"/>
                      <p:cNvSpPr/>
                      <p:nvPr/>
                    </p:nvSpPr>
                    <p:spPr bwMode="auto">
                      <a:xfrm>
                        <a:off x="5348287" y="4370076"/>
                        <a:ext cx="628649" cy="120025"/>
                      </a:xfrm>
                      <a:prstGeom prst="rect">
                        <a:avLst/>
                      </a:prstGeom>
                      <a:solidFill>
                        <a:srgbClr val="8EB4E3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 dirty="0">
                          <a:latin typeface="Times New Roman" pitchFamily="18" charset="0"/>
                          <a:cs typeface="Times New Roman" pitchFamily="18" charset="0"/>
                        </a:endParaRPr>
                      </a:p>
                    </p:txBody>
                  </p:sp>
                  <p:sp>
                    <p:nvSpPr>
                      <p:cNvPr id="61" name="Rectangle 60"/>
                      <p:cNvSpPr/>
                      <p:nvPr/>
                    </p:nvSpPr>
                    <p:spPr bwMode="auto">
                      <a:xfrm>
                        <a:off x="6415088" y="4370078"/>
                        <a:ext cx="628651" cy="120025"/>
                      </a:xfrm>
                      <a:prstGeom prst="rect">
                        <a:avLst/>
                      </a:prstGeom>
                      <a:solidFill>
                        <a:srgbClr val="8EB4E3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 dirty="0">
                          <a:latin typeface="Times New Roman" pitchFamily="18" charset="0"/>
                          <a:cs typeface="Times New Roman" pitchFamily="18" charset="0"/>
                        </a:endParaRPr>
                      </a:p>
                    </p:txBody>
                  </p:sp>
                </p:grpSp>
                <p:cxnSp>
                  <p:nvCxnSpPr>
                    <p:cNvPr id="51" name="Straight Connector 50"/>
                    <p:cNvCxnSpPr/>
                    <p:nvPr/>
                  </p:nvCxnSpPr>
                  <p:spPr bwMode="auto">
                    <a:xfrm flipV="1">
                      <a:off x="1389063" y="3547088"/>
                      <a:ext cx="6218237" cy="14287"/>
                    </a:xfrm>
                    <a:prstGeom prst="line">
                      <a:avLst/>
                    </a:prstGeom>
                    <a:ln w="44450" cap="flat" cmpd="sng" algn="ctr">
                      <a:solidFill>
                        <a:srgbClr val="008000"/>
                      </a:solidFill>
                      <a:prstDash val="dot"/>
                      <a:round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2" name="TextBox 4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800100" y="3530812"/>
                      <a:ext cx="1997076" cy="44858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square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r>
                        <a:rPr lang="en-US" sz="1200" dirty="0">
                          <a:latin typeface="Times New Roman" pitchFamily="18" charset="0"/>
                          <a:cs typeface="Times New Roman" pitchFamily="18" charset="0"/>
                        </a:rPr>
                        <a:t>Resistive paste</a:t>
                      </a:r>
                    </a:p>
                  </p:txBody>
                </p:sp>
                <p:sp>
                  <p:nvSpPr>
                    <p:cNvPr id="53" name="Rounded Rectangular Callout 52"/>
                    <p:cNvSpPr>
                      <a:spLocks/>
                    </p:cNvSpPr>
                    <p:nvPr/>
                  </p:nvSpPr>
                  <p:spPr bwMode="auto">
                    <a:xfrm>
                      <a:off x="862013" y="3659188"/>
                      <a:ext cx="1592262" cy="258762"/>
                    </a:xfrm>
                    <a:prstGeom prst="wedgeRoundRectCallout">
                      <a:avLst>
                        <a:gd name="adj1" fmla="val 110996"/>
                        <a:gd name="adj2" fmla="val 244800"/>
                        <a:gd name="adj3" fmla="val 16667"/>
                      </a:avLst>
                    </a:prstGeom>
                    <a:noFill/>
                    <a:ln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</p:sp>
                <p:grpSp>
                  <p:nvGrpSpPr>
                    <p:cNvPr id="54" name="Group 52"/>
                    <p:cNvGrpSpPr/>
                    <p:nvPr/>
                  </p:nvGrpSpPr>
                  <p:grpSpPr>
                    <a:xfrm>
                      <a:off x="7030719" y="3781516"/>
                      <a:ext cx="1468096" cy="448581"/>
                      <a:chOff x="7030719" y="3781516"/>
                      <a:chExt cx="1468096" cy="448581"/>
                    </a:xfrm>
                  </p:grpSpPr>
                  <p:sp>
                    <p:nvSpPr>
                      <p:cNvPr id="55" name="Rounded Rectangular Callout 1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7030719" y="3881932"/>
                        <a:ext cx="1351482" cy="261443"/>
                      </a:xfrm>
                      <a:prstGeom prst="wedgeRoundRectCallout">
                        <a:avLst>
                          <a:gd name="adj1" fmla="val -27832"/>
                          <a:gd name="adj2" fmla="val 213502"/>
                          <a:gd name="adj3" fmla="val 16667"/>
                        </a:avLst>
                      </a:prstGeom>
                      <a:no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</p:sp>
                  <p:sp>
                    <p:nvSpPr>
                      <p:cNvPr id="56" name="TextBox 55"/>
                      <p:cNvSpPr txBox="1"/>
                      <p:nvPr/>
                    </p:nvSpPr>
                    <p:spPr>
                      <a:xfrm>
                        <a:off x="7184466" y="3781516"/>
                        <a:ext cx="1314349" cy="44858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sz="1200" dirty="0" smtClean="0">
                            <a:latin typeface="Times New Roman" pitchFamily="18" charset="0"/>
                            <a:cs typeface="Times New Roman" pitchFamily="18" charset="0"/>
                          </a:rPr>
                          <a:t>Insulator</a:t>
                        </a:r>
                        <a:endParaRPr lang="en-US" sz="1200" dirty="0">
                          <a:latin typeface="Times New Roman" pitchFamily="18" charset="0"/>
                          <a:cs typeface="Times New Roman" pitchFamily="18" charset="0"/>
                        </a:endParaRPr>
                      </a:p>
                    </p:txBody>
                  </p:sp>
                </p:grpSp>
              </p:grpSp>
            </p:grpSp>
            <p:sp>
              <p:nvSpPr>
                <p:cNvPr id="45" name="TextBox 8"/>
                <p:cNvSpPr txBox="1"/>
                <p:nvPr/>
              </p:nvSpPr>
              <p:spPr>
                <a:xfrm>
                  <a:off x="4811891" y="3355461"/>
                  <a:ext cx="1709699" cy="59810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>
                      <a:latin typeface="Times New Roman" pitchFamily="18" charset="0"/>
                      <a:cs typeface="Times New Roman" pitchFamily="18" charset="0"/>
                    </a:rPr>
                    <a:t>Mesh</a:t>
                  </a:r>
                  <a:endParaRPr lang="en-US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1" name="Group 79"/>
              <p:cNvGrpSpPr/>
              <p:nvPr/>
            </p:nvGrpSpPr>
            <p:grpSpPr>
              <a:xfrm>
                <a:off x="3707904" y="4420014"/>
                <a:ext cx="5728756" cy="1362160"/>
                <a:chOff x="3860304" y="4348894"/>
                <a:chExt cx="5728756" cy="1362160"/>
              </a:xfrm>
            </p:grpSpPr>
            <p:grpSp>
              <p:nvGrpSpPr>
                <p:cNvPr id="13" name="Group 43"/>
                <p:cNvGrpSpPr>
                  <a:grpSpLocks noChangeAspect="1"/>
                </p:cNvGrpSpPr>
                <p:nvPr/>
              </p:nvGrpSpPr>
              <p:grpSpPr>
                <a:xfrm>
                  <a:off x="3860304" y="4348894"/>
                  <a:ext cx="5728756" cy="1362160"/>
                  <a:chOff x="540116" y="3948729"/>
                  <a:chExt cx="9426677" cy="2241441"/>
                </a:xfrm>
              </p:grpSpPr>
              <p:grpSp>
                <p:nvGrpSpPr>
                  <p:cNvPr id="17" name="Group 52"/>
                  <p:cNvGrpSpPr/>
                  <p:nvPr/>
                </p:nvGrpSpPr>
                <p:grpSpPr>
                  <a:xfrm>
                    <a:off x="1610146" y="3976512"/>
                    <a:ext cx="6238398" cy="2069965"/>
                    <a:chOff x="1610146" y="3976512"/>
                    <a:chExt cx="6238398" cy="2069965"/>
                  </a:xfrm>
                </p:grpSpPr>
                <p:grpSp>
                  <p:nvGrpSpPr>
                    <p:cNvPr id="38" name="Group 51"/>
                    <p:cNvGrpSpPr/>
                    <p:nvPr/>
                  </p:nvGrpSpPr>
                  <p:grpSpPr>
                    <a:xfrm>
                      <a:off x="1610146" y="4712459"/>
                      <a:ext cx="6063107" cy="1334018"/>
                      <a:chOff x="1610146" y="4486929"/>
                      <a:chExt cx="6063107" cy="1334018"/>
                    </a:xfrm>
                  </p:grpSpPr>
                  <p:sp>
                    <p:nvSpPr>
                      <p:cNvPr id="40" name="Rectangle 39"/>
                      <p:cNvSpPr/>
                      <p:nvPr/>
                    </p:nvSpPr>
                    <p:spPr bwMode="auto">
                      <a:xfrm>
                        <a:off x="1610146" y="4486929"/>
                        <a:ext cx="6063107" cy="118476"/>
                      </a:xfrm>
                      <a:prstGeom prst="rect">
                        <a:avLst/>
                      </a:prstGeom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 dirty="0">
                          <a:latin typeface="Times New Roman" pitchFamily="18" charset="0"/>
                          <a:cs typeface="Times New Roman" pitchFamily="18" charset="0"/>
                        </a:endParaRPr>
                      </a:p>
                    </p:txBody>
                  </p:sp>
                  <p:sp>
                    <p:nvSpPr>
                      <p:cNvPr id="41" name="Rectangle 48"/>
                      <p:cNvSpPr/>
                      <p:nvPr/>
                    </p:nvSpPr>
                    <p:spPr bwMode="auto">
                      <a:xfrm>
                        <a:off x="1630310" y="4587522"/>
                        <a:ext cx="6042658" cy="290407"/>
                      </a:xfrm>
                      <a:prstGeom prst="rect">
                        <a:avLst/>
                      </a:prstGeom>
                      <a:solidFill>
                        <a:schemeClr val="accent3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endParaRPr>
                      </a:p>
                    </p:txBody>
                  </p:sp>
                  <p:sp>
                    <p:nvSpPr>
                      <p:cNvPr id="42" name="Rectangle 46"/>
                      <p:cNvSpPr/>
                      <p:nvPr/>
                    </p:nvSpPr>
                    <p:spPr>
                      <a:xfrm>
                        <a:off x="2410366" y="4780074"/>
                        <a:ext cx="5262599" cy="134469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>
                          <a:latin typeface="Times New Roman" pitchFamily="18" charset="0"/>
                          <a:cs typeface="Times New Roman" pitchFamily="18" charset="0"/>
                        </a:endParaRPr>
                      </a:p>
                    </p:txBody>
                  </p:sp>
                  <p:sp>
                    <p:nvSpPr>
                      <p:cNvPr id="43" name="Rectangle 47"/>
                      <p:cNvSpPr/>
                      <p:nvPr/>
                    </p:nvSpPr>
                    <p:spPr bwMode="auto">
                      <a:xfrm>
                        <a:off x="1630307" y="4843047"/>
                        <a:ext cx="6042946" cy="977900"/>
                      </a:xfrm>
                      <a:prstGeom prst="rect">
                        <a:avLst/>
                      </a:prstGeom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r>
                          <a:rPr lang="en-US" sz="2400" dirty="0">
                            <a:solidFill>
                              <a:srgbClr val="000000"/>
                            </a:solidFill>
                            <a:latin typeface="Times New Roman" pitchFamily="18" charset="0"/>
                            <a:cs typeface="Times New Roman" pitchFamily="18" charset="0"/>
                          </a:rPr>
                          <a:t>PCB</a:t>
                        </a:r>
                      </a:p>
                    </p:txBody>
                  </p:sp>
                </p:grpSp>
                <p:cxnSp>
                  <p:nvCxnSpPr>
                    <p:cNvPr id="39" name="Straight Connector 38"/>
                    <p:cNvCxnSpPr/>
                    <p:nvPr/>
                  </p:nvCxnSpPr>
                  <p:spPr bwMode="auto">
                    <a:xfrm flipV="1">
                      <a:off x="1630307" y="3976512"/>
                      <a:ext cx="6218237" cy="14287"/>
                    </a:xfrm>
                    <a:prstGeom prst="line">
                      <a:avLst/>
                    </a:prstGeom>
                    <a:ln w="44450" cap="flat" cmpd="sng" algn="ctr">
                      <a:solidFill>
                        <a:srgbClr val="008000"/>
                      </a:solidFill>
                      <a:prstDash val="dot"/>
                      <a:round/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8" name="Straight Connector 17"/>
                  <p:cNvCxnSpPr/>
                  <p:nvPr/>
                </p:nvCxnSpPr>
                <p:spPr>
                  <a:xfrm>
                    <a:off x="7672967" y="5027226"/>
                    <a:ext cx="527105" cy="0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Straight Connector 18"/>
                  <p:cNvCxnSpPr/>
                  <p:nvPr/>
                </p:nvCxnSpPr>
                <p:spPr>
                  <a:xfrm rot="5400000">
                    <a:off x="7980471" y="5050762"/>
                    <a:ext cx="439202" cy="1588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Straight Connector 19"/>
                  <p:cNvCxnSpPr/>
                  <p:nvPr/>
                </p:nvCxnSpPr>
                <p:spPr>
                  <a:xfrm rot="5400000">
                    <a:off x="8086980" y="5056302"/>
                    <a:ext cx="439202" cy="1588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Straight Connector 20"/>
                  <p:cNvCxnSpPr/>
                  <p:nvPr/>
                </p:nvCxnSpPr>
                <p:spPr>
                  <a:xfrm>
                    <a:off x="8293917" y="5027227"/>
                    <a:ext cx="392883" cy="0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2" name="Isosceles Triangle 21"/>
                  <p:cNvSpPr>
                    <a:spLocks noChangeAspect="1"/>
                  </p:cNvSpPr>
                  <p:nvPr/>
                </p:nvSpPr>
                <p:spPr>
                  <a:xfrm rot="5400000">
                    <a:off x="8631252" y="4834473"/>
                    <a:ext cx="379156" cy="349792"/>
                  </a:xfrm>
                  <a:prstGeom prst="triangle">
                    <a:avLst/>
                  </a:prstGeom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cxnSp>
                <p:nvCxnSpPr>
                  <p:cNvPr id="23" name="Straight Connector 22"/>
                  <p:cNvCxnSpPr/>
                  <p:nvPr/>
                </p:nvCxnSpPr>
                <p:spPr>
                  <a:xfrm rot="5400000">
                    <a:off x="8787201" y="5007301"/>
                    <a:ext cx="439202" cy="1588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7" name="Rounded Rectangular Callout 36"/>
                  <p:cNvSpPr>
                    <a:spLocks/>
                  </p:cNvSpPr>
                  <p:nvPr/>
                </p:nvSpPr>
                <p:spPr bwMode="auto">
                  <a:xfrm>
                    <a:off x="540116" y="4064839"/>
                    <a:ext cx="1078942" cy="314811"/>
                  </a:xfrm>
                  <a:prstGeom prst="wedgeRoundRectCallout">
                    <a:avLst>
                      <a:gd name="adj1" fmla="val 94590"/>
                      <a:gd name="adj2" fmla="val 162570"/>
                      <a:gd name="adj3" fmla="val 16667"/>
                    </a:avLst>
                  </a:prstGeom>
                  <a:noFill/>
                  <a:ln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</p:sp>
              <p:grpSp>
                <p:nvGrpSpPr>
                  <p:cNvPr id="25" name="Group 69"/>
                  <p:cNvGrpSpPr/>
                  <p:nvPr/>
                </p:nvGrpSpPr>
                <p:grpSpPr>
                  <a:xfrm>
                    <a:off x="7619366" y="3948729"/>
                    <a:ext cx="1595102" cy="455803"/>
                    <a:chOff x="7326947" y="1974030"/>
                    <a:chExt cx="1595102" cy="455803"/>
                  </a:xfrm>
                </p:grpSpPr>
                <p:sp>
                  <p:nvSpPr>
                    <p:cNvPr id="34" name="Rounded Rectangular Callout 16"/>
                    <p:cNvSpPr>
                      <a:spLocks/>
                    </p:cNvSpPr>
                    <p:nvPr/>
                  </p:nvSpPr>
                  <p:spPr bwMode="auto">
                    <a:xfrm>
                      <a:off x="7326947" y="2045486"/>
                      <a:ext cx="1595102" cy="317671"/>
                    </a:xfrm>
                    <a:prstGeom prst="wedgeRoundRectCallout">
                      <a:avLst>
                        <a:gd name="adj1" fmla="val -107405"/>
                        <a:gd name="adj2" fmla="val 225547"/>
                        <a:gd name="adj3" fmla="val 16667"/>
                      </a:avLst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35" name="TextBox 34"/>
                    <p:cNvSpPr txBox="1"/>
                    <p:nvPr/>
                  </p:nvSpPr>
                  <p:spPr>
                    <a:xfrm>
                      <a:off x="7380832" y="1974030"/>
                      <a:ext cx="1334344" cy="45580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Insulator</a:t>
                      </a:r>
                      <a:endParaRPr lang="en-US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p:txBody>
                </p:sp>
              </p:grpSp>
              <p:sp>
                <p:nvSpPr>
                  <p:cNvPr id="26" name="TextBox 25"/>
                  <p:cNvSpPr txBox="1"/>
                  <p:nvPr/>
                </p:nvSpPr>
                <p:spPr>
                  <a:xfrm>
                    <a:off x="3620837" y="4277598"/>
                    <a:ext cx="2369786" cy="45580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dirty="0" smtClean="0">
                        <a:latin typeface="Times New Roman" pitchFamily="18" charset="0"/>
                        <a:cs typeface="Times New Roman" pitchFamily="18" charset="0"/>
                      </a:rPr>
                      <a:t>≈0.5, 2, 5 MΩ/cm</a:t>
                    </a:r>
                    <a:endParaRPr lang="en-US" sz="1200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cxnSp>
                <p:nvCxnSpPr>
                  <p:cNvPr id="27" name="Straight Connector 26"/>
                  <p:cNvCxnSpPr/>
                  <p:nvPr/>
                </p:nvCxnSpPr>
                <p:spPr>
                  <a:xfrm rot="5400000">
                    <a:off x="7828744" y="5231872"/>
                    <a:ext cx="439202" cy="1588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8" name="Rectangle 27"/>
                  <p:cNvSpPr/>
                  <p:nvPr/>
                </p:nvSpPr>
                <p:spPr>
                  <a:xfrm>
                    <a:off x="7945977" y="5452267"/>
                    <a:ext cx="184664" cy="387865"/>
                  </a:xfrm>
                  <a:prstGeom prst="rect">
                    <a:avLst/>
                  </a:prstGeom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 smtClean="0">
                        <a:latin typeface="Times New Roman" pitchFamily="18" charset="0"/>
                        <a:cs typeface="Times New Roman" pitchFamily="18" charset="0"/>
                      </a:rPr>
                      <a:t>R</a:t>
                    </a:r>
                    <a:endParaRPr lang="en-US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  <p:cxnSp>
                <p:nvCxnSpPr>
                  <p:cNvPr id="29" name="Straight Connector 28"/>
                  <p:cNvCxnSpPr/>
                  <p:nvPr/>
                </p:nvCxnSpPr>
                <p:spPr>
                  <a:xfrm rot="5400000">
                    <a:off x="7938943" y="5935485"/>
                    <a:ext cx="219601" cy="2383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Straight Connector 29"/>
                  <p:cNvCxnSpPr/>
                  <p:nvPr/>
                </p:nvCxnSpPr>
                <p:spPr>
                  <a:xfrm>
                    <a:off x="7862887" y="6046477"/>
                    <a:ext cx="392883" cy="0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Connector 30"/>
                  <p:cNvCxnSpPr/>
                  <p:nvPr/>
                </p:nvCxnSpPr>
                <p:spPr>
                  <a:xfrm>
                    <a:off x="8005328" y="6190170"/>
                    <a:ext cx="104880" cy="0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7922239" y="6113147"/>
                    <a:ext cx="248879" cy="0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3" name="TextBox 32"/>
                  <p:cNvSpPr txBox="1"/>
                  <p:nvPr/>
                </p:nvSpPr>
                <p:spPr>
                  <a:xfrm>
                    <a:off x="8113330" y="5470775"/>
                    <a:ext cx="1853463" cy="50644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dirty="0" smtClean="0">
                        <a:latin typeface="Times New Roman" pitchFamily="18" charset="0"/>
                        <a:cs typeface="Times New Roman" pitchFamily="18" charset="0"/>
                      </a:rPr>
                      <a:t>1 MΩ</a:t>
                    </a:r>
                    <a:endParaRPr lang="en-US" sz="1400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cxnSp>
              <p:nvCxnSpPr>
                <p:cNvPr id="14" name="Straight Connector 13"/>
                <p:cNvCxnSpPr/>
                <p:nvPr/>
              </p:nvCxnSpPr>
              <p:spPr>
                <a:xfrm flipV="1">
                  <a:off x="4535533" y="5623730"/>
                  <a:ext cx="3659699" cy="1"/>
                </a:xfrm>
                <a:prstGeom prst="line">
                  <a:avLst/>
                </a:prstGeom>
                <a:ln w="47625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/>
                <p:cNvCxnSpPr>
                  <a:cxnSpLocks noChangeAspect="1"/>
                </p:cNvCxnSpPr>
                <p:nvPr/>
              </p:nvCxnSpPr>
              <p:spPr>
                <a:xfrm rot="16200000" flipV="1">
                  <a:off x="4144022" y="5232218"/>
                  <a:ext cx="770769" cy="12254"/>
                </a:xfrm>
                <a:prstGeom prst="line">
                  <a:avLst/>
                </a:prstGeom>
                <a:ln w="47625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" name="Rectangle 15"/>
                <p:cNvSpPr/>
                <p:nvPr/>
              </p:nvSpPr>
              <p:spPr>
                <a:xfrm>
                  <a:off x="4506347" y="4813026"/>
                  <a:ext cx="376249" cy="58982"/>
                </a:xfrm>
                <a:prstGeom prst="rect">
                  <a:avLst/>
                </a:prstGeom>
                <a:solidFill>
                  <a:srgbClr val="660066"/>
                </a:solidFill>
                <a:ln>
                  <a:solidFill>
                    <a:srgbClr val="660066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  <p:sp>
          <p:nvSpPr>
            <p:cNvPr id="8" name="TextBox 7"/>
            <p:cNvSpPr txBox="1"/>
            <p:nvPr/>
          </p:nvSpPr>
          <p:spPr>
            <a:xfrm>
              <a:off x="6093741" y="3075431"/>
              <a:ext cx="16610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d=128 µm/E≈50 kV/cm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7" name="Rectangular Callout 66"/>
          <p:cNvSpPr/>
          <p:nvPr/>
        </p:nvSpPr>
        <p:spPr>
          <a:xfrm>
            <a:off x="7889381" y="3870961"/>
            <a:ext cx="1090073" cy="182773"/>
          </a:xfrm>
          <a:prstGeom prst="wedgeRectCallout">
            <a:avLst>
              <a:gd name="adj1" fmla="val -72524"/>
              <a:gd name="adj2" fmla="val -128649"/>
            </a:avLst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Readout strip</a:t>
            </a:r>
            <a:endParaRPr lang="en-US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 rot="5400000">
            <a:off x="4317130" y="5884103"/>
            <a:ext cx="133455" cy="144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4270910" y="5951554"/>
            <a:ext cx="23876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4306979" y="5992071"/>
            <a:ext cx="15124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4357775" y="6034400"/>
            <a:ext cx="7924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3614941" y="4581128"/>
            <a:ext cx="7409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ground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" name="Slide Number Placeholder 7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5A7F-0694-4698-BD2B-D5769F976B42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RD-51 mini-week, CERN 19-21 July 2010</a:t>
            </a:r>
            <a:endParaRPr lang="en-US" dirty="0"/>
          </a:p>
        </p:txBody>
      </p:sp>
      <p:graphicFrame>
        <p:nvGraphicFramePr>
          <p:cNvPr id="64" name="Content Placeholder 6"/>
          <p:cNvGraphicFramePr>
            <a:graphicFrameLocks/>
          </p:cNvGraphicFramePr>
          <p:nvPr/>
        </p:nvGraphicFramePr>
        <p:xfrm>
          <a:off x="395536" y="2708920"/>
          <a:ext cx="3769359" cy="2533608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1747519"/>
                <a:gridCol w="588041"/>
                <a:gridCol w="692119"/>
                <a:gridCol w="741680"/>
              </a:tblGrid>
              <a:tr h="756919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CHAMBER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R11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R12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R13</a:t>
                      </a:r>
                    </a:p>
                  </a:txBody>
                  <a:tcPr/>
                </a:tc>
              </a:tr>
              <a:tr h="1039919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Resistance to Ground (MΩ)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15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45 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3677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Resistance along strip (MΩ/cm)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0.5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5" name="Picture 64" descr="R1_R13.png"/>
          <p:cNvPicPr>
            <a:picLocks noChangeAspect="1"/>
          </p:cNvPicPr>
          <p:nvPr/>
        </p:nvPicPr>
        <p:blipFill>
          <a:blip r:embed="rId2" cstate="print"/>
          <a:srcRect l="2533" t="3287" r="3486" b="37985"/>
          <a:stretch>
            <a:fillRect/>
          </a:stretch>
        </p:blipFill>
        <p:spPr>
          <a:xfrm>
            <a:off x="4211961" y="1124744"/>
            <a:ext cx="4932040" cy="4946608"/>
          </a:xfrm>
          <a:prstGeom prst="rect">
            <a:avLst/>
          </a:prstGeom>
        </p:spPr>
      </p:pic>
      <p:sp>
        <p:nvSpPr>
          <p:cNvPr id="67" name="Title 1"/>
          <p:cNvSpPr txBox="1">
            <a:spLocks/>
          </p:cNvSpPr>
          <p:nvPr/>
        </p:nvSpPr>
        <p:spPr>
          <a:xfrm>
            <a:off x="457200" y="418654"/>
            <a:ext cx="8229600" cy="922114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R11,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R12 and R13 (2)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39552" y="1988840"/>
            <a:ext cx="3366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Resistive characteristics of the 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chambers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5A7F-0694-4698-BD2B-D5769F976B42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RD-51 mini-week, CERN 19-21 July 2010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922114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Laboratory tests</a:t>
            </a: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 (1)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" name="Picture 9" descr="R12_R13_charge-u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1484784"/>
            <a:ext cx="7797800" cy="4482649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5A7F-0694-4698-BD2B-D5769F976B42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RD-51 mini-week, CERN 19-21 July 2010</a:t>
            </a:r>
            <a:endParaRPr lang="en-US" dirty="0"/>
          </a:p>
        </p:txBody>
      </p:sp>
      <p:pic>
        <p:nvPicPr>
          <p:cNvPr id="5" name="Picture 4" descr="R12_S3_55Fe-spectra.jpg"/>
          <p:cNvPicPr>
            <a:picLocks noChangeAspect="1"/>
          </p:cNvPicPr>
          <p:nvPr/>
        </p:nvPicPr>
        <p:blipFill>
          <a:blip r:embed="rId2" cstate="print"/>
          <a:srcRect b="6316"/>
          <a:stretch>
            <a:fillRect/>
          </a:stretch>
        </p:blipFill>
        <p:spPr>
          <a:xfrm>
            <a:off x="685794" y="1309720"/>
            <a:ext cx="7774638" cy="5143616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57200" y="274638"/>
            <a:ext cx="8229600" cy="922114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Laboratory tests</a:t>
            </a: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 (2)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5A7F-0694-4698-BD2B-D5769F976B42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RD-51 mini-week, CERN 19-21 July 2010</a:t>
            </a:r>
            <a:endParaRPr lang="en-US" dirty="0"/>
          </a:p>
        </p:txBody>
      </p:sp>
      <p:pic>
        <p:nvPicPr>
          <p:cNvPr id="5" name="Picture 4" descr="R11_R12_R13_S3_gain.jpg"/>
          <p:cNvPicPr>
            <a:picLocks noChangeAspect="1"/>
          </p:cNvPicPr>
          <p:nvPr/>
        </p:nvPicPr>
        <p:blipFill>
          <a:blip r:embed="rId2" cstate="print"/>
          <a:srcRect l="5113" t="9885" r="5901" b="12114"/>
          <a:stretch>
            <a:fillRect/>
          </a:stretch>
        </p:blipFill>
        <p:spPr>
          <a:xfrm>
            <a:off x="467544" y="1412776"/>
            <a:ext cx="8136904" cy="504056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57200" y="274638"/>
            <a:ext cx="8229600" cy="922114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Laboratory tests</a:t>
            </a: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 (3)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5A7F-0694-4698-BD2B-D5769F976B42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RD-51 mini-week, CERN 19-21 July 2010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74638"/>
            <a:ext cx="8229600" cy="922114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Laboratory tests</a:t>
            </a: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 (4)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5A7F-0694-4698-BD2B-D5769F976B42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6" name="Chart 5"/>
          <p:cNvGraphicFramePr>
            <a:graphicFrameLocks noGrp="1"/>
          </p:cNvGraphicFramePr>
          <p:nvPr/>
        </p:nvGraphicFramePr>
        <p:xfrm>
          <a:off x="179512" y="1052736"/>
          <a:ext cx="8676135" cy="52910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RD-51 mini-week, CERN 19-21 July 2010</a:t>
            </a:r>
            <a:endParaRPr lang="en-US" dirty="0"/>
          </a:p>
        </p:txBody>
      </p:sp>
      <p:pic>
        <p:nvPicPr>
          <p:cNvPr id="6" name="Picture 5" descr="R11_x-ray_Rate-chart.jpg"/>
          <p:cNvPicPr>
            <a:picLocks noChangeAspect="1"/>
          </p:cNvPicPr>
          <p:nvPr/>
        </p:nvPicPr>
        <p:blipFill>
          <a:blip r:embed="rId2" cstate="print"/>
          <a:srcRect l="6688" t="13229" r="8263" b="14342"/>
          <a:stretch>
            <a:fillRect/>
          </a:stretch>
        </p:blipFill>
        <p:spPr>
          <a:xfrm>
            <a:off x="611560" y="1556792"/>
            <a:ext cx="7776864" cy="468052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922114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Laboratory tests</a:t>
            </a:r>
            <a:r>
              <a:rPr lang="en-US" sz="4400" dirty="0" smtClean="0">
                <a:latin typeface="Times New Roman" pitchFamily="18" charset="0"/>
                <a:ea typeface="+mj-ea"/>
                <a:cs typeface="Times New Roman" pitchFamily="18" charset="0"/>
              </a:rPr>
              <a:t> (5)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5A7F-0694-4698-BD2B-D5769F976B42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613</TotalTime>
  <Words>1079</Words>
  <Application>Microsoft Office PowerPoint</Application>
  <PresentationFormat>On-screen Show (4:3)</PresentationFormat>
  <Paragraphs>205</Paragraphs>
  <Slides>25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Experience with MicroMegas chambers with resistive strips</vt:lpstr>
      <vt:lpstr>Overview</vt:lpstr>
      <vt:lpstr>Slide 3</vt:lpstr>
      <vt:lpstr>Slide 4</vt:lpstr>
      <vt:lpstr>Slide 5</vt:lpstr>
      <vt:lpstr>Slide 6</vt:lpstr>
      <vt:lpstr>Slide 7</vt:lpstr>
      <vt:lpstr>Slide 8</vt:lpstr>
      <vt:lpstr>Slide 9</vt:lpstr>
      <vt:lpstr>Spark shape &amp; characteristics – R11</vt:lpstr>
      <vt:lpstr>Spark shape &amp; characteristics – R12 &amp; R13</vt:lpstr>
      <vt:lpstr>Homogeneity of chambers</vt:lpstr>
      <vt:lpstr>Conclusions from the laboratory tests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Company>INFN sezione di Napoli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Givi Sekhniaidze</dc:creator>
  <cp:lastModifiedBy>Givi Sekhniaidze</cp:lastModifiedBy>
  <cp:revision>62</cp:revision>
  <dcterms:created xsi:type="dcterms:W3CDTF">2010-07-19T07:59:39Z</dcterms:created>
  <dcterms:modified xsi:type="dcterms:W3CDTF">2010-07-21T20:54:00Z</dcterms:modified>
</cp:coreProperties>
</file>