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pdf" ContentType="application/pd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10" r:id="rId2"/>
    <p:sldId id="431" r:id="rId3"/>
    <p:sldId id="411" r:id="rId4"/>
    <p:sldId id="412" r:id="rId5"/>
    <p:sldId id="413" r:id="rId6"/>
    <p:sldId id="420" r:id="rId7"/>
    <p:sldId id="421" r:id="rId8"/>
    <p:sldId id="408" r:id="rId9"/>
    <p:sldId id="417" r:id="rId10"/>
    <p:sldId id="428" r:id="rId11"/>
    <p:sldId id="429" r:id="rId12"/>
    <p:sldId id="437" r:id="rId13"/>
    <p:sldId id="441" r:id="rId14"/>
    <p:sldId id="433" r:id="rId15"/>
    <p:sldId id="438" r:id="rId16"/>
    <p:sldId id="434" r:id="rId17"/>
    <p:sldId id="439" r:id="rId18"/>
    <p:sldId id="442" r:id="rId19"/>
    <p:sldId id="443" r:id="rId20"/>
    <p:sldId id="425" r:id="rId21"/>
    <p:sldId id="432" r:id="rId2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clrMru>
    <a:srgbClr val="006600"/>
    <a:srgbClr val="F85208"/>
    <a:srgbClr val="FFCCFF"/>
    <a:srgbClr val="800000"/>
    <a:srgbClr val="FFFF66"/>
    <a:srgbClr val="660066"/>
    <a:srgbClr val="66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9138" autoAdjust="0"/>
  </p:normalViewPr>
  <p:slideViewPr>
    <p:cSldViewPr>
      <p:cViewPr varScale="1">
        <p:scale>
          <a:sx n="108" d="100"/>
          <a:sy n="108" d="100"/>
        </p:scale>
        <p:origin x="-20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A41CCD-9B1A-0449-AC93-ADB6CCB247FC}" type="datetime1">
              <a:rPr lang="en-US"/>
              <a:pPr>
                <a:defRPr/>
              </a:pPr>
              <a:t>7/19/10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3AACAE-37FC-CD44-86A1-06C0D3F06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pPr>
              <a:defRPr/>
            </a:pPr>
            <a:fld id="{39370421-5988-494E-92C7-5DE68CF0B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4143375" y="9117013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35" tIns="47416" rIns="94835" bIns="47416" anchor="b">
            <a:prstTxWarp prst="textNoShape">
              <a:avLst/>
            </a:prstTxWarp>
          </a:bodyPr>
          <a:lstStyle/>
          <a:p>
            <a:pPr algn="r" defTabSz="944563"/>
            <a:fld id="{CE873D0A-6592-4946-8646-F79DFE5045CB}" type="slidenum">
              <a:rPr lang="en-US" sz="1200"/>
              <a:pPr algn="r" defTabSz="944563"/>
              <a:t>6</a:t>
            </a:fld>
            <a:endParaRPr lang="en-US" sz="12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5963"/>
            <a:ext cx="4802188" cy="360045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2435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3F9C71-73EA-BF46-BEEC-C5C19DD9FBBF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BE3C9-801C-5E43-B785-9DCFE6B7A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0CFB3-63A2-664A-9533-70A044DDC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F55F4-6611-8840-88F4-746E179E3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0138E-5440-B742-B0FE-BF77CBC87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A0EB8-3692-084C-A2AC-5598575374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3724275" y="6421438"/>
            <a:ext cx="2133600" cy="365125"/>
          </a:xfrm>
        </p:spPr>
        <p:txBody>
          <a:bodyPr/>
          <a:lstStyle>
            <a:lvl1pPr algn="ctr">
              <a:defRPr>
                <a:latin typeface="Arial Black" charset="0"/>
                <a:ea typeface="굴림" charset="-127"/>
              </a:defRPr>
            </a:lvl1pPr>
          </a:lstStyle>
          <a:p>
            <a:pPr>
              <a:defRPr/>
            </a:pPr>
            <a:fld id="{E56E9FED-B022-7D4C-99D4-EF9E9B6BF0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90A33-9DDF-D041-A6E4-2FCA1E763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01D40-2F14-9745-B4FA-4B6C1D733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9C6DE-A735-8743-9D22-9309D4632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1BAA0-0419-8645-B722-DE8A87FC6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A5265-3D5F-AE43-BCDA-AA848D193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82043-3DE8-344F-83A5-2B1707CC73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A7E21-C534-CA4B-BA8A-4F42059835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5AD24-C2D6-1748-A8EB-05D18AC35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00"/>
                </a:solidFill>
                <a:latin typeface="Arial Narrow" charset="0"/>
              </a:defRPr>
            </a:lvl1pPr>
          </a:lstStyle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CC0000"/>
                </a:solidFill>
                <a:latin typeface="Arial Narrow" charset="0"/>
              </a:defRPr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CC"/>
                </a:solidFill>
                <a:latin typeface="Arial Narrow" charset="0"/>
              </a:defRPr>
            </a:lvl1pPr>
          </a:lstStyle>
          <a:p>
            <a:pPr>
              <a:defRPr/>
            </a:pPr>
            <a:fld id="{7452ABAD-524E-9545-BF2D-180C6C4F8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CC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66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80000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3.pd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C70E13-B210-DC4B-A3EC-23CE179BB1D5}" type="slidenum">
              <a:rPr lang="en-US"/>
              <a:pPr/>
              <a:t>1</a:t>
            </a:fld>
            <a:endParaRPr lang="en-US"/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609600" y="219075"/>
            <a:ext cx="8077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>
                <a:solidFill>
                  <a:srgbClr val="A50021"/>
                </a:solidFill>
                <a:latin typeface="Arial Narrow" charset="0"/>
              </a:rPr>
              <a:t>Development of GEM DHCAL</a:t>
            </a: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1143000" y="1296988"/>
            <a:ext cx="65532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3200" dirty="0">
                <a:solidFill>
                  <a:schemeClr val="accent2"/>
                </a:solidFill>
                <a:latin typeface="Monotype Corsiva" charset="0"/>
              </a:rPr>
              <a:t>Jae Yu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400" dirty="0">
                <a:solidFill>
                  <a:schemeClr val="accent2"/>
                </a:solidFill>
                <a:latin typeface="Monotype Corsiva" charset="0"/>
              </a:rPr>
              <a:t>For GEM/DHCAL Group</a:t>
            </a:r>
            <a:endParaRPr lang="en-US" sz="2400" dirty="0" smtClean="0">
              <a:solidFill>
                <a:schemeClr val="accent2"/>
              </a:solidFill>
              <a:latin typeface="Monotype Corsiva" charset="0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400" dirty="0" smtClean="0">
                <a:solidFill>
                  <a:schemeClr val="accent2"/>
                </a:solidFill>
                <a:latin typeface="Monotype Corsiva" charset="0"/>
              </a:rPr>
              <a:t>July 20</a:t>
            </a:r>
            <a:r>
              <a:rPr lang="en-US" sz="2400" dirty="0" smtClean="0">
                <a:solidFill>
                  <a:schemeClr val="accent2"/>
                </a:solidFill>
                <a:latin typeface="Monotype Corsiva" charset="0"/>
              </a:rPr>
              <a:t>, 2010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400" dirty="0" smtClean="0">
                <a:solidFill>
                  <a:schemeClr val="accent2"/>
                </a:solidFill>
                <a:latin typeface="Monotype Corsiva" charset="0"/>
              </a:rPr>
              <a:t>RD51 Mini Week</a:t>
            </a:r>
            <a:r>
              <a:rPr lang="en-US" sz="2400" dirty="0" smtClean="0">
                <a:solidFill>
                  <a:schemeClr val="accent2"/>
                </a:solidFill>
                <a:latin typeface="Monotype Corsiva" charset="0"/>
              </a:rPr>
              <a:t>,  CERN</a:t>
            </a:r>
            <a:endParaRPr lang="en-US" sz="2400" dirty="0">
              <a:solidFill>
                <a:schemeClr val="accent2"/>
              </a:solidFill>
              <a:latin typeface="Monotype Corsiva" charset="0"/>
            </a:endParaRPr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2057400" y="2895600"/>
            <a:ext cx="4724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0000CC"/>
                </a:solidFill>
                <a:latin typeface="Arial Narrow" charset="0"/>
              </a:rPr>
              <a:t>Introduction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0000CC"/>
                </a:solidFill>
                <a:latin typeface="Arial Narrow" charset="0"/>
              </a:rPr>
              <a:t>What has been done?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0000CC"/>
                </a:solidFill>
                <a:latin typeface="Arial Narrow" charset="0"/>
              </a:rPr>
              <a:t>2D readout with </a:t>
            </a:r>
            <a:r>
              <a:rPr lang="en-US" sz="3200" dirty="0" err="1">
                <a:solidFill>
                  <a:srgbClr val="0000CC"/>
                </a:solidFill>
                <a:latin typeface="Arial Narrow" charset="0"/>
              </a:rPr>
              <a:t>KPiX</a:t>
            </a:r>
            <a:r>
              <a:rPr lang="en-US" sz="3200" dirty="0">
                <a:solidFill>
                  <a:srgbClr val="0000CC"/>
                </a:solidFill>
                <a:latin typeface="Arial Narrow" charset="0"/>
              </a:rPr>
              <a:t> chip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0000CC"/>
                </a:solidFill>
                <a:latin typeface="Arial Narrow" charset="0"/>
              </a:rPr>
              <a:t>Future Plans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0000CC"/>
                </a:solidFill>
                <a:latin typeface="Arial Narrow" charset="0"/>
              </a:rPr>
              <a:t>Summary</a:t>
            </a:r>
          </a:p>
        </p:txBody>
      </p:sp>
      <p:sp>
        <p:nvSpPr>
          <p:cNvPr id="18439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제목 1"/>
          <p:cNvSpPr>
            <a:spLocks noGrp="1"/>
          </p:cNvSpPr>
          <p:nvPr>
            <p:ph type="title"/>
          </p:nvPr>
        </p:nvSpPr>
        <p:spPr>
          <a:xfrm>
            <a:off x="790575" y="71438"/>
            <a:ext cx="7591425" cy="654050"/>
          </a:xfrm>
        </p:spPr>
        <p:txBody>
          <a:bodyPr/>
          <a:lstStyle/>
          <a:p>
            <a:r>
              <a:rPr lang="en-US" altLang="ko-KR" sz="4400" b="1" smtClean="0">
                <a:latin typeface="Arial Narrow" charset="0"/>
                <a:ea typeface="Times New Roman" charset="0"/>
                <a:cs typeface="Times New Roman" charset="0"/>
              </a:rPr>
              <a:t>Charge Weighted Lego for Fe55</a:t>
            </a:r>
            <a:endParaRPr lang="ko-KR" altLang="en-US" sz="4400" b="1" smtClean="0">
              <a:latin typeface="Arial Narrow" charset="0"/>
              <a:ea typeface="Times New Roman" charset="0"/>
              <a:cs typeface="Times New Roman" charset="0"/>
            </a:endParaRPr>
          </a:p>
        </p:txBody>
      </p:sp>
      <p:sp>
        <p:nvSpPr>
          <p:cNvPr id="30723" name="직사각형 4"/>
          <p:cNvSpPr>
            <a:spLocks noChangeArrowheads="1"/>
          </p:cNvSpPr>
          <p:nvPr/>
        </p:nvSpPr>
        <p:spPr bwMode="auto">
          <a:xfrm>
            <a:off x="500063" y="6335713"/>
            <a:ext cx="3244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sz="1400">
                <a:ea typeface="Times New Roman" charset="0"/>
                <a:cs typeface="Times New Roman" charset="0"/>
              </a:rPr>
              <a:t>HV=1960 V, Self Trigger Th=1.8 V= 14fC</a:t>
            </a:r>
            <a:endParaRPr lang="ko-KR" altLang="en-US" sz="1400">
              <a:ea typeface="Times New Roman" charset="0"/>
              <a:cs typeface="Times New Roman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1663" y="2057400"/>
            <a:ext cx="4394200" cy="41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762000"/>
            <a:ext cx="4071938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타원 5"/>
          <p:cNvSpPr/>
          <p:nvPr/>
        </p:nvSpPr>
        <p:spPr>
          <a:xfrm>
            <a:off x="2952750" y="2778125"/>
            <a:ext cx="714375" cy="714375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cs typeface="맑은 고딕" pitchFamily="50" charset="-127"/>
            </a:endParaRPr>
          </a:p>
        </p:txBody>
      </p:sp>
      <p:sp>
        <p:nvSpPr>
          <p:cNvPr id="11" name="직사각형 8"/>
          <p:cNvSpPr/>
          <p:nvPr/>
        </p:nvSpPr>
        <p:spPr>
          <a:xfrm>
            <a:off x="666750" y="3762375"/>
            <a:ext cx="3571875" cy="928688"/>
          </a:xfrm>
          <a:prstGeom prst="rect">
            <a:avLst/>
          </a:prstGeom>
          <a:noFill/>
          <a:ln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cs typeface="맑은 고딕" pitchFamily="50" charset="-127"/>
            </a:endParaRPr>
          </a:p>
        </p:txBody>
      </p:sp>
      <p:sp>
        <p:nvSpPr>
          <p:cNvPr id="30728" name="TextBox 9"/>
          <p:cNvSpPr txBox="1">
            <a:spLocks noChangeArrowheads="1"/>
          </p:cNvSpPr>
          <p:nvPr/>
        </p:nvSpPr>
        <p:spPr bwMode="auto">
          <a:xfrm>
            <a:off x="1666875" y="3905250"/>
            <a:ext cx="17573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Inactive area</a:t>
            </a:r>
          </a:p>
          <a:p>
            <a:pPr algn="ctr"/>
            <a:r>
              <a:rPr lang="en-US" altLang="ko-KR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(HV not applied)</a:t>
            </a:r>
            <a:endParaRPr lang="ko-KR" altLang="en-US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0729" name="Slide Number Placeholder 1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67A3070-CC89-E54B-A483-3DAB9D6D62DC}" type="slidenum">
              <a:rPr lang="ko-KR" altLang="en-US" smtClean="0">
                <a:cs typeface="굴림" charset="-127"/>
              </a:rPr>
              <a:pPr/>
              <a:t>10</a:t>
            </a:fld>
            <a:endParaRPr lang="ko-KR" altLang="en-US" smtClean="0">
              <a:cs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C:\DataShare\2009_10_07_10_17_01h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38"/>
            <a:ext cx="9144000" cy="584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타원 6"/>
          <p:cNvSpPr/>
          <p:nvPr/>
        </p:nvSpPr>
        <p:spPr>
          <a:xfrm>
            <a:off x="1357313" y="2143125"/>
            <a:ext cx="1857375" cy="1857375"/>
          </a:xfrm>
          <a:prstGeom prst="ellipse">
            <a:avLst/>
          </a:prstGeom>
          <a:solidFill>
            <a:srgbClr val="FF0000">
              <a:alpha val="2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cs typeface="맑은 고딕" pitchFamily="50" charset="-127"/>
            </a:endParaRPr>
          </a:p>
        </p:txBody>
      </p:sp>
      <p:sp>
        <p:nvSpPr>
          <p:cNvPr id="31748" name="제목 1"/>
          <p:cNvSpPr>
            <a:spLocks noGrp="1"/>
          </p:cNvSpPr>
          <p:nvPr>
            <p:ph type="title"/>
          </p:nvPr>
        </p:nvSpPr>
        <p:spPr>
          <a:xfrm>
            <a:off x="790575" y="-76200"/>
            <a:ext cx="7591425" cy="654050"/>
          </a:xfrm>
        </p:spPr>
        <p:txBody>
          <a:bodyPr/>
          <a:lstStyle/>
          <a:p>
            <a:r>
              <a:rPr lang="en-US" altLang="ko-KR" sz="4400" b="1">
                <a:latin typeface="Arial Narrow" charset="0"/>
                <a:ea typeface="Times New Roman" charset="0"/>
                <a:cs typeface="Times New Roman" charset="0"/>
              </a:rPr>
              <a:t>Histogram Map for Fe55</a:t>
            </a:r>
            <a:endParaRPr lang="ko-KR" altLang="en-US" sz="4400" b="1">
              <a:latin typeface="Arial Narrow" charset="0"/>
              <a:ea typeface="Times New Roman" charset="0"/>
              <a:cs typeface="Times New Roman" charset="0"/>
            </a:endParaRPr>
          </a:p>
        </p:txBody>
      </p:sp>
      <p:sp>
        <p:nvSpPr>
          <p:cNvPr id="31749" name="직사각형 4"/>
          <p:cNvSpPr>
            <a:spLocks noChangeArrowheads="1"/>
          </p:cNvSpPr>
          <p:nvPr/>
        </p:nvSpPr>
        <p:spPr bwMode="auto">
          <a:xfrm>
            <a:off x="500063" y="6335713"/>
            <a:ext cx="3244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sz="1400">
                <a:ea typeface="Times New Roman" charset="0"/>
                <a:cs typeface="Times New Roman" charset="0"/>
              </a:rPr>
              <a:t>HV=1960 V, Self Trigger Th=1.8 V= 14fC</a:t>
            </a:r>
            <a:endParaRPr lang="ko-KR" altLang="en-US" sz="1400">
              <a:ea typeface="Times New Roman" charset="0"/>
              <a:cs typeface="Times New Roman" charset="0"/>
            </a:endParaRPr>
          </a:p>
        </p:txBody>
      </p:sp>
      <p:sp>
        <p:nvSpPr>
          <p:cNvPr id="31750" name="Slide Number Placeholder 1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35534E4-3AF2-6247-BBF7-A7A198CADA78}" type="slidenum">
              <a:rPr lang="ko-KR" altLang="en-US" smtClean="0">
                <a:cs typeface="굴림" charset="-127"/>
              </a:rPr>
              <a:pPr/>
              <a:t>11</a:t>
            </a:fld>
            <a:endParaRPr lang="ko-KR" altLang="en-US" smtClean="0">
              <a:cs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/>
          <a:srcRect t="7378"/>
          <a:stretch>
            <a:fillRect/>
          </a:stretch>
        </p:blipFill>
        <p:spPr bwMode="auto">
          <a:xfrm>
            <a:off x="3619204" y="2286000"/>
            <a:ext cx="5524795" cy="432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0" y="46037"/>
            <a:ext cx="4191000" cy="3154363"/>
            <a:chOff x="304800" y="1600200"/>
            <a:chExt cx="5067300" cy="3919537"/>
          </a:xfrm>
        </p:grpSpPr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4800" y="1600200"/>
              <a:ext cx="5067300" cy="39195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</p:pic>
        <p:sp>
          <p:nvSpPr>
            <p:cNvPr id="17" name="TextBox 9"/>
            <p:cNvSpPr txBox="1">
              <a:spLocks noChangeArrowheads="1"/>
            </p:cNvSpPr>
            <p:nvPr/>
          </p:nvSpPr>
          <p:spPr bwMode="auto">
            <a:xfrm rot="18960720">
              <a:off x="3700564" y="2934754"/>
              <a:ext cx="721060" cy="573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ko-KR" sz="1200" dirty="0">
                  <a:ea typeface="Times New Roman" charset="0"/>
                  <a:cs typeface="Times New Roman" charset="0"/>
                </a:rPr>
                <a:t>1960V</a:t>
              </a:r>
              <a:endParaRPr lang="ko-KR" altLang="en-US" sz="1200" dirty="0">
                <a:ea typeface="Times New Roman" charset="0"/>
                <a:cs typeface="Times New Roman" charset="0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 rot="18960720">
              <a:off x="3112679" y="2947887"/>
              <a:ext cx="769964" cy="344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ko-KR" sz="1200" dirty="0">
                  <a:solidFill>
                    <a:srgbClr val="FF0000"/>
                  </a:solidFill>
                  <a:ea typeface="Times New Roman" charset="0"/>
                  <a:cs typeface="Times New Roman" charset="0"/>
                </a:rPr>
                <a:t>1930V</a:t>
              </a:r>
              <a:endParaRPr lang="ko-KR" altLang="en-US" sz="1200" dirty="0">
                <a:solidFill>
                  <a:srgbClr val="FF0000"/>
                </a:solidFill>
                <a:ea typeface="Times New Roman" charset="0"/>
                <a:cs typeface="Times New Roman" charset="0"/>
              </a:endParaRPr>
            </a:p>
          </p:txBody>
        </p:sp>
        <p:sp>
          <p:nvSpPr>
            <p:cNvPr id="19" name="TextBox 12"/>
            <p:cNvSpPr txBox="1">
              <a:spLocks noChangeArrowheads="1"/>
            </p:cNvSpPr>
            <p:nvPr/>
          </p:nvSpPr>
          <p:spPr bwMode="auto">
            <a:xfrm rot="18960720">
              <a:off x="2605409" y="2689088"/>
              <a:ext cx="889263" cy="344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ko-KR" sz="1200" dirty="0">
                  <a:solidFill>
                    <a:srgbClr val="00B050"/>
                  </a:solidFill>
                  <a:ea typeface="Times New Roman" charset="0"/>
                  <a:cs typeface="Times New Roman" charset="0"/>
                </a:rPr>
                <a:t>1900V</a:t>
              </a:r>
              <a:endParaRPr lang="ko-KR" altLang="en-US" sz="1200" dirty="0">
                <a:solidFill>
                  <a:srgbClr val="00B050"/>
                </a:solidFill>
                <a:ea typeface="Times New Roman" charset="0"/>
                <a:cs typeface="Times New Roman" charset="0"/>
              </a:endParaRPr>
            </a:p>
          </p:txBody>
        </p:sp>
        <p:sp>
          <p:nvSpPr>
            <p:cNvPr id="22" name="TextBox 13"/>
            <p:cNvSpPr txBox="1">
              <a:spLocks noChangeArrowheads="1"/>
            </p:cNvSpPr>
            <p:nvPr/>
          </p:nvSpPr>
          <p:spPr bwMode="auto">
            <a:xfrm rot="18960720">
              <a:off x="2115472" y="2150130"/>
              <a:ext cx="817077" cy="344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ko-KR" sz="1200" dirty="0">
                  <a:solidFill>
                    <a:srgbClr val="0070C0"/>
                  </a:solidFill>
                  <a:ea typeface="Times New Roman" charset="0"/>
                  <a:cs typeface="Times New Roman" charset="0"/>
                </a:rPr>
                <a:t>1860V</a:t>
              </a:r>
              <a:endParaRPr lang="ko-KR" altLang="en-US" sz="1200" dirty="0">
                <a:solidFill>
                  <a:srgbClr val="0070C0"/>
                </a:solidFill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29706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A2CBB0-DD0E-E049-90EE-79A886058175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1" name="Rectangle 20"/>
          <p:cNvSpPr/>
          <p:nvPr/>
        </p:nvSpPr>
        <p:spPr>
          <a:xfrm>
            <a:off x="6781800" y="4267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DHCAL, J. Yu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981700" y="1487269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Typical operating point: Gain ~6000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26" idx="2"/>
          </p:cNvCxnSpPr>
          <p:nvPr/>
        </p:nvCxnSpPr>
        <p:spPr>
          <a:xfrm rot="16200000" flipH="1">
            <a:off x="7343091" y="2086659"/>
            <a:ext cx="725268" cy="81915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880903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066800" y="76200"/>
            <a:ext cx="693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rgbClr val="FF0000"/>
                </a:solidFill>
                <a:latin typeface="+mj-lt"/>
              </a:rPr>
              <a:t>Pressure Dependence of Gain</a:t>
            </a:r>
            <a:endParaRPr lang="en-US" sz="4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82043-3DE8-344F-83A5-2B1707CC737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r>
              <a:rPr lang="en-US" altLang="ko-KR" sz="3600" smtClean="0">
                <a:ea typeface="Times New Roman" charset="0"/>
                <a:cs typeface="Times New Roman" charset="0"/>
              </a:rPr>
              <a:t>Cosmic Ray Data with External Trigger</a:t>
            </a:r>
            <a:endParaRPr lang="ko-KR" altLang="en-US" sz="3600" smtClean="0">
              <a:ea typeface="Times New Roman" charset="0"/>
              <a:cs typeface="Times New Roman" charset="0"/>
            </a:endParaRPr>
          </a:p>
        </p:txBody>
      </p:sp>
      <p:sp>
        <p:nvSpPr>
          <p:cNvPr id="27651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27652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F4316A-59D0-224A-B2BC-2EDFDE5A294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7653" name="Footer Placeholder 1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  <p:pic>
        <p:nvPicPr>
          <p:cNvPr id="9" name="Picture 2" descr="E:\DataShare\c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38199"/>
            <a:ext cx="8458200" cy="5452671"/>
          </a:xfrm>
          <a:prstGeom prst="rect">
            <a:avLst/>
          </a:prstGeom>
          <a:noFill/>
        </p:spPr>
      </p:pic>
      <p:pic>
        <p:nvPicPr>
          <p:cNvPr id="27655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3"/>
          <a:srcRect l="-11829" r="-11829"/>
          <a:stretch>
            <a:fillRect/>
          </a:stretch>
        </p:blipFill>
        <p:spPr>
          <a:xfrm>
            <a:off x="3429000" y="2590800"/>
            <a:ext cx="4487863" cy="2468563"/>
          </a:xfrm>
        </p:spPr>
      </p:pic>
      <p:sp>
        <p:nvSpPr>
          <p:cNvPr id="27656" name="TextBox 9"/>
          <p:cNvSpPr txBox="1">
            <a:spLocks noChangeArrowheads="1"/>
          </p:cNvSpPr>
          <p:nvPr/>
        </p:nvSpPr>
        <p:spPr bwMode="auto">
          <a:xfrm>
            <a:off x="5181600" y="3429000"/>
            <a:ext cx="1500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dirty="0">
                <a:solidFill>
                  <a:srgbClr val="A50021"/>
                </a:solidFill>
                <a:latin typeface="Arial Narrow" charset="0"/>
                <a:ea typeface="Times New Roman" charset="0"/>
                <a:cs typeface="Times New Roman" charset="0"/>
              </a:rPr>
              <a:t>Noise spectrum</a:t>
            </a:r>
            <a:endParaRPr lang="ko-KR" altLang="en-US" baseline="30000" dirty="0">
              <a:solidFill>
                <a:srgbClr val="A50021"/>
              </a:solidFill>
              <a:latin typeface="Arial Narrow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3379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65E0AD-DBF8-3242-96F2-FCD8447873D4}" type="slidenum">
              <a:rPr lang="en-US"/>
              <a:pPr/>
              <a:t>15</a:t>
            </a:fld>
            <a:endParaRPr lang="en-US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76200"/>
            <a:ext cx="8229600" cy="762000"/>
          </a:xfrm>
        </p:spPr>
        <p:txBody>
          <a:bodyPr/>
          <a:lstStyle/>
          <a:p>
            <a:pPr eaLnBrk="1" hangingPunct="1"/>
            <a:r>
              <a:rPr lang="en-US"/>
              <a:t>GEM DHCAL Plans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609600"/>
            <a:ext cx="8915400" cy="5791200"/>
          </a:xfrm>
        </p:spPr>
        <p:txBody>
          <a:bodyPr/>
          <a:lstStyle/>
          <a:p>
            <a:pPr marL="609600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Phase I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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Completion of 30cm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30cm characterization</a:t>
            </a:r>
            <a:endParaRPr lang="en-US" sz="2400" dirty="0" smtClean="0">
              <a:latin typeface="Arial Narrow"/>
              <a:ea typeface="ＭＳ Ｐゴシック" pitchFamily="34" charset="-128"/>
              <a:cs typeface="Arial Narrow"/>
            </a:endParaRPr>
          </a:p>
          <a:p>
            <a:pPr marL="1009650" lvl="1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Mid 2010: using one to two  planes of 30cm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30cm double GEM chamber with 64 channel KPiX7 and DCAL chips</a:t>
            </a:r>
            <a:endParaRPr lang="en-US" sz="2400" dirty="0" smtClean="0">
              <a:latin typeface="Arial Narrow"/>
              <a:ea typeface="ＭＳ Ｐゴシック" pitchFamily="34" charset="-128"/>
              <a:cs typeface="Arial Narrow"/>
            </a:endParaRPr>
          </a:p>
          <a:p>
            <a:pPr marL="1009650" lvl="1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Joint 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Test with THGEM/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KPiX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at CERN</a:t>
            </a:r>
          </a:p>
          <a:p>
            <a:pPr marL="609600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Phase II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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33cm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100cm unit chamber construction and characterization</a:t>
            </a:r>
            <a:endParaRPr lang="en-US" sz="2400" dirty="0" smtClean="0">
              <a:latin typeface="Arial Narrow"/>
              <a:ea typeface="ＭＳ Ｐゴシック" pitchFamily="34" charset="-128"/>
              <a:cs typeface="Arial Narrow"/>
            </a:endParaRPr>
          </a:p>
          <a:p>
            <a:pPr marL="1009650" lvl="1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Mid 2010 – late 2011 at MTBF: Using available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KPiX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chips and DCAL chips</a:t>
            </a:r>
          </a:p>
          <a:p>
            <a:pPr marL="609600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Phase III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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100cm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100cm plane GEM DHCAL performances in the CALICE stack </a:t>
            </a:r>
          </a:p>
          <a:p>
            <a:pPr marL="1009650" lvl="1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Mid 2011 – Early 2012 at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Fermilab’s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MTBF </a:t>
            </a:r>
            <a:r>
              <a:rPr lang="en-US" sz="2400" i="1" dirty="0" smtClean="0">
                <a:latin typeface="Arial Narrow"/>
                <a:ea typeface="ＭＳ Ｐゴシック" pitchFamily="34" charset="-128"/>
                <a:cs typeface="Arial Narrow"/>
              </a:rPr>
              <a:t>or CERN</a:t>
            </a:r>
          </a:p>
          <a:p>
            <a:pPr marL="1009650" lvl="1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Five 100cm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100cm planes inserted into existing CALICE calorimeter stack and run with either Si/W or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Sci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/W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ECALs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, and RPC or other technology planes in the remaining HCAL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8583612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797B362-EF7C-6640-9C66-7D6088D34FA0}" type="slidenum">
              <a:rPr lang="ko-KR" altLang="en-US">
                <a:cs typeface="굴림" charset="-127"/>
              </a:rPr>
              <a:pPr/>
              <a:t>16</a:t>
            </a:fld>
            <a:endParaRPr lang="ko-KR" altLang="en-US">
              <a:cs typeface="굴림" charset="-127"/>
            </a:endParaRPr>
          </a:p>
        </p:txBody>
      </p:sp>
      <p:sp>
        <p:nvSpPr>
          <p:cNvPr id="34820" name="제목 4"/>
          <p:cNvSpPr>
            <a:spLocks noGrp="1"/>
          </p:cNvSpPr>
          <p:nvPr>
            <p:ph type="title"/>
          </p:nvPr>
        </p:nvSpPr>
        <p:spPr>
          <a:xfrm>
            <a:off x="4495800" y="142875"/>
            <a:ext cx="4524375" cy="511175"/>
          </a:xfrm>
        </p:spPr>
        <p:txBody>
          <a:bodyPr/>
          <a:lstStyle/>
          <a:p>
            <a:r>
              <a:rPr lang="en-US" altLang="ko-KR" sz="2500" dirty="0" smtClean="0">
                <a:latin typeface="Times New Roman" charset="0"/>
                <a:ea typeface="Times New Roman" charset="0"/>
                <a:cs typeface="Times New Roman" charset="0"/>
              </a:rPr>
              <a:t>33cmx100cm GEM Foils Design</a:t>
            </a:r>
            <a:endParaRPr lang="ko-KR" altLang="en-US" sz="25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4821" name="TextBox 11"/>
          <p:cNvSpPr txBox="1">
            <a:spLocks noChangeArrowheads="1"/>
          </p:cNvSpPr>
          <p:nvPr/>
        </p:nvSpPr>
        <p:spPr bwMode="auto">
          <a:xfrm>
            <a:off x="4648200" y="1143000"/>
            <a:ext cx="39417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atinLnBrk="1"/>
            <a:r>
              <a:rPr kumimoji="1" lang="en-US" altLang="ko-KR" sz="1600">
                <a:latin typeface="굴림" charset="-127"/>
                <a:ea typeface="굴림" charset="-127"/>
                <a:cs typeface="굴림" charset="-127"/>
              </a:rPr>
              <a:t>Active area 468x306x2 mm</a:t>
            </a:r>
            <a:r>
              <a:rPr kumimoji="1" lang="en-US" altLang="ko-KR" sz="1600" baseline="30000">
                <a:latin typeface="굴림" charset="-127"/>
                <a:ea typeface="굴림" charset="-127"/>
                <a:cs typeface="굴림" charset="-127"/>
              </a:rPr>
              <a:t>2</a:t>
            </a:r>
          </a:p>
          <a:p>
            <a:pPr latinLnBrk="1"/>
            <a:endParaRPr kumimoji="1" lang="en-US" altLang="ko-KR" sz="1600">
              <a:latin typeface="굴림" charset="-127"/>
              <a:ea typeface="굴림" charset="-127"/>
              <a:cs typeface="굴림" charset="-127"/>
            </a:endParaRPr>
          </a:p>
          <a:p>
            <a:pPr latinLnBrk="1"/>
            <a:r>
              <a:rPr kumimoji="1" lang="en-US" altLang="ko-KR" sz="1600">
                <a:latin typeface="굴림" charset="-127"/>
                <a:ea typeface="굴림" charset="-127"/>
                <a:cs typeface="굴림" charset="-127"/>
              </a:rPr>
              <a:t>Number of HV sectors = 32x2=64</a:t>
            </a:r>
          </a:p>
          <a:p>
            <a:pPr latinLnBrk="1"/>
            <a:endParaRPr kumimoji="1" lang="en-US" altLang="ko-KR" sz="1600">
              <a:latin typeface="굴림" charset="-127"/>
              <a:ea typeface="굴림" charset="-127"/>
              <a:cs typeface="굴림" charset="-127"/>
            </a:endParaRPr>
          </a:p>
          <a:p>
            <a:pPr latinLnBrk="1"/>
            <a:r>
              <a:rPr kumimoji="1" lang="en-US" altLang="ko-KR" sz="1600">
                <a:latin typeface="굴림" charset="-127"/>
                <a:ea typeface="굴림" charset="-127"/>
                <a:cs typeface="굴림" charset="-127"/>
              </a:rPr>
              <a:t>HV sector dimension= 9.9x479.95 mm</a:t>
            </a:r>
            <a:r>
              <a:rPr kumimoji="1" lang="en-US" altLang="ko-KR" sz="1600" baseline="30000">
                <a:latin typeface="굴림" charset="-127"/>
                <a:ea typeface="굴림" charset="-127"/>
                <a:cs typeface="굴림" charset="-127"/>
              </a:rPr>
              <a:t>2</a:t>
            </a:r>
            <a:endParaRPr kumimoji="1" lang="ko-KR" altLang="en-US" sz="1600" baseline="30000">
              <a:latin typeface="굴림" charset="-127"/>
              <a:ea typeface="굴림" charset="-127"/>
              <a:cs typeface="굴림" charset="-127"/>
            </a:endParaRPr>
          </a:p>
          <a:p>
            <a:pPr latinLnBrk="1"/>
            <a:endParaRPr kumimoji="1" lang="ko-KR" altLang="en-US" sz="1600">
              <a:latin typeface="굴림" charset="-127"/>
              <a:ea typeface="굴림" charset="-127"/>
              <a:cs typeface="굴림" charset="-127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797B362-EF7C-6640-9C66-7D6088D34FA0}" type="slidenum">
              <a:rPr lang="ko-KR" altLang="en-US">
                <a:cs typeface="굴림" charset="-127"/>
              </a:rPr>
              <a:pPr/>
              <a:t>17</a:t>
            </a:fld>
            <a:endParaRPr lang="ko-KR" altLang="en-US">
              <a:cs typeface="굴림" charset="-127"/>
            </a:endParaRPr>
          </a:p>
        </p:txBody>
      </p:sp>
      <p:sp>
        <p:nvSpPr>
          <p:cNvPr id="34820" name="제목 4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858000" cy="511175"/>
          </a:xfrm>
        </p:spPr>
        <p:txBody>
          <a:bodyPr/>
          <a:lstStyle/>
          <a:p>
            <a:r>
              <a:rPr lang="en-US" altLang="ko-KR" sz="3200" dirty="0" smtClean="0">
                <a:latin typeface="Times New Roman" charset="0"/>
                <a:ea typeface="Times New Roman" charset="0"/>
                <a:cs typeface="Times New Roman" charset="0"/>
              </a:rPr>
              <a:t>33cmx100cm Large Area GEM</a:t>
            </a:r>
            <a:endParaRPr lang="ko-KR" altLang="en-US" sz="3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6" name="Picture 5" descr="Spacer_drift Layout1 (1)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 rot="16200000">
            <a:off x="3547171" y="1302735"/>
            <a:ext cx="4613564" cy="5970494"/>
          </a:xfrm>
          <a:prstGeom prst="rect">
            <a:avLst/>
          </a:prstGeom>
        </p:spPr>
      </p:pic>
      <p:pic>
        <p:nvPicPr>
          <p:cNvPr id="7" name="Picture 6" descr="IMG_155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838200"/>
            <a:ext cx="4876800" cy="3657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81600" y="9144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First 5 of 33cmx100cm GEM foils  delivered early July, 2010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59436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Design for Large Area GEM detector frames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812800" y="838200"/>
            <a:ext cx="8331200" cy="2514600"/>
            <a:chOff x="571500" y="1916113"/>
            <a:chExt cx="8331200" cy="2808287"/>
          </a:xfrm>
        </p:grpSpPr>
        <p:pic>
          <p:nvPicPr>
            <p:cNvPr id="2460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1500" y="1987550"/>
              <a:ext cx="7805738" cy="273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06" name="TextBox 5"/>
            <p:cNvSpPr txBox="1">
              <a:spLocks noChangeArrowheads="1"/>
            </p:cNvSpPr>
            <p:nvPr/>
          </p:nvSpPr>
          <p:spPr bwMode="auto">
            <a:xfrm>
              <a:off x="6172200" y="3844925"/>
              <a:ext cx="2730500" cy="721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>
                  <a:latin typeface="맑은 고딕"/>
                  <a:ea typeface="맑은 고딕"/>
                  <a:cs typeface="맑은 고딕"/>
                </a:rPr>
                <a:t>Base</a:t>
              </a:r>
              <a:r>
                <a:rPr lang="ko-KR" altLang="en-US">
                  <a:latin typeface="맑은 고딕"/>
                  <a:ea typeface="맑은 고딕"/>
                  <a:cs typeface="맑은 고딕"/>
                </a:rPr>
                <a:t> </a:t>
              </a:r>
              <a:r>
                <a:rPr lang="en-US" altLang="ko-KR">
                  <a:latin typeface="맑은 고딕"/>
                  <a:ea typeface="맑은 고딕"/>
                  <a:cs typeface="맑은 고딕"/>
                </a:rPr>
                <a:t>steel plate, t=2 mm</a:t>
              </a:r>
            </a:p>
            <a:p>
              <a:endParaRPr lang="ko-KR" altLang="en-US"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24607" name="TextBox 6"/>
            <p:cNvSpPr txBox="1">
              <a:spLocks noChangeArrowheads="1"/>
            </p:cNvSpPr>
            <p:nvPr/>
          </p:nvSpPr>
          <p:spPr bwMode="auto">
            <a:xfrm>
              <a:off x="2428875" y="1916113"/>
              <a:ext cx="1741488" cy="721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>
                  <a:latin typeface="맑은 고딕"/>
                  <a:ea typeface="맑은 고딕"/>
                  <a:cs typeface="맑은 고딕"/>
                </a:rPr>
                <a:t>Readout Board</a:t>
              </a:r>
            </a:p>
            <a:p>
              <a:r>
                <a:rPr lang="en-US" altLang="ko-KR">
                  <a:latin typeface="맑은 고딕"/>
                  <a:ea typeface="맑은 고딕"/>
                  <a:cs typeface="맑은 고딕"/>
                </a:rPr>
                <a:t>330x500 mm</a:t>
              </a:r>
              <a:r>
                <a:rPr lang="en-US" altLang="ko-KR" baseline="30000">
                  <a:latin typeface="맑은 고딕"/>
                  <a:ea typeface="맑은 고딕"/>
                  <a:cs typeface="맑은 고딕"/>
                </a:rPr>
                <a:t>2</a:t>
              </a:r>
              <a:endParaRPr lang="ko-KR" altLang="en-US" baseline="30000">
                <a:latin typeface="맑은 고딕"/>
                <a:ea typeface="맑은 고딕"/>
                <a:cs typeface="맑은 고딕"/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 rot="10800000" flipV="1">
              <a:off x="1857375" y="4518743"/>
              <a:ext cx="417513" cy="1046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762000" y="3809579"/>
              <a:ext cx="1323975" cy="741076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rot="10800000">
              <a:off x="2333625" y="4518743"/>
              <a:ext cx="285750" cy="1436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10800000">
              <a:off x="8215313" y="3059640"/>
              <a:ext cx="285750" cy="141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 flipV="1">
              <a:off x="2492375" y="3130556"/>
              <a:ext cx="5865813" cy="1457331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13" name="TextBox 26"/>
            <p:cNvSpPr txBox="1">
              <a:spLocks noChangeArrowheads="1"/>
            </p:cNvSpPr>
            <p:nvPr/>
          </p:nvSpPr>
          <p:spPr bwMode="auto">
            <a:xfrm rot="1673441">
              <a:off x="850900" y="4088988"/>
              <a:ext cx="796925" cy="343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330 mm</a:t>
              </a:r>
              <a:endParaRPr lang="ko-KR" altLang="en-US" sz="1400" b="1">
                <a:latin typeface="Times New Roman" pitchFamily="18" charset="0"/>
                <a:ea typeface="맑은 고딕"/>
                <a:cs typeface="맑은 고딕"/>
              </a:endParaRPr>
            </a:p>
          </p:txBody>
        </p:sp>
        <p:sp>
          <p:nvSpPr>
            <p:cNvPr id="24614" name="TextBox 27"/>
            <p:cNvSpPr txBox="1">
              <a:spLocks noChangeArrowheads="1"/>
            </p:cNvSpPr>
            <p:nvPr/>
          </p:nvSpPr>
          <p:spPr bwMode="auto">
            <a:xfrm rot="-879155">
              <a:off x="5194300" y="3765139"/>
              <a:ext cx="887413" cy="343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1000 mm</a:t>
              </a:r>
              <a:endParaRPr lang="ko-KR" altLang="en-US" sz="1400" b="1">
                <a:latin typeface="Times New Roman" pitchFamily="18" charset="0"/>
                <a:ea typeface="맑은 고딕"/>
                <a:cs typeface="맑은 고딕"/>
              </a:endParaRPr>
            </a:p>
          </p:txBody>
        </p:sp>
        <p:cxnSp>
          <p:nvCxnSpPr>
            <p:cNvPr id="30" name="직선 화살표 연결선 29"/>
            <p:cNvCxnSpPr>
              <a:stCxn id="24607" idx="2"/>
            </p:cNvCxnSpPr>
            <p:nvPr/>
          </p:nvCxnSpPr>
          <p:spPr>
            <a:xfrm rot="5400000">
              <a:off x="2582282" y="2841469"/>
              <a:ext cx="921912" cy="5143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화살표 연결선 31"/>
            <p:cNvCxnSpPr>
              <a:stCxn id="24607" idx="2"/>
            </p:cNvCxnSpPr>
            <p:nvPr/>
          </p:nvCxnSpPr>
          <p:spPr>
            <a:xfrm rot="16200000" flipH="1">
              <a:off x="3939908" y="1998192"/>
              <a:ext cx="278346" cy="155733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 rot="16200000" flipV="1">
              <a:off x="6965207" y="3380745"/>
              <a:ext cx="499960" cy="42862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79" name="TextBox 14"/>
          <p:cNvSpPr txBox="1">
            <a:spLocks noChangeArrowheads="1"/>
          </p:cNvSpPr>
          <p:nvPr/>
        </p:nvSpPr>
        <p:spPr bwMode="auto">
          <a:xfrm>
            <a:off x="762000" y="177224"/>
            <a:ext cx="803156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+mn-lt"/>
              </a:rPr>
              <a:t>33cmx100cm DHCAL Unit Chamber Construction</a:t>
            </a:r>
          </a:p>
        </p:txBody>
      </p:sp>
      <p:sp>
        <p:nvSpPr>
          <p:cNvPr id="24580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999883-A462-4A7C-BB44-520FD65DED40}" type="slidenum">
              <a:rPr lang="en-US"/>
              <a:pPr/>
              <a:t>18</a:t>
            </a:fld>
            <a:endParaRPr lang="en-US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04800" y="3581400"/>
            <a:ext cx="8534400" cy="3276600"/>
            <a:chOff x="1143000" y="1752600"/>
            <a:chExt cx="7162800" cy="2971800"/>
          </a:xfrm>
        </p:grpSpPr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1524057" y="4419157"/>
              <a:ext cx="305112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2286170" y="4419157"/>
              <a:ext cx="305112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3048283" y="4419157"/>
              <a:ext cx="305112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3810397" y="4419157"/>
              <a:ext cx="303779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4572510" y="4419157"/>
              <a:ext cx="303779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5334624" y="4419157"/>
              <a:ext cx="303779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6095405" y="4419157"/>
              <a:ext cx="305111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6857519" y="4419157"/>
              <a:ext cx="305111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7619632" y="4419157"/>
              <a:ext cx="305111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1143000" y="3733800"/>
              <a:ext cx="7162800" cy="228933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1mm pad board</a:t>
              </a: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1143000" y="3962733"/>
              <a:ext cx="7162800" cy="456424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2mm FE board</a:t>
              </a: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1143000" y="4419157"/>
              <a:ext cx="7162800" cy="228933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1mm assister strong back</a:t>
              </a:r>
            </a:p>
          </p:txBody>
        </p:sp>
        <p:cxnSp>
          <p:nvCxnSpPr>
            <p:cNvPr id="42" name="Straight Connector 41"/>
            <p:cNvCxnSpPr>
              <a:cxnSpLocks noChangeShapeType="1"/>
            </p:cNvCxnSpPr>
            <p:nvPr/>
          </p:nvCxnSpPr>
          <p:spPr bwMode="auto">
            <a:xfrm rot="5400000">
              <a:off x="4266590" y="4191718"/>
              <a:ext cx="914289" cy="1332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1143000" y="1752600"/>
              <a:ext cx="7162800" cy="532735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2mm steel strong-back + thin cathode layer </a:t>
              </a:r>
            </a:p>
          </p:txBody>
        </p:sp>
        <p:cxnSp>
          <p:nvCxnSpPr>
            <p:cNvPr id="44" name="Straight Connector 43"/>
            <p:cNvCxnSpPr>
              <a:cxnSpLocks noChangeShapeType="1"/>
            </p:cNvCxnSpPr>
            <p:nvPr/>
          </p:nvCxnSpPr>
          <p:spPr bwMode="auto">
            <a:xfrm>
              <a:off x="1143000" y="3124754"/>
              <a:ext cx="7162800" cy="143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prstDash val="sysDash"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5" name="Straight Connector 44"/>
            <p:cNvCxnSpPr>
              <a:cxnSpLocks noChangeShapeType="1"/>
            </p:cNvCxnSpPr>
            <p:nvPr/>
          </p:nvCxnSpPr>
          <p:spPr bwMode="auto">
            <a:xfrm>
              <a:off x="1143000" y="3428557"/>
              <a:ext cx="7162800" cy="144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prstDash val="sysDash"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4599" name="TextBox 22"/>
            <p:cNvSpPr txBox="1">
              <a:spLocks noChangeArrowheads="1"/>
            </p:cNvSpPr>
            <p:nvPr/>
          </p:nvSpPr>
          <p:spPr bwMode="auto">
            <a:xfrm>
              <a:off x="3429340" y="2514268"/>
              <a:ext cx="670180" cy="332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3mm</a:t>
              </a:r>
            </a:p>
          </p:txBody>
        </p:sp>
        <p:sp>
          <p:nvSpPr>
            <p:cNvPr id="24600" name="TextBox 24"/>
            <p:cNvSpPr txBox="1">
              <a:spLocks noChangeArrowheads="1"/>
            </p:cNvSpPr>
            <p:nvPr/>
          </p:nvSpPr>
          <p:spPr bwMode="auto">
            <a:xfrm>
              <a:off x="3429340" y="3058522"/>
              <a:ext cx="670180" cy="33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1mm</a:t>
              </a:r>
            </a:p>
          </p:txBody>
        </p:sp>
        <p:sp>
          <p:nvSpPr>
            <p:cNvPr id="24601" name="TextBox 25"/>
            <p:cNvSpPr txBox="1">
              <a:spLocks noChangeArrowheads="1"/>
            </p:cNvSpPr>
            <p:nvPr/>
          </p:nvSpPr>
          <p:spPr bwMode="auto">
            <a:xfrm>
              <a:off x="3353395" y="3352246"/>
              <a:ext cx="668848" cy="33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1mm</a:t>
              </a:r>
            </a:p>
          </p:txBody>
        </p:sp>
        <p:cxnSp>
          <p:nvCxnSpPr>
            <p:cNvPr id="50" name="Straight Connector 49"/>
            <p:cNvCxnSpPr>
              <a:cxnSpLocks noChangeShapeType="1"/>
              <a:stCxn id="43" idx="2"/>
              <a:endCxn id="39" idx="0"/>
            </p:cNvCxnSpPr>
            <p:nvPr/>
          </p:nvCxnSpPr>
          <p:spPr bwMode="auto">
            <a:xfrm rot="5400000">
              <a:off x="4000888" y="3010395"/>
              <a:ext cx="1447025" cy="2665"/>
            </a:xfrm>
            <a:prstGeom prst="line">
              <a:avLst/>
            </a:prstGeom>
            <a:noFill/>
            <a:ln w="76200">
              <a:solidFill>
                <a:srgbClr val="80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4603" name="TextBox 33"/>
            <p:cNvSpPr txBox="1">
              <a:spLocks noChangeArrowheads="1"/>
            </p:cNvSpPr>
            <p:nvPr/>
          </p:nvSpPr>
          <p:spPr bwMode="auto">
            <a:xfrm>
              <a:off x="5117448" y="2361646"/>
              <a:ext cx="1969237" cy="61624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800000"/>
                  </a:solidFill>
                  <a:latin typeface="Calibri" pitchFamily="34" charset="0"/>
                </a:rPr>
                <a:t>1cm thick support from G10 spacers</a:t>
              </a:r>
            </a:p>
          </p:txBody>
        </p:sp>
        <p:cxnSp>
          <p:nvCxnSpPr>
            <p:cNvPr id="52" name="Straight Arrow Connector 51"/>
            <p:cNvCxnSpPr>
              <a:cxnSpLocks noChangeShapeType="1"/>
              <a:stCxn id="24603" idx="1"/>
            </p:cNvCxnSpPr>
            <p:nvPr/>
          </p:nvCxnSpPr>
          <p:spPr bwMode="auto">
            <a:xfrm rot="10800000" flipV="1">
              <a:off x="4725733" y="2655371"/>
              <a:ext cx="391716" cy="228932"/>
            </a:xfrm>
            <a:prstGeom prst="straightConnector1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46" name="Footer Placeholder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GEM DHCAL, J. Yu</a:t>
            </a:r>
            <a:endParaRPr lang="en-US"/>
          </a:p>
        </p:txBody>
      </p:sp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8043863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7" name="TextBox 2"/>
          <p:cNvSpPr txBox="1">
            <a:spLocks noChangeArrowheads="1"/>
          </p:cNvSpPr>
          <p:nvPr/>
        </p:nvSpPr>
        <p:spPr bwMode="auto">
          <a:xfrm>
            <a:off x="676443" y="152400"/>
            <a:ext cx="78990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 dirty="0" err="1">
                <a:solidFill>
                  <a:srgbClr val="C00000"/>
                </a:solidFill>
                <a:latin typeface="+mj-lt"/>
              </a:rPr>
              <a:t>UTA’s</a:t>
            </a:r>
            <a:r>
              <a:rPr lang="en-US" sz="36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+mj-lt"/>
              </a:rPr>
              <a:t>33</a:t>
            </a:r>
            <a:r>
              <a:rPr lang="en-US" sz="3600" b="1" dirty="0" smtClean="0">
                <a:solidFill>
                  <a:srgbClr val="C00000"/>
                </a:solidFill>
                <a:latin typeface="+mj-lt"/>
              </a:rPr>
              <a:t>cm </a:t>
            </a:r>
            <a:r>
              <a:rPr lang="en-US" sz="3600" b="1" dirty="0" err="1">
                <a:solidFill>
                  <a:srgbClr val="C00000"/>
                </a:solidFill>
                <a:latin typeface="+mj-lt"/>
              </a:rPr>
              <a:t>x</a:t>
            </a:r>
            <a:r>
              <a:rPr lang="en-US" sz="3600" b="1" dirty="0">
                <a:solidFill>
                  <a:srgbClr val="C00000"/>
                </a:solidFill>
                <a:latin typeface="+mj-lt"/>
              </a:rPr>
              <a:t> 100cm</a:t>
            </a:r>
            <a:r>
              <a:rPr lang="en-US" sz="3600" b="1" dirty="0" smtClean="0">
                <a:solidFill>
                  <a:srgbClr val="C00000"/>
                </a:solidFill>
                <a:latin typeface="+mj-lt"/>
              </a:rPr>
              <a:t> DHCAL Unit Chamber</a:t>
            </a:r>
            <a:endParaRPr lang="en-US" sz="36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82043-3DE8-344F-83A5-2B1707CC737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BDCF76-E075-DE48-BF01-CF72F9D8EFF7}" type="slidenum">
              <a:rPr lang="en-US"/>
              <a:pPr/>
              <a:t>2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/>
              <a:t>Introduction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6868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Precise jet quantity measurements required for</a:t>
            </a:r>
            <a:r>
              <a:rPr lang="en-US" dirty="0" smtClean="0"/>
              <a:t> physics </a:t>
            </a:r>
            <a:r>
              <a:rPr lang="en-US" dirty="0" smtClean="0"/>
              <a:t>at future experiments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ym typeface="Wingdings 2" charset="2"/>
              </a:rPr>
              <a:t>Efficient jet separation and reconstruction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ym typeface="Wingdings 2" charset="2"/>
              </a:rPr>
              <a:t>Excellent jet energy resolution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ym typeface="Wingdings 2" charset="2"/>
              </a:rPr>
              <a:t>Excellent jet-jet mass resolution</a:t>
            </a:r>
            <a:endParaRPr lang="en-US" dirty="0" smtClean="0">
              <a:solidFill>
                <a:schemeClr val="tx2"/>
              </a:solidFill>
              <a:sym typeface="Symbol" charset="2"/>
            </a:endParaRPr>
          </a:p>
          <a:p>
            <a:pPr>
              <a:lnSpc>
                <a:spcPct val="90000"/>
              </a:lnSpc>
            </a:pPr>
            <a:r>
              <a:rPr lang="en-US" dirty="0" smtClean="0"/>
              <a:t>Particle Flow Algorithm is a solution to this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Use </a:t>
            </a:r>
            <a:r>
              <a:rPr lang="en-US" dirty="0" err="1" smtClean="0"/>
              <a:t>momenta</a:t>
            </a:r>
            <a:r>
              <a:rPr lang="en-US" dirty="0" smtClean="0"/>
              <a:t> measured in trackers for charged particles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Measure EM and neutral </a:t>
            </a:r>
            <a:r>
              <a:rPr lang="en-US" dirty="0" err="1" smtClean="0"/>
              <a:t>hadron</a:t>
            </a:r>
            <a:r>
              <a:rPr lang="en-US" dirty="0" smtClean="0"/>
              <a:t> energies using calorimeters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Require fine calorimeter granularity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Digital (one – two bit) readout a way to control costs</a:t>
            </a:r>
          </a:p>
        </p:txBody>
      </p:sp>
      <p:sp>
        <p:nvSpPr>
          <p:cNvPr id="19462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0"/>
            <a:ext cx="9209088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368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199C6D-84B8-184E-80E4-831B9F3703A7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686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4188"/>
            <a:ext cx="4313238" cy="294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3200400" y="1295400"/>
            <a:ext cx="5922963" cy="5486400"/>
            <a:chOff x="1763713" y="914400"/>
            <a:chExt cx="5617902" cy="5487988"/>
          </a:xfrm>
        </p:grpSpPr>
        <p:sp>
          <p:nvSpPr>
            <p:cNvPr id="26" name="Rectangle 25"/>
            <p:cNvSpPr/>
            <p:nvPr/>
          </p:nvSpPr>
          <p:spPr>
            <a:xfrm>
              <a:off x="1980539" y="1524176"/>
              <a:ext cx="4658748" cy="1524441"/>
            </a:xfrm>
            <a:prstGeom prst="rect">
              <a:avLst/>
            </a:prstGeom>
            <a:ln w="381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980539" y="3048618"/>
              <a:ext cx="4658748" cy="1522854"/>
            </a:xfrm>
            <a:prstGeom prst="rect">
              <a:avLst/>
            </a:prstGeom>
            <a:ln w="381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980539" y="4571471"/>
              <a:ext cx="4658748" cy="1676885"/>
            </a:xfrm>
            <a:prstGeom prst="rect">
              <a:avLst/>
            </a:prstGeom>
            <a:ln w="381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763713" y="1371732"/>
              <a:ext cx="5029159" cy="4952846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63713" y="1371732"/>
              <a:ext cx="5029159" cy="15244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763713" y="6248356"/>
              <a:ext cx="5029159" cy="15244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6879" name="TextBox 6"/>
            <p:cNvSpPr txBox="1">
              <a:spLocks noChangeArrowheads="1"/>
            </p:cNvSpPr>
            <p:nvPr/>
          </p:nvSpPr>
          <p:spPr bwMode="auto">
            <a:xfrm>
              <a:off x="3810000" y="914400"/>
              <a:ext cx="817563" cy="36943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100cm</a:t>
              </a:r>
            </a:p>
          </p:txBody>
        </p:sp>
        <p:sp>
          <p:nvSpPr>
            <p:cNvPr id="36880" name="TextBox 7"/>
            <p:cNvSpPr txBox="1">
              <a:spLocks noChangeArrowheads="1"/>
            </p:cNvSpPr>
            <p:nvPr/>
          </p:nvSpPr>
          <p:spPr bwMode="auto">
            <a:xfrm rot="5400000">
              <a:off x="6797675" y="3891222"/>
              <a:ext cx="817563" cy="35031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100cm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5400000">
              <a:off x="924676" y="3887101"/>
              <a:ext cx="4724179" cy="1505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>
              <a:off x="4341538" y="3886307"/>
              <a:ext cx="5030656" cy="150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1763713" y="1295510"/>
              <a:ext cx="5030665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884" name="TextBox 13"/>
            <p:cNvSpPr txBox="1">
              <a:spLocks noChangeArrowheads="1"/>
            </p:cNvSpPr>
            <p:nvPr/>
          </p:nvSpPr>
          <p:spPr bwMode="auto">
            <a:xfrm rot="5400000">
              <a:off x="2971800" y="3967423"/>
              <a:ext cx="1154113" cy="350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96 ~ 97cm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rot="16200000" flipH="1">
              <a:off x="3351947" y="2286397"/>
              <a:ext cx="1524441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886" name="TextBox 19"/>
            <p:cNvSpPr txBox="1">
              <a:spLocks noChangeArrowheads="1"/>
            </p:cNvSpPr>
            <p:nvPr/>
          </p:nvSpPr>
          <p:spPr bwMode="auto">
            <a:xfrm rot="5400000">
              <a:off x="4037013" y="2138622"/>
              <a:ext cx="700087" cy="350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32cm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1980539" y="3504362"/>
              <a:ext cx="4648208" cy="1587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888" name="TextBox 40"/>
            <p:cNvSpPr txBox="1">
              <a:spLocks noChangeArrowheads="1"/>
            </p:cNvSpPr>
            <p:nvPr/>
          </p:nvSpPr>
          <p:spPr bwMode="auto">
            <a:xfrm>
              <a:off x="4189413" y="3135313"/>
              <a:ext cx="700087" cy="369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96cm</a:t>
              </a:r>
            </a:p>
          </p:txBody>
        </p:sp>
      </p:grpSp>
      <p:sp>
        <p:nvSpPr>
          <p:cNvPr id="36872" name="TextBox 2"/>
          <p:cNvSpPr txBox="1">
            <a:spLocks noChangeArrowheads="1"/>
          </p:cNvSpPr>
          <p:nvPr/>
        </p:nvSpPr>
        <p:spPr bwMode="auto">
          <a:xfrm>
            <a:off x="171450" y="0"/>
            <a:ext cx="8829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Arial Narrow" charset="0"/>
              </a:rPr>
              <a:t>UTA’s 100cmx100cm Digital Hadron Calorimeter Plane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792163"/>
          </a:xfrm>
        </p:spPr>
        <p:txBody>
          <a:bodyPr/>
          <a:lstStyle/>
          <a:p>
            <a:r>
              <a:rPr lang="en-US" sz="5400" dirty="0" smtClean="0"/>
              <a:t>Summary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534400" cy="5638800"/>
          </a:xfrm>
        </p:spPr>
        <p:txBody>
          <a:bodyPr/>
          <a:lstStyle/>
          <a:p>
            <a:r>
              <a:rPr lang="en-US" sz="2800" dirty="0" smtClean="0"/>
              <a:t>Impressive progress has been made reading out 30cmx30cm GEM prototype chambers with 64 channel </a:t>
            </a:r>
            <a:r>
              <a:rPr lang="en-US" sz="2800" dirty="0" err="1" smtClean="0"/>
              <a:t>KPiX</a:t>
            </a:r>
            <a:r>
              <a:rPr lang="en-US" sz="2800" dirty="0" smtClean="0"/>
              <a:t> v7 chips</a:t>
            </a:r>
            <a:endParaRPr lang="en-US" sz="2400" dirty="0" smtClean="0"/>
          </a:p>
          <a:p>
            <a:pPr lvl="1"/>
            <a:r>
              <a:rPr lang="en-US" sz="2400" dirty="0" smtClean="0"/>
              <a:t>Observed clean characteristic peaks from Fe</a:t>
            </a:r>
            <a:r>
              <a:rPr lang="en-US" sz="2400" baseline="30000" dirty="0" smtClean="0"/>
              <a:t>55</a:t>
            </a:r>
            <a:r>
              <a:rPr lang="en-US" sz="2400" dirty="0" smtClean="0"/>
              <a:t> and Ru</a:t>
            </a:r>
            <a:r>
              <a:rPr lang="en-US" sz="2400" baseline="30000" dirty="0" smtClean="0"/>
              <a:t>106</a:t>
            </a:r>
            <a:r>
              <a:rPr lang="en-US" sz="2400" dirty="0" smtClean="0"/>
              <a:t> </a:t>
            </a:r>
            <a:r>
              <a:rPr lang="en-US" sz="2400" dirty="0" smtClean="0"/>
              <a:t>sources as well as cosmic ray </a:t>
            </a:r>
            <a:r>
              <a:rPr lang="en-US" sz="2400" dirty="0" err="1" smtClean="0"/>
              <a:t>muons</a:t>
            </a:r>
            <a:endParaRPr lang="en-US" sz="2400" dirty="0" smtClean="0"/>
          </a:p>
          <a:p>
            <a:pPr lvl="1"/>
            <a:r>
              <a:rPr lang="en-US" sz="2400" dirty="0" smtClean="0"/>
              <a:t>2-D readout of the chamber routine now…</a:t>
            </a:r>
          </a:p>
          <a:p>
            <a:pPr lvl="1"/>
            <a:r>
              <a:rPr lang="en-US" sz="2400" dirty="0" smtClean="0"/>
              <a:t>Higher channel count </a:t>
            </a:r>
            <a:r>
              <a:rPr lang="en-US" sz="2400" dirty="0" err="1" smtClean="0"/>
              <a:t>KPiX</a:t>
            </a:r>
            <a:r>
              <a:rPr lang="en-US" sz="2400" dirty="0" smtClean="0"/>
              <a:t> chips being </a:t>
            </a:r>
            <a:r>
              <a:rPr lang="en-US" sz="2400" dirty="0" smtClean="0"/>
              <a:t>developed</a:t>
            </a:r>
          </a:p>
          <a:p>
            <a:pPr lvl="1"/>
            <a:r>
              <a:rPr lang="en-US" sz="2400" dirty="0" smtClean="0"/>
              <a:t>Pressure dependence measured and corrected</a:t>
            </a:r>
            <a:endParaRPr lang="en-US" sz="2400" dirty="0" smtClean="0"/>
          </a:p>
          <a:p>
            <a:r>
              <a:rPr lang="en-US" sz="2800" dirty="0" smtClean="0"/>
              <a:t>Cosmic ray and source data taking and analysis in progress</a:t>
            </a:r>
          </a:p>
          <a:p>
            <a:r>
              <a:rPr lang="en-US" sz="2800" dirty="0" smtClean="0"/>
              <a:t>33cmx100cm unit chamber construction proceeding</a:t>
            </a:r>
            <a:endParaRPr lang="en-US" sz="2800" dirty="0" smtClean="0"/>
          </a:p>
          <a:p>
            <a:pPr lvl="1"/>
            <a:r>
              <a:rPr lang="en-US" sz="2400" dirty="0" smtClean="0">
                <a:cs typeface="ＭＳ Ｐゴシック" charset="-128"/>
              </a:rPr>
              <a:t>First 5 foils of 33cmx100cm</a:t>
            </a:r>
            <a:r>
              <a:rPr lang="en-US" sz="2400" dirty="0" smtClean="0">
                <a:cs typeface="ＭＳ Ｐゴシック" charset="-128"/>
                <a:sym typeface="Wingdings" charset="2"/>
              </a:rPr>
              <a:t> delivered!!</a:t>
            </a:r>
            <a:endParaRPr lang="en-US" sz="2400" dirty="0" smtClean="0">
              <a:cs typeface="ＭＳ Ｐゴシック" charset="-128"/>
              <a:sym typeface="Wingdings" charset="2"/>
            </a:endParaRPr>
          </a:p>
          <a:p>
            <a:r>
              <a:rPr lang="en-US" sz="2800" dirty="0" smtClean="0"/>
              <a:t>Mechanical </a:t>
            </a:r>
            <a:r>
              <a:rPr lang="en-US" sz="2800" dirty="0" smtClean="0"/>
              <a:t>design </a:t>
            </a:r>
            <a:r>
              <a:rPr lang="en-US" sz="2800" dirty="0" smtClean="0"/>
              <a:t>being worked out for constructing 1mx1m planes for DHCAL testing</a:t>
            </a:r>
          </a:p>
        </p:txBody>
      </p:sp>
      <p:sp>
        <p:nvSpPr>
          <p:cNvPr id="3789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8674AA-DB56-F041-A04F-C41921147003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789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62ED6F-4913-234E-9E9A-0A563349754F}" type="slidenum">
              <a:rPr lang="en-US"/>
              <a:pPr/>
              <a:t>3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en-US" smtClean="0"/>
              <a:t>Why GEM?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534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/>
              <a:t>Flexible configurations: allows small anode pads for high granularity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Robust: survives ~10</a:t>
            </a:r>
            <a:r>
              <a:rPr lang="en-US" sz="3600" baseline="30000"/>
              <a:t>12 </a:t>
            </a:r>
            <a:r>
              <a:rPr lang="en-US" sz="3600"/>
              <a:t>particles/mm</a:t>
            </a:r>
            <a:r>
              <a:rPr lang="en-US" sz="3600" baseline="30000"/>
              <a:t>2</a:t>
            </a:r>
            <a:r>
              <a:rPr lang="en-US" sz="3600"/>
              <a:t> with no performance degradations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Based on electron collection,  ~few ns rise time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Short recovery time </a:t>
            </a:r>
            <a:r>
              <a:rPr lang="en-US" sz="3600">
                <a:sym typeface="Wingdings" charset="2"/>
              </a:rPr>
              <a:t> c</a:t>
            </a:r>
            <a:r>
              <a:rPr lang="en-US" sz="3600"/>
              <a:t>an handle high rates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Uses simple gas (Ar/CO</a:t>
            </a:r>
            <a:r>
              <a:rPr lang="en-US" sz="3600" baseline="-25000"/>
              <a:t>2</a:t>
            </a:r>
            <a:r>
              <a:rPr lang="en-US" sz="3600"/>
              <a:t>) – no long-term issues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Runs at relatively low HV ( ~400V across a foil)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Stable operations</a:t>
            </a:r>
          </a:p>
        </p:txBody>
      </p:sp>
      <p:sp>
        <p:nvSpPr>
          <p:cNvPr id="20486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4DA1BA-2C92-7A47-93BB-C3F1523CB1C4}" type="slidenum">
              <a:rPr lang="en-US"/>
              <a:pPr/>
              <a:t>4</a:t>
            </a:fld>
            <a:endParaRPr lang="en-US"/>
          </a:p>
        </p:txBody>
      </p:sp>
      <p:pic>
        <p:nvPicPr>
          <p:cNvPr id="21508" name="Picture 2" descr="GEM_double_concept"/>
          <p:cNvPicPr>
            <a:picLocks noChangeAspect="1" noChangeArrowheads="1"/>
          </p:cNvPicPr>
          <p:nvPr/>
        </p:nvPicPr>
        <p:blipFill>
          <a:blip r:embed="rId2"/>
          <a:srcRect l="8333" r="4167"/>
          <a:stretch>
            <a:fillRect/>
          </a:stretch>
        </p:blipFill>
        <p:spPr bwMode="auto">
          <a:xfrm>
            <a:off x="609600" y="1066800"/>
            <a:ext cx="487680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A50021"/>
                </a:solidFill>
                <a:latin typeface="Arial Narrow" charset="0"/>
              </a:rPr>
              <a:t>GEM-based Digital Calorimeter Concept</a:t>
            </a: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2133600" y="1828800"/>
            <a:ext cx="2519363" cy="396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C0000"/>
                </a:solidFill>
                <a:latin typeface="Arial Narrow" charset="0"/>
              </a:rPr>
              <a:t>Use Double GEM layers</a:t>
            </a:r>
          </a:p>
        </p:txBody>
      </p:sp>
      <p:sp>
        <p:nvSpPr>
          <p:cNvPr id="21511" name="Text Box 5"/>
          <p:cNvSpPr txBox="1">
            <a:spLocks noChangeArrowheads="1"/>
          </p:cNvSpPr>
          <p:nvPr/>
        </p:nvSpPr>
        <p:spPr bwMode="auto">
          <a:xfrm>
            <a:off x="882650" y="2163763"/>
            <a:ext cx="4889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7200"/>
              <a:t>{</a:t>
            </a:r>
          </a:p>
        </p:txBody>
      </p:sp>
      <p:sp>
        <p:nvSpPr>
          <p:cNvPr id="21512" name="Text Box 6"/>
          <p:cNvSpPr txBox="1">
            <a:spLocks noChangeArrowheads="1"/>
          </p:cNvSpPr>
          <p:nvPr/>
        </p:nvSpPr>
        <p:spPr bwMode="auto">
          <a:xfrm>
            <a:off x="-25400" y="2667000"/>
            <a:ext cx="101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~6.5mm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334000" y="2057400"/>
            <a:ext cx="3821113" cy="3886200"/>
            <a:chOff x="240" y="639"/>
            <a:chExt cx="3659" cy="2097"/>
          </a:xfrm>
        </p:grpSpPr>
        <p:pic>
          <p:nvPicPr>
            <p:cNvPr id="21517" name="Picture 8" descr="dgem_schematic"/>
            <p:cNvPicPr>
              <a:picLocks noChangeAspect="1" noChangeArrowheads="1"/>
            </p:cNvPicPr>
            <p:nvPr/>
          </p:nvPicPr>
          <p:blipFill>
            <a:blip r:embed="rId3"/>
            <a:srcRect l="18330" t="7080" r="16203" b="50443"/>
            <a:stretch>
              <a:fillRect/>
            </a:stretch>
          </p:blipFill>
          <p:spPr bwMode="auto">
            <a:xfrm>
              <a:off x="240" y="639"/>
              <a:ext cx="2496" cy="2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8" name="Text Box 9"/>
            <p:cNvSpPr txBox="1">
              <a:spLocks noChangeArrowheads="1"/>
            </p:cNvSpPr>
            <p:nvPr/>
          </p:nvSpPr>
          <p:spPr bwMode="auto">
            <a:xfrm>
              <a:off x="2832" y="672"/>
              <a:ext cx="105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charset="0"/>
                </a:rPr>
                <a:t>-2100V</a:t>
              </a:r>
            </a:p>
          </p:txBody>
        </p:sp>
        <p:sp>
          <p:nvSpPr>
            <p:cNvPr id="21519" name="Text Box 10"/>
            <p:cNvSpPr txBox="1">
              <a:spLocks noChangeArrowheads="1"/>
            </p:cNvSpPr>
            <p:nvPr/>
          </p:nvSpPr>
          <p:spPr bwMode="auto">
            <a:xfrm>
              <a:off x="2785" y="1440"/>
              <a:ext cx="1103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charset="0"/>
                </a:rPr>
                <a:t>∆V ~400V</a:t>
              </a:r>
            </a:p>
          </p:txBody>
        </p:sp>
        <p:sp>
          <p:nvSpPr>
            <p:cNvPr id="21520" name="Rectangle 11"/>
            <p:cNvSpPr>
              <a:spLocks noChangeArrowheads="1"/>
            </p:cNvSpPr>
            <p:nvPr/>
          </p:nvSpPr>
          <p:spPr bwMode="auto">
            <a:xfrm>
              <a:off x="2784" y="1824"/>
              <a:ext cx="1115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omic Sans MS" charset="0"/>
                </a:rPr>
                <a:t>∆V ~400V</a:t>
              </a:r>
            </a:p>
          </p:txBody>
        </p:sp>
        <p:sp>
          <p:nvSpPr>
            <p:cNvPr id="21521" name="Text Box 12"/>
            <p:cNvSpPr txBox="1">
              <a:spLocks noChangeArrowheads="1"/>
            </p:cNvSpPr>
            <p:nvPr/>
          </p:nvSpPr>
          <p:spPr bwMode="auto">
            <a:xfrm>
              <a:off x="2736" y="2256"/>
              <a:ext cx="52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charset="0"/>
                </a:rPr>
                <a:t>0V</a:t>
              </a:r>
            </a:p>
          </p:txBody>
        </p:sp>
      </p:grpSp>
      <p:sp>
        <p:nvSpPr>
          <p:cNvPr id="21514" name="Footer Placeholder 1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  <p:sp>
        <p:nvSpPr>
          <p:cNvPr id="17" name="Rectangular Callout 16"/>
          <p:cNvSpPr/>
          <p:nvPr/>
        </p:nvSpPr>
        <p:spPr>
          <a:xfrm>
            <a:off x="5334000" y="2057400"/>
            <a:ext cx="3810000" cy="3429000"/>
          </a:xfrm>
          <a:prstGeom prst="wedgeRectCallout">
            <a:avLst>
              <a:gd name="adj1" fmla="val -63836"/>
              <a:gd name="adj2" fmla="val 255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15000" y="5638800"/>
            <a:ext cx="1752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169DCF-7E6F-6746-8913-77F227D03A24}" type="slidenum">
              <a:rPr lang="en-US"/>
              <a:pPr/>
              <a:t>5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eaLnBrk="1" hangingPunct="1"/>
            <a:r>
              <a:rPr lang="en-US"/>
              <a:t>What have been done so far?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5562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800"/>
              <a:t>Bench tested with various source and cosmic ray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Used QPA02 chip based preamp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Verified the signal shape, responses and gain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/>
              <a:t>Took a beam test at a high flux electron beam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Prototype chamber built with 3M’s 30cmx30cm GEM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Used QPA02 chip based preamp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Verified that the chamber can survive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/>
              <a:t>Took two beam tests at FNAL’s MTBF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Used QPA02 chip based preamp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8 GeV pion beams and 120GeV proton beams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Measured chamber responses, efficiencies and gain</a:t>
            </a:r>
          </a:p>
        </p:txBody>
      </p:sp>
      <p:sp>
        <p:nvSpPr>
          <p:cNvPr id="22534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0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3554" name="Object 3"/>
          <p:cNvGraphicFramePr>
            <a:graphicFrameLocks noChangeAspect="1"/>
          </p:cNvGraphicFramePr>
          <p:nvPr/>
        </p:nvGraphicFramePr>
        <p:xfrm>
          <a:off x="838200" y="196850"/>
          <a:ext cx="7543800" cy="6661150"/>
        </p:xfrm>
        <a:graphic>
          <a:graphicData uri="http://schemas.openxmlformats.org/presentationml/2006/ole">
            <p:oleObj spid="_x0000_s23554" name="Visio" r:id="rId4" imgW="8420100" imgH="7924800" progId="">
              <p:embed/>
            </p:oleObj>
          </a:graphicData>
        </a:graphic>
      </p:graphicFrame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15000" y="5753100"/>
            <a:ext cx="3200400" cy="723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>
                <a:latin typeface="Arial Narrow" charset="0"/>
              </a:rPr>
              <a:t>1024 channel 13 bit ADC chip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>
                <a:latin typeface="Arial Narrow" charset="0"/>
              </a:rPr>
              <a:t>Developed for Si/W ECAL@ SLAC</a:t>
            </a:r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838200" y="1905000"/>
            <a:ext cx="609600" cy="1524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52400" y="1371600"/>
            <a:ext cx="1066800" cy="9255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DHCAL anode pad</a:t>
            </a:r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1676400" y="1066800"/>
            <a:ext cx="1905000" cy="1676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057400" y="587375"/>
            <a:ext cx="19812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Dynamic gain select (GEM/Si)</a:t>
            </a:r>
          </a:p>
        </p:txBody>
      </p:sp>
      <p:sp>
        <p:nvSpPr>
          <p:cNvPr id="23561" name="Oval 9"/>
          <p:cNvSpPr>
            <a:spLocks noChangeArrowheads="1"/>
          </p:cNvSpPr>
          <p:nvPr/>
        </p:nvSpPr>
        <p:spPr bwMode="auto">
          <a:xfrm>
            <a:off x="3124200" y="2895600"/>
            <a:ext cx="2057400" cy="1752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4876800" y="4495800"/>
            <a:ext cx="1828800" cy="708025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800000"/>
                </a:solidFill>
                <a:latin typeface="Arial Narrow" charset="0"/>
              </a:rPr>
              <a:t>Event triggered by the ILC clock</a:t>
            </a:r>
          </a:p>
        </p:txBody>
      </p:sp>
      <p:sp>
        <p:nvSpPr>
          <p:cNvPr id="23563" name="Oval 11"/>
          <p:cNvSpPr>
            <a:spLocks noChangeArrowheads="1"/>
          </p:cNvSpPr>
          <p:nvPr/>
        </p:nvSpPr>
        <p:spPr bwMode="auto">
          <a:xfrm>
            <a:off x="1600200" y="3276600"/>
            <a:ext cx="9144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52400" y="3733800"/>
            <a:ext cx="1600200" cy="9255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Leakage current subtraction</a:t>
            </a:r>
          </a:p>
        </p:txBody>
      </p:sp>
      <p:sp>
        <p:nvSpPr>
          <p:cNvPr id="23565" name="Oval 13"/>
          <p:cNvSpPr>
            <a:spLocks noChangeArrowheads="1"/>
          </p:cNvSpPr>
          <p:nvPr/>
        </p:nvSpPr>
        <p:spPr bwMode="auto">
          <a:xfrm>
            <a:off x="1295400" y="4114800"/>
            <a:ext cx="1295400" cy="990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2590800" y="4800600"/>
            <a:ext cx="1447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calibration</a:t>
            </a:r>
          </a:p>
        </p:txBody>
      </p:sp>
      <p:sp>
        <p:nvSpPr>
          <p:cNvPr id="23567" name="Oval 15"/>
          <p:cNvSpPr>
            <a:spLocks noChangeArrowheads="1"/>
          </p:cNvSpPr>
          <p:nvPr/>
        </p:nvSpPr>
        <p:spPr bwMode="auto">
          <a:xfrm>
            <a:off x="6172200" y="2743200"/>
            <a:ext cx="1371600" cy="838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7391400" y="2895600"/>
            <a:ext cx="1752600" cy="13382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Storage until end of train.</a:t>
            </a:r>
          </a:p>
          <a:p>
            <a:pPr>
              <a:spcBef>
                <a:spcPct val="50000"/>
              </a:spcBef>
            </a:pPr>
            <a:r>
              <a:rPr lang="en-US"/>
              <a:t>Pipeline depth presently is 4</a:t>
            </a:r>
          </a:p>
        </p:txBody>
      </p:sp>
      <p:sp>
        <p:nvSpPr>
          <p:cNvPr id="23569" name="Oval 17"/>
          <p:cNvSpPr>
            <a:spLocks noChangeArrowheads="1"/>
          </p:cNvSpPr>
          <p:nvPr/>
        </p:nvSpPr>
        <p:spPr bwMode="auto">
          <a:xfrm>
            <a:off x="5867400" y="1066800"/>
            <a:ext cx="1143000" cy="1066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4876800" y="1219200"/>
            <a:ext cx="990600" cy="71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13 bit A/D</a:t>
            </a: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1752600" y="0"/>
            <a:ext cx="5562600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Arial Narrow" charset="0"/>
              </a:rPr>
              <a:t>KPiX Analog Readout for GEM DHCAL</a:t>
            </a:r>
          </a:p>
        </p:txBody>
      </p:sp>
      <p:sp>
        <p:nvSpPr>
          <p:cNvPr id="20" name="Right Arrow 19"/>
          <p:cNvSpPr/>
          <p:nvPr/>
        </p:nvSpPr>
        <p:spPr>
          <a:xfrm>
            <a:off x="6858000" y="4648200"/>
            <a:ext cx="457200" cy="3048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573" name="Text Box 10"/>
          <p:cNvSpPr txBox="1">
            <a:spLocks noChangeArrowheads="1"/>
          </p:cNvSpPr>
          <p:nvPr/>
        </p:nvSpPr>
        <p:spPr bwMode="auto">
          <a:xfrm>
            <a:off x="7391400" y="4314825"/>
            <a:ext cx="1676400" cy="1323975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800000"/>
                </a:solidFill>
                <a:latin typeface="Arial Narrow" charset="0"/>
              </a:rPr>
              <a:t>New version equipped with self and ext. trigger</a:t>
            </a:r>
          </a:p>
        </p:txBody>
      </p:sp>
      <p:sp>
        <p:nvSpPr>
          <p:cNvPr id="23574" name="Date Placeholder 2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23575" name="Slide Number Placeholder 2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B80169-F00C-F741-8C36-686AB54CE68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3576" name="Footer Placeholder 2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GEM_KPiX_Int_FPGA_Boar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57200" y="0"/>
            <a:ext cx="838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800000"/>
                </a:solidFill>
                <a:latin typeface="Arial Narrow" charset="0"/>
              </a:rPr>
              <a:t>GEM-DHCAL/KPiX boards with Interface and FPGA boards</a:t>
            </a:r>
          </a:p>
        </p:txBody>
      </p:sp>
      <p:sp>
        <p:nvSpPr>
          <p:cNvPr id="2560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F5A349-DC98-6A4E-B433-5506BF57BB7F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560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E:\UTA Research\Temp\어치\IMG_018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28625"/>
            <a:ext cx="752475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2" descr="E:\UTA Research\Temp\어치\IMG_0186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857750"/>
            <a:ext cx="27114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E:\UTA Research\Temp\어치\IMG_0190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142875"/>
            <a:ext cx="21844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E:\UTA Research\Temp\어치\IMG_0185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63" y="4429125"/>
            <a:ext cx="241617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타원 9"/>
          <p:cNvSpPr/>
          <p:nvPr/>
        </p:nvSpPr>
        <p:spPr>
          <a:xfrm rot="2499731">
            <a:off x="1057275" y="3170238"/>
            <a:ext cx="1428750" cy="7143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sp>
        <p:nvSpPr>
          <p:cNvPr id="11" name="아래쪽 화살표 10"/>
          <p:cNvSpPr/>
          <p:nvPr/>
        </p:nvSpPr>
        <p:spPr>
          <a:xfrm>
            <a:off x="1928813" y="4071938"/>
            <a:ext cx="214312" cy="35718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sp>
        <p:nvSpPr>
          <p:cNvPr id="28680" name="TextBox 11"/>
          <p:cNvSpPr txBox="1">
            <a:spLocks noChangeArrowheads="1"/>
          </p:cNvSpPr>
          <p:nvPr/>
        </p:nvSpPr>
        <p:spPr bwMode="auto">
          <a:xfrm>
            <a:off x="1143000" y="5357813"/>
            <a:ext cx="1200150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HV power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1" name="TextBox 12"/>
          <p:cNvSpPr txBox="1">
            <a:spLocks noChangeArrowheads="1"/>
          </p:cNvSpPr>
          <p:nvPr/>
        </p:nvSpPr>
        <p:spPr bwMode="auto">
          <a:xfrm>
            <a:off x="2714625" y="6143625"/>
            <a:ext cx="1524000" cy="369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Analog signal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2" name="TextBox 13"/>
          <p:cNvSpPr txBox="1">
            <a:spLocks noChangeArrowheads="1"/>
          </p:cNvSpPr>
          <p:nvPr/>
        </p:nvSpPr>
        <p:spPr bwMode="auto">
          <a:xfrm>
            <a:off x="6929438" y="214313"/>
            <a:ext cx="1190625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Gas outlet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3" name="TextBox 14"/>
          <p:cNvSpPr txBox="1">
            <a:spLocks noChangeArrowheads="1"/>
          </p:cNvSpPr>
          <p:nvPr/>
        </p:nvSpPr>
        <p:spPr bwMode="auto">
          <a:xfrm>
            <a:off x="6429375" y="6072188"/>
            <a:ext cx="1152525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LV power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4" name="TextBox 15"/>
          <p:cNvSpPr txBox="1">
            <a:spLocks noChangeArrowheads="1"/>
          </p:cNvSpPr>
          <p:nvPr/>
        </p:nvSpPr>
        <p:spPr bwMode="auto">
          <a:xfrm>
            <a:off x="7715250" y="5000625"/>
            <a:ext cx="1230313" cy="369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Data cable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5" name="TextBox 17"/>
          <p:cNvSpPr txBox="1">
            <a:spLocks noChangeArrowheads="1"/>
          </p:cNvSpPr>
          <p:nvPr/>
        </p:nvSpPr>
        <p:spPr bwMode="auto">
          <a:xfrm>
            <a:off x="714375" y="571500"/>
            <a:ext cx="1003300" cy="369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Top side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 rot="16200000" flipV="1">
            <a:off x="3000375" y="6000750"/>
            <a:ext cx="357188" cy="714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타원 20"/>
          <p:cNvSpPr/>
          <p:nvPr/>
        </p:nvSpPr>
        <p:spPr>
          <a:xfrm rot="2137079">
            <a:off x="5830888" y="3336925"/>
            <a:ext cx="785812" cy="1143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5143500" y="1571625"/>
            <a:ext cx="357188" cy="357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cxnSp>
        <p:nvCxnSpPr>
          <p:cNvPr id="24" name="직선 화살표 연결선 23"/>
          <p:cNvCxnSpPr/>
          <p:nvPr/>
        </p:nvCxnSpPr>
        <p:spPr>
          <a:xfrm flipV="1">
            <a:off x="5500688" y="1357313"/>
            <a:ext cx="500062" cy="35718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 rot="16200000" flipH="1">
            <a:off x="6393657" y="4393406"/>
            <a:ext cx="571500" cy="35718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91" name="Date Placeholder 1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altLang="ko-KR" smtClean="0"/>
          </a:p>
        </p:txBody>
      </p:sp>
      <p:sp>
        <p:nvSpPr>
          <p:cNvPr id="28692" name="Slide Number Placeholder 2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0AA276-6E11-F94F-9D87-0D8A810AAB7B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8693" name="Footer Placeholder 2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GEM DHCAL, J. Yu</a:t>
            </a:r>
            <a:endParaRPr lang="en-US" smtClean="0"/>
          </a:p>
        </p:txBody>
      </p:sp>
      <p:pic>
        <p:nvPicPr>
          <p:cNvPr id="28694" name="Picture 35" descr="E:\UTA Research\Photos\2009_06_02\IMG_0276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9400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95" name="TextBox 24"/>
          <p:cNvSpPr txBox="1">
            <a:spLocks noChangeArrowheads="1"/>
          </p:cNvSpPr>
          <p:nvPr/>
        </p:nvSpPr>
        <p:spPr bwMode="auto">
          <a:xfrm>
            <a:off x="0" y="0"/>
            <a:ext cx="1841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Fe55 Source Signal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886200"/>
            <a:ext cx="3200400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438" y="3459163"/>
            <a:ext cx="4932362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Box 10"/>
          <p:cNvSpPr txBox="1">
            <a:spLocks noChangeArrowheads="1"/>
          </p:cNvSpPr>
          <p:nvPr/>
        </p:nvSpPr>
        <p:spPr bwMode="auto">
          <a:xfrm>
            <a:off x="2514600" y="1382713"/>
            <a:ext cx="762000" cy="369887"/>
          </a:xfrm>
          <a:prstGeom prst="rect">
            <a:avLst/>
          </a:prstGeom>
          <a:solidFill>
            <a:srgbClr val="FFFFCC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Fe</a:t>
            </a:r>
            <a:r>
              <a:rPr lang="en-US" b="1" baseline="30000">
                <a:solidFill>
                  <a:srgbClr val="FF0000"/>
                </a:solidFill>
              </a:rPr>
              <a:t>55</a:t>
            </a:r>
          </a:p>
        </p:txBody>
      </p:sp>
      <p:sp>
        <p:nvSpPr>
          <p:cNvPr id="29703" name="TextBox 11"/>
          <p:cNvSpPr txBox="1">
            <a:spLocks noChangeArrowheads="1"/>
          </p:cNvSpPr>
          <p:nvPr/>
        </p:nvSpPr>
        <p:spPr bwMode="auto">
          <a:xfrm>
            <a:off x="2590800" y="3886200"/>
            <a:ext cx="762000" cy="369888"/>
          </a:xfrm>
          <a:prstGeom prst="rect">
            <a:avLst/>
          </a:prstGeom>
          <a:solidFill>
            <a:srgbClr val="FFFFCC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Ru</a:t>
            </a:r>
            <a:r>
              <a:rPr lang="en-US" b="1" baseline="30000">
                <a:solidFill>
                  <a:srgbClr val="FF0000"/>
                </a:solidFill>
              </a:rPr>
              <a:t>106</a:t>
            </a:r>
          </a:p>
        </p:txBody>
      </p:sp>
      <p:sp>
        <p:nvSpPr>
          <p:cNvPr id="29704" name="TextBox 12"/>
          <p:cNvSpPr txBox="1">
            <a:spLocks noChangeArrowheads="1"/>
          </p:cNvSpPr>
          <p:nvPr/>
        </p:nvSpPr>
        <p:spPr bwMode="auto">
          <a:xfrm>
            <a:off x="2362200" y="4343400"/>
            <a:ext cx="2590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Good conformation to characteristic Minimum Ionizing Landau fit</a:t>
            </a:r>
          </a:p>
        </p:txBody>
      </p:sp>
      <p:sp>
        <p:nvSpPr>
          <p:cNvPr id="29705" name="Date Placeholder 1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20, 2010</a:t>
            </a:r>
            <a:endParaRPr lang="en-US" smtClean="0"/>
          </a:p>
        </p:txBody>
      </p:sp>
      <p:sp>
        <p:nvSpPr>
          <p:cNvPr id="29706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A2CBB0-DD0E-E049-90EE-79A88605817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9707" name="Footer Placeholder 1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  <a:endParaRPr lang="en-US" smtClean="0"/>
          </a:p>
        </p:txBody>
      </p:sp>
      <p:sp>
        <p:nvSpPr>
          <p:cNvPr id="21" name="Rectangle 20"/>
          <p:cNvSpPr/>
          <p:nvPr/>
        </p:nvSpPr>
        <p:spPr>
          <a:xfrm>
            <a:off x="6781800" y="4267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970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609600"/>
            <a:ext cx="38576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0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r>
              <a:rPr lang="en-US" altLang="ko-KR" smtClean="0">
                <a:ea typeface="Times New Roman" charset="0"/>
                <a:cs typeface="Times New Roman" charset="0"/>
              </a:rPr>
              <a:t>GEM+kPiX Fe</a:t>
            </a:r>
            <a:r>
              <a:rPr lang="en-US" altLang="ko-KR" baseline="30000" smtClean="0">
                <a:ea typeface="Times New Roman" charset="0"/>
                <a:cs typeface="Times New Roman" charset="0"/>
              </a:rPr>
              <a:t>55</a:t>
            </a:r>
            <a:r>
              <a:rPr lang="en-US" altLang="ko-KR" smtClean="0">
                <a:ea typeface="Times New Roman" charset="0"/>
                <a:cs typeface="Times New Roman" charset="0"/>
              </a:rPr>
              <a:t> and Ru</a:t>
            </a:r>
            <a:r>
              <a:rPr lang="en-US" altLang="ko-KR" baseline="30000" smtClean="0">
                <a:ea typeface="Times New Roman" charset="0"/>
                <a:cs typeface="Times New Roman" charset="0"/>
              </a:rPr>
              <a:t>106</a:t>
            </a:r>
            <a:r>
              <a:rPr lang="en-US" altLang="ko-KR" smtClean="0">
                <a:ea typeface="Times New Roman" charset="0"/>
                <a:cs typeface="Times New Roman" charset="0"/>
              </a:rPr>
              <a:t> Spectra</a:t>
            </a:r>
            <a:endParaRPr lang="ko-KR" altLang="en-US" smtClean="0">
              <a:ea typeface="Times New Roman" charset="0"/>
              <a:cs typeface="Times New Roman" charset="0"/>
            </a:endParaRPr>
          </a:p>
        </p:txBody>
      </p:sp>
      <p:pic>
        <p:nvPicPr>
          <p:cNvPr id="15" name="Picture 3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762000"/>
            <a:ext cx="4953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15160</TotalTime>
  <Words>975</Words>
  <Application>Microsoft Macintosh PowerPoint</Application>
  <PresentationFormat>On-screen Show (4:3)</PresentationFormat>
  <Paragraphs>192</Paragraphs>
  <Slides>21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Default Design</vt:lpstr>
      <vt:lpstr>Visio</vt:lpstr>
      <vt:lpstr>Slide 1</vt:lpstr>
      <vt:lpstr>Introduction</vt:lpstr>
      <vt:lpstr>Why GEM?</vt:lpstr>
      <vt:lpstr>Slide 4</vt:lpstr>
      <vt:lpstr>What have been done so far?</vt:lpstr>
      <vt:lpstr>Slide 6</vt:lpstr>
      <vt:lpstr>Slide 7</vt:lpstr>
      <vt:lpstr>Slide 8</vt:lpstr>
      <vt:lpstr>GEM+kPiX Fe55 and Ru106 Spectra</vt:lpstr>
      <vt:lpstr>Charge Weighted Lego for Fe55</vt:lpstr>
      <vt:lpstr>Histogram Map for Fe55</vt:lpstr>
      <vt:lpstr>Slide 12</vt:lpstr>
      <vt:lpstr>Slide 13</vt:lpstr>
      <vt:lpstr>Cosmic Ray Data with External Trigger</vt:lpstr>
      <vt:lpstr>GEM DHCAL Plans</vt:lpstr>
      <vt:lpstr>33cmx100cm GEM Foils Design</vt:lpstr>
      <vt:lpstr>33cmx100cm Large Area GEM</vt:lpstr>
      <vt:lpstr>Slide 18</vt:lpstr>
      <vt:lpstr>Slide 19</vt:lpstr>
      <vt:lpstr>Slide 20</vt:lpstr>
      <vt:lpstr>Summary</vt:lpstr>
    </vt:vector>
  </TitlesOfParts>
  <Manager/>
  <Company>University of Texas at Arlington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NSS2009 GEM Presentation</dc:title>
  <dc:subject/>
  <dc:creator>Jae Yu</dc:creator>
  <cp:keywords/>
  <dc:description/>
  <cp:lastModifiedBy>Jae Yu</cp:lastModifiedBy>
  <cp:revision>1089</cp:revision>
  <cp:lastPrinted>2009-10-07T15:09:31Z</cp:lastPrinted>
  <dcterms:created xsi:type="dcterms:W3CDTF">2010-07-19T05:59:04Z</dcterms:created>
  <dcterms:modified xsi:type="dcterms:W3CDTF">2010-07-20T12:32:27Z</dcterms:modified>
  <cp:category/>
</cp:coreProperties>
</file>