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385" r:id="rId4"/>
    <p:sldId id="386" r:id="rId5"/>
    <p:sldId id="274" r:id="rId6"/>
    <p:sldId id="273" r:id="rId7"/>
    <p:sldId id="275" r:id="rId8"/>
    <p:sldId id="387" r:id="rId9"/>
    <p:sldId id="3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F6CF4-41D3-46EF-81CD-D3EF0E591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0F756E-0043-4393-B759-9D493B546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F5AA7-DF73-4C4B-A704-0CC5B451E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A0C45-AB6C-4944-9E6B-68D2739D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0F55F-8C55-4D9A-AEBC-C0273CAB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45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DEED-F3E3-4E1E-9F49-48213859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D15F62-F436-4F7C-822B-ECC0284A0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B7C69-6681-4DEA-932F-DB4FA96A9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B8B94-72C1-4947-A2A6-E38DCAB2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47D3-D12E-49B9-A3C3-395BC8AB3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27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216FD0-5525-4FE9-BD12-297225EF6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DD9129-95B8-46BC-8C4B-BB9F789C6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F3A99-BC44-4737-A491-31FEE2D2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3F603-3785-41E1-AE15-58D9DD322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58C20-8C7A-41DB-854D-91DFD0E6C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76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76127-8D12-4C97-A18B-4761E0FA3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83C6C-BE08-4CDF-86FF-C954989CB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0040E-14C0-420B-88D3-2B9B4A09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BD42F-8FB3-4ABD-842F-659393101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DCBEE-1F39-4D7E-9D13-E1B0B330C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32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24AD-F42B-42C7-B926-8FDDF620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EBC1C4-33FE-4953-A4B5-A8FD16741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75B89-713E-4C5C-B9C6-7F11B1A8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A28B8-1BBD-49B6-A7B9-44947EF4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08206-218E-4009-9957-FD7E3BB30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98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7A3A9-5A34-4613-B86E-BE20D80E5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64F6-FA7D-40D9-8B41-7C14898C0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88FA4E-9463-4FA5-ADA1-9C2DDE0B7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85A79-0519-4D90-8839-C81E6EFC5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137B4-63D5-4B84-909E-A5D517620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3E41C9-CE4E-4BEC-8691-437A30151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10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30D10-7A91-4619-9B21-6109653C5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1792F-DE1F-49F5-9935-8CF26B421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ED8F34-3209-42C1-B5CF-68FA5D1DE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93216-A60C-4B97-9D8E-6FE392C45B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9282A8-2028-48C4-94FE-849583517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8E5046-62BD-4801-AEB5-9174404A2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19645-EDE8-4EEB-AC89-2DDECC1C7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D8DB0-3E7D-4AD8-8EF8-E6B9A2B68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16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1CD41-611D-4346-AC66-2F4733046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FAD31-6FCD-4715-8517-D22CD3D4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4B4F8-20E4-4C7F-9639-0EA8C05A0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0A8C15-EEF4-4784-8712-43BBFF78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8D402F-B644-49DC-88DA-5B88D59D9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30302-73C4-49C4-AE23-67FFA0281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1962F0-93F4-4647-85CA-06C289E41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54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A133E-8885-4A72-ABDF-CCFC0B95E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AE002-12AB-48D3-B475-EB95027AF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35F25A-123A-49E7-8E66-3908823E3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A4F772-FC39-420A-80BB-181FA6443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CE303-F493-4E70-BE48-7A2857547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1C292-90AF-4286-BD85-DEFA817F5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41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0A0E-15E1-4C10-B5B0-3A9EEEBC2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080148-3EE9-49BE-AACB-72B1954512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7C1F8-54BE-4A4B-ACCF-EFD1ECBB1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5527E-5597-43D2-9081-A1D800DAB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3FB75-D6C5-4E85-B0BD-C6F56DA65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5E7DA-964D-4A08-B3BD-3478B8B5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635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7569FD-4B49-4951-9C56-001DE58F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5734E-D6A5-4CFA-B18B-D1D1BA6FD2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6ED90-9956-4824-9CED-CF8E6CFD6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9B39A-DC99-4797-80A2-AFB5F184B202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F4257-5F64-4F38-83E2-8525FC8EC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CB29E-4CA4-41AD-BCDA-CBF587779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E72C6-FB49-4D81-BF16-F01835977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18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5C957-CDF7-4CC0-AAEA-4EA6A7A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Items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F7D60-5EE0-449F-B72B-C5AE0E423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Frames and support (ready)</a:t>
            </a:r>
          </a:p>
          <a:p>
            <a:r>
              <a:rPr lang="en-US" dirty="0"/>
              <a:t>Imaging system (ready)</a:t>
            </a:r>
          </a:p>
          <a:p>
            <a:r>
              <a:rPr lang="en-US" dirty="0"/>
              <a:t>off-line alignment system (ready)</a:t>
            </a:r>
          </a:p>
          <a:p>
            <a:r>
              <a:rPr lang="en-US" dirty="0"/>
              <a:t>on-line alignment system (waiting for injection mirror flange)</a:t>
            </a:r>
          </a:p>
          <a:p>
            <a:r>
              <a:rPr lang="en-US" dirty="0"/>
              <a:t>Chambers</a:t>
            </a:r>
            <a:r>
              <a:rPr lang="en-GB" dirty="0"/>
              <a:t> (ready, two are under inspection)</a:t>
            </a:r>
          </a:p>
          <a:p>
            <a:r>
              <a:rPr lang="en-GB" dirty="0"/>
              <a:t>nozzle-skimmer assembly (</a:t>
            </a:r>
            <a:r>
              <a:rPr lang="en-GB" dirty="0">
                <a:solidFill>
                  <a:srgbClr val="FF0000"/>
                </a:solidFill>
              </a:rPr>
              <a:t>missing the bellows</a:t>
            </a:r>
            <a:r>
              <a:rPr lang="en-GB" dirty="0"/>
              <a:t>)</a:t>
            </a:r>
          </a:p>
          <a:p>
            <a:r>
              <a:rPr lang="en-GB" dirty="0"/>
              <a:t>Gate valve and its control system (ready)</a:t>
            </a:r>
          </a:p>
          <a:p>
            <a:r>
              <a:rPr lang="en-GB" dirty="0"/>
              <a:t>Pumps (A type of cables is missing for TMP)</a:t>
            </a:r>
          </a:p>
          <a:p>
            <a:r>
              <a:rPr lang="en-GB" dirty="0"/>
              <a:t>Pump control system (in progress)</a:t>
            </a:r>
          </a:p>
          <a:p>
            <a:r>
              <a:rPr lang="en-GB" dirty="0"/>
              <a:t>New gas density measurement system (with manufacturer)</a:t>
            </a:r>
          </a:p>
          <a:p>
            <a:r>
              <a:rPr lang="en-GB" dirty="0"/>
              <a:t>For the whole assembly ( </a:t>
            </a:r>
            <a:r>
              <a:rPr lang="en-GB" dirty="0">
                <a:solidFill>
                  <a:srgbClr val="FF0000"/>
                </a:solidFill>
              </a:rPr>
              <a:t>A4-100 silver plated screw are expected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3DE32-8AF6-4750-959B-C2D00EBE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Frame, support and chambers</a:t>
            </a:r>
          </a:p>
        </p:txBody>
      </p:sp>
      <p:pic>
        <p:nvPicPr>
          <p:cNvPr id="5" name="Content Placeholder 4" descr="A picture containing indoor, table, kitchen, sink&#10;&#10;Description automatically generated">
            <a:extLst>
              <a:ext uri="{FF2B5EF4-FFF2-40B4-BE49-F238E27FC236}">
                <a16:creationId xmlns:a16="http://schemas.microsoft.com/office/drawing/2014/main" id="{F60BAD4F-9C5D-4556-A82D-6B5E07C234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56568"/>
            <a:ext cx="3699272" cy="49323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C86FE-FFD1-4208-A361-B952C45A2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A picture containing indoor, sitting, table, holding&#10;&#10;Description automatically generated">
            <a:extLst>
              <a:ext uri="{FF2B5EF4-FFF2-40B4-BE49-F238E27FC236}">
                <a16:creationId xmlns:a16="http://schemas.microsoft.com/office/drawing/2014/main" id="{58B5C903-A2D8-4878-B918-CB516D9B4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06" y="1376336"/>
            <a:ext cx="2647237" cy="1985428"/>
          </a:xfrm>
          <a:prstGeom prst="rect">
            <a:avLst/>
          </a:prstGeom>
        </p:spPr>
      </p:pic>
      <p:pic>
        <p:nvPicPr>
          <p:cNvPr id="8" name="Picture 7" descr="A picture containing indoor, mirror, sitting, small&#10;&#10;Description automatically generated">
            <a:extLst>
              <a:ext uri="{FF2B5EF4-FFF2-40B4-BE49-F238E27FC236}">
                <a16:creationId xmlns:a16="http://schemas.microsoft.com/office/drawing/2014/main" id="{B229D4E7-E9AD-4A88-A9A6-6CC20F762D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052" y="1376337"/>
            <a:ext cx="2647237" cy="1985428"/>
          </a:xfrm>
          <a:prstGeom prst="rect">
            <a:avLst/>
          </a:prstGeom>
        </p:spPr>
      </p:pic>
      <p:pic>
        <p:nvPicPr>
          <p:cNvPr id="1026" name="Hw1612963598254">
            <a:extLst>
              <a:ext uri="{FF2B5EF4-FFF2-40B4-BE49-F238E27FC236}">
                <a16:creationId xmlns:a16="http://schemas.microsoft.com/office/drawing/2014/main" id="{29C1E087-789C-4649-AA21-DF5ECB9914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9" b="40161"/>
          <a:stretch/>
        </p:blipFill>
        <p:spPr bwMode="auto">
          <a:xfrm>
            <a:off x="5101106" y="4003886"/>
            <a:ext cx="2971800" cy="1839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Hw1612963608590">
            <a:extLst>
              <a:ext uri="{FF2B5EF4-FFF2-40B4-BE49-F238E27FC236}">
                <a16:creationId xmlns:a16="http://schemas.microsoft.com/office/drawing/2014/main" id="{501486B4-B06A-4A8B-9BD8-24F1AD9BFF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46"/>
          <a:stretch/>
        </p:blipFill>
        <p:spPr bwMode="auto">
          <a:xfrm>
            <a:off x="8311976" y="3545901"/>
            <a:ext cx="2971800" cy="299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F0CC6A-C86C-453F-8B62-8D6507295F3D}"/>
              </a:ext>
            </a:extLst>
          </p:cNvPr>
          <p:cNvSpPr txBox="1"/>
          <p:nvPr/>
        </p:nvSpPr>
        <p:spPr>
          <a:xfrm>
            <a:off x="5706737" y="5927075"/>
            <a:ext cx="1817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Injection flange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137C03-1324-43B3-BF6F-B956715274D2}"/>
              </a:ext>
            </a:extLst>
          </p:cNvPr>
          <p:cNvSpPr txBox="1"/>
          <p:nvPr/>
        </p:nvSpPr>
        <p:spPr>
          <a:xfrm>
            <a:off x="5515832" y="3381962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Injection chamber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833F9F-2634-4291-8372-CE43786A4E46}"/>
              </a:ext>
            </a:extLst>
          </p:cNvPr>
          <p:cNvSpPr txBox="1"/>
          <p:nvPr/>
        </p:nvSpPr>
        <p:spPr>
          <a:xfrm>
            <a:off x="8912851" y="3244334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Interaction chamber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E9F794-518B-49D4-9E98-6EADC9D43FA9}"/>
              </a:ext>
            </a:extLst>
          </p:cNvPr>
          <p:cNvSpPr txBox="1"/>
          <p:nvPr/>
        </p:nvSpPr>
        <p:spPr>
          <a:xfrm>
            <a:off x="9145078" y="6492875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chamber</a:t>
            </a:r>
          </a:p>
        </p:txBody>
      </p:sp>
    </p:spTree>
    <p:extLst>
      <p:ext uri="{BB962C8B-B14F-4D97-AF65-F5344CB8AC3E}">
        <p14:creationId xmlns:p14="http://schemas.microsoft.com/office/powerpoint/2010/main" val="420710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4E27-E16D-4D9D-9A9C-CF0797F8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914"/>
          </a:xfrm>
        </p:spPr>
        <p:txBody>
          <a:bodyPr/>
          <a:lstStyle/>
          <a:p>
            <a:r>
              <a:rPr lang="en-GB" dirty="0"/>
              <a:t>Summary for v3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D104F2-4C25-4EFB-B01C-564753B6B0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56" t="17548" r="31046" b="35146"/>
          <a:stretch/>
        </p:blipFill>
        <p:spPr>
          <a:xfrm>
            <a:off x="6839456" y="1184988"/>
            <a:ext cx="5066523" cy="475516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D88B8FD-BED1-4A34-B55D-2BF39D232B4D}"/>
              </a:ext>
            </a:extLst>
          </p:cNvPr>
          <p:cNvSpPr/>
          <p:nvPr/>
        </p:nvSpPr>
        <p:spPr>
          <a:xfrm>
            <a:off x="8075644" y="3965510"/>
            <a:ext cx="695325" cy="92081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1C72B8D-1258-4822-9849-BFEE4619824D}"/>
              </a:ext>
            </a:extLst>
          </p:cNvPr>
          <p:cNvSpPr/>
          <p:nvPr/>
        </p:nvSpPr>
        <p:spPr>
          <a:xfrm>
            <a:off x="8770969" y="4086808"/>
            <a:ext cx="695325" cy="82333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6171518-8311-4D5A-8943-B0B8875EFB3D}"/>
              </a:ext>
            </a:extLst>
          </p:cNvPr>
          <p:cNvSpPr/>
          <p:nvPr/>
        </p:nvSpPr>
        <p:spPr>
          <a:xfrm>
            <a:off x="8218520" y="3800572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4AAD42-84FC-4908-A9A8-F99C55C09444}"/>
              </a:ext>
            </a:extLst>
          </p:cNvPr>
          <p:cNvSpPr/>
          <p:nvPr/>
        </p:nvSpPr>
        <p:spPr>
          <a:xfrm>
            <a:off x="9090700" y="3515917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1AFC7A-0A89-479E-B695-14450DBEFDD1}"/>
              </a:ext>
            </a:extLst>
          </p:cNvPr>
          <p:cNvSpPr/>
          <p:nvPr/>
        </p:nvSpPr>
        <p:spPr>
          <a:xfrm>
            <a:off x="9868251" y="2278058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D2CDA56-4846-44F0-982D-9A0F285BB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21" y="1184988"/>
            <a:ext cx="6410559" cy="493210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Active gauge used in CI, will be changed to modular one after shipping to CERN.</a:t>
            </a:r>
          </a:p>
          <a:p>
            <a:r>
              <a:rPr lang="en-GB" dirty="0">
                <a:solidFill>
                  <a:schemeClr val="accent6"/>
                </a:solidFill>
              </a:rPr>
              <a:t>T-flange ordered, but will not be used in CI test? (Pirani gauges and leaking valve are recently added to the drawing)</a:t>
            </a:r>
          </a:p>
          <a:p>
            <a:r>
              <a:rPr lang="en-GB" dirty="0">
                <a:solidFill>
                  <a:schemeClr val="accent2"/>
                </a:solidFill>
              </a:rPr>
              <a:t>Dump chamber, injection flange, mirror flange being manufactured </a:t>
            </a:r>
            <a:r>
              <a:rPr lang="en-GB" dirty="0">
                <a:solidFill>
                  <a:schemeClr val="accent2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GB" dirty="0">
                <a:solidFill>
                  <a:srgbClr val="FF0000"/>
                </a:solidFill>
              </a:rPr>
              <a:t>A4-100 silver plated screw, washer and nuts (Ordered, some need to be specially made)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FBA471A-2EAB-4D34-80FF-FB07E9E6CD29}"/>
              </a:ext>
            </a:extLst>
          </p:cNvPr>
          <p:cNvSpPr/>
          <p:nvPr/>
        </p:nvSpPr>
        <p:spPr>
          <a:xfrm rot="19438917">
            <a:off x="8157697" y="4833562"/>
            <a:ext cx="300447" cy="82345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945218-7317-4706-A41B-4D63C52EC1F8}"/>
              </a:ext>
            </a:extLst>
          </p:cNvPr>
          <p:cNvSpPr/>
          <p:nvPr/>
        </p:nvSpPr>
        <p:spPr>
          <a:xfrm rot="19438917">
            <a:off x="10615008" y="2789644"/>
            <a:ext cx="662547" cy="82345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B7FAAA-4609-4C10-8FC7-195B1CA3C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99B1D-D2A5-4A9E-8D0F-97489118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66EC02-570E-403F-AD93-78C84F90B32D}"/>
              </a:ext>
            </a:extLst>
          </p:cNvPr>
          <p:cNvSpPr/>
          <p:nvPr/>
        </p:nvSpPr>
        <p:spPr>
          <a:xfrm>
            <a:off x="8825417" y="5212384"/>
            <a:ext cx="228095" cy="2278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702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F5BDF67-A3DB-4639-A140-962FC170F7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17" t="42609" r="18877" b="26417"/>
          <a:stretch/>
        </p:blipFill>
        <p:spPr>
          <a:xfrm>
            <a:off x="5473057" y="1345541"/>
            <a:ext cx="6635447" cy="19948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3A673C-79FB-4D1A-9C30-9A18E68FD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64D30-02C5-479C-B0D9-1D261EE89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1027"/>
            <a:ext cx="4372110" cy="411593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Special gas injection flange: ordered by CERN </a:t>
            </a:r>
            <a:r>
              <a:rPr lang="en-GB" dirty="0">
                <a:solidFill>
                  <a:schemeClr val="accent6"/>
                </a:solidFill>
                <a:highlight>
                  <a:srgbClr val="FFFF00"/>
                </a:highlight>
              </a:rPr>
              <a:t>(waiting)</a:t>
            </a:r>
          </a:p>
          <a:p>
            <a:r>
              <a:rPr lang="en-GB" dirty="0">
                <a:solidFill>
                  <a:schemeClr val="accent2"/>
                </a:solidFill>
              </a:rPr>
              <a:t>Nozzle: ordered from oxford by CERN </a:t>
            </a:r>
            <a:r>
              <a:rPr lang="en-GB" dirty="0">
                <a:solidFill>
                  <a:schemeClr val="accent2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GB" dirty="0">
                <a:solidFill>
                  <a:srgbClr val="0070C0"/>
                </a:solidFill>
              </a:rPr>
              <a:t>Bellow</a:t>
            </a:r>
            <a:r>
              <a:rPr lang="en-US" altLang="zh-CN" dirty="0">
                <a:solidFill>
                  <a:srgbClr val="0070C0"/>
                </a:solidFill>
              </a:rPr>
              <a:t>s: ordered by CERN </a:t>
            </a:r>
            <a:r>
              <a:rPr lang="en-GB" dirty="0">
                <a:solidFill>
                  <a:schemeClr val="accent6"/>
                </a:solidFill>
                <a:highlight>
                  <a:srgbClr val="FF0000"/>
                </a:highlight>
              </a:rPr>
              <a:t>(waiting)</a:t>
            </a:r>
            <a:endParaRPr lang="en-US" altLang="zh-CN" dirty="0">
              <a:solidFill>
                <a:srgbClr val="0070C0"/>
              </a:solidFill>
              <a:highlight>
                <a:srgbClr val="FF0000"/>
              </a:highlight>
            </a:endParaRPr>
          </a:p>
          <a:p>
            <a:r>
              <a:rPr lang="en-US" dirty="0">
                <a:solidFill>
                  <a:srgbClr val="7030A0"/>
                </a:solidFill>
              </a:rPr>
              <a:t>2</a:t>
            </a:r>
            <a:r>
              <a:rPr lang="en-GB" baseline="30000" dirty="0" err="1">
                <a:solidFill>
                  <a:srgbClr val="7030A0"/>
                </a:solidFill>
              </a:rPr>
              <a:t>nd</a:t>
            </a:r>
            <a:r>
              <a:rPr lang="zh-CN" altLang="en-US" dirty="0">
                <a:solidFill>
                  <a:srgbClr val="7030A0"/>
                </a:solidFill>
              </a:rPr>
              <a:t> </a:t>
            </a:r>
            <a:r>
              <a:rPr lang="en-US" altLang="zh-CN" dirty="0">
                <a:solidFill>
                  <a:srgbClr val="7030A0"/>
                </a:solidFill>
              </a:rPr>
              <a:t>skimmer and 3</a:t>
            </a:r>
            <a:r>
              <a:rPr lang="en-US" altLang="zh-CN" baseline="30000" dirty="0">
                <a:solidFill>
                  <a:srgbClr val="7030A0"/>
                </a:solidFill>
              </a:rPr>
              <a:t>rd</a:t>
            </a:r>
            <a:r>
              <a:rPr lang="en-US" altLang="zh-CN" dirty="0">
                <a:solidFill>
                  <a:srgbClr val="7030A0"/>
                </a:solidFill>
              </a:rPr>
              <a:t> skimmer </a:t>
            </a:r>
            <a:r>
              <a:rPr lang="en-US" altLang="zh-CN" dirty="0">
                <a:solidFill>
                  <a:srgbClr val="7030A0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US" altLang="zh-CN" dirty="0">
                <a:solidFill>
                  <a:schemeClr val="accent4">
                    <a:lumMod val="75000"/>
                  </a:schemeClr>
                </a:solidFill>
              </a:rPr>
              <a:t>Target and adaptor </a:t>
            </a:r>
            <a:r>
              <a:rPr lang="en-US" altLang="zh-CN" dirty="0">
                <a:solidFill>
                  <a:schemeClr val="accent4">
                    <a:lumMod val="75000"/>
                  </a:schemeClr>
                </a:solidFill>
                <a:highlight>
                  <a:srgbClr val="00FF00"/>
                </a:highlight>
              </a:rPr>
              <a:t>(ready)</a:t>
            </a:r>
            <a:endParaRPr lang="en-GB" dirty="0">
              <a:solidFill>
                <a:srgbClr val="7030A0"/>
              </a:solidFill>
              <a:highlight>
                <a:srgbClr val="00FF00"/>
              </a:highlight>
            </a:endParaRPr>
          </a:p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A91408-7C51-4A8E-B5DB-8D8B3F8BBCED}"/>
              </a:ext>
            </a:extLst>
          </p:cNvPr>
          <p:cNvSpPr/>
          <p:nvPr/>
        </p:nvSpPr>
        <p:spPr>
          <a:xfrm>
            <a:off x="6355590" y="1796142"/>
            <a:ext cx="831690" cy="1544216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0F49A0-BD4B-4CBC-850A-6542F9AA4A5C}"/>
              </a:ext>
            </a:extLst>
          </p:cNvPr>
          <p:cNvSpPr/>
          <p:nvPr/>
        </p:nvSpPr>
        <p:spPr>
          <a:xfrm>
            <a:off x="8899472" y="2153719"/>
            <a:ext cx="303597" cy="329729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617AA7-89A1-45E4-9E65-A78DCF0161E3}"/>
              </a:ext>
            </a:extLst>
          </p:cNvPr>
          <p:cNvSpPr/>
          <p:nvPr/>
        </p:nvSpPr>
        <p:spPr>
          <a:xfrm>
            <a:off x="9203069" y="1462429"/>
            <a:ext cx="626898" cy="32972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AD8390-9158-4066-B45A-31EB64495263}"/>
              </a:ext>
            </a:extLst>
          </p:cNvPr>
          <p:cNvSpPr/>
          <p:nvPr/>
        </p:nvSpPr>
        <p:spPr>
          <a:xfrm>
            <a:off x="9750490" y="1911950"/>
            <a:ext cx="342224" cy="81258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42C33C-61AF-4422-809D-9EBFF11B0BD4}"/>
              </a:ext>
            </a:extLst>
          </p:cNvPr>
          <p:cNvSpPr/>
          <p:nvPr/>
        </p:nvSpPr>
        <p:spPr>
          <a:xfrm>
            <a:off x="9446291" y="2141254"/>
            <a:ext cx="303597" cy="32972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1D704D0-0A7D-486E-9CB6-76EC9C8B8AD2}"/>
              </a:ext>
            </a:extLst>
          </p:cNvPr>
          <p:cNvSpPr/>
          <p:nvPr/>
        </p:nvSpPr>
        <p:spPr>
          <a:xfrm>
            <a:off x="11766279" y="1899823"/>
            <a:ext cx="303597" cy="81258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80DCC6-38E7-4398-A735-87828B9F1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35" t="27065" r="8929" b="23038"/>
          <a:stretch/>
        </p:blipFill>
        <p:spPr>
          <a:xfrm>
            <a:off x="6981692" y="3532717"/>
            <a:ext cx="4372111" cy="245329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FC85DB2-87DC-42F7-883D-32A40A80F51F}"/>
              </a:ext>
            </a:extLst>
          </p:cNvPr>
          <p:cNvSpPr/>
          <p:nvPr/>
        </p:nvSpPr>
        <p:spPr>
          <a:xfrm>
            <a:off x="8284105" y="3954278"/>
            <a:ext cx="2627968" cy="1610169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C0EBF-27AA-4001-8D4E-5505BADA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CD83C-B7A7-4214-82D2-82A4182F8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70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C3E24-E218-48A4-B19E-D1D9B547C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Imaging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1B6FEA-D18C-461B-8D63-1059609D8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82" t="20376" r="41071" b="8535"/>
          <a:stretch/>
        </p:blipFill>
        <p:spPr>
          <a:xfrm>
            <a:off x="1701281" y="1299980"/>
            <a:ext cx="911290" cy="4793008"/>
          </a:xfrm>
          <a:prstGeom prst="rect">
            <a:avLst/>
          </a:prstGeom>
        </p:spPr>
      </p:pic>
      <p:pic>
        <p:nvPicPr>
          <p:cNvPr id="6" name="Picture 5" descr="A picture containing indoor, kitchen, open, sitting&#10;&#10;Description automatically generated">
            <a:extLst>
              <a:ext uri="{FF2B5EF4-FFF2-40B4-BE49-F238E27FC236}">
                <a16:creationId xmlns:a16="http://schemas.microsoft.com/office/drawing/2014/main" id="{CDD5511D-87B0-4B1A-88E2-33162C560E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t="51157" r="9524" b="30476"/>
          <a:stretch/>
        </p:blipFill>
        <p:spPr>
          <a:xfrm>
            <a:off x="3497426" y="4375825"/>
            <a:ext cx="7629331" cy="125963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F978D51-C688-4224-B4CD-7127FBACFCC2}"/>
              </a:ext>
            </a:extLst>
          </p:cNvPr>
          <p:cNvSpPr/>
          <p:nvPr/>
        </p:nvSpPr>
        <p:spPr>
          <a:xfrm>
            <a:off x="1701281" y="2631233"/>
            <a:ext cx="985935" cy="79776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3B23A0-7C2C-4854-96E6-89D364D3B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1" t="23509" r="60663" b="37778"/>
          <a:stretch/>
        </p:blipFill>
        <p:spPr>
          <a:xfrm>
            <a:off x="4127240" y="1476956"/>
            <a:ext cx="2063621" cy="255658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DA0D1284-0014-495C-8430-42A25F54F7AD}"/>
              </a:ext>
            </a:extLst>
          </p:cNvPr>
          <p:cNvSpPr/>
          <p:nvPr/>
        </p:nvSpPr>
        <p:spPr>
          <a:xfrm>
            <a:off x="3004458" y="2689935"/>
            <a:ext cx="985936" cy="398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B9FAB1D3-4F9E-4B45-AEDC-ECDFF5B0A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0008" y="1244859"/>
            <a:ext cx="4523792" cy="2788685"/>
          </a:xfrm>
        </p:spPr>
        <p:txBody>
          <a:bodyPr>
            <a:normAutofit/>
          </a:bodyPr>
          <a:lstStyle/>
          <a:p>
            <a:r>
              <a:rPr lang="en-GB" sz="2000" dirty="0"/>
              <a:t>Removable filter for CI test</a:t>
            </a:r>
          </a:p>
          <a:p>
            <a:r>
              <a:rPr lang="en-GB" sz="2000" dirty="0"/>
              <a:t>Motorized filter needed for CERN </a:t>
            </a:r>
            <a:r>
              <a:rPr lang="en-GB" sz="2000" dirty="0">
                <a:solidFill>
                  <a:srgbClr val="FF0000"/>
                </a:solidFill>
              </a:rPr>
              <a:t>(New action)</a:t>
            </a:r>
          </a:p>
          <a:p>
            <a:r>
              <a:rPr lang="en-GB" sz="2000" dirty="0"/>
              <a:t>Motorize the whole imaging system for ~42 mm movement (from target location to the interaction point) </a:t>
            </a:r>
            <a:r>
              <a:rPr lang="en-GB" sz="2000" dirty="0">
                <a:solidFill>
                  <a:srgbClr val="FF0000"/>
                </a:solidFill>
              </a:rPr>
              <a:t>(New action)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2A972E-2547-4B9A-AB4F-B8E83122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FF5F0-0780-4C1F-BC44-BD254E18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382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278D7-30EF-4921-A13F-A6FD8ABBF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control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5CFC79-621B-418D-829C-4246B7B95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45" t="24725" r="28614" b="23299"/>
          <a:stretch/>
        </p:blipFill>
        <p:spPr>
          <a:xfrm>
            <a:off x="1560909" y="1395578"/>
            <a:ext cx="8236234" cy="52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72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92795-0936-44BE-88EA-F298DB76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control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A487EB-A908-40F1-9CB2-C190098AC743}"/>
              </a:ext>
            </a:extLst>
          </p:cNvPr>
          <p:cNvSpPr/>
          <p:nvPr/>
        </p:nvSpPr>
        <p:spPr>
          <a:xfrm>
            <a:off x="1897221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Rough pump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2A319-4265-4074-BC18-74112C90FAE4}"/>
              </a:ext>
            </a:extLst>
          </p:cNvPr>
          <p:cNvSpPr/>
          <p:nvPr/>
        </p:nvSpPr>
        <p:spPr>
          <a:xfrm>
            <a:off x="4167670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Electrical valve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3850D5-A4F5-499A-82E0-7D27A1436FF5}"/>
              </a:ext>
            </a:extLst>
          </p:cNvPr>
          <p:cNvSpPr/>
          <p:nvPr/>
        </p:nvSpPr>
        <p:spPr>
          <a:xfrm>
            <a:off x="7483150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TMP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E5CEF4D-C2EC-4811-9252-CE0BAB1A41EC}"/>
              </a:ext>
            </a:extLst>
          </p:cNvPr>
          <p:cNvSpPr/>
          <p:nvPr/>
        </p:nvSpPr>
        <p:spPr>
          <a:xfrm>
            <a:off x="3834877" y="2695557"/>
            <a:ext cx="298581" cy="21926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54932AA-E11B-43C4-BF95-E9521669A8DB}"/>
              </a:ext>
            </a:extLst>
          </p:cNvPr>
          <p:cNvSpPr/>
          <p:nvPr/>
        </p:nvSpPr>
        <p:spPr>
          <a:xfrm>
            <a:off x="6077332" y="2664875"/>
            <a:ext cx="1405818" cy="2499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2484E-A28F-4572-B64B-E340864C64F4}"/>
              </a:ext>
            </a:extLst>
          </p:cNvPr>
          <p:cNvSpPr txBox="1"/>
          <p:nvPr/>
        </p:nvSpPr>
        <p:spPr>
          <a:xfrm>
            <a:off x="9615824" y="1027906"/>
            <a:ext cx="19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CC557A-767C-4C26-A8D8-EB0515D4A4D3}"/>
              </a:ext>
            </a:extLst>
          </p:cNvPr>
          <p:cNvSpPr/>
          <p:nvPr/>
        </p:nvSpPr>
        <p:spPr>
          <a:xfrm>
            <a:off x="2020604" y="4382752"/>
            <a:ext cx="1492898" cy="69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Pressure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5329835-9576-4173-A16E-22A819857B36}"/>
              </a:ext>
            </a:extLst>
          </p:cNvPr>
          <p:cNvSpPr/>
          <p:nvPr/>
        </p:nvSpPr>
        <p:spPr>
          <a:xfrm>
            <a:off x="3697641" y="4548503"/>
            <a:ext cx="1096134" cy="35896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202A77-A5DB-48CC-98D6-7C5CFBA40DAB}"/>
              </a:ext>
            </a:extLst>
          </p:cNvPr>
          <p:cNvSpPr/>
          <p:nvPr/>
        </p:nvSpPr>
        <p:spPr>
          <a:xfrm>
            <a:off x="4977914" y="4370442"/>
            <a:ext cx="1207652" cy="6904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C4F903-FBA4-4684-8B1C-D96431B5DB48}"/>
              </a:ext>
            </a:extLst>
          </p:cNvPr>
          <p:cNvSpPr/>
          <p:nvPr/>
        </p:nvSpPr>
        <p:spPr>
          <a:xfrm rot="12972326">
            <a:off x="3487705" y="3743133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5BE4447-D445-4EDD-AC5B-5C5759170DA0}"/>
              </a:ext>
            </a:extLst>
          </p:cNvPr>
          <p:cNvSpPr/>
          <p:nvPr/>
        </p:nvSpPr>
        <p:spPr>
          <a:xfrm rot="14500490">
            <a:off x="4974728" y="3647285"/>
            <a:ext cx="1070522" cy="3063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2CD154-0F43-405C-97D8-F10E9DBF1F09}"/>
              </a:ext>
            </a:extLst>
          </p:cNvPr>
          <p:cNvSpPr/>
          <p:nvPr/>
        </p:nvSpPr>
        <p:spPr>
          <a:xfrm>
            <a:off x="7483150" y="4279624"/>
            <a:ext cx="1408923" cy="775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Solenoid valve (48V control)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3D72AD4-790B-4C8D-949A-E82B6D7809B6}"/>
              </a:ext>
            </a:extLst>
          </p:cNvPr>
          <p:cNvSpPr/>
          <p:nvPr/>
        </p:nvSpPr>
        <p:spPr>
          <a:xfrm>
            <a:off x="6258187" y="4536193"/>
            <a:ext cx="1096134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1F66AD-B6BB-4EC5-BB21-4222190C53E0}"/>
              </a:ext>
            </a:extLst>
          </p:cNvPr>
          <p:cNvSpPr/>
          <p:nvPr/>
        </p:nvSpPr>
        <p:spPr>
          <a:xfrm>
            <a:off x="10053578" y="4389274"/>
            <a:ext cx="1670181" cy="63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 valve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0826451-C090-4D47-9F72-53F7F4163EB2}"/>
              </a:ext>
            </a:extLst>
          </p:cNvPr>
          <p:cNvSpPr/>
          <p:nvPr/>
        </p:nvSpPr>
        <p:spPr>
          <a:xfrm>
            <a:off x="8963605" y="4527873"/>
            <a:ext cx="1010139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020DA46-D756-4B41-8D74-E30FA0CDAD4D}"/>
              </a:ext>
            </a:extLst>
          </p:cNvPr>
          <p:cNvSpPr/>
          <p:nvPr/>
        </p:nvSpPr>
        <p:spPr>
          <a:xfrm rot="2174601">
            <a:off x="3441410" y="3857009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9B196F09-B659-4B59-9BBB-50D59A925857}"/>
              </a:ext>
            </a:extLst>
          </p:cNvPr>
          <p:cNvSpPr/>
          <p:nvPr/>
        </p:nvSpPr>
        <p:spPr>
          <a:xfrm rot="19260407">
            <a:off x="6075730" y="3787214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D7580B0-CEF8-4906-B7EC-70B62A50662A}"/>
              </a:ext>
            </a:extLst>
          </p:cNvPr>
          <p:cNvSpPr/>
          <p:nvPr/>
        </p:nvSpPr>
        <p:spPr>
          <a:xfrm rot="8462682">
            <a:off x="5977459" y="3713364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Circular 29">
            <a:extLst>
              <a:ext uri="{FF2B5EF4-FFF2-40B4-BE49-F238E27FC236}">
                <a16:creationId xmlns:a16="http://schemas.microsoft.com/office/drawing/2014/main" id="{40196630-4B4F-4DEA-8C8E-C2E8BBDDD272}"/>
              </a:ext>
            </a:extLst>
          </p:cNvPr>
          <p:cNvSpPr/>
          <p:nvPr/>
        </p:nvSpPr>
        <p:spPr>
          <a:xfrm flipH="1" flipV="1">
            <a:off x="5341854" y="3703760"/>
            <a:ext cx="5326146" cy="2811340"/>
          </a:xfrm>
          <a:prstGeom prst="circularArrow">
            <a:avLst>
              <a:gd name="adj1" fmla="val 11935"/>
              <a:gd name="adj2" fmla="val 551829"/>
              <a:gd name="adj3" fmla="val 20982820"/>
              <a:gd name="adj4" fmla="val 10800000"/>
              <a:gd name="adj5" fmla="val 12673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B9D19A-476A-416D-80FC-7F19E0B103A7}"/>
              </a:ext>
            </a:extLst>
          </p:cNvPr>
          <p:cNvSpPr/>
          <p:nvPr/>
        </p:nvSpPr>
        <p:spPr>
          <a:xfrm>
            <a:off x="10668000" y="1539084"/>
            <a:ext cx="1009650" cy="7642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power outrage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6521025-C9A5-4E42-9BD6-B78232D3AC38}"/>
              </a:ext>
            </a:extLst>
          </p:cNvPr>
          <p:cNvSpPr/>
          <p:nvPr/>
        </p:nvSpPr>
        <p:spPr>
          <a:xfrm rot="5750708">
            <a:off x="10110918" y="3219530"/>
            <a:ext cx="19132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E8CBEA15-E466-4BFF-BC47-B1A4D14FE92B}"/>
              </a:ext>
            </a:extLst>
          </p:cNvPr>
          <p:cNvSpPr/>
          <p:nvPr/>
        </p:nvSpPr>
        <p:spPr>
          <a:xfrm rot="10628862">
            <a:off x="5674098" y="1892643"/>
            <a:ext cx="48015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6E1943-4B63-4942-A0D8-E5D402BF7B5C}"/>
              </a:ext>
            </a:extLst>
          </p:cNvPr>
          <p:cNvSpPr txBox="1"/>
          <p:nvPr/>
        </p:nvSpPr>
        <p:spPr>
          <a:xfrm>
            <a:off x="9897755" y="2997580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B7206B-8E87-4243-BDB3-22B6D08ED292}"/>
              </a:ext>
            </a:extLst>
          </p:cNvPr>
          <p:cNvSpPr txBox="1"/>
          <p:nvPr/>
        </p:nvSpPr>
        <p:spPr>
          <a:xfrm>
            <a:off x="7599153" y="1339111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B04611-4373-4D1D-BF4F-1F361EED43E3}"/>
              </a:ext>
            </a:extLst>
          </p:cNvPr>
          <p:cNvSpPr txBox="1"/>
          <p:nvPr/>
        </p:nvSpPr>
        <p:spPr>
          <a:xfrm>
            <a:off x="4620922" y="3595106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RS485 protocol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AE06C1-6590-41BF-A2A2-CE7AB639F3B4}"/>
              </a:ext>
            </a:extLst>
          </p:cNvPr>
          <p:cNvSpPr txBox="1"/>
          <p:nvPr/>
        </p:nvSpPr>
        <p:spPr>
          <a:xfrm>
            <a:off x="3402952" y="4946142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RS232 protocol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BAD2C5-83A3-4E2B-9849-A8D655DBA7EB}"/>
              </a:ext>
            </a:extLst>
          </p:cNvPr>
          <p:cNvSpPr txBox="1"/>
          <p:nvPr/>
        </p:nvSpPr>
        <p:spPr>
          <a:xfrm>
            <a:off x="6353915" y="4900609"/>
            <a:ext cx="95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B9AE18-812C-4729-99D8-B3251C7F04C8}"/>
              </a:ext>
            </a:extLst>
          </p:cNvPr>
          <p:cNvSpPr txBox="1"/>
          <p:nvPr/>
        </p:nvSpPr>
        <p:spPr>
          <a:xfrm>
            <a:off x="8929637" y="4185776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Pneumatic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5F29C0-36A1-4488-A6BF-1E1ECD8C7490}"/>
              </a:ext>
            </a:extLst>
          </p:cNvPr>
          <p:cNvSpPr txBox="1"/>
          <p:nvPr/>
        </p:nvSpPr>
        <p:spPr>
          <a:xfrm>
            <a:off x="7424682" y="6308209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3CD1DD9-513E-4FAA-B8C8-4C09D4AE0C3E}"/>
              </a:ext>
            </a:extLst>
          </p:cNvPr>
          <p:cNvSpPr/>
          <p:nvPr/>
        </p:nvSpPr>
        <p:spPr>
          <a:xfrm>
            <a:off x="3558078" y="3520311"/>
            <a:ext cx="3985148" cy="5702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036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A7523-E6D5-4404-B524-CA8EF808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Offline alignment system</a:t>
            </a:r>
          </a:p>
        </p:txBody>
      </p:sp>
      <p:pic>
        <p:nvPicPr>
          <p:cNvPr id="5" name="Content Placeholder 4" descr="A picture containing indoor, worktable, cluttered, table&#10;&#10;Description automatically generated">
            <a:extLst>
              <a:ext uri="{FF2B5EF4-FFF2-40B4-BE49-F238E27FC236}">
                <a16:creationId xmlns:a16="http://schemas.microsoft.com/office/drawing/2014/main" id="{947B886A-7F1F-4CD2-840A-D34D655A5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" t="19117" r="-1478" b="25174"/>
          <a:stretch/>
        </p:blipFill>
        <p:spPr>
          <a:xfrm>
            <a:off x="2747433" y="2543967"/>
            <a:ext cx="5801784" cy="2424113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944F3D-384C-4104-9B92-B02C5F40238E}"/>
              </a:ext>
            </a:extLst>
          </p:cNvPr>
          <p:cNvCxnSpPr/>
          <p:nvPr/>
        </p:nvCxnSpPr>
        <p:spPr>
          <a:xfrm flipV="1">
            <a:off x="3190875" y="4031455"/>
            <a:ext cx="4914900" cy="1119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630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4333-BE95-4362-A3A8-CB8BDA356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gas density measurement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D3BA9-CD35-4D31-BEC6-22E1EF08A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3DDAEA-0DFD-47B8-BB7D-8ED6E7447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31" t="23770" r="43138" b="24728"/>
          <a:stretch/>
        </p:blipFill>
        <p:spPr>
          <a:xfrm>
            <a:off x="8472197" y="1569487"/>
            <a:ext cx="2676504" cy="453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963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327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Items</vt:lpstr>
      <vt:lpstr>Frame, support and chambers</vt:lpstr>
      <vt:lpstr>Summary for v3</vt:lpstr>
      <vt:lpstr>PowerPoint Presentation</vt:lpstr>
      <vt:lpstr>Imaging system</vt:lpstr>
      <vt:lpstr>Vacuum control system</vt:lpstr>
      <vt:lpstr>Vacuum control system</vt:lpstr>
      <vt:lpstr>Offline alignment system</vt:lpstr>
      <vt:lpstr>New gas density measurement 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Items</dc:title>
  <dc:creator>Zhang, Hao [haozhang]</dc:creator>
  <cp:lastModifiedBy>Zhang, Hao [haozhang]</cp:lastModifiedBy>
  <cp:revision>11</cp:revision>
  <dcterms:created xsi:type="dcterms:W3CDTF">2021-02-24T09:20:35Z</dcterms:created>
  <dcterms:modified xsi:type="dcterms:W3CDTF">2021-02-26T01:23:57Z</dcterms:modified>
</cp:coreProperties>
</file>