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57" r:id="rId4"/>
    <p:sldId id="260" r:id="rId5"/>
    <p:sldId id="258" r:id="rId6"/>
    <p:sldId id="259" r:id="rId7"/>
    <p:sldId id="261" r:id="rId8"/>
    <p:sldId id="265" r:id="rId9"/>
    <p:sldId id="267" r:id="rId10"/>
    <p:sldId id="266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jens\cernbox\Docs\Synchrotron_radiation\angle-map-MF\angle%20map\v2\20210226_angle-map_only-theta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'20210226_angle-map_only-theta'!$D$2:$D$56</c:f>
              <c:numCache>
                <c:formatCode>General</c:formatCode>
                <c:ptCount val="55"/>
                <c:pt idx="0">
                  <c:v>0.81817989252275602</c:v>
                </c:pt>
                <c:pt idx="1">
                  <c:v>2.4545397348640474</c:v>
                </c:pt>
                <c:pt idx="2">
                  <c:v>4.0908995199095592</c:v>
                </c:pt>
                <c:pt idx="3">
                  <c:v>5.7272593622508516</c:v>
                </c:pt>
                <c:pt idx="4">
                  <c:v>7.3636191472963635</c:v>
                </c:pt>
                <c:pt idx="5">
                  <c:v>8.9999789323418753</c:v>
                </c:pt>
                <c:pt idx="6">
                  <c:v>10.636338774683168</c:v>
                </c:pt>
                <c:pt idx="7">
                  <c:v>12.27269855972868</c:v>
                </c:pt>
                <c:pt idx="8">
                  <c:v>13.90905840206997</c:v>
                </c:pt>
                <c:pt idx="9">
                  <c:v>15.545418187115482</c:v>
                </c:pt>
                <c:pt idx="10">
                  <c:v>17.181778029456773</c:v>
                </c:pt>
                <c:pt idx="11">
                  <c:v>18.818137814502286</c:v>
                </c:pt>
                <c:pt idx="12">
                  <c:v>20.4544975995478</c:v>
                </c:pt>
                <c:pt idx="13">
                  <c:v>22.090857441889089</c:v>
                </c:pt>
                <c:pt idx="14">
                  <c:v>23.727217226934602</c:v>
                </c:pt>
                <c:pt idx="15">
                  <c:v>25.363577069275891</c:v>
                </c:pt>
                <c:pt idx="16">
                  <c:v>26.999936854321408</c:v>
                </c:pt>
                <c:pt idx="17">
                  <c:v>28.636296696662697</c:v>
                </c:pt>
                <c:pt idx="18">
                  <c:v>30.272656481708211</c:v>
                </c:pt>
                <c:pt idx="19">
                  <c:v>31.909016266753724</c:v>
                </c:pt>
                <c:pt idx="20">
                  <c:v>33.545376109095017</c:v>
                </c:pt>
                <c:pt idx="21">
                  <c:v>35.181735894140523</c:v>
                </c:pt>
                <c:pt idx="22">
                  <c:v>36.818095736481816</c:v>
                </c:pt>
                <c:pt idx="23">
                  <c:v>38.454455521527329</c:v>
                </c:pt>
                <c:pt idx="24">
                  <c:v>40.090815363868614</c:v>
                </c:pt>
                <c:pt idx="25">
                  <c:v>41.727175148914128</c:v>
                </c:pt>
                <c:pt idx="26">
                  <c:v>43.363534933959649</c:v>
                </c:pt>
                <c:pt idx="27">
                  <c:v>44.999894776300927</c:v>
                </c:pt>
                <c:pt idx="28">
                  <c:v>46.636254561346448</c:v>
                </c:pt>
                <c:pt idx="29">
                  <c:v>48.27261440368774</c:v>
                </c:pt>
                <c:pt idx="30">
                  <c:v>49.908974188733254</c:v>
                </c:pt>
                <c:pt idx="31">
                  <c:v>51.545334031074539</c:v>
                </c:pt>
                <c:pt idx="32">
                  <c:v>53.181693816120053</c:v>
                </c:pt>
                <c:pt idx="33">
                  <c:v>54.818053601165573</c:v>
                </c:pt>
                <c:pt idx="34">
                  <c:v>56.454413443506859</c:v>
                </c:pt>
                <c:pt idx="35">
                  <c:v>58.090773228552365</c:v>
                </c:pt>
                <c:pt idx="36">
                  <c:v>59.727133070893657</c:v>
                </c:pt>
                <c:pt idx="37">
                  <c:v>61.363492855939185</c:v>
                </c:pt>
                <c:pt idx="38">
                  <c:v>62.999852698280471</c:v>
                </c:pt>
                <c:pt idx="39">
                  <c:v>64.636212483325977</c:v>
                </c:pt>
                <c:pt idx="40">
                  <c:v>66.272572268371491</c:v>
                </c:pt>
                <c:pt idx="41">
                  <c:v>67.908932110712783</c:v>
                </c:pt>
                <c:pt idx="42">
                  <c:v>69.545291895758282</c:v>
                </c:pt>
                <c:pt idx="43">
                  <c:v>71.181651738099575</c:v>
                </c:pt>
                <c:pt idx="44">
                  <c:v>72.818011523145103</c:v>
                </c:pt>
                <c:pt idx="45">
                  <c:v>74.454371365486395</c:v>
                </c:pt>
                <c:pt idx="46">
                  <c:v>76.090731150531909</c:v>
                </c:pt>
                <c:pt idx="47">
                  <c:v>77.727090935577408</c:v>
                </c:pt>
                <c:pt idx="48">
                  <c:v>79.3634507779187</c:v>
                </c:pt>
                <c:pt idx="49">
                  <c:v>80.999810562964214</c:v>
                </c:pt>
                <c:pt idx="50">
                  <c:v>82.636170405305506</c:v>
                </c:pt>
                <c:pt idx="51">
                  <c:v>84.272530190351034</c:v>
                </c:pt>
                <c:pt idx="52">
                  <c:v>85.908890032692327</c:v>
                </c:pt>
                <c:pt idx="53">
                  <c:v>87.545249817737826</c:v>
                </c:pt>
                <c:pt idx="54">
                  <c:v>89.18160960278334</c:v>
                </c:pt>
              </c:numCache>
            </c:numRef>
          </c:xVal>
          <c:yVal>
            <c:numRef>
              <c:f>'20210226_angle-map_only-theta'!$E$2:$E$56</c:f>
              <c:numCache>
                <c:formatCode>General</c:formatCode>
                <c:ptCount val="55"/>
                <c:pt idx="0">
                  <c:v>0</c:v>
                </c:pt>
                <c:pt idx="1">
                  <c:v>3</c:v>
                </c:pt>
                <c:pt idx="2">
                  <c:v>8</c:v>
                </c:pt>
                <c:pt idx="3">
                  <c:v>10</c:v>
                </c:pt>
                <c:pt idx="4">
                  <c:v>39</c:v>
                </c:pt>
                <c:pt idx="5">
                  <c:v>63</c:v>
                </c:pt>
                <c:pt idx="6">
                  <c:v>287</c:v>
                </c:pt>
                <c:pt idx="7">
                  <c:v>521</c:v>
                </c:pt>
                <c:pt idx="8">
                  <c:v>293</c:v>
                </c:pt>
                <c:pt idx="9">
                  <c:v>293</c:v>
                </c:pt>
                <c:pt idx="10">
                  <c:v>173</c:v>
                </c:pt>
                <c:pt idx="11">
                  <c:v>183</c:v>
                </c:pt>
                <c:pt idx="12">
                  <c:v>1030</c:v>
                </c:pt>
                <c:pt idx="13">
                  <c:v>402</c:v>
                </c:pt>
                <c:pt idx="14">
                  <c:v>56</c:v>
                </c:pt>
                <c:pt idx="15">
                  <c:v>59</c:v>
                </c:pt>
                <c:pt idx="16">
                  <c:v>116</c:v>
                </c:pt>
                <c:pt idx="17">
                  <c:v>332</c:v>
                </c:pt>
                <c:pt idx="18">
                  <c:v>721</c:v>
                </c:pt>
                <c:pt idx="19">
                  <c:v>1921</c:v>
                </c:pt>
                <c:pt idx="20">
                  <c:v>6298</c:v>
                </c:pt>
                <c:pt idx="21">
                  <c:v>12228</c:v>
                </c:pt>
                <c:pt idx="22">
                  <c:v>10948</c:v>
                </c:pt>
                <c:pt idx="23">
                  <c:v>13286</c:v>
                </c:pt>
                <c:pt idx="24">
                  <c:v>9577</c:v>
                </c:pt>
                <c:pt idx="25">
                  <c:v>13938</c:v>
                </c:pt>
                <c:pt idx="26">
                  <c:v>19560</c:v>
                </c:pt>
                <c:pt idx="27">
                  <c:v>14218</c:v>
                </c:pt>
                <c:pt idx="28">
                  <c:v>13019</c:v>
                </c:pt>
                <c:pt idx="29">
                  <c:v>16718</c:v>
                </c:pt>
                <c:pt idx="30">
                  <c:v>17634</c:v>
                </c:pt>
                <c:pt idx="31">
                  <c:v>9344</c:v>
                </c:pt>
                <c:pt idx="32">
                  <c:v>11106</c:v>
                </c:pt>
                <c:pt idx="33">
                  <c:v>13326</c:v>
                </c:pt>
                <c:pt idx="34">
                  <c:v>8371</c:v>
                </c:pt>
                <c:pt idx="35">
                  <c:v>3033</c:v>
                </c:pt>
                <c:pt idx="36">
                  <c:v>3831</c:v>
                </c:pt>
                <c:pt idx="37">
                  <c:v>3682</c:v>
                </c:pt>
                <c:pt idx="38">
                  <c:v>3725</c:v>
                </c:pt>
                <c:pt idx="39">
                  <c:v>4123</c:v>
                </c:pt>
                <c:pt idx="40">
                  <c:v>3107</c:v>
                </c:pt>
                <c:pt idx="41">
                  <c:v>1802</c:v>
                </c:pt>
                <c:pt idx="42">
                  <c:v>909</c:v>
                </c:pt>
                <c:pt idx="43">
                  <c:v>839</c:v>
                </c:pt>
                <c:pt idx="44">
                  <c:v>763</c:v>
                </c:pt>
                <c:pt idx="45">
                  <c:v>583</c:v>
                </c:pt>
                <c:pt idx="46">
                  <c:v>799</c:v>
                </c:pt>
                <c:pt idx="47">
                  <c:v>1294</c:v>
                </c:pt>
                <c:pt idx="48">
                  <c:v>403</c:v>
                </c:pt>
                <c:pt idx="49">
                  <c:v>439</c:v>
                </c:pt>
                <c:pt idx="50">
                  <c:v>221</c:v>
                </c:pt>
                <c:pt idx="51">
                  <c:v>62</c:v>
                </c:pt>
                <c:pt idx="52">
                  <c:v>43</c:v>
                </c:pt>
                <c:pt idx="53">
                  <c:v>49</c:v>
                </c:pt>
                <c:pt idx="54">
                  <c:v>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1BF-4217-BD92-F03F909983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5766592"/>
        <c:axId val="115769504"/>
      </c:scatterChart>
      <c:valAx>
        <c:axId val="115766592"/>
        <c:scaling>
          <c:orientation val="minMax"/>
          <c:max val="9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Elevation angle [degree]</a:t>
                </a:r>
                <a:endParaRPr lang="en-GB" sz="1400" dirty="0"/>
              </a:p>
            </c:rich>
          </c:tx>
          <c:layout>
            <c:manualLayout>
              <c:xMode val="edge"/>
              <c:yMode val="edge"/>
              <c:x val="0.43861727091539071"/>
              <c:y val="0.912330527903876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769504"/>
        <c:crosses val="autoZero"/>
        <c:crossBetween val="midCat"/>
      </c:valAx>
      <c:valAx>
        <c:axId val="115769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Photons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8.617826211016635E-3"/>
              <c:y val="0.348740043874027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57665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Sheet1!$D$2:$D$69</c:f>
              <c:numCache>
                <c:formatCode>General</c:formatCode>
                <c:ptCount val="68"/>
                <c:pt idx="0">
                  <c:v>0.15000000124140855</c:v>
                </c:pt>
                <c:pt idx="1">
                  <c:v>0.44999999799464774</c:v>
                </c:pt>
                <c:pt idx="2">
                  <c:v>0.74999997755915304</c:v>
                </c:pt>
                <c:pt idx="3">
                  <c:v>1.049999991501126</c:v>
                </c:pt>
                <c:pt idx="4">
                  <c:v>1.3500000054430992</c:v>
                </c:pt>
                <c:pt idx="5">
                  <c:v>1.6500000193850721</c:v>
                </c:pt>
                <c:pt idx="6">
                  <c:v>1.9499999760312658</c:v>
                </c:pt>
                <c:pt idx="7">
                  <c:v>2.2499999899732388</c:v>
                </c:pt>
                <c:pt idx="8">
                  <c:v>2.5500000039152115</c:v>
                </c:pt>
                <c:pt idx="9">
                  <c:v>2.8500000178571847</c:v>
                </c:pt>
                <c:pt idx="10">
                  <c:v>3.1499999745033782</c:v>
                </c:pt>
                <c:pt idx="11">
                  <c:v>3.4499999884453514</c:v>
                </c:pt>
                <c:pt idx="12">
                  <c:v>3.7500000023873246</c:v>
                </c:pt>
                <c:pt idx="13">
                  <c:v>4.0500000163292968</c:v>
                </c:pt>
                <c:pt idx="14">
                  <c:v>4.3499999729754908</c:v>
                </c:pt>
                <c:pt idx="15">
                  <c:v>4.6499999869174635</c:v>
                </c:pt>
                <c:pt idx="16">
                  <c:v>4.9500000008594363</c:v>
                </c:pt>
                <c:pt idx="17">
                  <c:v>5.2500000148014099</c:v>
                </c:pt>
                <c:pt idx="18">
                  <c:v>5.5499999714476029</c:v>
                </c:pt>
                <c:pt idx="19">
                  <c:v>5.8499999280937969</c:v>
                </c:pt>
                <c:pt idx="20">
                  <c:v>6.150000056627329</c:v>
                </c:pt>
                <c:pt idx="21">
                  <c:v>6.450000185160861</c:v>
                </c:pt>
                <c:pt idx="22">
                  <c:v>6.7499997407365981</c:v>
                </c:pt>
                <c:pt idx="23">
                  <c:v>7.0499998692701302</c:v>
                </c:pt>
                <c:pt idx="24">
                  <c:v>7.3499999978036614</c:v>
                </c:pt>
                <c:pt idx="25">
                  <c:v>7.6500001263371926</c:v>
                </c:pt>
                <c:pt idx="26">
                  <c:v>7.9500002548707247</c:v>
                </c:pt>
                <c:pt idx="27">
                  <c:v>8.2499998104464627</c:v>
                </c:pt>
                <c:pt idx="28">
                  <c:v>8.5499999389799939</c:v>
                </c:pt>
                <c:pt idx="29">
                  <c:v>8.8500000675135269</c:v>
                </c:pt>
                <c:pt idx="30">
                  <c:v>9.1500001960470598</c:v>
                </c:pt>
                <c:pt idx="31">
                  <c:v>9.449999751622796</c:v>
                </c:pt>
                <c:pt idx="32">
                  <c:v>9.749999880156329</c:v>
                </c:pt>
                <c:pt idx="33">
                  <c:v>10.05000000868986</c:v>
                </c:pt>
                <c:pt idx="34">
                  <c:v>10.350000137223391</c:v>
                </c:pt>
                <c:pt idx="35">
                  <c:v>10.650000265756924</c:v>
                </c:pt>
                <c:pt idx="36">
                  <c:v>10.949999821332661</c:v>
                </c:pt>
                <c:pt idx="37">
                  <c:v>11.249999949866192</c:v>
                </c:pt>
                <c:pt idx="38">
                  <c:v>11.550000078399725</c:v>
                </c:pt>
                <c:pt idx="39">
                  <c:v>11.850000206933258</c:v>
                </c:pt>
                <c:pt idx="40">
                  <c:v>12.149999762508994</c:v>
                </c:pt>
                <c:pt idx="41">
                  <c:v>12.449999891042527</c:v>
                </c:pt>
                <c:pt idx="42">
                  <c:v>12.750000019576058</c:v>
                </c:pt>
                <c:pt idx="43">
                  <c:v>13.050000148109591</c:v>
                </c:pt>
                <c:pt idx="44">
                  <c:v>13.350000276643122</c:v>
                </c:pt>
                <c:pt idx="45">
                  <c:v>13.649999832218857</c:v>
                </c:pt>
                <c:pt idx="46">
                  <c:v>13.94999996075239</c:v>
                </c:pt>
                <c:pt idx="47">
                  <c:v>14.250000089285921</c:v>
                </c:pt>
                <c:pt idx="48">
                  <c:v>14.550000217819454</c:v>
                </c:pt>
                <c:pt idx="49">
                  <c:v>14.849999773395194</c:v>
                </c:pt>
                <c:pt idx="50">
                  <c:v>15.149999901928721</c:v>
                </c:pt>
                <c:pt idx="51">
                  <c:v>15.450000030462256</c:v>
                </c:pt>
                <c:pt idx="52">
                  <c:v>15.750000158995791</c:v>
                </c:pt>
                <c:pt idx="53">
                  <c:v>16.049999714571523</c:v>
                </c:pt>
                <c:pt idx="54">
                  <c:v>16.34999984310506</c:v>
                </c:pt>
                <c:pt idx="55">
                  <c:v>16.649999971638589</c:v>
                </c:pt>
                <c:pt idx="56">
                  <c:v>16.950000100172122</c:v>
                </c:pt>
                <c:pt idx="57">
                  <c:v>17.250000228705652</c:v>
                </c:pt>
                <c:pt idx="58">
                  <c:v>17.54999978428139</c:v>
                </c:pt>
                <c:pt idx="59">
                  <c:v>17.849999912814919</c:v>
                </c:pt>
                <c:pt idx="60">
                  <c:v>18.150000041348456</c:v>
                </c:pt>
                <c:pt idx="61">
                  <c:v>18.450000169881985</c:v>
                </c:pt>
                <c:pt idx="62">
                  <c:v>18.749999725457723</c:v>
                </c:pt>
                <c:pt idx="63">
                  <c:v>19.049999853991256</c:v>
                </c:pt>
                <c:pt idx="64">
                  <c:v>19.349999982524785</c:v>
                </c:pt>
                <c:pt idx="65">
                  <c:v>19.650000111058322</c:v>
                </c:pt>
                <c:pt idx="66">
                  <c:v>19.950000239591848</c:v>
                </c:pt>
                <c:pt idx="67">
                  <c:v>20.249999795167589</c:v>
                </c:pt>
              </c:numCache>
            </c:numRef>
          </c:xVal>
          <c:yVal>
            <c:numRef>
              <c:f>Sheet1!$E$2:$E$69</c:f>
              <c:numCache>
                <c:formatCode>General</c:formatCode>
                <c:ptCount val="68"/>
                <c:pt idx="0">
                  <c:v>0</c:v>
                </c:pt>
                <c:pt idx="1">
                  <c:v>1</c:v>
                </c:pt>
                <c:pt idx="2">
                  <c:v>9</c:v>
                </c:pt>
                <c:pt idx="3">
                  <c:v>146</c:v>
                </c:pt>
                <c:pt idx="4">
                  <c:v>387</c:v>
                </c:pt>
                <c:pt idx="5">
                  <c:v>584</c:v>
                </c:pt>
                <c:pt idx="6">
                  <c:v>747</c:v>
                </c:pt>
                <c:pt idx="7">
                  <c:v>1037</c:v>
                </c:pt>
                <c:pt idx="8">
                  <c:v>1337</c:v>
                </c:pt>
                <c:pt idx="9">
                  <c:v>1778</c:v>
                </c:pt>
                <c:pt idx="10">
                  <c:v>2143</c:v>
                </c:pt>
                <c:pt idx="11">
                  <c:v>2504</c:v>
                </c:pt>
                <c:pt idx="12">
                  <c:v>2788</c:v>
                </c:pt>
                <c:pt idx="13">
                  <c:v>3068</c:v>
                </c:pt>
                <c:pt idx="14">
                  <c:v>3312</c:v>
                </c:pt>
                <c:pt idx="15">
                  <c:v>3383</c:v>
                </c:pt>
                <c:pt idx="16">
                  <c:v>3594</c:v>
                </c:pt>
                <c:pt idx="17">
                  <c:v>3547</c:v>
                </c:pt>
                <c:pt idx="18">
                  <c:v>3672</c:v>
                </c:pt>
                <c:pt idx="19">
                  <c:v>4042</c:v>
                </c:pt>
                <c:pt idx="20">
                  <c:v>4828</c:v>
                </c:pt>
                <c:pt idx="21">
                  <c:v>5424</c:v>
                </c:pt>
                <c:pt idx="22">
                  <c:v>5986</c:v>
                </c:pt>
                <c:pt idx="23">
                  <c:v>6111</c:v>
                </c:pt>
                <c:pt idx="24">
                  <c:v>6036</c:v>
                </c:pt>
                <c:pt idx="25">
                  <c:v>5908</c:v>
                </c:pt>
                <c:pt idx="26">
                  <c:v>5617</c:v>
                </c:pt>
                <c:pt idx="27">
                  <c:v>5219</c:v>
                </c:pt>
                <c:pt idx="28">
                  <c:v>4573</c:v>
                </c:pt>
                <c:pt idx="29">
                  <c:v>4073</c:v>
                </c:pt>
                <c:pt idx="30">
                  <c:v>3929</c:v>
                </c:pt>
                <c:pt idx="31">
                  <c:v>4116</c:v>
                </c:pt>
                <c:pt idx="32">
                  <c:v>3901</c:v>
                </c:pt>
                <c:pt idx="33">
                  <c:v>3425</c:v>
                </c:pt>
                <c:pt idx="34">
                  <c:v>2622</c:v>
                </c:pt>
                <c:pt idx="35">
                  <c:v>1546</c:v>
                </c:pt>
                <c:pt idx="36">
                  <c:v>606</c:v>
                </c:pt>
                <c:pt idx="37">
                  <c:v>32</c:v>
                </c:pt>
                <c:pt idx="38">
                  <c:v>17</c:v>
                </c:pt>
                <c:pt idx="39">
                  <c:v>16</c:v>
                </c:pt>
                <c:pt idx="40">
                  <c:v>10</c:v>
                </c:pt>
                <c:pt idx="41">
                  <c:v>6</c:v>
                </c:pt>
                <c:pt idx="42">
                  <c:v>6</c:v>
                </c:pt>
                <c:pt idx="43">
                  <c:v>3</c:v>
                </c:pt>
                <c:pt idx="44">
                  <c:v>2</c:v>
                </c:pt>
                <c:pt idx="45">
                  <c:v>2</c:v>
                </c:pt>
                <c:pt idx="46">
                  <c:v>1</c:v>
                </c:pt>
                <c:pt idx="47">
                  <c:v>0</c:v>
                </c:pt>
                <c:pt idx="48">
                  <c:v>2</c:v>
                </c:pt>
                <c:pt idx="49">
                  <c:v>7</c:v>
                </c:pt>
                <c:pt idx="50">
                  <c:v>14</c:v>
                </c:pt>
                <c:pt idx="51">
                  <c:v>22</c:v>
                </c:pt>
                <c:pt idx="52">
                  <c:v>30</c:v>
                </c:pt>
                <c:pt idx="53">
                  <c:v>25</c:v>
                </c:pt>
                <c:pt idx="54">
                  <c:v>37</c:v>
                </c:pt>
                <c:pt idx="55">
                  <c:v>38</c:v>
                </c:pt>
                <c:pt idx="56">
                  <c:v>31</c:v>
                </c:pt>
                <c:pt idx="57">
                  <c:v>27</c:v>
                </c:pt>
                <c:pt idx="58">
                  <c:v>22</c:v>
                </c:pt>
                <c:pt idx="59">
                  <c:v>10</c:v>
                </c:pt>
                <c:pt idx="60">
                  <c:v>12</c:v>
                </c:pt>
                <c:pt idx="61">
                  <c:v>0</c:v>
                </c:pt>
                <c:pt idx="62">
                  <c:v>1</c:v>
                </c:pt>
                <c:pt idx="63">
                  <c:v>1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32A-4EC7-8580-C8A834422A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0385040"/>
        <c:axId val="2090385456"/>
      </c:scatterChart>
      <c:valAx>
        <c:axId val="2090385040"/>
        <c:scaling>
          <c:orientation val="minMax"/>
          <c:max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Elevation</a:t>
                </a:r>
                <a:r>
                  <a:rPr lang="en-GB" sz="1400" baseline="0" dirty="0"/>
                  <a:t> angle [degree]</a:t>
                </a:r>
                <a:endParaRPr lang="en-GB" sz="1400" dirty="0"/>
              </a:p>
            </c:rich>
          </c:tx>
          <c:layout>
            <c:manualLayout>
              <c:xMode val="edge"/>
              <c:yMode val="edge"/>
              <c:x val="0.40657428282706687"/>
              <c:y val="0.899173354144790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0385456"/>
        <c:crosses val="autoZero"/>
        <c:crossBetween val="midCat"/>
      </c:valAx>
      <c:valAx>
        <c:axId val="20903854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Photons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5.083870061598347E-3"/>
              <c:y val="0.38050502560940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20903850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5B42F-7B53-4739-8E11-8F9042CD4001}" type="datetimeFigureOut">
              <a:rPr lang="en-GB" smtClean="0"/>
              <a:t>26/02/2021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6DD398-BC3E-40DB-B25C-D0788FFA56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554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B7A7D-AC1A-4EE7-BDA6-4E55976BD1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D810EB-F28F-469F-9A88-81F9B2F6C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25B7A-2826-4835-8E95-9087B26D6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C293-561C-4AA2-A4A1-ACAB29DCE979}" type="datetime1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F7A99-438A-498C-BE86-5DFAF0AA6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E3B61-9027-4D1C-A7BC-CEB55E165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627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F9C1F-9FF3-4E2A-AF29-1072A2488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87D5B7-A0D6-40C1-B2AA-5A85B12C4E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A024B-CB4C-4ADD-982E-C9E64B425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1CC4D-706E-4BE0-8152-58613B0247E3}" type="datetime1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7D300-1FEC-482F-A4D8-78A5399B0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C6E34-6BCE-41AC-8D95-BC25EF1F3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948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AE9969-DCA2-4465-983A-2FB97EEB84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90E025-CFAF-43F1-A596-33508F4E60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5B09D-EE9F-42AE-8930-7718CE1CA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F981-B510-49C0-A347-84088525D15D}" type="datetime1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1EAF3-543F-4526-B5B8-9FB99B14A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5295D-9C90-4E02-B392-C02348BA0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68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26795-CB94-48F3-9347-DDB1DC959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3D4D4-BE2F-4947-BFEF-3615DCA0C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57130-53F4-4CEA-ACA5-8E69BB4C8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709CC-D9E6-46A5-8A1B-ED8C5C551DA9}" type="datetime1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82DD6-9B85-4DF9-B31D-C769E73CC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24F79D-FDE0-4763-A684-C2FD14820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7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01686-7F8B-40B0-BA2E-A5A3E6F7C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C773F6-DF3E-43E6-BA91-4358EDFF7B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F4708-5B3A-438F-B8C4-9949D8241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3E1E6-AE74-4ABB-82C6-32B59FC89D23}" type="datetime1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0C312-3FBF-4232-8A74-29BC21558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B2F83-F345-4F62-BAF4-12ABAA486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185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F4EBF-6281-4C9A-94C0-89CDD096C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994AD-EE6F-452C-9592-776242D7F8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3AE7DE-9D17-449C-BB7A-029F5821AE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FC43D5-8D84-4EFF-B4AF-A74DE03D0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3267-DBFD-491C-9957-E9E235D74CF0}" type="datetime1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8B0720-6459-4142-9FD2-AC8315E99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A24E32-B15F-4B6D-9186-09DE2B2F8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347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98441-97C2-4361-9DD1-E50FB8796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C3C0BE-12A4-4E94-882D-1C93C55659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A08E8D-B948-4705-BA7B-C55B6C15A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FC4668-A0F5-4641-875E-06A9583CF2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E1CD22-8A53-4F0C-A122-21D340B5DC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BEC0FC-6201-41EF-93C3-335CF4257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C4757-BA4D-4CC9-BAF7-82AC630B753A}" type="datetime1">
              <a:rPr lang="en-GB" smtClean="0"/>
              <a:t>26/02/2021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AEF71F-F586-409B-996C-411DC70D9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D0714B-1D78-4A56-882B-A151781CA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45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CEAB3-2A0F-44C5-BD80-7BB702316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9D4B87-A4EB-438E-8E05-EA52FC2EC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D75BA-3189-464D-9BBA-ABDE00F324EA}" type="datetime1">
              <a:rPr lang="en-GB" smtClean="0"/>
              <a:t>26/02/2021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3FDCC6-E065-4D19-99C0-0BCEA1CF7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A40BD3-A827-4A14-8DDB-D6CDA8EDC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75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826FC3-CB6D-42C1-A3F4-76CC7B61E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6973-6FAB-4C66-8663-083ED37C2C75}" type="datetime1">
              <a:rPr lang="en-GB" smtClean="0"/>
              <a:t>26/02/2021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3F6A72-B909-48CF-B53A-8149FD18B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CE9666-3DD0-443F-A13F-AF15F4BA2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12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B7BA-7780-40F0-95DD-7062C4435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AF55C-9101-4261-B3E9-CF3C5E60E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DC160E-3083-4F63-A80C-9E3183B09F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C578CF-32A6-4448-94AA-C24C0F662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6ECF-DD2D-443F-9264-C9808CFCC6CE}" type="datetime1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85AC5A-4283-4A84-A214-3B7202475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BC8D8-6449-4A7B-B759-D767D933D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94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9F628-9DE5-4BF7-81CB-75FDBBF20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7E1726-5C59-4541-BA8C-E6BE9E3BDC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CC53EE-0604-454F-991F-B1B31F611E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68C80-8201-4C9C-9D6F-0D5BF2C59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2A61E-21DE-41BF-A9C9-72552A08A47F}" type="datetime1">
              <a:rPr lang="en-GB" smtClean="0"/>
              <a:t>26/02/2021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C753B-774A-4AF7-BB51-03D42168F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AA34C-47EC-4AC0-B4DE-C95851AAD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53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FD472F-54BE-450C-9294-AD062F804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C2A88-2700-4A4F-8566-D676A0A22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6F10F2-E9CD-49D7-BCDF-33AA90A6BB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E1916-2F77-4551-ABA9-C864C5890675}" type="datetime1">
              <a:rPr lang="en-GB" smtClean="0"/>
              <a:t>26/02/2021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5BD2B-EC00-4390-B27B-9BEC91071B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37BD4-5A7D-4E52-A33B-A83E758985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EAF9F-63E7-488F-BD02-E4F60FE81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58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B480390-DCFC-4DD6-A3F0-CAB4B368BE9A}"/>
              </a:ext>
            </a:extLst>
          </p:cNvPr>
          <p:cNvSpPr txBox="1">
            <a:spLocks/>
          </p:cNvSpPr>
          <p:nvPr/>
        </p:nvSpPr>
        <p:spPr>
          <a:xfrm>
            <a:off x="838200" y="3429000"/>
            <a:ext cx="10515600" cy="74649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9200" dirty="0"/>
              <a:t>Illumination of camera due to </a:t>
            </a:r>
            <a:br>
              <a:rPr lang="en-US" sz="19200" dirty="0"/>
            </a:br>
            <a:r>
              <a:rPr lang="en-US" sz="19200" dirty="0"/>
              <a:t>beam-gas-interaction</a:t>
            </a:r>
            <a:br>
              <a:rPr lang="en-US" sz="19200" dirty="0"/>
            </a:br>
            <a:r>
              <a:rPr lang="en-US" sz="19200" dirty="0"/>
              <a:t>&amp;</a:t>
            </a:r>
            <a:br>
              <a:rPr lang="en-US" sz="19200" dirty="0"/>
            </a:br>
            <a:r>
              <a:rPr lang="en-US" sz="19200" dirty="0"/>
              <a:t>Synchrotron radiation on BGC</a:t>
            </a:r>
            <a:br>
              <a:rPr lang="en-US" sz="5400" dirty="0"/>
            </a:br>
            <a:br>
              <a:rPr lang="en-GB" sz="5400" dirty="0"/>
            </a:br>
            <a:endParaRPr lang="en-GB" sz="5400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5631B371-B3A3-404B-BA59-A450F60BF351}"/>
              </a:ext>
            </a:extLst>
          </p:cNvPr>
          <p:cNvSpPr txBox="1">
            <a:spLocks/>
          </p:cNvSpPr>
          <p:nvPr/>
        </p:nvSpPr>
        <p:spPr>
          <a:xfrm>
            <a:off x="1524000" y="52022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Noah Jens – 26.02.202</a:t>
            </a:r>
            <a:r>
              <a:rPr lang="en-GB" sz="2400" dirty="0"/>
              <a:t>1</a:t>
            </a:r>
            <a:endParaRPr 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D4460B-E578-4553-89DD-6F70DFDFE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283433-24BF-47CC-B55A-EE1DC427ABC6}"/>
              </a:ext>
            </a:extLst>
          </p:cNvPr>
          <p:cNvSpPr txBox="1"/>
          <p:nvPr/>
        </p:nvSpPr>
        <p:spPr>
          <a:xfrm>
            <a:off x="10810875" y="6153150"/>
            <a:ext cx="781050" cy="568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8658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4D220-C402-418A-B88E-9552E861D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Angular distribution of SR at lens plane</a:t>
            </a:r>
            <a:br>
              <a:rPr lang="en-US" dirty="0"/>
            </a:br>
            <a:r>
              <a:rPr lang="en-US" sz="2400" dirty="0"/>
              <a:t>(recorded in </a:t>
            </a:r>
            <a:r>
              <a:rPr lang="en-US" sz="2400" dirty="0" err="1"/>
              <a:t>MolFlow</a:t>
            </a:r>
            <a:r>
              <a:rPr lang="en-US" sz="2400" dirty="0"/>
              <a:t>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05309C-1835-423F-B45F-5FA77D6A4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8DAB11-86AD-42F6-A9DF-364BB6F57A81}"/>
              </a:ext>
            </a:extLst>
          </p:cNvPr>
          <p:cNvSpPr txBox="1"/>
          <p:nvPr/>
        </p:nvSpPr>
        <p:spPr>
          <a:xfrm>
            <a:off x="1159661" y="5611946"/>
            <a:ext cx="9455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Most of the photons have an incident angle of less than 11 degree (in respect to the facets normal)</a:t>
            </a:r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27FD057D-7014-4BB2-9DC2-670A07CA67FC}"/>
              </a:ext>
            </a:extLst>
          </p:cNvPr>
          <p:cNvSpPr/>
          <p:nvPr/>
        </p:nvSpPr>
        <p:spPr>
          <a:xfrm>
            <a:off x="1200728" y="6171504"/>
            <a:ext cx="480291" cy="22917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BE4A43-C61B-4F81-B8AF-4232375EB148}"/>
              </a:ext>
            </a:extLst>
          </p:cNvPr>
          <p:cNvSpPr txBox="1"/>
          <p:nvPr/>
        </p:nvSpPr>
        <p:spPr>
          <a:xfrm>
            <a:off x="1782618" y="6101426"/>
            <a:ext cx="4483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They most likely will end up in the camera</a:t>
            </a:r>
            <a:endParaRPr lang="en-GB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A1944A7-45A5-4B97-8C96-082A43EB83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9985781"/>
              </p:ext>
            </p:extLst>
          </p:nvPr>
        </p:nvGraphicFramePr>
        <p:xfrm>
          <a:off x="1513239" y="1579226"/>
          <a:ext cx="8771664" cy="37686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4862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1A0BE0-BA00-4F68-92F9-F57942B0A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8020" y="2746762"/>
            <a:ext cx="5963683" cy="330181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ABB76-02E6-4297-B0EC-C148EF92C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10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78D0ADF-CB48-4859-8821-8D9B6BCAEF94}"/>
                  </a:ext>
                </a:extLst>
              </p:cNvPr>
              <p:cNvSpPr txBox="1"/>
              <p:nvPr/>
            </p:nvSpPr>
            <p:spPr>
              <a:xfrm>
                <a:off x="1392572" y="2223083"/>
                <a:ext cx="3745448" cy="1186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400" dirty="0"/>
                  <a:t>Photon rate of BGI emission: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𝑩𝑮𝑰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en-US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78D0ADF-CB48-4859-8821-8D9B6BCAEF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572" y="2223083"/>
                <a:ext cx="3745448" cy="1186222"/>
              </a:xfrm>
              <a:prstGeom prst="rect">
                <a:avLst/>
              </a:prstGeom>
              <a:blipFill>
                <a:blip r:embed="rId3"/>
                <a:stretch>
                  <a:fillRect l="-1951" r="-19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E1AA040-DCA6-4057-AFE3-9424D2756625}"/>
                  </a:ext>
                </a:extLst>
              </p:cNvPr>
              <p:cNvSpPr txBox="1"/>
              <p:nvPr/>
            </p:nvSpPr>
            <p:spPr>
              <a:xfrm>
                <a:off x="6526901" y="2189527"/>
                <a:ext cx="4826898" cy="23996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400" dirty="0"/>
                  <a:t>Photon rate of synchrotron radiation: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𝑺𝑹</m:t>
                        </m:r>
                      </m:sub>
                    </m:sSub>
                    <m:r>
                      <a:rPr lang="en-US" b="1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en-US" b="1" dirty="0"/>
                  <a:t> 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𝑺𝑹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𝒔𝒂𝒘𝒕𝒐𝒐𝒕𝒉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0" smtClean="0">
                              <a:latin typeface="Cambria Math" panose="02040503050406030204" pitchFamily="18" charset="0"/>
                            </a:rPr>
                            <m:t>𝐬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  <a:p>
                <a:pPr algn="ctr">
                  <a:lnSpc>
                    <a:spcPct val="150000"/>
                  </a:lnSpc>
                </a:pPr>
                <a:r>
                  <a:rPr lang="en-US" b="1" dirty="0"/>
                  <a:t> </a:t>
                </a:r>
                <a:endParaRPr lang="en-GB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E1AA040-DCA6-4057-AFE3-9424D2756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901" y="2189527"/>
                <a:ext cx="4826898" cy="2399631"/>
              </a:xfrm>
              <a:prstGeom prst="rect">
                <a:avLst/>
              </a:prstGeom>
              <a:blipFill>
                <a:blip r:embed="rId4"/>
                <a:stretch>
                  <a:fillRect l="-1517" r="-1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B576BEA0-128E-4642-ADB5-94ED668569A1}"/>
              </a:ext>
            </a:extLst>
          </p:cNvPr>
          <p:cNvSpPr txBox="1">
            <a:spLocks/>
          </p:cNvSpPr>
          <p:nvPr/>
        </p:nvSpPr>
        <p:spPr>
          <a:xfrm>
            <a:off x="923925" y="2341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Comparison of BGI- and SR photon rate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CD3F73-1E39-48A8-A616-85FA47138CF1}"/>
              </a:ext>
            </a:extLst>
          </p:cNvPr>
          <p:cNvSpPr txBox="1"/>
          <p:nvPr/>
        </p:nvSpPr>
        <p:spPr>
          <a:xfrm>
            <a:off x="5138020" y="6048573"/>
            <a:ext cx="5985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Sawtooth profile in drift chambers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36720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14DC2-12D8-4994-8693-C3F9768EB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AC-coating of BGC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07E743C-4D68-48D6-8834-C8BA9FF2B4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97770" y="2292349"/>
            <a:ext cx="7894230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4A1B81-FA07-4C25-B1F4-E202FF19D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73441C-F3ED-48B9-8C5A-7FF866F16F7B}"/>
              </a:ext>
            </a:extLst>
          </p:cNvPr>
          <p:cNvSpPr txBox="1"/>
          <p:nvPr/>
        </p:nvSpPr>
        <p:spPr>
          <a:xfrm>
            <a:off x="838200" y="2292349"/>
            <a:ext cx="571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Only the part parallel to the beam axis is coated </a:t>
            </a:r>
            <a:endParaRPr lang="en-GB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095163-ADFC-41DA-91C8-387E0CE316FE}"/>
              </a:ext>
            </a:extLst>
          </p:cNvPr>
          <p:cNvSpPr txBox="1"/>
          <p:nvPr/>
        </p:nvSpPr>
        <p:spPr>
          <a:xfrm>
            <a:off x="9529763" y="3618388"/>
            <a:ext cx="1168808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AC-coated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5D02DC-5B8E-40FA-8C34-66C1059A5D64}"/>
              </a:ext>
            </a:extLst>
          </p:cNvPr>
          <p:cNvSpPr txBox="1"/>
          <p:nvPr/>
        </p:nvSpPr>
        <p:spPr>
          <a:xfrm>
            <a:off x="6286500" y="3433722"/>
            <a:ext cx="86677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Steel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2B1CC9F-DC05-461B-ABA4-94C9CA7B2960}"/>
              </a:ext>
            </a:extLst>
          </p:cNvPr>
          <p:cNvCxnSpPr>
            <a:cxnSpLocks/>
          </p:cNvCxnSpPr>
          <p:nvPr/>
        </p:nvCxnSpPr>
        <p:spPr>
          <a:xfrm>
            <a:off x="7153276" y="3618388"/>
            <a:ext cx="638174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19B0625-9AEB-4B88-909D-F4837328CF50}"/>
              </a:ext>
            </a:extLst>
          </p:cNvPr>
          <p:cNvCxnSpPr>
            <a:cxnSpLocks/>
          </p:cNvCxnSpPr>
          <p:nvPr/>
        </p:nvCxnSpPr>
        <p:spPr>
          <a:xfrm>
            <a:off x="10125074" y="3987720"/>
            <a:ext cx="0" cy="48029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170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AC2E2A0-74FB-4897-A186-099150ECC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1745" y="1321435"/>
            <a:ext cx="3669649" cy="51714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D8A5E6-BE30-4D69-B82E-957623D18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Plane of measurement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4816FC-75C4-47ED-9781-01B5A1F8E97B}"/>
              </a:ext>
            </a:extLst>
          </p:cNvPr>
          <p:cNvSpPr txBox="1"/>
          <p:nvPr/>
        </p:nvSpPr>
        <p:spPr>
          <a:xfrm>
            <a:off x="1137973" y="3046730"/>
            <a:ext cx="660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Measurement at “lens plane”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Photons with low incident angle in respect to the normal are expected to end up in the camera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F1279A2-6A36-40F4-BD29-72C556F58F1E}"/>
              </a:ext>
            </a:extLst>
          </p:cNvPr>
          <p:cNvCxnSpPr>
            <a:cxnSpLocks/>
          </p:cNvCxnSpPr>
          <p:nvPr/>
        </p:nvCxnSpPr>
        <p:spPr>
          <a:xfrm>
            <a:off x="5433695" y="3309620"/>
            <a:ext cx="406273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3540BF-FA99-4138-94E1-F68C4B8B0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956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82342-115D-411C-AD99-22FF6DD56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Emitting facet for BGI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6135C98-BC95-4B3F-9FE1-B7FCAAFEC5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17247" y="2800350"/>
            <a:ext cx="6274753" cy="39211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EC190E-12F7-4CB2-A0E9-00EB815D8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3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88B6FE-15DC-4CF0-8B7A-9B30A1D90E6D}"/>
              </a:ext>
            </a:extLst>
          </p:cNvPr>
          <p:cNvSpPr txBox="1"/>
          <p:nvPr/>
        </p:nvSpPr>
        <p:spPr>
          <a:xfrm>
            <a:off x="838201" y="2126997"/>
            <a:ext cx="6124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At interaction point of beams and gas jet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CD4E08-680E-40DC-ADB0-F0DCE687F6A1}"/>
              </a:ext>
            </a:extLst>
          </p:cNvPr>
          <p:cNvSpPr txBox="1"/>
          <p:nvPr/>
        </p:nvSpPr>
        <p:spPr>
          <a:xfrm>
            <a:off x="838200" y="2708221"/>
            <a:ext cx="6124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Projection of beams (14mm Ø) on gas jet plane (45° tilted)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93A846-3C2E-478A-9F4E-446BC98B1EC4}"/>
              </a:ext>
            </a:extLst>
          </p:cNvPr>
          <p:cNvSpPr txBox="1"/>
          <p:nvPr/>
        </p:nvSpPr>
        <p:spPr>
          <a:xfrm>
            <a:off x="838200" y="3725768"/>
            <a:ext cx="6124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Uniform distribution of emission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11303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CF63C-12EA-4560-A64D-040C1054E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Spontaneous emission from BGI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6AF5CE-6AEA-42BC-9A63-DEE2781E06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191928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buNone/>
                </a:pPr>
                <a:r>
                  <a:rPr lang="en-US" b="1" dirty="0"/>
                  <a:t>Photon rate: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ρ</m:t>
                      </m:r>
                    </m:oMath>
                  </m:oMathPara>
                </a14:m>
                <a:endParaRPr lang="en-US" sz="2000" dirty="0"/>
              </a:p>
              <a:p>
                <a:pPr marL="0" indent="0">
                  <a:lnSpc>
                    <a:spcPct val="200000"/>
                  </a:lnSpc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6AF5CE-6AEA-42BC-9A63-DEE2781E06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1919287"/>
              </a:xfrm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02B308-1B3B-48AD-9B2B-D12172969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334983-E69C-45E6-B87D-D6B52940EAD7}"/>
                  </a:ext>
                </a:extLst>
              </p:cNvPr>
              <p:cNvSpPr txBox="1"/>
              <p:nvPr/>
            </p:nvSpPr>
            <p:spPr>
              <a:xfrm>
                <a:off x="838200" y="3643952"/>
                <a:ext cx="10515600" cy="2894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=1.09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GB" sz="20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=5.2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sz="2000" dirty="0"/>
                  <a:t> 				Beam current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=1.602∗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−19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sz="2000" dirty="0"/>
                  <a:t> 				Particle charge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=0.5∗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000" dirty="0"/>
                  <a:t> 				Gas jet thickness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4.7∗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−26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|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=1.4∗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−24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/>
                  <a:t>		Excitation cross section for neon at 585nm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</a:rPr>
                      <m:t>ρ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=2.5∗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sz="2000" dirty="0"/>
                  <a:t> 				Gas jet density</a:t>
                </a:r>
                <a:endParaRPr lang="en-GB" sz="2000" dirty="0"/>
              </a:p>
              <a:p>
                <a:pPr>
                  <a:lnSpc>
                    <a:spcPct val="150000"/>
                  </a:lnSpc>
                </a:pPr>
                <a:endParaRPr lang="en-GB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F334983-E69C-45E6-B87D-D6B52940EA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643952"/>
                <a:ext cx="10515600" cy="28949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5815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8752A9-A87D-486E-A550-CA8C13B5B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5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2F83C12-191B-4EFA-AD5F-DD5B19FC29C5}"/>
              </a:ext>
            </a:extLst>
          </p:cNvPr>
          <p:cNvSpPr txBox="1">
            <a:spLocks/>
          </p:cNvSpPr>
          <p:nvPr/>
        </p:nvSpPr>
        <p:spPr>
          <a:xfrm>
            <a:off x="923925" y="23413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Spontaneous emission from BGI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F3066A1-8A49-482B-BFFF-39F46E9F0701}"/>
                  </a:ext>
                </a:extLst>
              </p:cNvPr>
              <p:cNvSpPr txBox="1"/>
              <p:nvPr/>
            </p:nvSpPr>
            <p:spPr>
              <a:xfrm>
                <a:off x="474677" y="1920125"/>
                <a:ext cx="5011723" cy="3280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/>
                  <a:t>Photon rate of emission: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total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</m:oMath>
                  </m:oMathPara>
                </a14:m>
                <a:endParaRPr lang="en-US" sz="2800" b="0" i="0" dirty="0"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=5.68∗1</m:t>
                      </m:r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den>
                      </m:f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+4∗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en-US" sz="2800" b="0" i="0" dirty="0"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𝟕𝟐</m:t>
                    </m:r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𝟖</m:t>
                        </m:r>
                      </m:sup>
                    </m:sSup>
                    <m:f>
                      <m:f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en-GB" sz="2800" dirty="0"/>
                  <a:t>    </a:t>
                </a:r>
                <a:r>
                  <a:rPr lang="en-GB" sz="2800" dirty="0">
                    <a:solidFill>
                      <a:schemeClr val="bg1"/>
                    </a:solidFill>
                  </a:rPr>
                  <a:t>w</a:t>
                </a:r>
                <a:r>
                  <a:rPr lang="en-GB" sz="2800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F3066A1-8A49-482B-BFFF-39F46E9F0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677" y="1920125"/>
                <a:ext cx="5011723" cy="3280898"/>
              </a:xfrm>
              <a:prstGeom prst="rect">
                <a:avLst/>
              </a:prstGeom>
              <a:blipFill>
                <a:blip r:embed="rId2"/>
                <a:stretch>
                  <a:fillRect l="-2555" t="-1859" b="-2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A5DE19-2ECD-4732-A99C-87980D9D3D08}"/>
                  </a:ext>
                </a:extLst>
              </p:cNvPr>
              <p:cNvSpPr txBox="1"/>
              <p:nvPr/>
            </p:nvSpPr>
            <p:spPr>
              <a:xfrm>
                <a:off x="6705602" y="1920125"/>
                <a:ext cx="5011723" cy="1378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/>
                  <a:t>Photon rate at lens plane:</a:t>
                </a:r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𝐙</m:t>
                        </m:r>
                      </m:e>
                      <m:sub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𝐥𝐞𝐧𝐬</m:t>
                        </m:r>
                      </m:sub>
                    </m:sSub>
                    <m:r>
                      <a:rPr lang="en-US" sz="2800" b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2800" b="1" i="0" smtClean="0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f>
                      <m:f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800" b="1" i="0" smtClean="0">
                            <a:latin typeface="Cambria Math" panose="020405030504060302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bg1"/>
                    </a:solidFill>
                  </a:rPr>
                  <a:t>w</a:t>
                </a:r>
                <a:r>
                  <a:rPr lang="en-GB" sz="2800" dirty="0"/>
                  <a:t> 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5A5DE19-2ECD-4732-A99C-87980D9D3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2" y="1920125"/>
                <a:ext cx="5011723" cy="1378967"/>
              </a:xfrm>
              <a:prstGeom prst="rect">
                <a:avLst/>
              </a:prstGeom>
              <a:blipFill>
                <a:blip r:embed="rId3"/>
                <a:stretch>
                  <a:fillRect t="-4425" b="-53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2049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DEB5E-6E65-47B7-A859-1B9E8CED3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Synchrotron radiation parameters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01D1A-5A43-43ED-BA8B-A9570DEE8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2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Wavelengths: 585nm ± 5nm</a:t>
            </a:r>
          </a:p>
          <a:p>
            <a:pPr marL="0" indent="0">
              <a:buNone/>
            </a:pPr>
            <a:r>
              <a:rPr lang="en-GB" sz="2400" dirty="0"/>
              <a:t>Only magnet D4</a:t>
            </a:r>
          </a:p>
          <a:p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CB90C-BFE7-4949-9FCB-8CCAD496B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C25375C-6E5A-4899-8C48-E71A65FDCA2E}"/>
                  </a:ext>
                </a:extLst>
              </p:cNvPr>
              <p:cNvSpPr txBox="1"/>
              <p:nvPr/>
            </p:nvSpPr>
            <p:spPr>
              <a:xfrm>
                <a:off x="2395537" y="3626283"/>
                <a:ext cx="7400925" cy="2339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/>
                  <a:t>Hi-</a:t>
                </a:r>
                <a:r>
                  <a:rPr lang="en-GB" sz="2000" b="1" dirty="0" err="1"/>
                  <a:t>Lumi</a:t>
                </a:r>
                <a:r>
                  <a:rPr lang="en-GB" sz="2000" b="1" dirty="0"/>
                  <a:t> beam parameters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=7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𝑇𝑒𝑉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			</a:t>
                </a:r>
                <a:r>
                  <a:rPr lang="en-US" b="0" dirty="0">
                    <a:latin typeface="Cambria Math" panose="02040503050406030204" pitchFamily="18" charset="0"/>
                  </a:rPr>
                  <a:t>Proton energy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=1.09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b="0" dirty="0"/>
                  <a:t>			Beam current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=2.5 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</a:rPr>
                      <m:t>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dirty="0"/>
                  <a:t>			Normalized transverse emittance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=0.0113%</m:t>
                    </m:r>
                  </m:oMath>
                </a14:m>
                <a:r>
                  <a:rPr lang="en-GB" dirty="0"/>
                  <a:t>*			</a:t>
                </a:r>
                <a:r>
                  <a:rPr lang="en-GB" dirty="0" err="1"/>
                  <a:t>r.m.s.</a:t>
                </a:r>
                <a:r>
                  <a:rPr lang="en-GB" dirty="0"/>
                  <a:t> energy spread</a:t>
                </a:r>
              </a:p>
              <a:p>
                <a:r>
                  <a:rPr lang="en-GB" dirty="0"/>
                  <a:t>				</a:t>
                </a:r>
                <a:r>
                  <a:rPr lang="en-US" dirty="0"/>
                  <a:t>*Taken from nominal beam</a:t>
                </a:r>
                <a:endParaRPr lang="en-GB" dirty="0"/>
              </a:p>
              <a:p>
                <a:r>
                  <a:rPr lang="en-GB" dirty="0"/>
                  <a:t>				</a:t>
                </a:r>
              </a:p>
              <a:p>
                <a:r>
                  <a:rPr lang="en-GB" dirty="0"/>
                  <a:t>	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C25375C-6E5A-4899-8C48-E71A65FDCA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537" y="3626283"/>
                <a:ext cx="7400925" cy="2339102"/>
              </a:xfrm>
              <a:prstGeom prst="rect">
                <a:avLst/>
              </a:prstGeom>
              <a:blipFill>
                <a:blip r:embed="rId2"/>
                <a:stretch>
                  <a:fillRect l="-906" t="-1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7442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AFDC0-EB36-44F6-AF38-325AE2901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Transfering</a:t>
            </a:r>
            <a:r>
              <a:rPr lang="en-US" dirty="0"/>
              <a:t> simulation into </a:t>
            </a:r>
            <a:r>
              <a:rPr lang="en-US" dirty="0" err="1"/>
              <a:t>MolFlow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65AB1-064E-4CB1-874A-13D892063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7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298496-B55A-4CDE-BA8F-A9FA44862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5571" y="2529319"/>
            <a:ext cx="5394756" cy="307715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9E327DD-090B-4620-9297-4E1A7ADC3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37" y="2680492"/>
            <a:ext cx="5843020" cy="277480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CC1B1B4-9D89-4AE1-857D-85E337796BC2}"/>
              </a:ext>
            </a:extLst>
          </p:cNvPr>
          <p:cNvSpPr txBox="1"/>
          <p:nvPr/>
        </p:nvSpPr>
        <p:spPr>
          <a:xfrm>
            <a:off x="1309764" y="1828798"/>
            <a:ext cx="3223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Recording in </a:t>
            </a:r>
            <a:r>
              <a:rPr lang="en-US" sz="2400" dirty="0" err="1"/>
              <a:t>SynRad</a:t>
            </a:r>
            <a:endParaRPr lang="en-GB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E09F2D-205B-4004-9B16-D5D895F1DBC9}"/>
              </a:ext>
            </a:extLst>
          </p:cNvPr>
          <p:cNvSpPr txBox="1"/>
          <p:nvPr/>
        </p:nvSpPr>
        <p:spPr>
          <a:xfrm>
            <a:off x="7882876" y="1828798"/>
            <a:ext cx="3223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Emission in </a:t>
            </a:r>
            <a:r>
              <a:rPr lang="en-US" sz="2400" dirty="0" err="1"/>
              <a:t>MolFlow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60346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9436B-0B34-459B-80A1-CACC45CB3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Angular distribution of angle map recording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416233-A660-4306-BA6F-882644A25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EAF9F-63E7-488F-BD02-E4F60FE81807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63FD850-9C8E-4D8B-B12C-A75FACE135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005177"/>
              </p:ext>
            </p:extLst>
          </p:nvPr>
        </p:nvGraphicFramePr>
        <p:xfrm>
          <a:off x="1249818" y="1589497"/>
          <a:ext cx="8842137" cy="3779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ight Brace 5">
            <a:extLst>
              <a:ext uri="{FF2B5EF4-FFF2-40B4-BE49-F238E27FC236}">
                <a16:creationId xmlns:a16="http://schemas.microsoft.com/office/drawing/2014/main" id="{23F000A8-10B8-46C6-8E45-E92B1AA826BF}"/>
              </a:ext>
            </a:extLst>
          </p:cNvPr>
          <p:cNvSpPr/>
          <p:nvPr/>
        </p:nvSpPr>
        <p:spPr>
          <a:xfrm rot="5400000">
            <a:off x="2528092" y="4693178"/>
            <a:ext cx="203206" cy="947447"/>
          </a:xfrm>
          <a:prstGeom prst="rightBrac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340537-3B09-457F-A662-974A18A71782}"/>
              </a:ext>
            </a:extLst>
          </p:cNvPr>
          <p:cNvSpPr txBox="1"/>
          <p:nvPr/>
        </p:nvSpPr>
        <p:spPr>
          <a:xfrm>
            <a:off x="1999230" y="5308654"/>
            <a:ext cx="5263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Less than 1000 photons recorded between 0° and 11°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197F0199-9F2D-4085-A9AC-3DEC69A5F1A8}"/>
              </a:ext>
            </a:extLst>
          </p:cNvPr>
          <p:cNvSpPr/>
          <p:nvPr/>
        </p:nvSpPr>
        <p:spPr>
          <a:xfrm>
            <a:off x="2155971" y="6073629"/>
            <a:ext cx="385893" cy="20972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E0BFCC-F268-4E93-8E06-E34C504916BB}"/>
              </a:ext>
            </a:extLst>
          </p:cNvPr>
          <p:cNvSpPr txBox="1"/>
          <p:nvPr/>
        </p:nvSpPr>
        <p:spPr>
          <a:xfrm>
            <a:off x="2617365" y="5978436"/>
            <a:ext cx="2517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Error due to iteration!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153028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5994</TotalTime>
  <Words>458</Words>
  <Application>Microsoft Office PowerPoint</Application>
  <PresentationFormat>Widescreen</PresentationFormat>
  <Paragraphs>72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PowerPoint Presentation</vt:lpstr>
      <vt:lpstr>AC-coating of BGC</vt:lpstr>
      <vt:lpstr>Plane of measurement</vt:lpstr>
      <vt:lpstr>Emitting facet for BGI</vt:lpstr>
      <vt:lpstr>Spontaneous emission from BGI</vt:lpstr>
      <vt:lpstr>PowerPoint Presentation</vt:lpstr>
      <vt:lpstr>Synchrotron radiation parameters</vt:lpstr>
      <vt:lpstr>Transfering simulation into MolFlow</vt:lpstr>
      <vt:lpstr>Angular distribution of angle map recording</vt:lpstr>
      <vt:lpstr>Angular distribution of SR at lens plane (recorded in MolFlow)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Noah Jens</dc:creator>
  <cp:lastModifiedBy>Noah Jens</cp:lastModifiedBy>
  <cp:revision>171</cp:revision>
  <dcterms:created xsi:type="dcterms:W3CDTF">2021-02-22T09:08:12Z</dcterms:created>
  <dcterms:modified xsi:type="dcterms:W3CDTF">2021-02-26T13:50:07Z</dcterms:modified>
</cp:coreProperties>
</file>