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9" r:id="rId2"/>
    <p:sldMasterId id="2147483867" r:id="rId3"/>
  </p:sldMasterIdLst>
  <p:notesMasterIdLst>
    <p:notesMasterId r:id="rId36"/>
  </p:notesMasterIdLst>
  <p:handoutMasterIdLst>
    <p:handoutMasterId r:id="rId37"/>
  </p:handoutMasterIdLst>
  <p:sldIdLst>
    <p:sldId id="256" r:id="rId4"/>
    <p:sldId id="460" r:id="rId5"/>
    <p:sldId id="268" r:id="rId6"/>
    <p:sldId id="666" r:id="rId7"/>
    <p:sldId id="667" r:id="rId8"/>
    <p:sldId id="669" r:id="rId9"/>
    <p:sldId id="670" r:id="rId10"/>
    <p:sldId id="674" r:id="rId11"/>
    <p:sldId id="675" r:id="rId12"/>
    <p:sldId id="668" r:id="rId13"/>
    <p:sldId id="659" r:id="rId14"/>
    <p:sldId id="515" r:id="rId15"/>
    <p:sldId id="673" r:id="rId16"/>
    <p:sldId id="531" r:id="rId17"/>
    <p:sldId id="486" r:id="rId18"/>
    <p:sldId id="575" r:id="rId19"/>
    <p:sldId id="543" r:id="rId20"/>
    <p:sldId id="592" r:id="rId21"/>
    <p:sldId id="660" r:id="rId22"/>
    <p:sldId id="598" r:id="rId23"/>
    <p:sldId id="665" r:id="rId24"/>
    <p:sldId id="663" r:id="rId25"/>
    <p:sldId id="676" r:id="rId26"/>
    <p:sldId id="677" r:id="rId27"/>
    <p:sldId id="678" r:id="rId28"/>
    <p:sldId id="679" r:id="rId29"/>
    <p:sldId id="680" r:id="rId30"/>
    <p:sldId id="681" r:id="rId31"/>
    <p:sldId id="682" r:id="rId32"/>
    <p:sldId id="685" r:id="rId33"/>
    <p:sldId id="664" r:id="rId34"/>
    <p:sldId id="587" r:id="rId35"/>
  </p:sldIdLst>
  <p:sldSz cx="9144000" cy="6858000" type="screen4x3"/>
  <p:notesSz cx="7104063" cy="10234613"/>
  <p:defaultTextStyle>
    <a:defPPr>
      <a:defRPr lang="ko-KR"/>
    </a:defPPr>
    <a:lvl1pPr marL="0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0843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1691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52537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03388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54237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05066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55912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06762" algn="l" defTabSz="90169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1FEFF"/>
    <a:srgbClr val="69FBFF"/>
    <a:srgbClr val="01D8EF"/>
    <a:srgbClr val="14C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31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206" cy="511649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01" y="0"/>
            <a:ext cx="3078206" cy="511649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r">
              <a:defRPr sz="1200"/>
            </a:lvl1pPr>
          </a:lstStyle>
          <a:p>
            <a:fld id="{79B50E73-0EC4-42A3-8B72-EABCD4A6166F}" type="datetime1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330"/>
            <a:ext cx="3078206" cy="511648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01" y="9721330"/>
            <a:ext cx="3078206" cy="511648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r">
              <a:defRPr sz="1200"/>
            </a:lvl1pPr>
          </a:lstStyle>
          <a:p>
            <a:fld id="{1BDF7422-D159-45C4-977E-D5AB87A20DB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1872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1"/>
          </a:xfrm>
          <a:prstGeom prst="rect">
            <a:avLst/>
          </a:prstGeom>
        </p:spPr>
        <p:txBody>
          <a:bodyPr vert="horz" lIns="99065" tIns="49533" rIns="99065" bIns="49533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9065" tIns="49533" rIns="99065" bIns="49533" rtlCol="0"/>
          <a:lstStyle>
            <a:lvl1pPr algn="r">
              <a:defRPr sz="1300"/>
            </a:lvl1pPr>
          </a:lstStyle>
          <a:p>
            <a:fld id="{1C8F06E1-C794-4883-AC96-33405E06679D}" type="datetime1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5" tIns="49533" rIns="99065" bIns="49533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5" tIns="49533" rIns="99065" bIns="49533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1"/>
          </a:xfrm>
          <a:prstGeom prst="rect">
            <a:avLst/>
          </a:prstGeom>
        </p:spPr>
        <p:txBody>
          <a:bodyPr vert="horz" lIns="99065" tIns="49533" rIns="99065" bIns="49533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1731"/>
          </a:xfrm>
          <a:prstGeom prst="rect">
            <a:avLst/>
          </a:prstGeom>
        </p:spPr>
        <p:txBody>
          <a:bodyPr vert="horz" lIns="99065" tIns="49533" rIns="99065" bIns="49533" rtlCol="0" anchor="b"/>
          <a:lstStyle>
            <a:lvl1pPr algn="r">
              <a:defRPr sz="1300"/>
            </a:lvl1pPr>
          </a:lstStyle>
          <a:p>
            <a:fld id="{3136D3C0-280F-4A93-ABE7-B60C0717EB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2651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0843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1691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52537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03388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54237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05066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55912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06762" algn="l" defTabSz="90169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6D3C0-280F-4A93-ABE7-B60C0717EBF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3653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6D3C0-280F-4A93-ABE7-B60C0717EBFE}" type="slidenum">
              <a:rPr lang="ko-KR" altLang="en-US" smtClean="0">
                <a:solidFill>
                  <a:prstClr val="black"/>
                </a:solidFill>
              </a:rPr>
              <a:pPr/>
              <a:t>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857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E36C5-799B-4E70-8701-4851038713A4}" type="slidenum">
              <a:rPr lang="ko-KR" altLang="en-US" smtClean="0">
                <a:solidFill>
                  <a:prstClr val="black"/>
                </a:solidFill>
              </a:rPr>
              <a:pPr/>
              <a:t>16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56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1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2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3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4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5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559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06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1" y="274773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773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1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2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3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4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5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559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06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76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8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703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08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1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25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33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54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050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559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067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505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85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0843" indent="0">
              <a:buNone/>
              <a:defRPr sz="2000" b="1"/>
            </a:lvl2pPr>
            <a:lvl3pPr marL="901691" indent="0">
              <a:buNone/>
              <a:defRPr sz="1800" b="1"/>
            </a:lvl3pPr>
            <a:lvl4pPr marL="1352537" indent="0">
              <a:buNone/>
              <a:defRPr sz="1600" b="1"/>
            </a:lvl4pPr>
            <a:lvl5pPr marL="1803388" indent="0">
              <a:buNone/>
              <a:defRPr sz="1600" b="1"/>
            </a:lvl5pPr>
            <a:lvl6pPr marL="2254237" indent="0">
              <a:buNone/>
              <a:defRPr sz="1600" b="1"/>
            </a:lvl6pPr>
            <a:lvl7pPr marL="2705066" indent="0">
              <a:buNone/>
              <a:defRPr sz="1600" b="1"/>
            </a:lvl7pPr>
            <a:lvl8pPr marL="3155912" indent="0">
              <a:buNone/>
              <a:defRPr sz="1600" b="1"/>
            </a:lvl8pPr>
            <a:lvl9pPr marL="3606762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0843" indent="0">
              <a:buNone/>
              <a:defRPr sz="2000" b="1"/>
            </a:lvl2pPr>
            <a:lvl3pPr marL="901691" indent="0">
              <a:buNone/>
              <a:defRPr sz="1800" b="1"/>
            </a:lvl3pPr>
            <a:lvl4pPr marL="1352537" indent="0">
              <a:buNone/>
              <a:defRPr sz="1600" b="1"/>
            </a:lvl4pPr>
            <a:lvl5pPr marL="1803388" indent="0">
              <a:buNone/>
              <a:defRPr sz="1600" b="1"/>
            </a:lvl5pPr>
            <a:lvl6pPr marL="2254237" indent="0">
              <a:buNone/>
              <a:defRPr sz="1600" b="1"/>
            </a:lvl6pPr>
            <a:lvl7pPr marL="2705066" indent="0">
              <a:buNone/>
              <a:defRPr sz="1600" b="1"/>
            </a:lvl7pPr>
            <a:lvl8pPr marL="3155912" indent="0">
              <a:buNone/>
              <a:defRPr sz="1600" b="1"/>
            </a:lvl8pPr>
            <a:lvl9pPr marL="3606762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74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9917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4" y="27318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0843" indent="0">
              <a:buNone/>
              <a:defRPr sz="1200"/>
            </a:lvl2pPr>
            <a:lvl3pPr marL="901691" indent="0">
              <a:buNone/>
              <a:defRPr sz="1000"/>
            </a:lvl3pPr>
            <a:lvl4pPr marL="1352537" indent="0">
              <a:buNone/>
              <a:defRPr sz="900"/>
            </a:lvl4pPr>
            <a:lvl5pPr marL="1803388" indent="0">
              <a:buNone/>
              <a:defRPr sz="900"/>
            </a:lvl5pPr>
            <a:lvl6pPr marL="2254237" indent="0">
              <a:buNone/>
              <a:defRPr sz="900"/>
            </a:lvl6pPr>
            <a:lvl7pPr marL="2705066" indent="0">
              <a:buNone/>
              <a:defRPr sz="900"/>
            </a:lvl7pPr>
            <a:lvl8pPr marL="3155912" indent="0">
              <a:buNone/>
              <a:defRPr sz="900"/>
            </a:lvl8pPr>
            <a:lvl9pPr marL="3606762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1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0843" indent="0">
              <a:buNone/>
              <a:defRPr sz="2800"/>
            </a:lvl2pPr>
            <a:lvl3pPr marL="901691" indent="0">
              <a:buNone/>
              <a:defRPr sz="2400"/>
            </a:lvl3pPr>
            <a:lvl4pPr marL="1352537" indent="0">
              <a:buNone/>
              <a:defRPr sz="2000"/>
            </a:lvl4pPr>
            <a:lvl5pPr marL="1803388" indent="0">
              <a:buNone/>
              <a:defRPr sz="2000"/>
            </a:lvl5pPr>
            <a:lvl6pPr marL="2254237" indent="0">
              <a:buNone/>
              <a:defRPr sz="2000"/>
            </a:lvl6pPr>
            <a:lvl7pPr marL="2705066" indent="0">
              <a:buNone/>
              <a:defRPr sz="2000"/>
            </a:lvl7pPr>
            <a:lvl8pPr marL="3155912" indent="0">
              <a:buNone/>
              <a:defRPr sz="2000"/>
            </a:lvl8pPr>
            <a:lvl9pPr marL="3606762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0843" indent="0">
              <a:buNone/>
              <a:defRPr sz="1200"/>
            </a:lvl2pPr>
            <a:lvl3pPr marL="901691" indent="0">
              <a:buNone/>
              <a:defRPr sz="1000"/>
            </a:lvl3pPr>
            <a:lvl4pPr marL="1352537" indent="0">
              <a:buNone/>
              <a:defRPr sz="900"/>
            </a:lvl4pPr>
            <a:lvl5pPr marL="1803388" indent="0">
              <a:buNone/>
              <a:defRPr sz="900"/>
            </a:lvl5pPr>
            <a:lvl6pPr marL="2254237" indent="0">
              <a:buNone/>
              <a:defRPr sz="900"/>
            </a:lvl6pPr>
            <a:lvl7pPr marL="2705066" indent="0">
              <a:buNone/>
              <a:defRPr sz="900"/>
            </a:lvl7pPr>
            <a:lvl8pPr marL="3155912" indent="0">
              <a:buNone/>
              <a:defRPr sz="900"/>
            </a:lvl8pPr>
            <a:lvl9pPr marL="3606762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373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406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1" y="274773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773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30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42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1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2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3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4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5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559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06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7545A-B9CF-4FE3-917D-312197228C4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6618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F119-22C5-48DE-8119-2DCF6421A1A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5892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704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08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1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25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33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54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050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559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067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D4E88-2B1E-4697-BFD0-292D28A50D6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267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2387-E7BA-47D1-ADAE-AB3670DC4F5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733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0843" indent="0">
              <a:buNone/>
              <a:defRPr sz="2000" b="1"/>
            </a:lvl2pPr>
            <a:lvl3pPr marL="901691" indent="0">
              <a:buNone/>
              <a:defRPr sz="1800" b="1"/>
            </a:lvl3pPr>
            <a:lvl4pPr marL="1352537" indent="0">
              <a:buNone/>
              <a:defRPr sz="1600" b="1"/>
            </a:lvl4pPr>
            <a:lvl5pPr marL="1803388" indent="0">
              <a:buNone/>
              <a:defRPr sz="1600" b="1"/>
            </a:lvl5pPr>
            <a:lvl6pPr marL="2254237" indent="0">
              <a:buNone/>
              <a:defRPr sz="1600" b="1"/>
            </a:lvl6pPr>
            <a:lvl7pPr marL="2705066" indent="0">
              <a:buNone/>
              <a:defRPr sz="1600" b="1"/>
            </a:lvl7pPr>
            <a:lvl8pPr marL="3155912" indent="0">
              <a:buNone/>
              <a:defRPr sz="1600" b="1"/>
            </a:lvl8pPr>
            <a:lvl9pPr marL="3606762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2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0843" indent="0">
              <a:buNone/>
              <a:defRPr sz="2000" b="1"/>
            </a:lvl2pPr>
            <a:lvl3pPr marL="901691" indent="0">
              <a:buNone/>
              <a:defRPr sz="1800" b="1"/>
            </a:lvl3pPr>
            <a:lvl4pPr marL="1352537" indent="0">
              <a:buNone/>
              <a:defRPr sz="1600" b="1"/>
            </a:lvl4pPr>
            <a:lvl5pPr marL="1803388" indent="0">
              <a:buNone/>
              <a:defRPr sz="1600" b="1"/>
            </a:lvl5pPr>
            <a:lvl6pPr marL="2254237" indent="0">
              <a:buNone/>
              <a:defRPr sz="1600" b="1"/>
            </a:lvl6pPr>
            <a:lvl7pPr marL="2705066" indent="0">
              <a:buNone/>
              <a:defRPr sz="1600" b="1"/>
            </a:lvl7pPr>
            <a:lvl8pPr marL="3155912" indent="0">
              <a:buNone/>
              <a:defRPr sz="1600" b="1"/>
            </a:lvl8pPr>
            <a:lvl9pPr marL="3606762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06841-59FD-4505-8B67-DDC774C8980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472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B881-190B-48A3-BB18-E37A09A3039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673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C6767-AB17-4537-85FB-786CCACFE60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703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08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1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25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33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54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050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559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067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6" y="2731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0843" indent="0">
              <a:buNone/>
              <a:defRPr sz="1200"/>
            </a:lvl2pPr>
            <a:lvl3pPr marL="901691" indent="0">
              <a:buNone/>
              <a:defRPr sz="1000"/>
            </a:lvl3pPr>
            <a:lvl4pPr marL="1352537" indent="0">
              <a:buNone/>
              <a:defRPr sz="900"/>
            </a:lvl4pPr>
            <a:lvl5pPr marL="1803388" indent="0">
              <a:buNone/>
              <a:defRPr sz="900"/>
            </a:lvl5pPr>
            <a:lvl6pPr marL="2254237" indent="0">
              <a:buNone/>
              <a:defRPr sz="900"/>
            </a:lvl6pPr>
            <a:lvl7pPr marL="2705066" indent="0">
              <a:buNone/>
              <a:defRPr sz="900"/>
            </a:lvl7pPr>
            <a:lvl8pPr marL="3155912" indent="0">
              <a:buNone/>
              <a:defRPr sz="900"/>
            </a:lvl8pPr>
            <a:lvl9pPr marL="3606762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26A43-2DDA-4F7A-A394-F2196B7C092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971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0843" indent="0">
              <a:buNone/>
              <a:defRPr sz="2800"/>
            </a:lvl2pPr>
            <a:lvl3pPr marL="901691" indent="0">
              <a:buNone/>
              <a:defRPr sz="2400"/>
            </a:lvl3pPr>
            <a:lvl4pPr marL="1352537" indent="0">
              <a:buNone/>
              <a:defRPr sz="2000"/>
            </a:lvl4pPr>
            <a:lvl5pPr marL="1803388" indent="0">
              <a:buNone/>
              <a:defRPr sz="2000"/>
            </a:lvl5pPr>
            <a:lvl6pPr marL="2254237" indent="0">
              <a:buNone/>
              <a:defRPr sz="2000"/>
            </a:lvl6pPr>
            <a:lvl7pPr marL="2705066" indent="0">
              <a:buNone/>
              <a:defRPr sz="2000"/>
            </a:lvl7pPr>
            <a:lvl8pPr marL="3155912" indent="0">
              <a:buNone/>
              <a:defRPr sz="2000"/>
            </a:lvl8pPr>
            <a:lvl9pPr marL="3606762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0843" indent="0">
              <a:buNone/>
              <a:defRPr sz="1200"/>
            </a:lvl2pPr>
            <a:lvl3pPr marL="901691" indent="0">
              <a:buNone/>
              <a:defRPr sz="1000"/>
            </a:lvl3pPr>
            <a:lvl4pPr marL="1352537" indent="0">
              <a:buNone/>
              <a:defRPr sz="900"/>
            </a:lvl4pPr>
            <a:lvl5pPr marL="1803388" indent="0">
              <a:buNone/>
              <a:defRPr sz="900"/>
            </a:lvl5pPr>
            <a:lvl6pPr marL="2254237" indent="0">
              <a:buNone/>
              <a:defRPr sz="900"/>
            </a:lvl6pPr>
            <a:lvl7pPr marL="2705066" indent="0">
              <a:buNone/>
              <a:defRPr sz="900"/>
            </a:lvl7pPr>
            <a:lvl8pPr marL="3155912" indent="0">
              <a:buNone/>
              <a:defRPr sz="900"/>
            </a:lvl8pPr>
            <a:lvl9pPr marL="3606762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FF63-3F67-4677-AE5D-9113B268971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724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752-9077-403F-B675-8FF18223119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0720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1" y="274787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787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D259A-FC34-4407-948F-EC13B60B462B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21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0843" indent="0">
              <a:buNone/>
              <a:defRPr sz="2000" b="1"/>
            </a:lvl2pPr>
            <a:lvl3pPr marL="901691" indent="0">
              <a:buNone/>
              <a:defRPr sz="1800" b="1"/>
            </a:lvl3pPr>
            <a:lvl4pPr marL="1352537" indent="0">
              <a:buNone/>
              <a:defRPr sz="1600" b="1"/>
            </a:lvl4pPr>
            <a:lvl5pPr marL="1803388" indent="0">
              <a:buNone/>
              <a:defRPr sz="1600" b="1"/>
            </a:lvl5pPr>
            <a:lvl6pPr marL="2254237" indent="0">
              <a:buNone/>
              <a:defRPr sz="1600" b="1"/>
            </a:lvl6pPr>
            <a:lvl7pPr marL="2705066" indent="0">
              <a:buNone/>
              <a:defRPr sz="1600" b="1"/>
            </a:lvl7pPr>
            <a:lvl8pPr marL="3155912" indent="0">
              <a:buNone/>
              <a:defRPr sz="1600" b="1"/>
            </a:lvl8pPr>
            <a:lvl9pPr marL="3606762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0843" indent="0">
              <a:buNone/>
              <a:defRPr sz="2000" b="1"/>
            </a:lvl2pPr>
            <a:lvl3pPr marL="901691" indent="0">
              <a:buNone/>
              <a:defRPr sz="1800" b="1"/>
            </a:lvl3pPr>
            <a:lvl4pPr marL="1352537" indent="0">
              <a:buNone/>
              <a:defRPr sz="1600" b="1"/>
            </a:lvl4pPr>
            <a:lvl5pPr marL="1803388" indent="0">
              <a:buNone/>
              <a:defRPr sz="1600" b="1"/>
            </a:lvl5pPr>
            <a:lvl6pPr marL="2254237" indent="0">
              <a:buNone/>
              <a:defRPr sz="1600" b="1"/>
            </a:lvl6pPr>
            <a:lvl7pPr marL="2705066" indent="0">
              <a:buNone/>
              <a:defRPr sz="1600" b="1"/>
            </a:lvl7pPr>
            <a:lvl8pPr marL="3155912" indent="0">
              <a:buNone/>
              <a:defRPr sz="1600" b="1"/>
            </a:lvl8pPr>
            <a:lvl9pPr marL="3606762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4" y="27318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0843" indent="0">
              <a:buNone/>
              <a:defRPr sz="1200"/>
            </a:lvl2pPr>
            <a:lvl3pPr marL="901691" indent="0">
              <a:buNone/>
              <a:defRPr sz="1000"/>
            </a:lvl3pPr>
            <a:lvl4pPr marL="1352537" indent="0">
              <a:buNone/>
              <a:defRPr sz="900"/>
            </a:lvl4pPr>
            <a:lvl5pPr marL="1803388" indent="0">
              <a:buNone/>
              <a:defRPr sz="900"/>
            </a:lvl5pPr>
            <a:lvl6pPr marL="2254237" indent="0">
              <a:buNone/>
              <a:defRPr sz="900"/>
            </a:lvl6pPr>
            <a:lvl7pPr marL="2705066" indent="0">
              <a:buNone/>
              <a:defRPr sz="900"/>
            </a:lvl7pPr>
            <a:lvl8pPr marL="3155912" indent="0">
              <a:buNone/>
              <a:defRPr sz="900"/>
            </a:lvl8pPr>
            <a:lvl9pPr marL="3606762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0843" indent="0">
              <a:buNone/>
              <a:defRPr sz="2800"/>
            </a:lvl2pPr>
            <a:lvl3pPr marL="901691" indent="0">
              <a:buNone/>
              <a:defRPr sz="2400"/>
            </a:lvl3pPr>
            <a:lvl4pPr marL="1352537" indent="0">
              <a:buNone/>
              <a:defRPr sz="2000"/>
            </a:lvl4pPr>
            <a:lvl5pPr marL="1803388" indent="0">
              <a:buNone/>
              <a:defRPr sz="2000"/>
            </a:lvl5pPr>
            <a:lvl6pPr marL="2254237" indent="0">
              <a:buNone/>
              <a:defRPr sz="2000"/>
            </a:lvl6pPr>
            <a:lvl7pPr marL="2705066" indent="0">
              <a:buNone/>
              <a:defRPr sz="2000"/>
            </a:lvl7pPr>
            <a:lvl8pPr marL="3155912" indent="0">
              <a:buNone/>
              <a:defRPr sz="2000"/>
            </a:lvl8pPr>
            <a:lvl9pPr marL="3606762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0843" indent="0">
              <a:buNone/>
              <a:defRPr sz="1200"/>
            </a:lvl2pPr>
            <a:lvl3pPr marL="901691" indent="0">
              <a:buNone/>
              <a:defRPr sz="1000"/>
            </a:lvl3pPr>
            <a:lvl4pPr marL="1352537" indent="0">
              <a:buNone/>
              <a:defRPr sz="900"/>
            </a:lvl4pPr>
            <a:lvl5pPr marL="1803388" indent="0">
              <a:buNone/>
              <a:defRPr sz="900"/>
            </a:lvl5pPr>
            <a:lvl6pPr marL="2254237" indent="0">
              <a:buNone/>
              <a:defRPr sz="900"/>
            </a:lvl6pPr>
            <a:lvl7pPr marL="2705066" indent="0">
              <a:buNone/>
              <a:defRPr sz="900"/>
            </a:lvl7pPr>
            <a:lvl8pPr marL="3155912" indent="0">
              <a:buNone/>
              <a:defRPr sz="900"/>
            </a:lvl8pPr>
            <a:lvl9pPr marL="3606762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119" tIns="45062" rIns="90119" bIns="45062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0119" tIns="45062" rIns="90119" bIns="45062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485"/>
            <a:ext cx="2133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485"/>
            <a:ext cx="2895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485"/>
            <a:ext cx="2133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01691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135" indent="-338135" algn="l" defTabSz="901691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2622" indent="-281792" algn="l" defTabSz="901691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7136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7933" indent="-225422" algn="l" defTabSz="901691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8804" indent="-225422" algn="l" defTabSz="901691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9649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30500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81350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32184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43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1691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37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3388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4237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05066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55912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06762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119" tIns="45062" rIns="90119" bIns="45062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0119" tIns="45062" rIns="90119" bIns="45062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485"/>
            <a:ext cx="2133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485"/>
            <a:ext cx="2895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485"/>
            <a:ext cx="2133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34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ftr="0" dt="0"/>
  <p:txStyles>
    <p:titleStyle>
      <a:lvl1pPr algn="ctr" defTabSz="901691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135" indent="-338135" algn="l" defTabSz="901691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2622" indent="-281792" algn="l" defTabSz="901691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7136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7933" indent="-225422" algn="l" defTabSz="901691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8804" indent="-225422" algn="l" defTabSz="901691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9649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30500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81350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32184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43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1691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37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3388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4237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05066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55912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06762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119" tIns="45062" rIns="90119" bIns="45062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0119" tIns="45062" rIns="90119" bIns="45062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499"/>
            <a:ext cx="2133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691"/>
            <a:fld id="{1B16E7EC-2190-4610-835A-F772FF778DA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901691"/>
              <a:t>2021-02-03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499"/>
            <a:ext cx="2895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691"/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499"/>
            <a:ext cx="2133600" cy="365125"/>
          </a:xfrm>
          <a:prstGeom prst="rect">
            <a:avLst/>
          </a:prstGeom>
        </p:spPr>
        <p:txBody>
          <a:bodyPr vert="horz" lIns="90119" tIns="45062" rIns="90119" bIns="4506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691"/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901691"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1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sldNum="0" hdr="0" ftr="0" dt="0"/>
  <p:txStyles>
    <p:titleStyle>
      <a:lvl1pPr algn="ctr" defTabSz="901691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135" indent="-338135" algn="l" defTabSz="901691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2622" indent="-281792" algn="l" defTabSz="901691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7136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7933" indent="-225422" algn="l" defTabSz="901691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8804" indent="-225422" algn="l" defTabSz="901691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9649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30500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81350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32184" indent="-225422" algn="l" defTabSz="90169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43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1691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37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3388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4237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05066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55912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06762" algn="l" defTabSz="90169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openxmlformats.org/officeDocument/2006/relationships/image" Target="../media/image39.gif"/><Relationship Id="rId12" Type="http://schemas.openxmlformats.org/officeDocument/2006/relationships/image" Target="../media/image4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en.wikipedia.org/wiki/File:Orbit2.gif" TargetMode="External"/><Relationship Id="rId11" Type="http://schemas.openxmlformats.org/officeDocument/2006/relationships/image" Target="../media/image90.png"/><Relationship Id="rId5" Type="http://schemas.openxmlformats.org/officeDocument/2006/relationships/image" Target="../media/image38.jpeg"/><Relationship Id="rId10" Type="http://schemas.openxmlformats.org/officeDocument/2006/relationships/image" Target="../media/image80.png"/><Relationship Id="rId4" Type="http://schemas.openxmlformats.org/officeDocument/2006/relationships/hyperlink" Target="http://en.wikipedia.org/wiki/File:NGC_4414_(NASA-med).jpg" TargetMode="External"/><Relationship Id="rId9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1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0.png"/><Relationship Id="rId3" Type="http://schemas.openxmlformats.org/officeDocument/2006/relationships/image" Target="../media/image64.emf"/><Relationship Id="rId7" Type="http://schemas.openxmlformats.org/officeDocument/2006/relationships/image" Target="../media/image430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emf"/><Relationship Id="rId11" Type="http://schemas.openxmlformats.org/officeDocument/2006/relationships/image" Target="../media/image470.png"/><Relationship Id="rId5" Type="http://schemas.openxmlformats.org/officeDocument/2006/relationships/image" Target="../media/image66.emf"/><Relationship Id="rId10" Type="http://schemas.openxmlformats.org/officeDocument/2006/relationships/image" Target="../media/image68.emf"/><Relationship Id="rId4" Type="http://schemas.openxmlformats.org/officeDocument/2006/relationships/image" Target="../media/image65.emf"/><Relationship Id="rId9" Type="http://schemas.openxmlformats.org/officeDocument/2006/relationships/image" Target="../media/image45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1.png"/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emf"/><Relationship Id="rId13" Type="http://schemas.openxmlformats.org/officeDocument/2006/relationships/image" Target="../media/image93.emf"/><Relationship Id="rId18" Type="http://schemas.openxmlformats.org/officeDocument/2006/relationships/image" Target="../media/image590.png"/><Relationship Id="rId3" Type="http://schemas.openxmlformats.org/officeDocument/2006/relationships/image" Target="../media/image83.emf"/><Relationship Id="rId7" Type="http://schemas.openxmlformats.org/officeDocument/2006/relationships/image" Target="../media/image87.emf"/><Relationship Id="rId12" Type="http://schemas.openxmlformats.org/officeDocument/2006/relationships/image" Target="../media/image92.emf"/><Relationship Id="rId17" Type="http://schemas.openxmlformats.org/officeDocument/2006/relationships/image" Target="../media/image97.emf"/><Relationship Id="rId2" Type="http://schemas.openxmlformats.org/officeDocument/2006/relationships/image" Target="../media/image82.emf"/><Relationship Id="rId16" Type="http://schemas.openxmlformats.org/officeDocument/2006/relationships/image" Target="../media/image96.emf"/><Relationship Id="rId20" Type="http://schemas.openxmlformats.org/officeDocument/2006/relationships/image" Target="../media/image6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emf"/><Relationship Id="rId11" Type="http://schemas.openxmlformats.org/officeDocument/2006/relationships/image" Target="../media/image91.emf"/><Relationship Id="rId5" Type="http://schemas.openxmlformats.org/officeDocument/2006/relationships/image" Target="../media/image85.emf"/><Relationship Id="rId15" Type="http://schemas.openxmlformats.org/officeDocument/2006/relationships/image" Target="../media/image95.emf"/><Relationship Id="rId10" Type="http://schemas.openxmlformats.org/officeDocument/2006/relationships/image" Target="../media/image90.emf"/><Relationship Id="rId19" Type="http://schemas.openxmlformats.org/officeDocument/2006/relationships/image" Target="../media/image600.png"/><Relationship Id="rId4" Type="http://schemas.openxmlformats.org/officeDocument/2006/relationships/image" Target="../media/image84.emf"/><Relationship Id="rId9" Type="http://schemas.openxmlformats.org/officeDocument/2006/relationships/image" Target="../media/image89.emf"/><Relationship Id="rId14" Type="http://schemas.openxmlformats.org/officeDocument/2006/relationships/image" Target="../media/image94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750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0.png"/><Relationship Id="rId11" Type="http://schemas.openxmlformats.org/officeDocument/2006/relationships/image" Target="../media/image103.png"/><Relationship Id="rId5" Type="http://schemas.openxmlformats.org/officeDocument/2006/relationships/image" Target="../media/image98.png"/><Relationship Id="rId10" Type="http://schemas.openxmlformats.org/officeDocument/2006/relationships/image" Target="../media/image102.png"/><Relationship Id="rId4" Type="http://schemas.openxmlformats.org/officeDocument/2006/relationships/image" Target="../media/image760.png"/><Relationship Id="rId9" Type="http://schemas.openxmlformats.org/officeDocument/2006/relationships/image" Target="../media/image10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86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12" Type="http://schemas.openxmlformats.org/officeDocument/2006/relationships/image" Target="../media/image115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11" Type="http://schemas.openxmlformats.org/officeDocument/2006/relationships/image" Target="../media/image114.png"/><Relationship Id="rId5" Type="http://schemas.openxmlformats.org/officeDocument/2006/relationships/image" Target="../media/image108.png"/><Relationship Id="rId10" Type="http://schemas.openxmlformats.org/officeDocument/2006/relationships/image" Target="../media/image113.png"/><Relationship Id="rId4" Type="http://schemas.openxmlformats.org/officeDocument/2006/relationships/image" Target="../media/image107.png"/><Relationship Id="rId9" Type="http://schemas.openxmlformats.org/officeDocument/2006/relationships/image" Target="../media/image1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19.png"/><Relationship Id="rId7" Type="http://schemas.openxmlformats.org/officeDocument/2006/relationships/image" Target="../media/image124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6.png"/><Relationship Id="rId7" Type="http://schemas.openxmlformats.org/officeDocument/2006/relationships/image" Target="../media/image131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7.png"/><Relationship Id="rId9" Type="http://schemas.openxmlformats.org/officeDocument/2006/relationships/image" Target="../media/image1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5.png"/><Relationship Id="rId7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7.jpeg"/><Relationship Id="rId11" Type="http://schemas.openxmlformats.org/officeDocument/2006/relationships/image" Target="../media/image320.png"/><Relationship Id="rId5" Type="http://schemas.openxmlformats.org/officeDocument/2006/relationships/image" Target="../media/image26.jpeg"/><Relationship Id="rId10" Type="http://schemas.openxmlformats.org/officeDocument/2006/relationships/image" Target="../media/image310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6.emf"/><Relationship Id="rId4" Type="http://schemas.openxmlformats.org/officeDocument/2006/relationships/image" Target="../media/image4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75656" y="4797152"/>
            <a:ext cx="6408712" cy="576064"/>
          </a:xfrm>
        </p:spPr>
        <p:txBody>
          <a:bodyPr>
            <a:normAutofit/>
          </a:bodyPr>
          <a:lstStyle/>
          <a:p>
            <a:r>
              <a:rPr lang="en-US" altLang="ko-KR" sz="2400" b="1" dirty="0" err="1" smtClean="0">
                <a:solidFill>
                  <a:schemeClr val="tx1"/>
                </a:solidFill>
              </a:rPr>
              <a:t>Gungwon</a:t>
            </a:r>
            <a:r>
              <a:rPr lang="en-US" altLang="ko-KR" sz="2400" b="1" dirty="0" smtClean="0">
                <a:solidFill>
                  <a:schemeClr val="tx1"/>
                </a:solidFill>
              </a:rPr>
              <a:t> Kang (Chung-</a:t>
            </a:r>
            <a:r>
              <a:rPr lang="en-US" altLang="ko-KR" sz="2400" b="1" dirty="0" err="1" smtClean="0">
                <a:solidFill>
                  <a:schemeClr val="tx1"/>
                </a:solidFill>
              </a:rPr>
              <a:t>Ang</a:t>
            </a:r>
            <a:r>
              <a:rPr lang="en-US" altLang="ko-KR" sz="2400" b="1" dirty="0" smtClean="0">
                <a:solidFill>
                  <a:schemeClr val="tx1"/>
                </a:solidFill>
              </a:rPr>
              <a:t> University)</a:t>
            </a:r>
          </a:p>
          <a:p>
            <a:endParaRPr lang="en-US" altLang="ko-KR" sz="24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188640"/>
            <a:ext cx="4032448" cy="583447"/>
          </a:xfrm>
          <a:prstGeom prst="rect">
            <a:avLst/>
          </a:prstGeom>
          <a:noFill/>
        </p:spPr>
        <p:txBody>
          <a:bodyPr wrap="square" lIns="90119" tIns="45062" rIns="90119" bIns="45062" rtlCol="0">
            <a:spAutoFit/>
          </a:bodyPr>
          <a:lstStyle/>
          <a:p>
            <a:pPr algn="r"/>
            <a:r>
              <a:rPr lang="en-US" altLang="ko-KR" sz="1600" dirty="0" smtClean="0"/>
              <a:t>February 3, 2021 </a:t>
            </a:r>
            <a:r>
              <a:rPr lang="en-US" altLang="ko-KR" sz="1600" dirty="0"/>
              <a:t>at the </a:t>
            </a:r>
            <a:r>
              <a:rPr lang="en-US" altLang="ko-KR" sz="1600" dirty="0" smtClean="0"/>
              <a:t>CAU Workshop on Beyond Standard Model, </a:t>
            </a:r>
            <a:r>
              <a:rPr lang="en-US" altLang="ko-KR" sz="1600" dirty="0"/>
              <a:t>Online</a:t>
            </a: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179512" y="2125307"/>
            <a:ext cx="8628817" cy="2088232"/>
          </a:xfrm>
          <a:prstGeom prst="rect">
            <a:avLst/>
          </a:prstGeom>
        </p:spPr>
        <p:txBody>
          <a:bodyPr vert="horz" lIns="90119" tIns="45062" rIns="90119" bIns="45062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4000" b="1" dirty="0">
                <a:solidFill>
                  <a:srgbClr val="0000FF"/>
                </a:solidFill>
              </a:rPr>
              <a:t>Toward waveform modeling </a:t>
            </a:r>
            <a:endParaRPr lang="en-US" altLang="ko-KR" sz="4000" b="1" dirty="0" smtClean="0">
              <a:solidFill>
                <a:srgbClr val="0000FF"/>
              </a:solidFill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altLang="ko-KR" sz="4000" b="1" dirty="0" smtClean="0">
                <a:solidFill>
                  <a:srgbClr val="0000FF"/>
                </a:solidFill>
              </a:rPr>
              <a:t>for </a:t>
            </a:r>
            <a:r>
              <a:rPr lang="en-US" altLang="ko-KR" sz="4000" b="1" dirty="0">
                <a:solidFill>
                  <a:srgbClr val="0000FF"/>
                </a:solidFill>
              </a:rPr>
              <a:t>gravitational waves </a:t>
            </a:r>
            <a:endParaRPr lang="en-US" altLang="ko-KR" sz="4000" b="1" dirty="0" smtClean="0">
              <a:solidFill>
                <a:srgbClr val="0000FF"/>
              </a:solidFill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altLang="ko-KR" sz="4000" b="1" dirty="0" smtClean="0">
                <a:solidFill>
                  <a:srgbClr val="0000FF"/>
                </a:solidFill>
              </a:rPr>
              <a:t>from </a:t>
            </a:r>
            <a:r>
              <a:rPr lang="en-US" altLang="ko-KR" sz="4000" b="1" dirty="0">
                <a:solidFill>
                  <a:srgbClr val="0000FF"/>
                </a:solidFill>
              </a:rPr>
              <a:t>black hole encounters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1521" y="764704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01691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So, some GWs from BH encounters could be detected in the future detectors, e.g., cosmic explorer or Einstein telescope!</a:t>
            </a:r>
            <a:endParaRPr lang="en-US" altLang="ko-KR" sz="2000" dirty="0" smtClean="0">
              <a:solidFill>
                <a:prstClr val="black"/>
              </a:solidFill>
              <a:latin typeface="맑은 고딕"/>
              <a:ea typeface="맑은 고딕" panose="020B0503020000020004" pitchFamily="50" charset="-127"/>
              <a:sym typeface="Wingdings" panose="05000000000000000000" pitchFamily="2" charset="2"/>
            </a:endParaRPr>
          </a:p>
          <a:p>
            <a:pPr marL="793743" lvl="1" indent="-342900" algn="just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en-US" altLang="ko-KR" sz="2000" dirty="0" smtClean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  <a:sym typeface="Wingdings" panose="05000000000000000000" pitchFamily="2" charset="2"/>
              </a:rPr>
              <a:t>We need to prepare waveform models for highly eccentric BBH mergers. </a:t>
            </a:r>
            <a:endParaRPr lang="en-US" altLang="ko-KR" sz="20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ko-KR" sz="2000" dirty="0" smtClean="0">
                <a:solidFill>
                  <a:prstClr val="black"/>
                </a:solidFill>
              </a:rPr>
              <a:t>What </a:t>
            </a:r>
            <a:r>
              <a:rPr lang="en-US" altLang="ko-KR" sz="2000" dirty="0">
                <a:solidFill>
                  <a:prstClr val="black"/>
                </a:solidFill>
              </a:rPr>
              <a:t>are the origins of </a:t>
            </a:r>
            <a:r>
              <a:rPr lang="en-US" altLang="ko-KR" sz="2000" dirty="0" smtClean="0">
                <a:solidFill>
                  <a:prstClr val="black"/>
                </a:solidFill>
              </a:rPr>
              <a:t>non-stellar binary black holes?</a:t>
            </a:r>
          </a:p>
          <a:p>
            <a:pPr lvl="0" algn="just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altLang="ko-KR" sz="2000" dirty="0">
              <a:solidFill>
                <a:prstClr val="black"/>
              </a:solidFill>
            </a:endParaRPr>
          </a:p>
          <a:p>
            <a:pPr marL="0" marR="0" lvl="0" indent="0" algn="just" defTabSz="901691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just" defTabSz="901691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algn="just" defTabSz="901691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What is the whole life of a two-body system and</a:t>
            </a:r>
          </a:p>
          <a:p>
            <a:pPr marR="0" lvl="0" algn="just" defTabSz="901691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2400" b="1" dirty="0">
                <a:solidFill>
                  <a:srgbClr val="FF0000"/>
                </a:solidFill>
                <a:latin typeface="맑은 고딕"/>
                <a:ea typeface="맑은 고딕" panose="020B0503020000020004" pitchFamily="50" charset="-127"/>
              </a:rPr>
              <a:t> </a:t>
            </a:r>
            <a:r>
              <a:rPr lang="en-US" altLang="ko-KR" sz="2400" b="1" dirty="0" smtClean="0">
                <a:solidFill>
                  <a:srgbClr val="FF0000"/>
                </a:solidFill>
                <a:latin typeface="맑은 고딕"/>
                <a:ea typeface="맑은 고딕" panose="020B0503020000020004" pitchFamily="50" charset="-127"/>
              </a:rPr>
              <a:t>  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the evolution of the waveform associated?</a:t>
            </a:r>
          </a:p>
        </p:txBody>
      </p:sp>
    </p:spTree>
    <p:extLst>
      <p:ext uri="{BB962C8B-B14F-4D97-AF65-F5344CB8AC3E}">
        <p14:creationId xmlns:p14="http://schemas.microsoft.com/office/powerpoint/2010/main" val="9261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241978" y="116632"/>
            <a:ext cx="8640958" cy="5504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01691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The whole life of a BBH system: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7AFD701D-AF6E-4A55-B985-58DFC96EE327}"/>
              </a:ext>
            </a:extLst>
          </p:cNvPr>
          <p:cNvSpPr/>
          <p:nvPr/>
        </p:nvSpPr>
        <p:spPr>
          <a:xfrm>
            <a:off x="617457" y="856470"/>
            <a:ext cx="8013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en-US" altLang="ko-K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Inspiral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-Merger-</a:t>
            </a:r>
            <a:r>
              <a:rPr kumimoji="0" lang="en-US" altLang="ko-K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Ringdown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”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is just a tiny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part at the last moment of binary coalescences!</a:t>
            </a: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0" name="Picture 3">
            <a:extLst>
              <a:ext uri="{FF2B5EF4-FFF2-40B4-BE49-F238E27FC236}">
                <a16:creationId xmlns:a16="http://schemas.microsoft.com/office/drawing/2014/main" id="{06B9035E-FBC4-47EC-8EFC-EB1A65E54E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222"/>
          <a:stretch>
            <a:fillRect/>
          </a:stretch>
        </p:blipFill>
        <p:spPr>
          <a:xfrm>
            <a:off x="7160730" y="3893796"/>
            <a:ext cx="1380739" cy="920161"/>
          </a:xfrm>
          <a:prstGeom prst="rect">
            <a:avLst/>
          </a:prstGeom>
        </p:spPr>
      </p:pic>
      <p:pic>
        <p:nvPicPr>
          <p:cNvPr id="21" name="Picture 7" descr="Screen Shot 2016-09-07 at 08.03.33.png">
            <a:extLst>
              <a:ext uri="{FF2B5EF4-FFF2-40B4-BE49-F238E27FC236}">
                <a16:creationId xmlns:a16="http://schemas.microsoft.com/office/drawing/2014/main" id="{7E107A17-738E-40E3-8FF3-61C99AD656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9" t="2259" b="57177"/>
          <a:stretch/>
        </p:blipFill>
        <p:spPr>
          <a:xfrm>
            <a:off x="7206054" y="3169955"/>
            <a:ext cx="1406200" cy="483949"/>
          </a:xfrm>
          <a:prstGeom prst="rect">
            <a:avLst/>
          </a:prstGeom>
        </p:spPr>
      </p:pic>
      <p:grpSp>
        <p:nvGrpSpPr>
          <p:cNvPr id="11" name="그룹 10">
            <a:extLst>
              <a:ext uri="{FF2B5EF4-FFF2-40B4-BE49-F238E27FC236}">
                <a16:creationId xmlns:a16="http://schemas.microsoft.com/office/drawing/2014/main" id="{0F1F1FD4-463C-48FA-8809-F062F33D3964}"/>
              </a:ext>
            </a:extLst>
          </p:cNvPr>
          <p:cNvGrpSpPr/>
          <p:nvPr/>
        </p:nvGrpSpPr>
        <p:grpSpPr>
          <a:xfrm>
            <a:off x="24391" y="1943985"/>
            <a:ext cx="2603394" cy="4366802"/>
            <a:chOff x="35497" y="2049952"/>
            <a:chExt cx="2592287" cy="4366802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6B6400D0-6098-427F-AAF2-BDFD22B85856}"/>
                </a:ext>
              </a:extLst>
            </p:cNvPr>
            <p:cNvGrpSpPr/>
            <p:nvPr/>
          </p:nvGrpSpPr>
          <p:grpSpPr>
            <a:xfrm>
              <a:off x="241978" y="2049952"/>
              <a:ext cx="1537870" cy="2843483"/>
              <a:chOff x="241978" y="2049952"/>
              <a:chExt cx="1537870" cy="2843483"/>
            </a:xfrm>
          </p:grpSpPr>
          <p:pic>
            <p:nvPicPr>
              <p:cNvPr id="58" name="Picture 2" descr="http://upload.wikimedia.org/wikipedia/commons/thumb/c/c3/NGC_4414_%28NASA-med%29.jpg/300px-NGC_4414_%28NASA-med%29.jpg">
                <a:hlinkClick r:id="rId4"/>
                <a:extLst>
                  <a:ext uri="{FF2B5EF4-FFF2-40B4-BE49-F238E27FC236}">
                    <a16:creationId xmlns:a16="http://schemas.microsoft.com/office/drawing/2014/main" id="{3DAFBEEC-950C-4A35-B2D3-0413A41BF1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41978" y="2049952"/>
                <a:ext cx="1537870" cy="1271306"/>
              </a:xfrm>
              <a:prstGeom prst="rect">
                <a:avLst/>
              </a:prstGeom>
              <a:noFill/>
            </p:spPr>
          </p:pic>
          <p:grpSp>
            <p:nvGrpSpPr>
              <p:cNvPr id="59" name="그룹 6">
                <a:extLst>
                  <a:ext uri="{FF2B5EF4-FFF2-40B4-BE49-F238E27FC236}">
                    <a16:creationId xmlns:a16="http://schemas.microsoft.com/office/drawing/2014/main" id="{DDE2AA63-EC7C-4892-B483-4024AEBFF8A3}"/>
                  </a:ext>
                </a:extLst>
              </p:cNvPr>
              <p:cNvGrpSpPr/>
              <p:nvPr/>
            </p:nvGrpSpPr>
            <p:grpSpPr>
              <a:xfrm rot="5123567">
                <a:off x="339185" y="3091695"/>
                <a:ext cx="948095" cy="195183"/>
                <a:chOff x="2915816" y="2708920"/>
                <a:chExt cx="2232248" cy="648072"/>
              </a:xfrm>
            </p:grpSpPr>
            <p:sp>
              <p:nvSpPr>
                <p:cNvPr id="60" name="직사각형 59">
                  <a:extLst>
                    <a:ext uri="{FF2B5EF4-FFF2-40B4-BE49-F238E27FC236}">
                      <a16:creationId xmlns:a16="http://schemas.microsoft.com/office/drawing/2014/main" id="{786327B4-F0A4-407D-97E6-A604D9E3CDB8}"/>
                    </a:ext>
                  </a:extLst>
                </p:cNvPr>
                <p:cNvSpPr/>
                <p:nvPr/>
              </p:nvSpPr>
              <p:spPr>
                <a:xfrm>
                  <a:off x="2915816" y="2708920"/>
                  <a:ext cx="504056" cy="648072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오른쪽 화살표 5">
                  <a:extLst>
                    <a:ext uri="{FF2B5EF4-FFF2-40B4-BE49-F238E27FC236}">
                      <a16:creationId xmlns:a16="http://schemas.microsoft.com/office/drawing/2014/main" id="{08783DC7-0105-4707-8859-D060A8DA953E}"/>
                    </a:ext>
                  </a:extLst>
                </p:cNvPr>
                <p:cNvSpPr/>
                <p:nvPr/>
              </p:nvSpPr>
              <p:spPr>
                <a:xfrm>
                  <a:off x="3419872" y="2852936"/>
                  <a:ext cx="1728192" cy="288032"/>
                </a:xfrm>
                <a:prstGeom prst="rightArrow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pic>
            <p:nvPicPr>
              <p:cNvPr id="62" name="Picture 2" descr="https://upload.wikimedia.org/wikipedia/commons/thumb/f/f2/Orbit2.gif/100px-Orbit2.gif">
                <a:hlinkClick r:id="rId6"/>
                <a:extLst>
                  <a:ext uri="{FF2B5EF4-FFF2-40B4-BE49-F238E27FC236}">
                    <a16:creationId xmlns:a16="http://schemas.microsoft.com/office/drawing/2014/main" id="{CFD5E8EC-5539-4AC0-BF3A-6677516D6D7C}"/>
                  </a:ext>
                </a:extLst>
              </p:cNvPr>
              <p:cNvPicPr>
                <a:picLocks noChangeAspect="1" noChangeArrowheads="1" noCrop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20125" y="3865783"/>
                <a:ext cx="1027652" cy="1027652"/>
              </a:xfrm>
              <a:prstGeom prst="rect">
                <a:avLst/>
              </a:prstGeom>
              <a:noFill/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BD9D033-326A-4EBE-B91F-390EA7FF97F2}"/>
                </a:ext>
              </a:extLst>
            </p:cNvPr>
            <p:cNvSpPr txBox="1"/>
            <p:nvPr/>
          </p:nvSpPr>
          <p:spPr>
            <a:xfrm>
              <a:off x="35497" y="5354925"/>
              <a:ext cx="2592287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/>
                <a:t>Formation of binary:</a:t>
              </a:r>
              <a:endParaRPr lang="en-US" altLang="ko-KR" dirty="0"/>
            </a:p>
            <a:p>
              <a:pPr algn="ctr">
                <a:lnSpc>
                  <a:spcPct val="150000"/>
                </a:lnSpc>
              </a:pPr>
              <a:r>
                <a:rPr lang="en-US" altLang="ko-KR" dirty="0"/>
                <a:t>Unbound </a:t>
              </a:r>
              <a:r>
                <a:rPr lang="en-US" altLang="ko-KR" dirty="0">
                  <a:sym typeface="Wingdings" panose="05000000000000000000" pitchFamily="2" charset="2"/>
                </a:rPr>
                <a:t> Bound</a:t>
              </a:r>
            </a:p>
            <a:p>
              <a:pPr algn="ctr"/>
              <a:r>
                <a:rPr lang="en-US" altLang="ko-KR" dirty="0">
                  <a:sym typeface="Wingdings" panose="05000000000000000000" pitchFamily="2" charset="2"/>
                </a:rPr>
                <a:t>(Hyperbolic  Elliptic)</a:t>
              </a:r>
              <a:endParaRPr lang="ko-KR" altLang="en-US" dirty="0"/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362D6EFB-F390-4F73-973C-E38378BDABAC}"/>
              </a:ext>
            </a:extLst>
          </p:cNvPr>
          <p:cNvGrpSpPr/>
          <p:nvPr/>
        </p:nvGrpSpPr>
        <p:grpSpPr>
          <a:xfrm>
            <a:off x="2297796" y="2098897"/>
            <a:ext cx="2490229" cy="3510101"/>
            <a:chOff x="2297796" y="2204864"/>
            <a:chExt cx="2490229" cy="351010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27D01384-801D-47C9-A970-E2DE4BF3A644}"/>
                </a:ext>
              </a:extLst>
            </p:cNvPr>
            <p:cNvGrpSpPr/>
            <p:nvPr/>
          </p:nvGrpSpPr>
          <p:grpSpPr>
            <a:xfrm>
              <a:off x="2297796" y="2204864"/>
              <a:ext cx="2163220" cy="2900770"/>
              <a:chOff x="2297796" y="2204864"/>
              <a:chExt cx="2163220" cy="2900770"/>
            </a:xfrm>
          </p:grpSpPr>
          <p:grpSp>
            <p:nvGrpSpPr>
              <p:cNvPr id="22" name="그룹 21">
                <a:extLst>
                  <a:ext uri="{FF2B5EF4-FFF2-40B4-BE49-F238E27FC236}">
                    <a16:creationId xmlns:a16="http://schemas.microsoft.com/office/drawing/2014/main" id="{F6B6DFC3-DE5A-4094-A6CD-D0388C58D7E7}"/>
                  </a:ext>
                </a:extLst>
              </p:cNvPr>
              <p:cNvGrpSpPr/>
              <p:nvPr/>
            </p:nvGrpSpPr>
            <p:grpSpPr>
              <a:xfrm>
                <a:off x="2297796" y="2204864"/>
                <a:ext cx="2163220" cy="836572"/>
                <a:chOff x="248540" y="635370"/>
                <a:chExt cx="2802908" cy="1407633"/>
              </a:xfrm>
            </p:grpSpPr>
            <p:grpSp>
              <p:nvGrpSpPr>
                <p:cNvPr id="23" name="그룹 22">
                  <a:extLst>
                    <a:ext uri="{FF2B5EF4-FFF2-40B4-BE49-F238E27FC236}">
                      <a16:creationId xmlns:a16="http://schemas.microsoft.com/office/drawing/2014/main" id="{953354F7-A3D7-4A41-B7D4-589E4604BC40}"/>
                    </a:ext>
                  </a:extLst>
                </p:cNvPr>
                <p:cNvGrpSpPr/>
                <p:nvPr/>
              </p:nvGrpSpPr>
              <p:grpSpPr>
                <a:xfrm>
                  <a:off x="899592" y="1052736"/>
                  <a:ext cx="2151856" cy="755129"/>
                  <a:chOff x="899592" y="1052736"/>
                  <a:chExt cx="2151856" cy="755129"/>
                </a:xfrm>
              </p:grpSpPr>
              <p:pic>
                <p:nvPicPr>
                  <p:cNvPr id="45" name="Picture 2">
                    <a:extLst>
                      <a:ext uri="{FF2B5EF4-FFF2-40B4-BE49-F238E27FC236}">
                        <a16:creationId xmlns:a16="http://schemas.microsoft.com/office/drawing/2014/main" id="{93ABCA0B-2A8B-4106-8D5B-86E21F59433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899592" y="1052736"/>
                    <a:ext cx="2088945" cy="7200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46" name="모서리가 둥근 직사각형 30">
                    <a:extLst>
                      <a:ext uri="{FF2B5EF4-FFF2-40B4-BE49-F238E27FC236}">
                        <a16:creationId xmlns:a16="http://schemas.microsoft.com/office/drawing/2014/main" id="{0154E2FC-4C26-4ADF-9605-1BF5FA4AEF47}"/>
                      </a:ext>
                    </a:extLst>
                  </p:cNvPr>
                  <p:cNvSpPr/>
                  <p:nvPr/>
                </p:nvSpPr>
                <p:spPr>
                  <a:xfrm>
                    <a:off x="2781325" y="1168177"/>
                    <a:ext cx="268982" cy="216024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47" name="모서리가 둥근 직사각형 31">
                    <a:extLst>
                      <a:ext uri="{FF2B5EF4-FFF2-40B4-BE49-F238E27FC236}">
                        <a16:creationId xmlns:a16="http://schemas.microsoft.com/office/drawing/2014/main" id="{D9C0E37B-22A3-40ED-A11F-446B6A2B30B4}"/>
                      </a:ext>
                    </a:extLst>
                  </p:cNvPr>
                  <p:cNvSpPr/>
                  <p:nvPr/>
                </p:nvSpPr>
                <p:spPr>
                  <a:xfrm>
                    <a:off x="2061245" y="1551459"/>
                    <a:ext cx="288032" cy="144016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48" name="모서리가 둥근 직사각형 32">
                    <a:extLst>
                      <a:ext uri="{FF2B5EF4-FFF2-40B4-BE49-F238E27FC236}">
                        <a16:creationId xmlns:a16="http://schemas.microsoft.com/office/drawing/2014/main" id="{AEB54BA3-7135-423A-A964-1025D173BFD6}"/>
                      </a:ext>
                    </a:extLst>
                  </p:cNvPr>
                  <p:cNvSpPr/>
                  <p:nvPr/>
                </p:nvSpPr>
                <p:spPr>
                  <a:xfrm>
                    <a:off x="1600622" y="1503834"/>
                    <a:ext cx="288032" cy="134491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49" name="모서리가 둥근 직사각형 33">
                    <a:extLst>
                      <a:ext uri="{FF2B5EF4-FFF2-40B4-BE49-F238E27FC236}">
                        <a16:creationId xmlns:a16="http://schemas.microsoft.com/office/drawing/2014/main" id="{816255C2-7854-4596-BB7B-374B71BA13A3}"/>
                      </a:ext>
                    </a:extLst>
                  </p:cNvPr>
                  <p:cNvSpPr/>
                  <p:nvPr/>
                </p:nvSpPr>
                <p:spPr>
                  <a:xfrm>
                    <a:off x="981125" y="1215802"/>
                    <a:ext cx="288032" cy="144016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50" name="모서리가 둥근 직사각형 34">
                    <a:extLst>
                      <a:ext uri="{FF2B5EF4-FFF2-40B4-BE49-F238E27FC236}">
                        <a16:creationId xmlns:a16="http://schemas.microsoft.com/office/drawing/2014/main" id="{3479DAC4-B9B0-4C3E-A467-648CC91ACAC6}"/>
                      </a:ext>
                    </a:extLst>
                  </p:cNvPr>
                  <p:cNvSpPr/>
                  <p:nvPr/>
                </p:nvSpPr>
                <p:spPr>
                  <a:xfrm>
                    <a:off x="1926754" y="1071786"/>
                    <a:ext cx="288032" cy="144016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51" name="모서리가 둥근 직사각형 35">
                    <a:extLst>
                      <a:ext uri="{FF2B5EF4-FFF2-40B4-BE49-F238E27FC236}">
                        <a16:creationId xmlns:a16="http://schemas.microsoft.com/office/drawing/2014/main" id="{A98A448A-D8CC-4D17-96AF-77BC30A643CA}"/>
                      </a:ext>
                    </a:extLst>
                  </p:cNvPr>
                  <p:cNvSpPr/>
                  <p:nvPr/>
                </p:nvSpPr>
                <p:spPr>
                  <a:xfrm>
                    <a:off x="2402234" y="1162844"/>
                    <a:ext cx="297557" cy="124966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52" name="모서리가 둥근 직사각형 36">
                    <a:extLst>
                      <a:ext uri="{FF2B5EF4-FFF2-40B4-BE49-F238E27FC236}">
                        <a16:creationId xmlns:a16="http://schemas.microsoft.com/office/drawing/2014/main" id="{0051AFC0-295D-4B34-A186-A04C0A035401}"/>
                      </a:ext>
                    </a:extLst>
                  </p:cNvPr>
                  <p:cNvSpPr/>
                  <p:nvPr/>
                </p:nvSpPr>
                <p:spPr>
                  <a:xfrm>
                    <a:off x="2411760" y="1494309"/>
                    <a:ext cx="576064" cy="216024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cxnSp>
                <p:nvCxnSpPr>
                  <p:cNvPr id="53" name="직선 화살표 연결선 52">
                    <a:extLst>
                      <a:ext uri="{FF2B5EF4-FFF2-40B4-BE49-F238E27FC236}">
                        <a16:creationId xmlns:a16="http://schemas.microsoft.com/office/drawing/2014/main" id="{6077FC28-392E-47C0-88E5-447D120CA7DC}"/>
                      </a:ext>
                    </a:extLst>
                  </p:cNvPr>
                  <p:cNvCxnSpPr/>
                  <p:nvPr/>
                </p:nvCxnSpPr>
                <p:spPr>
                  <a:xfrm>
                    <a:off x="2398043" y="1729383"/>
                    <a:ext cx="144016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모서리가 둥근 직사각형 38">
                    <a:extLst>
                      <a:ext uri="{FF2B5EF4-FFF2-40B4-BE49-F238E27FC236}">
                        <a16:creationId xmlns:a16="http://schemas.microsoft.com/office/drawing/2014/main" id="{AC15E1CD-4744-444F-A102-909422792188}"/>
                      </a:ext>
                    </a:extLst>
                  </p:cNvPr>
                  <p:cNvSpPr/>
                  <p:nvPr/>
                </p:nvSpPr>
                <p:spPr>
                  <a:xfrm>
                    <a:off x="2699792" y="1681758"/>
                    <a:ext cx="351656" cy="126107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grpSp>
              <p:nvGrpSpPr>
                <p:cNvPr id="32" name="그룹 31">
                  <a:extLst>
                    <a:ext uri="{FF2B5EF4-FFF2-40B4-BE49-F238E27FC236}">
                      <a16:creationId xmlns:a16="http://schemas.microsoft.com/office/drawing/2014/main" id="{591D5C96-579A-4EFB-992F-126CF9A28701}"/>
                    </a:ext>
                  </a:extLst>
                </p:cNvPr>
                <p:cNvGrpSpPr/>
                <p:nvPr/>
              </p:nvGrpSpPr>
              <p:grpSpPr>
                <a:xfrm>
                  <a:off x="820574" y="635370"/>
                  <a:ext cx="1914177" cy="1407633"/>
                  <a:chOff x="820574" y="635370"/>
                  <a:chExt cx="1914177" cy="1407633"/>
                </a:xfrm>
              </p:grpSpPr>
              <p:sp>
                <p:nvSpPr>
                  <p:cNvPr id="34" name="자유형 18">
                    <a:extLst>
                      <a:ext uri="{FF2B5EF4-FFF2-40B4-BE49-F238E27FC236}">
                        <a16:creationId xmlns:a16="http://schemas.microsoft.com/office/drawing/2014/main" id="{2DD346CE-7DB6-4AFD-B95C-314FA1B98354}"/>
                      </a:ext>
                    </a:extLst>
                  </p:cNvPr>
                  <p:cNvSpPr/>
                  <p:nvPr/>
                </p:nvSpPr>
                <p:spPr>
                  <a:xfrm>
                    <a:off x="2483768" y="1556792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35" name="자유형 19">
                    <a:extLst>
                      <a:ext uri="{FF2B5EF4-FFF2-40B4-BE49-F238E27FC236}">
                        <a16:creationId xmlns:a16="http://schemas.microsoft.com/office/drawing/2014/main" id="{DBA33B2D-1841-4437-8D42-0B99B34034A8}"/>
                      </a:ext>
                    </a:extLst>
                  </p:cNvPr>
                  <p:cNvSpPr/>
                  <p:nvPr/>
                </p:nvSpPr>
                <p:spPr>
                  <a:xfrm rot="2196775">
                    <a:off x="2114177" y="1862904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36" name="자유형 20">
                    <a:extLst>
                      <a:ext uri="{FF2B5EF4-FFF2-40B4-BE49-F238E27FC236}">
                        <a16:creationId xmlns:a16="http://schemas.microsoft.com/office/drawing/2014/main" id="{8A92F7A1-0FC6-455A-B4F5-59AAADA189CF}"/>
                      </a:ext>
                    </a:extLst>
                  </p:cNvPr>
                  <p:cNvSpPr/>
                  <p:nvPr/>
                </p:nvSpPr>
                <p:spPr>
                  <a:xfrm rot="4184758" flipV="1">
                    <a:off x="1559071" y="1894652"/>
                    <a:ext cx="250983" cy="45719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37" name="자유형 21">
                    <a:extLst>
                      <a:ext uri="{FF2B5EF4-FFF2-40B4-BE49-F238E27FC236}">
                        <a16:creationId xmlns:a16="http://schemas.microsoft.com/office/drawing/2014/main" id="{5C07634E-A28E-49B3-A096-A32CCD266D4E}"/>
                      </a:ext>
                    </a:extLst>
                  </p:cNvPr>
                  <p:cNvSpPr/>
                  <p:nvPr/>
                </p:nvSpPr>
                <p:spPr>
                  <a:xfrm rot="21117996">
                    <a:off x="2452808" y="1064393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38" name="자유형 22">
                    <a:extLst>
                      <a:ext uri="{FF2B5EF4-FFF2-40B4-BE49-F238E27FC236}">
                        <a16:creationId xmlns:a16="http://schemas.microsoft.com/office/drawing/2014/main" id="{783E5944-2FBA-41C5-8928-2F7B121DF9F0}"/>
                      </a:ext>
                    </a:extLst>
                  </p:cNvPr>
                  <p:cNvSpPr/>
                  <p:nvPr/>
                </p:nvSpPr>
                <p:spPr>
                  <a:xfrm rot="19554484">
                    <a:off x="2157636" y="801902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39" name="자유형 23">
                    <a:extLst>
                      <a:ext uri="{FF2B5EF4-FFF2-40B4-BE49-F238E27FC236}">
                        <a16:creationId xmlns:a16="http://schemas.microsoft.com/office/drawing/2014/main" id="{1436D68F-53FA-441B-931F-A3C6061B4CCF}"/>
                      </a:ext>
                    </a:extLst>
                  </p:cNvPr>
                  <p:cNvSpPr/>
                  <p:nvPr/>
                </p:nvSpPr>
                <p:spPr>
                  <a:xfrm rot="17844692">
                    <a:off x="1694908" y="751329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40" name="자유형 24">
                    <a:extLst>
                      <a:ext uri="{FF2B5EF4-FFF2-40B4-BE49-F238E27FC236}">
                        <a16:creationId xmlns:a16="http://schemas.microsoft.com/office/drawing/2014/main" id="{E7203531-311A-4EFA-B19D-91152055F840}"/>
                      </a:ext>
                    </a:extLst>
                  </p:cNvPr>
                  <p:cNvSpPr/>
                  <p:nvPr/>
                </p:nvSpPr>
                <p:spPr>
                  <a:xfrm rot="15622675">
                    <a:off x="1289481" y="798958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41" name="자유형 25">
                    <a:extLst>
                      <a:ext uri="{FF2B5EF4-FFF2-40B4-BE49-F238E27FC236}">
                        <a16:creationId xmlns:a16="http://schemas.microsoft.com/office/drawing/2014/main" id="{C33FB84F-6C8A-428A-A0BF-1908DE2F54AB}"/>
                      </a:ext>
                    </a:extLst>
                  </p:cNvPr>
                  <p:cNvSpPr/>
                  <p:nvPr/>
                </p:nvSpPr>
                <p:spPr>
                  <a:xfrm rot="7987124">
                    <a:off x="1092383" y="1798806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42" name="자유형 26">
                    <a:extLst>
                      <a:ext uri="{FF2B5EF4-FFF2-40B4-BE49-F238E27FC236}">
                        <a16:creationId xmlns:a16="http://schemas.microsoft.com/office/drawing/2014/main" id="{E699B986-2398-41AC-8873-A54DD4F721DD}"/>
                      </a:ext>
                    </a:extLst>
                  </p:cNvPr>
                  <p:cNvSpPr/>
                  <p:nvPr/>
                </p:nvSpPr>
                <p:spPr>
                  <a:xfrm rot="13858627">
                    <a:off x="969958" y="964079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43" name="자유형 27">
                    <a:extLst>
                      <a:ext uri="{FF2B5EF4-FFF2-40B4-BE49-F238E27FC236}">
                        <a16:creationId xmlns:a16="http://schemas.microsoft.com/office/drawing/2014/main" id="{57AF7CE8-B04E-40C9-9A9B-77B84CDDE83A}"/>
                      </a:ext>
                    </a:extLst>
                  </p:cNvPr>
                  <p:cNvSpPr/>
                  <p:nvPr/>
                </p:nvSpPr>
                <p:spPr>
                  <a:xfrm rot="10016264">
                    <a:off x="860392" y="1531950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44" name="자유형 28">
                    <a:extLst>
                      <a:ext uri="{FF2B5EF4-FFF2-40B4-BE49-F238E27FC236}">
                        <a16:creationId xmlns:a16="http://schemas.microsoft.com/office/drawing/2014/main" id="{57DA12CF-0AD3-4FC9-B295-B8B08B28EBF4}"/>
                      </a:ext>
                    </a:extLst>
                  </p:cNvPr>
                  <p:cNvSpPr/>
                  <p:nvPr/>
                </p:nvSpPr>
                <p:spPr>
                  <a:xfrm rot="12034343">
                    <a:off x="820574" y="1213825"/>
                    <a:ext cx="250983" cy="19065"/>
                  </a:xfrm>
                  <a:custGeom>
                    <a:avLst/>
                    <a:gdLst>
                      <a:gd name="connsiteX0" fmla="*/ 0 w 587829"/>
                      <a:gd name="connsiteY0" fmla="*/ 54429 h 58058"/>
                      <a:gd name="connsiteX1" fmla="*/ 32657 w 587829"/>
                      <a:gd name="connsiteY1" fmla="*/ 32657 h 58058"/>
                      <a:gd name="connsiteX2" fmla="*/ 97972 w 587829"/>
                      <a:gd name="connsiteY2" fmla="*/ 54429 h 58058"/>
                      <a:gd name="connsiteX3" fmla="*/ 152400 w 587829"/>
                      <a:gd name="connsiteY3" fmla="*/ 43543 h 58058"/>
                      <a:gd name="connsiteX4" fmla="*/ 163286 w 587829"/>
                      <a:gd name="connsiteY4" fmla="*/ 10886 h 58058"/>
                      <a:gd name="connsiteX5" fmla="*/ 228600 w 587829"/>
                      <a:gd name="connsiteY5" fmla="*/ 32657 h 58058"/>
                      <a:gd name="connsiteX6" fmla="*/ 261257 w 587829"/>
                      <a:gd name="connsiteY6" fmla="*/ 21772 h 58058"/>
                      <a:gd name="connsiteX7" fmla="*/ 283029 w 587829"/>
                      <a:gd name="connsiteY7" fmla="*/ 0 h 58058"/>
                      <a:gd name="connsiteX8" fmla="*/ 304800 w 587829"/>
                      <a:gd name="connsiteY8" fmla="*/ 21772 h 58058"/>
                      <a:gd name="connsiteX9" fmla="*/ 337457 w 587829"/>
                      <a:gd name="connsiteY9" fmla="*/ 32657 h 58058"/>
                      <a:gd name="connsiteX10" fmla="*/ 424543 w 587829"/>
                      <a:gd name="connsiteY10" fmla="*/ 21772 h 58058"/>
                      <a:gd name="connsiteX11" fmla="*/ 457200 w 587829"/>
                      <a:gd name="connsiteY11" fmla="*/ 54429 h 58058"/>
                      <a:gd name="connsiteX12" fmla="*/ 489857 w 587829"/>
                      <a:gd name="connsiteY12" fmla="*/ 43543 h 58058"/>
                      <a:gd name="connsiteX13" fmla="*/ 587829 w 587829"/>
                      <a:gd name="connsiteY13" fmla="*/ 43543 h 58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87829" h="58058">
                        <a:moveTo>
                          <a:pt x="0" y="54429"/>
                        </a:moveTo>
                        <a:cubicBezTo>
                          <a:pt x="10886" y="47172"/>
                          <a:pt x="19574" y="32657"/>
                          <a:pt x="32657" y="32657"/>
                        </a:cubicBezTo>
                        <a:cubicBezTo>
                          <a:pt x="55606" y="32657"/>
                          <a:pt x="97972" y="54429"/>
                          <a:pt x="97972" y="54429"/>
                        </a:cubicBezTo>
                        <a:cubicBezTo>
                          <a:pt x="116115" y="50800"/>
                          <a:pt x="137005" y="53806"/>
                          <a:pt x="152400" y="43543"/>
                        </a:cubicBezTo>
                        <a:cubicBezTo>
                          <a:pt x="161947" y="37178"/>
                          <a:pt x="151927" y="12509"/>
                          <a:pt x="163286" y="10886"/>
                        </a:cubicBezTo>
                        <a:cubicBezTo>
                          <a:pt x="186004" y="7640"/>
                          <a:pt x="228600" y="32657"/>
                          <a:pt x="228600" y="32657"/>
                        </a:cubicBezTo>
                        <a:cubicBezTo>
                          <a:pt x="239486" y="29029"/>
                          <a:pt x="251418" y="27675"/>
                          <a:pt x="261257" y="21772"/>
                        </a:cubicBezTo>
                        <a:cubicBezTo>
                          <a:pt x="270058" y="16492"/>
                          <a:pt x="272766" y="0"/>
                          <a:pt x="283029" y="0"/>
                        </a:cubicBezTo>
                        <a:cubicBezTo>
                          <a:pt x="293292" y="0"/>
                          <a:pt x="295999" y="16492"/>
                          <a:pt x="304800" y="21772"/>
                        </a:cubicBezTo>
                        <a:cubicBezTo>
                          <a:pt x="314639" y="27676"/>
                          <a:pt x="326571" y="29029"/>
                          <a:pt x="337457" y="32657"/>
                        </a:cubicBezTo>
                        <a:cubicBezTo>
                          <a:pt x="366486" y="29029"/>
                          <a:pt x="395760" y="16539"/>
                          <a:pt x="424543" y="21772"/>
                        </a:cubicBezTo>
                        <a:cubicBezTo>
                          <a:pt x="439689" y="24526"/>
                          <a:pt x="442595" y="49561"/>
                          <a:pt x="457200" y="54429"/>
                        </a:cubicBezTo>
                        <a:cubicBezTo>
                          <a:pt x="468086" y="58058"/>
                          <a:pt x="478422" y="44496"/>
                          <a:pt x="489857" y="43543"/>
                        </a:cubicBezTo>
                        <a:cubicBezTo>
                          <a:pt x="522402" y="40831"/>
                          <a:pt x="555172" y="43543"/>
                          <a:pt x="587829" y="43543"/>
                        </a:cubicBezTo>
                      </a:path>
                    </a:pathLst>
                  </a:custGeom>
                  <a:ln w="127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90119" tIns="45062" rIns="90119" bIns="45062" rtlCol="0" anchor="ctr"/>
                  <a:lstStyle/>
                  <a:p>
                    <a:pPr marL="0" marR="0" lvl="0" indent="0" algn="ctr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sp>
              <p:nvSpPr>
                <p:cNvPr id="33" name="자유형 17">
                  <a:extLst>
                    <a:ext uri="{FF2B5EF4-FFF2-40B4-BE49-F238E27FC236}">
                      <a16:creationId xmlns:a16="http://schemas.microsoft.com/office/drawing/2014/main" id="{BB651C69-C499-4682-9389-339F4AFFD91C}"/>
                    </a:ext>
                  </a:extLst>
                </p:cNvPr>
                <p:cNvSpPr/>
                <p:nvPr/>
              </p:nvSpPr>
              <p:spPr>
                <a:xfrm rot="9891188">
                  <a:off x="248540" y="938774"/>
                  <a:ext cx="1613376" cy="875995"/>
                </a:xfrm>
                <a:custGeom>
                  <a:avLst/>
                  <a:gdLst>
                    <a:gd name="connsiteX0" fmla="*/ 2826189 w 2857877"/>
                    <a:gd name="connsiteY0" fmla="*/ 666938 h 1880103"/>
                    <a:gd name="connsiteX1" fmla="*/ 2699441 w 2857877"/>
                    <a:gd name="connsiteY1" fmla="*/ 567350 h 1880103"/>
                    <a:gd name="connsiteX2" fmla="*/ 1875575 w 2857877"/>
                    <a:gd name="connsiteY2" fmla="*/ 196158 h 1880103"/>
                    <a:gd name="connsiteX3" fmla="*/ 707678 w 2857877"/>
                    <a:gd name="connsiteY3" fmla="*/ 15089 h 1880103"/>
                    <a:gd name="connsiteX4" fmla="*/ 92043 w 2857877"/>
                    <a:gd name="connsiteY4" fmla="*/ 286693 h 1880103"/>
                    <a:gd name="connsiteX5" fmla="*/ 155417 w 2857877"/>
                    <a:gd name="connsiteY5" fmla="*/ 838954 h 1880103"/>
                    <a:gd name="connsiteX6" fmla="*/ 924962 w 2857877"/>
                    <a:gd name="connsiteY6" fmla="*/ 1382162 h 1880103"/>
                    <a:gd name="connsiteX7" fmla="*/ 2092859 w 2857877"/>
                    <a:gd name="connsiteY7" fmla="*/ 1880103 h 1880103"/>
                    <a:gd name="connsiteX0" fmla="*/ 2826189 w 2857877"/>
                    <a:gd name="connsiteY0" fmla="*/ 666938 h 1654005"/>
                    <a:gd name="connsiteX1" fmla="*/ 2699441 w 2857877"/>
                    <a:gd name="connsiteY1" fmla="*/ 567350 h 1654005"/>
                    <a:gd name="connsiteX2" fmla="*/ 1875575 w 2857877"/>
                    <a:gd name="connsiteY2" fmla="*/ 196158 h 1654005"/>
                    <a:gd name="connsiteX3" fmla="*/ 707678 w 2857877"/>
                    <a:gd name="connsiteY3" fmla="*/ 15089 h 1654005"/>
                    <a:gd name="connsiteX4" fmla="*/ 92043 w 2857877"/>
                    <a:gd name="connsiteY4" fmla="*/ 286693 h 1654005"/>
                    <a:gd name="connsiteX5" fmla="*/ 155417 w 2857877"/>
                    <a:gd name="connsiteY5" fmla="*/ 838954 h 1654005"/>
                    <a:gd name="connsiteX6" fmla="*/ 924962 w 2857877"/>
                    <a:gd name="connsiteY6" fmla="*/ 1382162 h 1654005"/>
                    <a:gd name="connsiteX7" fmla="*/ 2324329 w 2857877"/>
                    <a:gd name="connsiteY7" fmla="*/ 1654005 h 1654005"/>
                    <a:gd name="connsiteX0" fmla="*/ 2826189 w 2857877"/>
                    <a:gd name="connsiteY0" fmla="*/ 666938 h 1654005"/>
                    <a:gd name="connsiteX1" fmla="*/ 2699441 w 2857877"/>
                    <a:gd name="connsiteY1" fmla="*/ 567350 h 1654005"/>
                    <a:gd name="connsiteX2" fmla="*/ 1875575 w 2857877"/>
                    <a:gd name="connsiteY2" fmla="*/ 196158 h 1654005"/>
                    <a:gd name="connsiteX3" fmla="*/ 707678 w 2857877"/>
                    <a:gd name="connsiteY3" fmla="*/ 15089 h 1654005"/>
                    <a:gd name="connsiteX4" fmla="*/ 92043 w 2857877"/>
                    <a:gd name="connsiteY4" fmla="*/ 286693 h 1654005"/>
                    <a:gd name="connsiteX5" fmla="*/ 155417 w 2857877"/>
                    <a:gd name="connsiteY5" fmla="*/ 838954 h 1654005"/>
                    <a:gd name="connsiteX6" fmla="*/ 975980 w 2857877"/>
                    <a:gd name="connsiteY6" fmla="*/ 1284201 h 1654005"/>
                    <a:gd name="connsiteX7" fmla="*/ 2324329 w 2857877"/>
                    <a:gd name="connsiteY7" fmla="*/ 1654005 h 1654005"/>
                    <a:gd name="connsiteX0" fmla="*/ 2826189 w 2857877"/>
                    <a:gd name="connsiteY0" fmla="*/ 666938 h 1725882"/>
                    <a:gd name="connsiteX1" fmla="*/ 2699441 w 2857877"/>
                    <a:gd name="connsiteY1" fmla="*/ 567350 h 1725882"/>
                    <a:gd name="connsiteX2" fmla="*/ 1875575 w 2857877"/>
                    <a:gd name="connsiteY2" fmla="*/ 196158 h 1725882"/>
                    <a:gd name="connsiteX3" fmla="*/ 707678 w 2857877"/>
                    <a:gd name="connsiteY3" fmla="*/ 15089 h 1725882"/>
                    <a:gd name="connsiteX4" fmla="*/ 92043 w 2857877"/>
                    <a:gd name="connsiteY4" fmla="*/ 286693 h 1725882"/>
                    <a:gd name="connsiteX5" fmla="*/ 155417 w 2857877"/>
                    <a:gd name="connsiteY5" fmla="*/ 838954 h 1725882"/>
                    <a:gd name="connsiteX6" fmla="*/ 975980 w 2857877"/>
                    <a:gd name="connsiteY6" fmla="*/ 1284201 h 1725882"/>
                    <a:gd name="connsiteX7" fmla="*/ 2319998 w 2857877"/>
                    <a:gd name="connsiteY7" fmla="*/ 1725882 h 1725882"/>
                    <a:gd name="connsiteX0" fmla="*/ 2826189 w 2857877"/>
                    <a:gd name="connsiteY0" fmla="*/ 666938 h 1654005"/>
                    <a:gd name="connsiteX1" fmla="*/ 2699441 w 2857877"/>
                    <a:gd name="connsiteY1" fmla="*/ 567350 h 1654005"/>
                    <a:gd name="connsiteX2" fmla="*/ 1875575 w 2857877"/>
                    <a:gd name="connsiteY2" fmla="*/ 196158 h 1654005"/>
                    <a:gd name="connsiteX3" fmla="*/ 707678 w 2857877"/>
                    <a:gd name="connsiteY3" fmla="*/ 15089 h 1654005"/>
                    <a:gd name="connsiteX4" fmla="*/ 92043 w 2857877"/>
                    <a:gd name="connsiteY4" fmla="*/ 286693 h 1654005"/>
                    <a:gd name="connsiteX5" fmla="*/ 155417 w 2857877"/>
                    <a:gd name="connsiteY5" fmla="*/ 838954 h 1654005"/>
                    <a:gd name="connsiteX6" fmla="*/ 975980 w 2857877"/>
                    <a:gd name="connsiteY6" fmla="*/ 1284201 h 1654005"/>
                    <a:gd name="connsiteX7" fmla="*/ 2324329 w 2857877"/>
                    <a:gd name="connsiteY7" fmla="*/ 1654005 h 1654005"/>
                    <a:gd name="connsiteX0" fmla="*/ 2826189 w 2857877"/>
                    <a:gd name="connsiteY0" fmla="*/ 666938 h 1654005"/>
                    <a:gd name="connsiteX1" fmla="*/ 2699441 w 2857877"/>
                    <a:gd name="connsiteY1" fmla="*/ 567350 h 1654005"/>
                    <a:gd name="connsiteX2" fmla="*/ 1875575 w 2857877"/>
                    <a:gd name="connsiteY2" fmla="*/ 196158 h 1654005"/>
                    <a:gd name="connsiteX3" fmla="*/ 707678 w 2857877"/>
                    <a:gd name="connsiteY3" fmla="*/ 15089 h 1654005"/>
                    <a:gd name="connsiteX4" fmla="*/ 92043 w 2857877"/>
                    <a:gd name="connsiteY4" fmla="*/ 286693 h 1654005"/>
                    <a:gd name="connsiteX5" fmla="*/ 155417 w 2857877"/>
                    <a:gd name="connsiteY5" fmla="*/ 838954 h 1654005"/>
                    <a:gd name="connsiteX6" fmla="*/ 975980 w 2857877"/>
                    <a:gd name="connsiteY6" fmla="*/ 1284201 h 1654005"/>
                    <a:gd name="connsiteX7" fmla="*/ 2324329 w 2857877"/>
                    <a:gd name="connsiteY7" fmla="*/ 1654005 h 1654005"/>
                    <a:gd name="connsiteX0" fmla="*/ 2826189 w 2857877"/>
                    <a:gd name="connsiteY0" fmla="*/ 666938 h 1654005"/>
                    <a:gd name="connsiteX1" fmla="*/ 2699441 w 2857877"/>
                    <a:gd name="connsiteY1" fmla="*/ 567350 h 1654005"/>
                    <a:gd name="connsiteX2" fmla="*/ 1875575 w 2857877"/>
                    <a:gd name="connsiteY2" fmla="*/ 196158 h 1654005"/>
                    <a:gd name="connsiteX3" fmla="*/ 707678 w 2857877"/>
                    <a:gd name="connsiteY3" fmla="*/ 15089 h 1654005"/>
                    <a:gd name="connsiteX4" fmla="*/ 92043 w 2857877"/>
                    <a:gd name="connsiteY4" fmla="*/ 286693 h 1654005"/>
                    <a:gd name="connsiteX5" fmla="*/ 155417 w 2857877"/>
                    <a:gd name="connsiteY5" fmla="*/ 838954 h 1654005"/>
                    <a:gd name="connsiteX6" fmla="*/ 975980 w 2857877"/>
                    <a:gd name="connsiteY6" fmla="*/ 1284201 h 1654005"/>
                    <a:gd name="connsiteX7" fmla="*/ 2324329 w 2857877"/>
                    <a:gd name="connsiteY7" fmla="*/ 1654005 h 1654005"/>
                    <a:gd name="connsiteX0" fmla="*/ 2826189 w 2857877"/>
                    <a:gd name="connsiteY0" fmla="*/ 666938 h 1654005"/>
                    <a:gd name="connsiteX1" fmla="*/ 2699441 w 2857877"/>
                    <a:gd name="connsiteY1" fmla="*/ 567350 h 1654005"/>
                    <a:gd name="connsiteX2" fmla="*/ 1875575 w 2857877"/>
                    <a:gd name="connsiteY2" fmla="*/ 196158 h 1654005"/>
                    <a:gd name="connsiteX3" fmla="*/ 707678 w 2857877"/>
                    <a:gd name="connsiteY3" fmla="*/ 15089 h 1654005"/>
                    <a:gd name="connsiteX4" fmla="*/ 92043 w 2857877"/>
                    <a:gd name="connsiteY4" fmla="*/ 286693 h 1654005"/>
                    <a:gd name="connsiteX5" fmla="*/ 155417 w 2857877"/>
                    <a:gd name="connsiteY5" fmla="*/ 838954 h 1654005"/>
                    <a:gd name="connsiteX6" fmla="*/ 975980 w 2857877"/>
                    <a:gd name="connsiteY6" fmla="*/ 1284201 h 1654005"/>
                    <a:gd name="connsiteX7" fmla="*/ 2324329 w 2857877"/>
                    <a:gd name="connsiteY7" fmla="*/ 1654005 h 1654005"/>
                    <a:gd name="connsiteX0" fmla="*/ 2817595 w 2849283"/>
                    <a:gd name="connsiteY0" fmla="*/ 666938 h 1654005"/>
                    <a:gd name="connsiteX1" fmla="*/ 2690847 w 2849283"/>
                    <a:gd name="connsiteY1" fmla="*/ 567350 h 1654005"/>
                    <a:gd name="connsiteX2" fmla="*/ 1866981 w 2849283"/>
                    <a:gd name="connsiteY2" fmla="*/ 196158 h 1654005"/>
                    <a:gd name="connsiteX3" fmla="*/ 699084 w 2849283"/>
                    <a:gd name="connsiteY3" fmla="*/ 15089 h 1654005"/>
                    <a:gd name="connsiteX4" fmla="*/ 83449 w 2849283"/>
                    <a:gd name="connsiteY4" fmla="*/ 286693 h 1654005"/>
                    <a:gd name="connsiteX5" fmla="*/ 198388 w 2849283"/>
                    <a:gd name="connsiteY5" fmla="*/ 877169 h 1654005"/>
                    <a:gd name="connsiteX6" fmla="*/ 967386 w 2849283"/>
                    <a:gd name="connsiteY6" fmla="*/ 1284201 h 1654005"/>
                    <a:gd name="connsiteX7" fmla="*/ 2315735 w 2849283"/>
                    <a:gd name="connsiteY7" fmla="*/ 1654005 h 1654005"/>
                    <a:gd name="connsiteX0" fmla="*/ 2753578 w 2785266"/>
                    <a:gd name="connsiteY0" fmla="*/ 668792 h 1655859"/>
                    <a:gd name="connsiteX1" fmla="*/ 2626830 w 2785266"/>
                    <a:gd name="connsiteY1" fmla="*/ 569204 h 1655859"/>
                    <a:gd name="connsiteX2" fmla="*/ 1802964 w 2785266"/>
                    <a:gd name="connsiteY2" fmla="*/ 198012 h 1655859"/>
                    <a:gd name="connsiteX3" fmla="*/ 635067 w 2785266"/>
                    <a:gd name="connsiteY3" fmla="*/ 16943 h 1655859"/>
                    <a:gd name="connsiteX4" fmla="*/ 97144 w 2785266"/>
                    <a:gd name="connsiteY4" fmla="*/ 299670 h 1655859"/>
                    <a:gd name="connsiteX5" fmla="*/ 134371 w 2785266"/>
                    <a:gd name="connsiteY5" fmla="*/ 879023 h 1655859"/>
                    <a:gd name="connsiteX6" fmla="*/ 903369 w 2785266"/>
                    <a:gd name="connsiteY6" fmla="*/ 1286055 h 1655859"/>
                    <a:gd name="connsiteX7" fmla="*/ 2251718 w 2785266"/>
                    <a:gd name="connsiteY7" fmla="*/ 1655859 h 1655859"/>
                    <a:gd name="connsiteX0" fmla="*/ 2753578 w 2785266"/>
                    <a:gd name="connsiteY0" fmla="*/ 643256 h 1630323"/>
                    <a:gd name="connsiteX1" fmla="*/ 2626830 w 2785266"/>
                    <a:gd name="connsiteY1" fmla="*/ 543668 h 1630323"/>
                    <a:gd name="connsiteX2" fmla="*/ 1802964 w 2785266"/>
                    <a:gd name="connsiteY2" fmla="*/ 172476 h 1630323"/>
                    <a:gd name="connsiteX3" fmla="*/ 617611 w 2785266"/>
                    <a:gd name="connsiteY3" fmla="*/ 16943 h 1630323"/>
                    <a:gd name="connsiteX4" fmla="*/ 97144 w 2785266"/>
                    <a:gd name="connsiteY4" fmla="*/ 274134 h 1630323"/>
                    <a:gd name="connsiteX5" fmla="*/ 134371 w 2785266"/>
                    <a:gd name="connsiteY5" fmla="*/ 853487 h 1630323"/>
                    <a:gd name="connsiteX6" fmla="*/ 903369 w 2785266"/>
                    <a:gd name="connsiteY6" fmla="*/ 1260519 h 1630323"/>
                    <a:gd name="connsiteX7" fmla="*/ 2251718 w 2785266"/>
                    <a:gd name="connsiteY7" fmla="*/ 1630323 h 1630323"/>
                    <a:gd name="connsiteX0" fmla="*/ 2753578 w 2803852"/>
                    <a:gd name="connsiteY0" fmla="*/ 646370 h 1633437"/>
                    <a:gd name="connsiteX1" fmla="*/ 2626830 w 2803852"/>
                    <a:gd name="connsiteY1" fmla="*/ 546782 h 1633437"/>
                    <a:gd name="connsiteX2" fmla="*/ 1691444 w 2803852"/>
                    <a:gd name="connsiteY2" fmla="*/ 156903 h 1633437"/>
                    <a:gd name="connsiteX3" fmla="*/ 617611 w 2803852"/>
                    <a:gd name="connsiteY3" fmla="*/ 20057 h 1633437"/>
                    <a:gd name="connsiteX4" fmla="*/ 97144 w 2803852"/>
                    <a:gd name="connsiteY4" fmla="*/ 277248 h 1633437"/>
                    <a:gd name="connsiteX5" fmla="*/ 134371 w 2803852"/>
                    <a:gd name="connsiteY5" fmla="*/ 856601 h 1633437"/>
                    <a:gd name="connsiteX6" fmla="*/ 903369 w 2803852"/>
                    <a:gd name="connsiteY6" fmla="*/ 1263633 h 1633437"/>
                    <a:gd name="connsiteX7" fmla="*/ 2251718 w 2803852"/>
                    <a:gd name="connsiteY7" fmla="*/ 1633437 h 1633437"/>
                    <a:gd name="connsiteX0" fmla="*/ 2753578 w 2781220"/>
                    <a:gd name="connsiteY0" fmla="*/ 646370 h 1633437"/>
                    <a:gd name="connsiteX1" fmla="*/ 2604198 w 2781220"/>
                    <a:gd name="connsiteY1" fmla="*/ 572597 h 1633437"/>
                    <a:gd name="connsiteX2" fmla="*/ 1691444 w 2781220"/>
                    <a:gd name="connsiteY2" fmla="*/ 156903 h 1633437"/>
                    <a:gd name="connsiteX3" fmla="*/ 617611 w 2781220"/>
                    <a:gd name="connsiteY3" fmla="*/ 20057 h 1633437"/>
                    <a:gd name="connsiteX4" fmla="*/ 97144 w 2781220"/>
                    <a:gd name="connsiteY4" fmla="*/ 277248 h 1633437"/>
                    <a:gd name="connsiteX5" fmla="*/ 134371 w 2781220"/>
                    <a:gd name="connsiteY5" fmla="*/ 856601 h 1633437"/>
                    <a:gd name="connsiteX6" fmla="*/ 903369 w 2781220"/>
                    <a:gd name="connsiteY6" fmla="*/ 1263633 h 1633437"/>
                    <a:gd name="connsiteX7" fmla="*/ 2251718 w 2781220"/>
                    <a:gd name="connsiteY7" fmla="*/ 1633437 h 1633437"/>
                    <a:gd name="connsiteX0" fmla="*/ 2753578 w 2769422"/>
                    <a:gd name="connsiteY0" fmla="*/ 646370 h 1633437"/>
                    <a:gd name="connsiteX1" fmla="*/ 2536652 w 2769422"/>
                    <a:gd name="connsiteY1" fmla="*/ 496388 h 1633437"/>
                    <a:gd name="connsiteX2" fmla="*/ 1691444 w 2769422"/>
                    <a:gd name="connsiteY2" fmla="*/ 156903 h 1633437"/>
                    <a:gd name="connsiteX3" fmla="*/ 617611 w 2769422"/>
                    <a:gd name="connsiteY3" fmla="*/ 20057 h 1633437"/>
                    <a:gd name="connsiteX4" fmla="*/ 97144 w 2769422"/>
                    <a:gd name="connsiteY4" fmla="*/ 277248 h 1633437"/>
                    <a:gd name="connsiteX5" fmla="*/ 134371 w 2769422"/>
                    <a:gd name="connsiteY5" fmla="*/ 856601 h 1633437"/>
                    <a:gd name="connsiteX6" fmla="*/ 903369 w 2769422"/>
                    <a:gd name="connsiteY6" fmla="*/ 1263633 h 1633437"/>
                    <a:gd name="connsiteX7" fmla="*/ 2251718 w 2769422"/>
                    <a:gd name="connsiteY7" fmla="*/ 1633437 h 1633437"/>
                    <a:gd name="connsiteX0" fmla="*/ 2724994 w 2740838"/>
                    <a:gd name="connsiteY0" fmla="*/ 646370 h 1633437"/>
                    <a:gd name="connsiteX1" fmla="*/ 2508068 w 2740838"/>
                    <a:gd name="connsiteY1" fmla="*/ 496388 h 1633437"/>
                    <a:gd name="connsiteX2" fmla="*/ 1662860 w 2740838"/>
                    <a:gd name="connsiteY2" fmla="*/ 156903 h 1633437"/>
                    <a:gd name="connsiteX3" fmla="*/ 589027 w 2740838"/>
                    <a:gd name="connsiteY3" fmla="*/ 20057 h 1633437"/>
                    <a:gd name="connsiteX4" fmla="*/ 68560 w 2740838"/>
                    <a:gd name="connsiteY4" fmla="*/ 277248 h 1633437"/>
                    <a:gd name="connsiteX5" fmla="*/ 177665 w 2740838"/>
                    <a:gd name="connsiteY5" fmla="*/ 860931 h 1633437"/>
                    <a:gd name="connsiteX6" fmla="*/ 874785 w 2740838"/>
                    <a:gd name="connsiteY6" fmla="*/ 1263633 h 1633437"/>
                    <a:gd name="connsiteX7" fmla="*/ 2223134 w 2740838"/>
                    <a:gd name="connsiteY7" fmla="*/ 1633437 h 1633437"/>
                    <a:gd name="connsiteX0" fmla="*/ 2669720 w 2685564"/>
                    <a:gd name="connsiteY0" fmla="*/ 647092 h 1634159"/>
                    <a:gd name="connsiteX1" fmla="*/ 2452794 w 2685564"/>
                    <a:gd name="connsiteY1" fmla="*/ 497110 h 1634159"/>
                    <a:gd name="connsiteX2" fmla="*/ 1607586 w 2685564"/>
                    <a:gd name="connsiteY2" fmla="*/ 157625 h 1634159"/>
                    <a:gd name="connsiteX3" fmla="*/ 533753 w 2685564"/>
                    <a:gd name="connsiteY3" fmla="*/ 20779 h 1634159"/>
                    <a:gd name="connsiteX4" fmla="*/ 85163 w 2685564"/>
                    <a:gd name="connsiteY4" fmla="*/ 282301 h 1634159"/>
                    <a:gd name="connsiteX5" fmla="*/ 122391 w 2685564"/>
                    <a:gd name="connsiteY5" fmla="*/ 861653 h 1634159"/>
                    <a:gd name="connsiteX6" fmla="*/ 819511 w 2685564"/>
                    <a:gd name="connsiteY6" fmla="*/ 1264355 h 1634159"/>
                    <a:gd name="connsiteX7" fmla="*/ 2167860 w 2685564"/>
                    <a:gd name="connsiteY7" fmla="*/ 1634159 h 1634159"/>
                    <a:gd name="connsiteX0" fmla="*/ 2665389 w 2681233"/>
                    <a:gd name="connsiteY0" fmla="*/ 647092 h 1634159"/>
                    <a:gd name="connsiteX1" fmla="*/ 2448463 w 2681233"/>
                    <a:gd name="connsiteY1" fmla="*/ 497110 h 1634159"/>
                    <a:gd name="connsiteX2" fmla="*/ 1603255 w 2681233"/>
                    <a:gd name="connsiteY2" fmla="*/ 157625 h 1634159"/>
                    <a:gd name="connsiteX3" fmla="*/ 529422 w 2681233"/>
                    <a:gd name="connsiteY3" fmla="*/ 20779 h 1634159"/>
                    <a:gd name="connsiteX4" fmla="*/ 80832 w 2681233"/>
                    <a:gd name="connsiteY4" fmla="*/ 282301 h 1634159"/>
                    <a:gd name="connsiteX5" fmla="*/ 122391 w 2681233"/>
                    <a:gd name="connsiteY5" fmla="*/ 789776 h 1634159"/>
                    <a:gd name="connsiteX6" fmla="*/ 815180 w 2681233"/>
                    <a:gd name="connsiteY6" fmla="*/ 1264355 h 1634159"/>
                    <a:gd name="connsiteX7" fmla="*/ 2163529 w 2681233"/>
                    <a:gd name="connsiteY7" fmla="*/ 1634159 h 1634159"/>
                    <a:gd name="connsiteX0" fmla="*/ 2665389 w 2681233"/>
                    <a:gd name="connsiteY0" fmla="*/ 647092 h 1634159"/>
                    <a:gd name="connsiteX1" fmla="*/ 2448463 w 2681233"/>
                    <a:gd name="connsiteY1" fmla="*/ 497110 h 1634159"/>
                    <a:gd name="connsiteX2" fmla="*/ 1603255 w 2681233"/>
                    <a:gd name="connsiteY2" fmla="*/ 157625 h 1634159"/>
                    <a:gd name="connsiteX3" fmla="*/ 529422 w 2681233"/>
                    <a:gd name="connsiteY3" fmla="*/ 20779 h 1634159"/>
                    <a:gd name="connsiteX4" fmla="*/ 80833 w 2681233"/>
                    <a:gd name="connsiteY4" fmla="*/ 282301 h 1634159"/>
                    <a:gd name="connsiteX5" fmla="*/ 122391 w 2681233"/>
                    <a:gd name="connsiteY5" fmla="*/ 789776 h 1634159"/>
                    <a:gd name="connsiteX6" fmla="*/ 815180 w 2681233"/>
                    <a:gd name="connsiteY6" fmla="*/ 1264355 h 1634159"/>
                    <a:gd name="connsiteX7" fmla="*/ 2163529 w 2681233"/>
                    <a:gd name="connsiteY7" fmla="*/ 1634159 h 1634159"/>
                    <a:gd name="connsiteX0" fmla="*/ 2666111 w 2681955"/>
                    <a:gd name="connsiteY0" fmla="*/ 659072 h 1646139"/>
                    <a:gd name="connsiteX1" fmla="*/ 2449185 w 2681955"/>
                    <a:gd name="connsiteY1" fmla="*/ 509090 h 1646139"/>
                    <a:gd name="connsiteX2" fmla="*/ 1603977 w 2681955"/>
                    <a:gd name="connsiteY2" fmla="*/ 169605 h 1646139"/>
                    <a:gd name="connsiteX3" fmla="*/ 530144 w 2681955"/>
                    <a:gd name="connsiteY3" fmla="*/ 32759 h 1646139"/>
                    <a:gd name="connsiteX4" fmla="*/ 77223 w 2681955"/>
                    <a:gd name="connsiteY4" fmla="*/ 366159 h 1646139"/>
                    <a:gd name="connsiteX5" fmla="*/ 123113 w 2681955"/>
                    <a:gd name="connsiteY5" fmla="*/ 801756 h 1646139"/>
                    <a:gd name="connsiteX6" fmla="*/ 815902 w 2681955"/>
                    <a:gd name="connsiteY6" fmla="*/ 1276335 h 1646139"/>
                    <a:gd name="connsiteX7" fmla="*/ 2164251 w 2681955"/>
                    <a:gd name="connsiteY7" fmla="*/ 1646139 h 1646139"/>
                    <a:gd name="connsiteX0" fmla="*/ 2665389 w 2681233"/>
                    <a:gd name="connsiteY0" fmla="*/ 647092 h 1634159"/>
                    <a:gd name="connsiteX1" fmla="*/ 2448463 w 2681233"/>
                    <a:gd name="connsiteY1" fmla="*/ 497110 h 1634159"/>
                    <a:gd name="connsiteX2" fmla="*/ 1603255 w 2681233"/>
                    <a:gd name="connsiteY2" fmla="*/ 157625 h 1634159"/>
                    <a:gd name="connsiteX3" fmla="*/ 529422 w 2681233"/>
                    <a:gd name="connsiteY3" fmla="*/ 20779 h 1634159"/>
                    <a:gd name="connsiteX4" fmla="*/ 80833 w 2681233"/>
                    <a:gd name="connsiteY4" fmla="*/ 282301 h 1634159"/>
                    <a:gd name="connsiteX5" fmla="*/ 122391 w 2681233"/>
                    <a:gd name="connsiteY5" fmla="*/ 789776 h 1634159"/>
                    <a:gd name="connsiteX6" fmla="*/ 815180 w 2681233"/>
                    <a:gd name="connsiteY6" fmla="*/ 1264355 h 1634159"/>
                    <a:gd name="connsiteX7" fmla="*/ 2163529 w 2681233"/>
                    <a:gd name="connsiteY7" fmla="*/ 1634159 h 1634159"/>
                    <a:gd name="connsiteX0" fmla="*/ 2661057 w 2676901"/>
                    <a:gd name="connsiteY0" fmla="*/ 647092 h 1634159"/>
                    <a:gd name="connsiteX1" fmla="*/ 2444131 w 2676901"/>
                    <a:gd name="connsiteY1" fmla="*/ 497110 h 1634159"/>
                    <a:gd name="connsiteX2" fmla="*/ 1598923 w 2676901"/>
                    <a:gd name="connsiteY2" fmla="*/ 157625 h 1634159"/>
                    <a:gd name="connsiteX3" fmla="*/ 525090 w 2676901"/>
                    <a:gd name="connsiteY3" fmla="*/ 20779 h 1634159"/>
                    <a:gd name="connsiteX4" fmla="*/ 76501 w 2676901"/>
                    <a:gd name="connsiteY4" fmla="*/ 282301 h 1634159"/>
                    <a:gd name="connsiteX5" fmla="*/ 122391 w 2676901"/>
                    <a:gd name="connsiteY5" fmla="*/ 717898 h 1634159"/>
                    <a:gd name="connsiteX6" fmla="*/ 810848 w 2676901"/>
                    <a:gd name="connsiteY6" fmla="*/ 1264355 h 1634159"/>
                    <a:gd name="connsiteX7" fmla="*/ 2159197 w 2676901"/>
                    <a:gd name="connsiteY7" fmla="*/ 1634159 h 1634159"/>
                    <a:gd name="connsiteX0" fmla="*/ 2651672 w 2667516"/>
                    <a:gd name="connsiteY0" fmla="*/ 647092 h 1634159"/>
                    <a:gd name="connsiteX1" fmla="*/ 2434746 w 2667516"/>
                    <a:gd name="connsiteY1" fmla="*/ 497110 h 1634159"/>
                    <a:gd name="connsiteX2" fmla="*/ 1589538 w 2667516"/>
                    <a:gd name="connsiteY2" fmla="*/ 157625 h 1634159"/>
                    <a:gd name="connsiteX3" fmla="*/ 515705 w 2667516"/>
                    <a:gd name="connsiteY3" fmla="*/ 20779 h 1634159"/>
                    <a:gd name="connsiteX4" fmla="*/ 67116 w 2667516"/>
                    <a:gd name="connsiteY4" fmla="*/ 282301 h 1634159"/>
                    <a:gd name="connsiteX5" fmla="*/ 113006 w 2667516"/>
                    <a:gd name="connsiteY5" fmla="*/ 717898 h 1634159"/>
                    <a:gd name="connsiteX6" fmla="*/ 738248 w 2667516"/>
                    <a:gd name="connsiteY6" fmla="*/ 1116267 h 1634159"/>
                    <a:gd name="connsiteX7" fmla="*/ 2149812 w 2667516"/>
                    <a:gd name="connsiteY7" fmla="*/ 1634159 h 1634159"/>
                    <a:gd name="connsiteX0" fmla="*/ 2650521 w 2666365"/>
                    <a:gd name="connsiteY0" fmla="*/ 651425 h 1638492"/>
                    <a:gd name="connsiteX1" fmla="*/ 2433595 w 2666365"/>
                    <a:gd name="connsiteY1" fmla="*/ 501443 h 1638492"/>
                    <a:gd name="connsiteX2" fmla="*/ 1588387 w 2666365"/>
                    <a:gd name="connsiteY2" fmla="*/ 161958 h 1638492"/>
                    <a:gd name="connsiteX3" fmla="*/ 442677 w 2666365"/>
                    <a:gd name="connsiteY3" fmla="*/ 20779 h 1638492"/>
                    <a:gd name="connsiteX4" fmla="*/ 65965 w 2666365"/>
                    <a:gd name="connsiteY4" fmla="*/ 286634 h 1638492"/>
                    <a:gd name="connsiteX5" fmla="*/ 111855 w 2666365"/>
                    <a:gd name="connsiteY5" fmla="*/ 722231 h 1638492"/>
                    <a:gd name="connsiteX6" fmla="*/ 737097 w 2666365"/>
                    <a:gd name="connsiteY6" fmla="*/ 1120600 h 1638492"/>
                    <a:gd name="connsiteX7" fmla="*/ 2148661 w 2666365"/>
                    <a:gd name="connsiteY7" fmla="*/ 1638492 h 1638492"/>
                    <a:gd name="connsiteX0" fmla="*/ 2651673 w 2667517"/>
                    <a:gd name="connsiteY0" fmla="*/ 647094 h 1634161"/>
                    <a:gd name="connsiteX1" fmla="*/ 2434747 w 2667517"/>
                    <a:gd name="connsiteY1" fmla="*/ 497112 h 1634161"/>
                    <a:gd name="connsiteX2" fmla="*/ 1589539 w 2667517"/>
                    <a:gd name="connsiteY2" fmla="*/ 157627 h 1634161"/>
                    <a:gd name="connsiteX3" fmla="*/ 515708 w 2667517"/>
                    <a:gd name="connsiteY3" fmla="*/ 20779 h 1634161"/>
                    <a:gd name="connsiteX4" fmla="*/ 67117 w 2667517"/>
                    <a:gd name="connsiteY4" fmla="*/ 282303 h 1634161"/>
                    <a:gd name="connsiteX5" fmla="*/ 113007 w 2667517"/>
                    <a:gd name="connsiteY5" fmla="*/ 717900 h 1634161"/>
                    <a:gd name="connsiteX6" fmla="*/ 738249 w 2667517"/>
                    <a:gd name="connsiteY6" fmla="*/ 1116269 h 1634161"/>
                    <a:gd name="connsiteX7" fmla="*/ 2149813 w 2667517"/>
                    <a:gd name="connsiteY7" fmla="*/ 1634161 h 1634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67517" h="1634161">
                      <a:moveTo>
                        <a:pt x="2651673" y="647094"/>
                      </a:moveTo>
                      <a:cubicBezTo>
                        <a:pt x="2667517" y="636531"/>
                        <a:pt x="2611769" y="578690"/>
                        <a:pt x="2434747" y="497112"/>
                      </a:cubicBezTo>
                      <a:cubicBezTo>
                        <a:pt x="2257725" y="415534"/>
                        <a:pt x="1909379" y="237016"/>
                        <a:pt x="1589539" y="157627"/>
                      </a:cubicBezTo>
                      <a:cubicBezTo>
                        <a:pt x="1269699" y="78238"/>
                        <a:pt x="769445" y="0"/>
                        <a:pt x="515708" y="20779"/>
                      </a:cubicBezTo>
                      <a:cubicBezTo>
                        <a:pt x="261971" y="41558"/>
                        <a:pt x="134234" y="166116"/>
                        <a:pt x="67117" y="282303"/>
                      </a:cubicBezTo>
                      <a:cubicBezTo>
                        <a:pt x="0" y="398490"/>
                        <a:pt x="1152" y="578906"/>
                        <a:pt x="113007" y="717900"/>
                      </a:cubicBezTo>
                      <a:cubicBezTo>
                        <a:pt x="224862" y="856894"/>
                        <a:pt x="398781" y="963559"/>
                        <a:pt x="738249" y="1116269"/>
                      </a:cubicBezTo>
                      <a:cubicBezTo>
                        <a:pt x="1077717" y="1268979"/>
                        <a:pt x="1637377" y="1500578"/>
                        <a:pt x="2149813" y="1634161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01691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pic>
            <p:nvPicPr>
              <p:cNvPr id="55" name="Picture 4">
                <a:extLst>
                  <a:ext uri="{FF2B5EF4-FFF2-40B4-BE49-F238E27FC236}">
                    <a16:creationId xmlns:a16="http://schemas.microsoft.com/office/drawing/2014/main" id="{E72504B1-4CAB-4AED-95D2-5170A67C834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0906" y="3724583"/>
                <a:ext cx="1980791" cy="13810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5EE01F7-37D6-4CBA-92F2-F854D98C2747}"/>
                </a:ext>
              </a:extLst>
            </p:cNvPr>
            <p:cNvSpPr txBox="1"/>
            <p:nvPr/>
          </p:nvSpPr>
          <p:spPr>
            <a:xfrm>
              <a:off x="2703015" y="5345633"/>
              <a:ext cx="2085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/>
                <a:t>Encounters</a:t>
              </a:r>
              <a:endParaRPr lang="ko-KR" altLang="en-US" dirty="0"/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2076EC51-B2D8-442F-AEE1-36F6BC55E56F}"/>
              </a:ext>
            </a:extLst>
          </p:cNvPr>
          <p:cNvGrpSpPr/>
          <p:nvPr/>
        </p:nvGrpSpPr>
        <p:grpSpPr>
          <a:xfrm>
            <a:off x="4572000" y="1666849"/>
            <a:ext cx="4500917" cy="3951441"/>
            <a:chOff x="4572000" y="1772816"/>
            <a:chExt cx="4500917" cy="3951441"/>
          </a:xfrm>
        </p:grpSpPr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AAB4A445-44DA-48EC-AD6B-CABC21C88D13}"/>
                </a:ext>
              </a:extLst>
            </p:cNvPr>
            <p:cNvGrpSpPr/>
            <p:nvPr/>
          </p:nvGrpSpPr>
          <p:grpSpPr>
            <a:xfrm>
              <a:off x="4572000" y="1772816"/>
              <a:ext cx="4500917" cy="2791467"/>
              <a:chOff x="4572000" y="1787857"/>
              <a:chExt cx="4500917" cy="279146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5D177872-67F2-4BAD-92FD-AC9A9C142CC6}"/>
                      </a:ext>
                    </a:extLst>
                  </p:cNvPr>
                  <p:cNvSpPr txBox="1"/>
                  <p:nvPr/>
                </p:nvSpPr>
                <p:spPr>
                  <a:xfrm>
                    <a:off x="5623672" y="3351479"/>
                    <a:ext cx="371897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algn="l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ko-KR" alt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⋯</m:t>
                          </m:r>
                        </m:oMath>
                      </m:oMathPara>
                    </a14:m>
                    <a:endPara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5D177872-67F2-4BAD-92FD-AC9A9C142CC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3672" y="3351479"/>
                    <a:ext cx="371897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F8BF051B-F79C-4854-B794-7A68023EE381}"/>
                      </a:ext>
                    </a:extLst>
                  </p:cNvPr>
                  <p:cNvSpPr txBox="1"/>
                  <p:nvPr/>
                </p:nvSpPr>
                <p:spPr>
                  <a:xfrm>
                    <a:off x="5623672" y="4209992"/>
                    <a:ext cx="371897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algn="l" defTabSz="901691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ko-KR" alt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⋯</m:t>
                          </m:r>
                        </m:oMath>
                      </m:oMathPara>
                    </a14:m>
                    <a:endPara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F8BF051B-F79C-4854-B794-7A68023EE38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3672" y="4209992"/>
                    <a:ext cx="371897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57" name="Picture 2">
                <a:extLst>
                  <a:ext uri="{FF2B5EF4-FFF2-40B4-BE49-F238E27FC236}">
                    <a16:creationId xmlns:a16="http://schemas.microsoft.com/office/drawing/2014/main" id="{E47454F2-2571-4B68-B82E-DD481E925C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1787857"/>
                <a:ext cx="4500917" cy="13785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9214A60-0814-46E1-94AE-1A3F7A21405F}"/>
                </a:ext>
              </a:extLst>
            </p:cNvPr>
            <p:cNvSpPr txBox="1"/>
            <p:nvPr/>
          </p:nvSpPr>
          <p:spPr>
            <a:xfrm>
              <a:off x="4953064" y="5354925"/>
              <a:ext cx="2085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/>
                <a:t>Precessions</a:t>
              </a:r>
              <a:endParaRPr lang="ko-KR" altLang="en-US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0758DE91-AE71-4D8E-9463-0E2074153F3C}"/>
              </a:ext>
            </a:extLst>
          </p:cNvPr>
          <p:cNvSpPr txBox="1"/>
          <p:nvPr/>
        </p:nvSpPr>
        <p:spPr>
          <a:xfrm>
            <a:off x="6866649" y="5248958"/>
            <a:ext cx="2241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Coalescence-IMR</a:t>
            </a:r>
            <a:endParaRPr lang="ko-KR" altLang="en-US" dirty="0"/>
          </a:p>
        </p:txBody>
      </p:sp>
      <p:sp>
        <p:nvSpPr>
          <p:cNvPr id="66" name="슬라이드 번호 개체 틀 1">
            <a:extLst>
              <a:ext uri="{FF2B5EF4-FFF2-40B4-BE49-F238E27FC236}">
                <a16:creationId xmlns:a16="http://schemas.microsoft.com/office/drawing/2014/main" id="{7854E7AB-D209-4E19-852C-4E434711A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14864" y="6381328"/>
            <a:ext cx="2133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67" name="제목 1">
            <a:extLst>
              <a:ext uri="{FF2B5EF4-FFF2-40B4-BE49-F238E27FC236}">
                <a16:creationId xmlns:a16="http://schemas.microsoft.com/office/drawing/2014/main" id="{3288B671-8D88-4BF7-B304-DFC25AE061C4}"/>
              </a:ext>
            </a:extLst>
          </p:cNvPr>
          <p:cNvSpPr txBox="1">
            <a:spLocks/>
          </p:cNvSpPr>
          <p:nvPr/>
        </p:nvSpPr>
        <p:spPr>
          <a:xfrm>
            <a:off x="6866649" y="1404364"/>
            <a:ext cx="1820151" cy="45267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000" dirty="0"/>
              <a:t>Levin, McWilliams &amp; Contreras (‘11): 3.5PN</a:t>
            </a:r>
            <a:endParaRPr lang="ko-KR" alt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268755" y="5993525"/>
            <a:ext cx="5119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“Construct a waveform model covering all of it, in particular, highly eccentric phases!” 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36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185839"/>
            <a:ext cx="864095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200" dirty="0"/>
              <a:t> Formation of compact binaries:</a:t>
            </a:r>
          </a:p>
          <a:p>
            <a:pPr>
              <a:buFont typeface="Arial" pitchFamily="34" charset="0"/>
              <a:buChar char="•"/>
            </a:pPr>
            <a:endParaRPr lang="en-US" altLang="ko-KR" sz="2200" dirty="0">
              <a:sym typeface="Wingdings" pitchFamily="2" charset="2"/>
            </a:endParaRPr>
          </a:p>
          <a:p>
            <a:r>
              <a:rPr lang="en-US" altLang="ko-KR" sz="2200" dirty="0">
                <a:sym typeface="Wingdings" pitchFamily="2" charset="2"/>
              </a:rPr>
              <a:t>  - Primordial binaries (</a:t>
            </a:r>
            <a:r>
              <a:rPr lang="en-US" altLang="ko-KR" sz="2200" dirty="0" err="1">
                <a:sym typeface="Wingdings" pitchFamily="2" charset="2"/>
              </a:rPr>
              <a:t>Postnov</a:t>
            </a:r>
            <a:r>
              <a:rPr lang="en-US" altLang="ko-KR" sz="2200" dirty="0">
                <a:sym typeface="Wingdings" pitchFamily="2" charset="2"/>
              </a:rPr>
              <a:t> &amp; </a:t>
            </a:r>
            <a:r>
              <a:rPr lang="en-US" altLang="ko-KR" sz="2200" dirty="0" err="1">
                <a:sym typeface="Wingdings" pitchFamily="2" charset="2"/>
              </a:rPr>
              <a:t>Yungelson</a:t>
            </a:r>
            <a:r>
              <a:rPr lang="en-US" altLang="ko-KR" sz="2200" dirty="0">
                <a:sym typeface="Wingdings" pitchFamily="2" charset="2"/>
              </a:rPr>
              <a:t> 06)</a:t>
            </a:r>
          </a:p>
          <a:p>
            <a:r>
              <a:rPr lang="en-US" altLang="ko-KR" sz="2200" dirty="0">
                <a:sym typeface="Wingdings" pitchFamily="2" charset="2"/>
              </a:rPr>
              <a:t>  - Three-body interactions (</a:t>
            </a:r>
            <a:r>
              <a:rPr lang="nl-NL" altLang="ko-KR" sz="2200" dirty="0">
                <a:sym typeface="Wingdings" pitchFamily="2" charset="2"/>
              </a:rPr>
              <a:t>Aarseth &amp; Heggie ‘76, Bae et al. 14)</a:t>
            </a:r>
            <a:endParaRPr lang="en-US" altLang="ko-KR" sz="2200" dirty="0">
              <a:sym typeface="Wingdings" pitchFamily="2" charset="2"/>
            </a:endParaRPr>
          </a:p>
          <a:p>
            <a:r>
              <a:rPr lang="en-US" altLang="ko-KR" sz="2200" dirty="0">
                <a:sym typeface="Wingdings" pitchFamily="2" charset="2"/>
              </a:rPr>
              <a:t>  - </a:t>
            </a:r>
            <a:r>
              <a:rPr lang="en-US" altLang="ko-KR" sz="2200" b="1" u="sng" dirty="0">
                <a:sym typeface="Wingdings" pitchFamily="2" charset="2"/>
              </a:rPr>
              <a:t>Gravitational radiation capturing processes</a:t>
            </a:r>
            <a:endParaRPr lang="en-US" altLang="ko-KR" sz="2200" b="1" dirty="0">
              <a:sym typeface="Wingdings" pitchFamily="2" charset="2"/>
            </a:endParaRPr>
          </a:p>
          <a:p>
            <a:endParaRPr lang="en-US" altLang="ko-KR" sz="2200" dirty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2200" dirty="0">
                <a:sym typeface="Wingdings" pitchFamily="2" charset="2"/>
              </a:rPr>
              <a:t> </a:t>
            </a:r>
            <a:r>
              <a:rPr lang="en-US" altLang="ko-KR" sz="2200" b="1" dirty="0">
                <a:sym typeface="Wingdings" pitchFamily="2" charset="2"/>
              </a:rPr>
              <a:t>Gravitational radiation captures:</a:t>
            </a:r>
          </a:p>
          <a:p>
            <a:r>
              <a:rPr lang="en-US" altLang="ko-KR" sz="2200" dirty="0">
                <a:sym typeface="Wingdings" pitchFamily="2" charset="2"/>
              </a:rPr>
              <a:t>  - Hansen ‘72, Quinlan &amp; Shapiro ‘87, ‘89; Lee ‘95, </a:t>
            </a:r>
          </a:p>
          <a:p>
            <a:r>
              <a:rPr lang="en-US" altLang="ko-KR" sz="2200" dirty="0">
                <a:sym typeface="Wingdings" pitchFamily="2" charset="2"/>
              </a:rPr>
              <a:t>    O’Leary et al. 09, Hong &amp; Lee 15</a:t>
            </a:r>
          </a:p>
          <a:p>
            <a:r>
              <a:rPr lang="en-US" altLang="ko-KR" sz="2200" dirty="0">
                <a:sym typeface="Wingdings" pitchFamily="2" charset="2"/>
              </a:rPr>
              <a:t>  - All in the context of Post-Newtonian theory</a:t>
            </a:r>
          </a:p>
          <a:p>
            <a:endParaRPr lang="en-US" altLang="ko-KR" sz="2200" dirty="0">
              <a:sym typeface="Wingdings" pitchFamily="2" charset="2"/>
            </a:endParaRPr>
          </a:p>
          <a:p>
            <a:r>
              <a:rPr lang="en-US" altLang="ko-KR" sz="2200" dirty="0">
                <a:sym typeface="Wingdings" pitchFamily="2" charset="2"/>
              </a:rPr>
              <a:t>  - How good are the Post-Newtonian results? When do </a:t>
            </a:r>
          </a:p>
          <a:p>
            <a:r>
              <a:rPr lang="en-US" altLang="ko-KR" sz="2200" dirty="0">
                <a:sym typeface="Wingdings" pitchFamily="2" charset="2"/>
              </a:rPr>
              <a:t>    they break down?</a:t>
            </a:r>
          </a:p>
          <a:p>
            <a:r>
              <a:rPr lang="en-US" altLang="ko-KR" sz="2200" dirty="0">
                <a:sym typeface="Wingdings" pitchFamily="2" charset="2"/>
              </a:rPr>
              <a:t>  </a:t>
            </a:r>
          </a:p>
          <a:p>
            <a:r>
              <a:rPr lang="en-US" altLang="ko-KR" sz="2200" dirty="0">
                <a:sym typeface="Wingdings" pitchFamily="2" charset="2"/>
              </a:rPr>
              <a:t>  </a:t>
            </a:r>
            <a:r>
              <a:rPr lang="en-US" altLang="ko-KR" sz="2200" b="1" dirty="0">
                <a:sym typeface="Wingdings" pitchFamily="2" charset="2"/>
              </a:rPr>
              <a:t>Numerical studies at the level of full general relativity</a:t>
            </a:r>
            <a:endParaRPr lang="en-US" altLang="ko-KR" sz="2200" b="1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CAF674DA-4B18-4E07-8139-068C1C2D452F}"/>
              </a:ext>
            </a:extLst>
          </p:cNvPr>
          <p:cNvSpPr txBox="1">
            <a:spLocks/>
          </p:cNvSpPr>
          <p:nvPr/>
        </p:nvSpPr>
        <p:spPr>
          <a:xfrm>
            <a:off x="0" y="130622"/>
            <a:ext cx="8686800" cy="778098"/>
          </a:xfrm>
          <a:prstGeom prst="rect">
            <a:avLst/>
          </a:prstGeom>
        </p:spPr>
        <p:txBody>
          <a:bodyPr/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marR="0" lvl="0" indent="-571500" algn="l" defTabSz="901691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altLang="ko-KR" sz="2400" b="1" dirty="0" smtClean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Binary formation through gravitational radiation capture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215147"/>
            <a:ext cx="8904990" cy="216024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altLang="ko-KR" sz="8000" dirty="0" smtClean="0">
                <a:solidFill>
                  <a:prstClr val="black"/>
                </a:solidFill>
              </a:rPr>
              <a:t>How </a:t>
            </a:r>
            <a:r>
              <a:rPr lang="en-US" altLang="ko-KR" sz="8000" dirty="0">
                <a:solidFill>
                  <a:prstClr val="black"/>
                </a:solidFill>
              </a:rPr>
              <a:t>often such captures occur?</a:t>
            </a:r>
          </a:p>
          <a:p>
            <a:pPr lvl="1"/>
            <a:r>
              <a:rPr lang="en-US" altLang="ko-KR" sz="8400" dirty="0"/>
              <a:t>Direct capture could be rare: 0.02 ~ 5 yr</a:t>
            </a:r>
            <a:r>
              <a:rPr lang="en-US" altLang="ko-KR" sz="8400" baseline="30000" dirty="0"/>
              <a:t>-1</a:t>
            </a:r>
            <a:r>
              <a:rPr lang="en-US" altLang="ko-KR" sz="8400" dirty="0"/>
              <a:t> Gpc</a:t>
            </a:r>
            <a:r>
              <a:rPr lang="en-US" altLang="ko-KR" sz="8400" baseline="30000" dirty="0"/>
              <a:t>-3</a:t>
            </a:r>
            <a:r>
              <a:rPr lang="en-US" altLang="ko-KR" sz="8400" dirty="0"/>
              <a:t> (Hong &amp; Lee ‘</a:t>
            </a:r>
            <a:r>
              <a:rPr lang="en-US" altLang="ko-KR" sz="8400" dirty="0" smtClean="0"/>
              <a:t>15)</a:t>
            </a:r>
          </a:p>
          <a:p>
            <a:pPr lvl="1"/>
            <a:r>
              <a:rPr lang="en-US" altLang="ko-KR" sz="8000" dirty="0" smtClean="0"/>
              <a:t>How </a:t>
            </a:r>
            <a:r>
              <a:rPr lang="en-US" altLang="ko-KR" sz="8000" dirty="0"/>
              <a:t>many binaries would be formed at a galaxy center w/ a SMBH?: O’Leary, </a:t>
            </a:r>
            <a:r>
              <a:rPr lang="en-US" altLang="ko-KR" sz="8000" dirty="0" err="1"/>
              <a:t>Kocsis</a:t>
            </a:r>
            <a:r>
              <a:rPr lang="en-US" altLang="ko-KR" sz="8000" dirty="0"/>
              <a:t>, Loeb (’09)</a:t>
            </a:r>
          </a:p>
          <a:p>
            <a:pPr marL="901714" lvl="2" indent="0">
              <a:buNone/>
            </a:pPr>
            <a:r>
              <a:rPr lang="en-US" altLang="ko-KR" sz="8000" dirty="0"/>
              <a:t> </a:t>
            </a:r>
          </a:p>
          <a:p>
            <a:pPr marL="901714" lvl="2" indent="0">
              <a:buNone/>
            </a:pPr>
            <a:r>
              <a:rPr lang="en-US" altLang="ko-KR" sz="8000" dirty="0"/>
              <a:t>   </a:t>
            </a:r>
            <a:r>
              <a:rPr lang="en-US" altLang="ko-KR" sz="8000" dirty="0">
                <a:sym typeface="Wingdings" panose="05000000000000000000" pitchFamily="2" charset="2"/>
              </a:rPr>
              <a:t> </a:t>
            </a:r>
            <a:r>
              <a:rPr lang="en-US" altLang="ko-KR" sz="8000" dirty="0"/>
              <a:t>Eccentricity distributions:</a:t>
            </a:r>
          </a:p>
          <a:p>
            <a:pPr lvl="2"/>
            <a:endParaRPr lang="en-US" altLang="ko-KR" sz="7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ko-KR" sz="9600" dirty="0">
                <a:solidFill>
                  <a:prstClr val="black"/>
                </a:solidFill>
              </a:rPr>
              <a:t>  </a:t>
            </a:r>
          </a:p>
          <a:p>
            <a:pPr marL="0" indent="0">
              <a:buNone/>
            </a:pPr>
            <a:endParaRPr lang="en-US" altLang="ko-KR" sz="9600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051" y="3979053"/>
            <a:ext cx="480053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571444"/>
            <a:ext cx="223473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47931" y="5589098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è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itchFamily="2" charset="2"/>
              </a:rPr>
              <a:t> 1~1000/yr at </a:t>
            </a:r>
            <a:r>
              <a:rPr kumimoji="0" lang="en-US" altLang="ko-K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itchFamily="2" charset="2"/>
              </a:rPr>
              <a:t>aLIGO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itchFamily="2" charset="2"/>
              </a:rPr>
              <a:t>!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56194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N-body simulations (Hong &amp; Lee ’13): ~ 0.02~20/yr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9909" y="1412776"/>
            <a:ext cx="314593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891556" y="2253460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GC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01691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7441976" y="3240974"/>
            <a:ext cx="1234480" cy="14216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10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26"/>
          <p:cNvGrpSpPr/>
          <p:nvPr/>
        </p:nvGrpSpPr>
        <p:grpSpPr>
          <a:xfrm>
            <a:off x="4794462" y="1624266"/>
            <a:ext cx="2736304" cy="1584176"/>
            <a:chOff x="539552" y="908720"/>
            <a:chExt cx="3744416" cy="252028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908720"/>
              <a:ext cx="3744416" cy="2520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자유형 3"/>
            <p:cNvSpPr/>
            <p:nvPr/>
          </p:nvSpPr>
          <p:spPr>
            <a:xfrm>
              <a:off x="2222514" y="2013793"/>
              <a:ext cx="343451" cy="30331"/>
            </a:xfrm>
            <a:custGeom>
              <a:avLst/>
              <a:gdLst>
                <a:gd name="connsiteX0" fmla="*/ 0 w 587829"/>
                <a:gd name="connsiteY0" fmla="*/ 54429 h 58058"/>
                <a:gd name="connsiteX1" fmla="*/ 32657 w 587829"/>
                <a:gd name="connsiteY1" fmla="*/ 32657 h 58058"/>
                <a:gd name="connsiteX2" fmla="*/ 97972 w 587829"/>
                <a:gd name="connsiteY2" fmla="*/ 54429 h 58058"/>
                <a:gd name="connsiteX3" fmla="*/ 152400 w 587829"/>
                <a:gd name="connsiteY3" fmla="*/ 43543 h 58058"/>
                <a:gd name="connsiteX4" fmla="*/ 163286 w 587829"/>
                <a:gd name="connsiteY4" fmla="*/ 10886 h 58058"/>
                <a:gd name="connsiteX5" fmla="*/ 228600 w 587829"/>
                <a:gd name="connsiteY5" fmla="*/ 32657 h 58058"/>
                <a:gd name="connsiteX6" fmla="*/ 261257 w 587829"/>
                <a:gd name="connsiteY6" fmla="*/ 21772 h 58058"/>
                <a:gd name="connsiteX7" fmla="*/ 283029 w 587829"/>
                <a:gd name="connsiteY7" fmla="*/ 0 h 58058"/>
                <a:gd name="connsiteX8" fmla="*/ 304800 w 587829"/>
                <a:gd name="connsiteY8" fmla="*/ 21772 h 58058"/>
                <a:gd name="connsiteX9" fmla="*/ 337457 w 587829"/>
                <a:gd name="connsiteY9" fmla="*/ 32657 h 58058"/>
                <a:gd name="connsiteX10" fmla="*/ 424543 w 587829"/>
                <a:gd name="connsiteY10" fmla="*/ 21772 h 58058"/>
                <a:gd name="connsiteX11" fmla="*/ 457200 w 587829"/>
                <a:gd name="connsiteY11" fmla="*/ 54429 h 58058"/>
                <a:gd name="connsiteX12" fmla="*/ 489857 w 587829"/>
                <a:gd name="connsiteY12" fmla="*/ 43543 h 58058"/>
                <a:gd name="connsiteX13" fmla="*/ 587829 w 587829"/>
                <a:gd name="connsiteY13" fmla="*/ 43543 h 58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7829" h="58058">
                  <a:moveTo>
                    <a:pt x="0" y="54429"/>
                  </a:moveTo>
                  <a:cubicBezTo>
                    <a:pt x="10886" y="47172"/>
                    <a:pt x="19574" y="32657"/>
                    <a:pt x="32657" y="32657"/>
                  </a:cubicBezTo>
                  <a:cubicBezTo>
                    <a:pt x="55606" y="32657"/>
                    <a:pt x="97972" y="54429"/>
                    <a:pt x="97972" y="54429"/>
                  </a:cubicBezTo>
                  <a:cubicBezTo>
                    <a:pt x="116115" y="50800"/>
                    <a:pt x="137005" y="53806"/>
                    <a:pt x="152400" y="43543"/>
                  </a:cubicBezTo>
                  <a:cubicBezTo>
                    <a:pt x="161947" y="37178"/>
                    <a:pt x="151927" y="12509"/>
                    <a:pt x="163286" y="10886"/>
                  </a:cubicBezTo>
                  <a:cubicBezTo>
                    <a:pt x="186004" y="7640"/>
                    <a:pt x="228600" y="32657"/>
                    <a:pt x="228600" y="32657"/>
                  </a:cubicBezTo>
                  <a:cubicBezTo>
                    <a:pt x="239486" y="29029"/>
                    <a:pt x="251418" y="27675"/>
                    <a:pt x="261257" y="21772"/>
                  </a:cubicBezTo>
                  <a:cubicBezTo>
                    <a:pt x="270058" y="16492"/>
                    <a:pt x="272766" y="0"/>
                    <a:pt x="283029" y="0"/>
                  </a:cubicBezTo>
                  <a:cubicBezTo>
                    <a:pt x="293292" y="0"/>
                    <a:pt x="295999" y="16492"/>
                    <a:pt x="304800" y="21772"/>
                  </a:cubicBezTo>
                  <a:cubicBezTo>
                    <a:pt x="314639" y="27676"/>
                    <a:pt x="326571" y="29029"/>
                    <a:pt x="337457" y="32657"/>
                  </a:cubicBezTo>
                  <a:cubicBezTo>
                    <a:pt x="366486" y="29029"/>
                    <a:pt x="395760" y="16539"/>
                    <a:pt x="424543" y="21772"/>
                  </a:cubicBezTo>
                  <a:cubicBezTo>
                    <a:pt x="439689" y="24526"/>
                    <a:pt x="442595" y="49561"/>
                    <a:pt x="457200" y="54429"/>
                  </a:cubicBezTo>
                  <a:cubicBezTo>
                    <a:pt x="468086" y="58058"/>
                    <a:pt x="478422" y="44496"/>
                    <a:pt x="489857" y="43543"/>
                  </a:cubicBezTo>
                  <a:cubicBezTo>
                    <a:pt x="522402" y="40831"/>
                    <a:pt x="555172" y="43543"/>
                    <a:pt x="587829" y="43543"/>
                  </a:cubicBezTo>
                </a:path>
              </a:pathLst>
            </a:cu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0119" tIns="45062" rIns="90119" bIns="45062" rtlCol="0" anchor="ctr"/>
            <a:lstStyle/>
            <a:p>
              <a:pPr algn="ctr"/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자유형 4"/>
            <p:cNvSpPr/>
            <p:nvPr/>
          </p:nvSpPr>
          <p:spPr>
            <a:xfrm>
              <a:off x="2096297" y="2126649"/>
              <a:ext cx="343451" cy="30331"/>
            </a:xfrm>
            <a:custGeom>
              <a:avLst/>
              <a:gdLst>
                <a:gd name="connsiteX0" fmla="*/ 0 w 587829"/>
                <a:gd name="connsiteY0" fmla="*/ 54429 h 58058"/>
                <a:gd name="connsiteX1" fmla="*/ 32657 w 587829"/>
                <a:gd name="connsiteY1" fmla="*/ 32657 h 58058"/>
                <a:gd name="connsiteX2" fmla="*/ 97972 w 587829"/>
                <a:gd name="connsiteY2" fmla="*/ 54429 h 58058"/>
                <a:gd name="connsiteX3" fmla="*/ 152400 w 587829"/>
                <a:gd name="connsiteY3" fmla="*/ 43543 h 58058"/>
                <a:gd name="connsiteX4" fmla="*/ 163286 w 587829"/>
                <a:gd name="connsiteY4" fmla="*/ 10886 h 58058"/>
                <a:gd name="connsiteX5" fmla="*/ 228600 w 587829"/>
                <a:gd name="connsiteY5" fmla="*/ 32657 h 58058"/>
                <a:gd name="connsiteX6" fmla="*/ 261257 w 587829"/>
                <a:gd name="connsiteY6" fmla="*/ 21772 h 58058"/>
                <a:gd name="connsiteX7" fmla="*/ 283029 w 587829"/>
                <a:gd name="connsiteY7" fmla="*/ 0 h 58058"/>
                <a:gd name="connsiteX8" fmla="*/ 304800 w 587829"/>
                <a:gd name="connsiteY8" fmla="*/ 21772 h 58058"/>
                <a:gd name="connsiteX9" fmla="*/ 337457 w 587829"/>
                <a:gd name="connsiteY9" fmla="*/ 32657 h 58058"/>
                <a:gd name="connsiteX10" fmla="*/ 424543 w 587829"/>
                <a:gd name="connsiteY10" fmla="*/ 21772 h 58058"/>
                <a:gd name="connsiteX11" fmla="*/ 457200 w 587829"/>
                <a:gd name="connsiteY11" fmla="*/ 54429 h 58058"/>
                <a:gd name="connsiteX12" fmla="*/ 489857 w 587829"/>
                <a:gd name="connsiteY12" fmla="*/ 43543 h 58058"/>
                <a:gd name="connsiteX13" fmla="*/ 587829 w 587829"/>
                <a:gd name="connsiteY13" fmla="*/ 43543 h 58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7829" h="58058">
                  <a:moveTo>
                    <a:pt x="0" y="54429"/>
                  </a:moveTo>
                  <a:cubicBezTo>
                    <a:pt x="10886" y="47172"/>
                    <a:pt x="19574" y="32657"/>
                    <a:pt x="32657" y="32657"/>
                  </a:cubicBezTo>
                  <a:cubicBezTo>
                    <a:pt x="55606" y="32657"/>
                    <a:pt x="97972" y="54429"/>
                    <a:pt x="97972" y="54429"/>
                  </a:cubicBezTo>
                  <a:cubicBezTo>
                    <a:pt x="116115" y="50800"/>
                    <a:pt x="137005" y="53806"/>
                    <a:pt x="152400" y="43543"/>
                  </a:cubicBezTo>
                  <a:cubicBezTo>
                    <a:pt x="161947" y="37178"/>
                    <a:pt x="151927" y="12509"/>
                    <a:pt x="163286" y="10886"/>
                  </a:cubicBezTo>
                  <a:cubicBezTo>
                    <a:pt x="186004" y="7640"/>
                    <a:pt x="228600" y="32657"/>
                    <a:pt x="228600" y="32657"/>
                  </a:cubicBezTo>
                  <a:cubicBezTo>
                    <a:pt x="239486" y="29029"/>
                    <a:pt x="251418" y="27675"/>
                    <a:pt x="261257" y="21772"/>
                  </a:cubicBezTo>
                  <a:cubicBezTo>
                    <a:pt x="270058" y="16492"/>
                    <a:pt x="272766" y="0"/>
                    <a:pt x="283029" y="0"/>
                  </a:cubicBezTo>
                  <a:cubicBezTo>
                    <a:pt x="293292" y="0"/>
                    <a:pt x="295999" y="16492"/>
                    <a:pt x="304800" y="21772"/>
                  </a:cubicBezTo>
                  <a:cubicBezTo>
                    <a:pt x="314639" y="27676"/>
                    <a:pt x="326571" y="29029"/>
                    <a:pt x="337457" y="32657"/>
                  </a:cubicBezTo>
                  <a:cubicBezTo>
                    <a:pt x="366486" y="29029"/>
                    <a:pt x="395760" y="16539"/>
                    <a:pt x="424543" y="21772"/>
                  </a:cubicBezTo>
                  <a:cubicBezTo>
                    <a:pt x="439689" y="24526"/>
                    <a:pt x="442595" y="49561"/>
                    <a:pt x="457200" y="54429"/>
                  </a:cubicBezTo>
                  <a:cubicBezTo>
                    <a:pt x="468086" y="58058"/>
                    <a:pt x="478422" y="44496"/>
                    <a:pt x="489857" y="43543"/>
                  </a:cubicBezTo>
                  <a:cubicBezTo>
                    <a:pt x="522402" y="40831"/>
                    <a:pt x="555172" y="43543"/>
                    <a:pt x="587829" y="43543"/>
                  </a:cubicBezTo>
                </a:path>
              </a:pathLst>
            </a:cu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0119" tIns="45062" rIns="90119" bIns="45062" rtlCol="0" anchor="ctr"/>
            <a:lstStyle/>
            <a:p>
              <a:pPr algn="ctr"/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자유형 5"/>
            <p:cNvSpPr/>
            <p:nvPr/>
          </p:nvSpPr>
          <p:spPr>
            <a:xfrm>
              <a:off x="1928009" y="2239505"/>
              <a:ext cx="343451" cy="30331"/>
            </a:xfrm>
            <a:custGeom>
              <a:avLst/>
              <a:gdLst>
                <a:gd name="connsiteX0" fmla="*/ 0 w 587829"/>
                <a:gd name="connsiteY0" fmla="*/ 54429 h 58058"/>
                <a:gd name="connsiteX1" fmla="*/ 32657 w 587829"/>
                <a:gd name="connsiteY1" fmla="*/ 32657 h 58058"/>
                <a:gd name="connsiteX2" fmla="*/ 97972 w 587829"/>
                <a:gd name="connsiteY2" fmla="*/ 54429 h 58058"/>
                <a:gd name="connsiteX3" fmla="*/ 152400 w 587829"/>
                <a:gd name="connsiteY3" fmla="*/ 43543 h 58058"/>
                <a:gd name="connsiteX4" fmla="*/ 163286 w 587829"/>
                <a:gd name="connsiteY4" fmla="*/ 10886 h 58058"/>
                <a:gd name="connsiteX5" fmla="*/ 228600 w 587829"/>
                <a:gd name="connsiteY5" fmla="*/ 32657 h 58058"/>
                <a:gd name="connsiteX6" fmla="*/ 261257 w 587829"/>
                <a:gd name="connsiteY6" fmla="*/ 21772 h 58058"/>
                <a:gd name="connsiteX7" fmla="*/ 283029 w 587829"/>
                <a:gd name="connsiteY7" fmla="*/ 0 h 58058"/>
                <a:gd name="connsiteX8" fmla="*/ 304800 w 587829"/>
                <a:gd name="connsiteY8" fmla="*/ 21772 h 58058"/>
                <a:gd name="connsiteX9" fmla="*/ 337457 w 587829"/>
                <a:gd name="connsiteY9" fmla="*/ 32657 h 58058"/>
                <a:gd name="connsiteX10" fmla="*/ 424543 w 587829"/>
                <a:gd name="connsiteY10" fmla="*/ 21772 h 58058"/>
                <a:gd name="connsiteX11" fmla="*/ 457200 w 587829"/>
                <a:gd name="connsiteY11" fmla="*/ 54429 h 58058"/>
                <a:gd name="connsiteX12" fmla="*/ 489857 w 587829"/>
                <a:gd name="connsiteY12" fmla="*/ 43543 h 58058"/>
                <a:gd name="connsiteX13" fmla="*/ 587829 w 587829"/>
                <a:gd name="connsiteY13" fmla="*/ 43543 h 58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7829" h="58058">
                  <a:moveTo>
                    <a:pt x="0" y="54429"/>
                  </a:moveTo>
                  <a:cubicBezTo>
                    <a:pt x="10886" y="47172"/>
                    <a:pt x="19574" y="32657"/>
                    <a:pt x="32657" y="32657"/>
                  </a:cubicBezTo>
                  <a:cubicBezTo>
                    <a:pt x="55606" y="32657"/>
                    <a:pt x="97972" y="54429"/>
                    <a:pt x="97972" y="54429"/>
                  </a:cubicBezTo>
                  <a:cubicBezTo>
                    <a:pt x="116115" y="50800"/>
                    <a:pt x="137005" y="53806"/>
                    <a:pt x="152400" y="43543"/>
                  </a:cubicBezTo>
                  <a:cubicBezTo>
                    <a:pt x="161947" y="37178"/>
                    <a:pt x="151927" y="12509"/>
                    <a:pt x="163286" y="10886"/>
                  </a:cubicBezTo>
                  <a:cubicBezTo>
                    <a:pt x="186004" y="7640"/>
                    <a:pt x="228600" y="32657"/>
                    <a:pt x="228600" y="32657"/>
                  </a:cubicBezTo>
                  <a:cubicBezTo>
                    <a:pt x="239486" y="29029"/>
                    <a:pt x="251418" y="27675"/>
                    <a:pt x="261257" y="21772"/>
                  </a:cubicBezTo>
                  <a:cubicBezTo>
                    <a:pt x="270058" y="16492"/>
                    <a:pt x="272766" y="0"/>
                    <a:pt x="283029" y="0"/>
                  </a:cubicBezTo>
                  <a:cubicBezTo>
                    <a:pt x="293292" y="0"/>
                    <a:pt x="295999" y="16492"/>
                    <a:pt x="304800" y="21772"/>
                  </a:cubicBezTo>
                  <a:cubicBezTo>
                    <a:pt x="314639" y="27676"/>
                    <a:pt x="326571" y="29029"/>
                    <a:pt x="337457" y="32657"/>
                  </a:cubicBezTo>
                  <a:cubicBezTo>
                    <a:pt x="366486" y="29029"/>
                    <a:pt x="395760" y="16539"/>
                    <a:pt x="424543" y="21772"/>
                  </a:cubicBezTo>
                  <a:cubicBezTo>
                    <a:pt x="439689" y="24526"/>
                    <a:pt x="442595" y="49561"/>
                    <a:pt x="457200" y="54429"/>
                  </a:cubicBezTo>
                  <a:cubicBezTo>
                    <a:pt x="468086" y="58058"/>
                    <a:pt x="478422" y="44496"/>
                    <a:pt x="489857" y="43543"/>
                  </a:cubicBezTo>
                  <a:cubicBezTo>
                    <a:pt x="522402" y="40831"/>
                    <a:pt x="555172" y="43543"/>
                    <a:pt x="587829" y="43543"/>
                  </a:cubicBezTo>
                </a:path>
              </a:pathLst>
            </a:cu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0119" tIns="45062" rIns="90119" bIns="45062" rtlCol="0" anchor="ctr"/>
            <a:lstStyle/>
            <a:p>
              <a:pPr algn="ctr"/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아래쪽 화살표 6"/>
            <p:cNvSpPr/>
            <p:nvPr/>
          </p:nvSpPr>
          <p:spPr>
            <a:xfrm>
              <a:off x="1349748" y="1412953"/>
              <a:ext cx="87240" cy="219136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8" name="아래쪽 화살표 7"/>
            <p:cNvSpPr/>
            <p:nvPr/>
          </p:nvSpPr>
          <p:spPr>
            <a:xfrm>
              <a:off x="1974998" y="1936173"/>
              <a:ext cx="77914" cy="140361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자유형 8"/>
            <p:cNvSpPr/>
            <p:nvPr/>
          </p:nvSpPr>
          <p:spPr>
            <a:xfrm>
              <a:off x="1207014" y="1709111"/>
              <a:ext cx="614037" cy="551530"/>
            </a:xfrm>
            <a:custGeom>
              <a:avLst/>
              <a:gdLst>
                <a:gd name="connsiteX0" fmla="*/ 0 w 597528"/>
                <a:gd name="connsiteY0" fmla="*/ 580931 h 662412"/>
                <a:gd name="connsiteX1" fmla="*/ 27160 w 597528"/>
                <a:gd name="connsiteY1" fmla="*/ 381754 h 662412"/>
                <a:gd name="connsiteX2" fmla="*/ 63374 w 597528"/>
                <a:gd name="connsiteY2" fmla="*/ 164471 h 662412"/>
                <a:gd name="connsiteX3" fmla="*/ 108641 w 597528"/>
                <a:gd name="connsiteY3" fmla="*/ 28669 h 662412"/>
                <a:gd name="connsiteX4" fmla="*/ 153909 w 597528"/>
                <a:gd name="connsiteY4" fmla="*/ 10562 h 662412"/>
                <a:gd name="connsiteX5" fmla="*/ 208229 w 597528"/>
                <a:gd name="connsiteY5" fmla="*/ 92043 h 662412"/>
                <a:gd name="connsiteX6" fmla="*/ 280657 w 597528"/>
                <a:gd name="connsiteY6" fmla="*/ 236899 h 662412"/>
                <a:gd name="connsiteX7" fmla="*/ 380245 w 597528"/>
                <a:gd name="connsiteY7" fmla="*/ 472289 h 662412"/>
                <a:gd name="connsiteX8" fmla="*/ 534154 w 597528"/>
                <a:gd name="connsiteY8" fmla="*/ 617144 h 662412"/>
                <a:gd name="connsiteX9" fmla="*/ 597528 w 597528"/>
                <a:gd name="connsiteY9" fmla="*/ 662412 h 662412"/>
                <a:gd name="connsiteX10" fmla="*/ 597528 w 597528"/>
                <a:gd name="connsiteY10" fmla="*/ 662412 h 662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7528" h="662412">
                  <a:moveTo>
                    <a:pt x="0" y="580931"/>
                  </a:moveTo>
                  <a:cubicBezTo>
                    <a:pt x="8299" y="516047"/>
                    <a:pt x="16598" y="451164"/>
                    <a:pt x="27160" y="381754"/>
                  </a:cubicBezTo>
                  <a:cubicBezTo>
                    <a:pt x="37722" y="312344"/>
                    <a:pt x="49794" y="223319"/>
                    <a:pt x="63374" y="164471"/>
                  </a:cubicBezTo>
                  <a:cubicBezTo>
                    <a:pt x="76954" y="105624"/>
                    <a:pt x="93552" y="54320"/>
                    <a:pt x="108641" y="28669"/>
                  </a:cubicBezTo>
                  <a:cubicBezTo>
                    <a:pt x="123730" y="3018"/>
                    <a:pt x="137311" y="0"/>
                    <a:pt x="153909" y="10562"/>
                  </a:cubicBezTo>
                  <a:cubicBezTo>
                    <a:pt x="170507" y="21124"/>
                    <a:pt x="187104" y="54320"/>
                    <a:pt x="208229" y="92043"/>
                  </a:cubicBezTo>
                  <a:cubicBezTo>
                    <a:pt x="229354" y="129766"/>
                    <a:pt x="251988" y="173525"/>
                    <a:pt x="280657" y="236899"/>
                  </a:cubicBezTo>
                  <a:cubicBezTo>
                    <a:pt x="309326" y="300273"/>
                    <a:pt x="337996" y="408915"/>
                    <a:pt x="380245" y="472289"/>
                  </a:cubicBezTo>
                  <a:cubicBezTo>
                    <a:pt x="422495" y="535663"/>
                    <a:pt x="497940" y="585457"/>
                    <a:pt x="534154" y="617144"/>
                  </a:cubicBezTo>
                  <a:cubicBezTo>
                    <a:pt x="570368" y="648831"/>
                    <a:pt x="597528" y="662412"/>
                    <a:pt x="597528" y="662412"/>
                  </a:cubicBezTo>
                  <a:lnTo>
                    <a:pt x="597528" y="662412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1059120" y="908720"/>
              <a:ext cx="2786778" cy="40689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2853994" y="1360825"/>
              <a:ext cx="1417006" cy="2712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1248054" y="2807562"/>
              <a:ext cx="2834011" cy="40689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4" name="제목 1"/>
          <p:cNvSpPr txBox="1">
            <a:spLocks/>
          </p:cNvSpPr>
          <p:nvPr/>
        </p:nvSpPr>
        <p:spPr>
          <a:xfrm>
            <a:off x="359534" y="1134583"/>
            <a:ext cx="8424932" cy="504056"/>
          </a:xfrm>
          <a:prstGeom prst="rect">
            <a:avLst/>
          </a:prstGeom>
        </p:spPr>
        <p:txBody>
          <a:bodyPr lIns="90119" tIns="45062" rIns="90119" bIns="45062">
            <a:normAutofit fontScale="92500"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>
                <a:solidFill>
                  <a:prstClr val="black"/>
                </a:solidFill>
              </a:rPr>
              <a:t>Gravitational Radiation Capture: </a:t>
            </a:r>
            <a:r>
              <a:rPr lang="en-US" altLang="ko-KR" sz="2400" dirty="0">
                <a:solidFill>
                  <a:srgbClr val="FF0000"/>
                </a:solidFill>
              </a:rPr>
              <a:t>“through GW emissions”</a:t>
            </a:r>
          </a:p>
          <a:p>
            <a:pPr marL="338135" indent="-338135">
              <a:spcBef>
                <a:spcPct val="20000"/>
              </a:spcBef>
              <a:defRPr/>
            </a:pPr>
            <a:endParaRPr lang="en-US" altLang="ko-KR" sz="2000" dirty="0">
              <a:solidFill>
                <a:prstClr val="black"/>
              </a:solidFill>
            </a:endParaRPr>
          </a:p>
          <a:p>
            <a:pPr marL="338135" indent="-338135">
              <a:spcBef>
                <a:spcPct val="20000"/>
              </a:spcBef>
              <a:defRPr/>
            </a:pPr>
            <a:endParaRPr lang="en-US" altLang="ko-KR" sz="2000" dirty="0">
              <a:solidFill>
                <a:prstClr val="black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1173304" y="4188811"/>
            <a:ext cx="97931" cy="96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2568960" y="4237176"/>
            <a:ext cx="31089" cy="307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자유형 16"/>
          <p:cNvSpPr/>
          <p:nvPr/>
        </p:nvSpPr>
        <p:spPr>
          <a:xfrm rot="21393096">
            <a:off x="782096" y="3868443"/>
            <a:ext cx="1813912" cy="1097592"/>
          </a:xfrm>
          <a:custGeom>
            <a:avLst/>
            <a:gdLst>
              <a:gd name="connsiteX0" fmla="*/ 2826189 w 2857877"/>
              <a:gd name="connsiteY0" fmla="*/ 666938 h 1880103"/>
              <a:gd name="connsiteX1" fmla="*/ 2699441 w 2857877"/>
              <a:gd name="connsiteY1" fmla="*/ 567350 h 1880103"/>
              <a:gd name="connsiteX2" fmla="*/ 1875575 w 2857877"/>
              <a:gd name="connsiteY2" fmla="*/ 196158 h 1880103"/>
              <a:gd name="connsiteX3" fmla="*/ 707678 w 2857877"/>
              <a:gd name="connsiteY3" fmla="*/ 15089 h 1880103"/>
              <a:gd name="connsiteX4" fmla="*/ 92043 w 2857877"/>
              <a:gd name="connsiteY4" fmla="*/ 286693 h 1880103"/>
              <a:gd name="connsiteX5" fmla="*/ 155417 w 2857877"/>
              <a:gd name="connsiteY5" fmla="*/ 838954 h 1880103"/>
              <a:gd name="connsiteX6" fmla="*/ 924962 w 2857877"/>
              <a:gd name="connsiteY6" fmla="*/ 1382162 h 1880103"/>
              <a:gd name="connsiteX7" fmla="*/ 2092859 w 2857877"/>
              <a:gd name="connsiteY7" fmla="*/ 1880103 h 1880103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24962 w 2857877"/>
              <a:gd name="connsiteY6" fmla="*/ 1382162 h 1654005"/>
              <a:gd name="connsiteX7" fmla="*/ 2324329 w 2857877"/>
              <a:gd name="connsiteY7" fmla="*/ 1654005 h 1654005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26189 w 2857877"/>
              <a:gd name="connsiteY0" fmla="*/ 666938 h 1725882"/>
              <a:gd name="connsiteX1" fmla="*/ 2699441 w 2857877"/>
              <a:gd name="connsiteY1" fmla="*/ 567350 h 1725882"/>
              <a:gd name="connsiteX2" fmla="*/ 1875575 w 2857877"/>
              <a:gd name="connsiteY2" fmla="*/ 196158 h 1725882"/>
              <a:gd name="connsiteX3" fmla="*/ 707678 w 2857877"/>
              <a:gd name="connsiteY3" fmla="*/ 15089 h 1725882"/>
              <a:gd name="connsiteX4" fmla="*/ 92043 w 2857877"/>
              <a:gd name="connsiteY4" fmla="*/ 286693 h 1725882"/>
              <a:gd name="connsiteX5" fmla="*/ 155417 w 2857877"/>
              <a:gd name="connsiteY5" fmla="*/ 838954 h 1725882"/>
              <a:gd name="connsiteX6" fmla="*/ 975980 w 2857877"/>
              <a:gd name="connsiteY6" fmla="*/ 1284201 h 1725882"/>
              <a:gd name="connsiteX7" fmla="*/ 2319998 w 2857877"/>
              <a:gd name="connsiteY7" fmla="*/ 1725882 h 1725882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17595 w 2849283"/>
              <a:gd name="connsiteY0" fmla="*/ 666938 h 1654005"/>
              <a:gd name="connsiteX1" fmla="*/ 2690847 w 2849283"/>
              <a:gd name="connsiteY1" fmla="*/ 567350 h 1654005"/>
              <a:gd name="connsiteX2" fmla="*/ 1866981 w 2849283"/>
              <a:gd name="connsiteY2" fmla="*/ 196158 h 1654005"/>
              <a:gd name="connsiteX3" fmla="*/ 699084 w 2849283"/>
              <a:gd name="connsiteY3" fmla="*/ 15089 h 1654005"/>
              <a:gd name="connsiteX4" fmla="*/ 83449 w 2849283"/>
              <a:gd name="connsiteY4" fmla="*/ 286693 h 1654005"/>
              <a:gd name="connsiteX5" fmla="*/ 198388 w 2849283"/>
              <a:gd name="connsiteY5" fmla="*/ 877169 h 1654005"/>
              <a:gd name="connsiteX6" fmla="*/ 967386 w 2849283"/>
              <a:gd name="connsiteY6" fmla="*/ 1284201 h 1654005"/>
              <a:gd name="connsiteX7" fmla="*/ 2315735 w 2849283"/>
              <a:gd name="connsiteY7" fmla="*/ 1654005 h 1654005"/>
              <a:gd name="connsiteX0" fmla="*/ 2753578 w 2785266"/>
              <a:gd name="connsiteY0" fmla="*/ 668792 h 1655859"/>
              <a:gd name="connsiteX1" fmla="*/ 2626830 w 2785266"/>
              <a:gd name="connsiteY1" fmla="*/ 569204 h 1655859"/>
              <a:gd name="connsiteX2" fmla="*/ 1802964 w 2785266"/>
              <a:gd name="connsiteY2" fmla="*/ 198012 h 1655859"/>
              <a:gd name="connsiteX3" fmla="*/ 635067 w 2785266"/>
              <a:gd name="connsiteY3" fmla="*/ 16943 h 1655859"/>
              <a:gd name="connsiteX4" fmla="*/ 97144 w 2785266"/>
              <a:gd name="connsiteY4" fmla="*/ 299670 h 1655859"/>
              <a:gd name="connsiteX5" fmla="*/ 134371 w 2785266"/>
              <a:gd name="connsiteY5" fmla="*/ 879023 h 1655859"/>
              <a:gd name="connsiteX6" fmla="*/ 903369 w 2785266"/>
              <a:gd name="connsiteY6" fmla="*/ 1286055 h 1655859"/>
              <a:gd name="connsiteX7" fmla="*/ 2251718 w 2785266"/>
              <a:gd name="connsiteY7" fmla="*/ 1655859 h 1655859"/>
              <a:gd name="connsiteX0" fmla="*/ 2753578 w 2785266"/>
              <a:gd name="connsiteY0" fmla="*/ 643256 h 1630323"/>
              <a:gd name="connsiteX1" fmla="*/ 2626830 w 2785266"/>
              <a:gd name="connsiteY1" fmla="*/ 543668 h 1630323"/>
              <a:gd name="connsiteX2" fmla="*/ 1802964 w 2785266"/>
              <a:gd name="connsiteY2" fmla="*/ 172476 h 1630323"/>
              <a:gd name="connsiteX3" fmla="*/ 617611 w 2785266"/>
              <a:gd name="connsiteY3" fmla="*/ 16943 h 1630323"/>
              <a:gd name="connsiteX4" fmla="*/ 97144 w 2785266"/>
              <a:gd name="connsiteY4" fmla="*/ 274134 h 1630323"/>
              <a:gd name="connsiteX5" fmla="*/ 134371 w 2785266"/>
              <a:gd name="connsiteY5" fmla="*/ 853487 h 1630323"/>
              <a:gd name="connsiteX6" fmla="*/ 903369 w 2785266"/>
              <a:gd name="connsiteY6" fmla="*/ 1260519 h 1630323"/>
              <a:gd name="connsiteX7" fmla="*/ 2251718 w 2785266"/>
              <a:gd name="connsiteY7" fmla="*/ 1630323 h 1630323"/>
              <a:gd name="connsiteX0" fmla="*/ 2753578 w 2803852"/>
              <a:gd name="connsiteY0" fmla="*/ 646370 h 1633437"/>
              <a:gd name="connsiteX1" fmla="*/ 2626830 w 2803852"/>
              <a:gd name="connsiteY1" fmla="*/ 546782 h 1633437"/>
              <a:gd name="connsiteX2" fmla="*/ 1691444 w 2803852"/>
              <a:gd name="connsiteY2" fmla="*/ 156903 h 1633437"/>
              <a:gd name="connsiteX3" fmla="*/ 617611 w 2803852"/>
              <a:gd name="connsiteY3" fmla="*/ 20057 h 1633437"/>
              <a:gd name="connsiteX4" fmla="*/ 97144 w 2803852"/>
              <a:gd name="connsiteY4" fmla="*/ 277248 h 1633437"/>
              <a:gd name="connsiteX5" fmla="*/ 134371 w 2803852"/>
              <a:gd name="connsiteY5" fmla="*/ 856601 h 1633437"/>
              <a:gd name="connsiteX6" fmla="*/ 903369 w 2803852"/>
              <a:gd name="connsiteY6" fmla="*/ 1263633 h 1633437"/>
              <a:gd name="connsiteX7" fmla="*/ 2251718 w 2803852"/>
              <a:gd name="connsiteY7" fmla="*/ 1633437 h 1633437"/>
              <a:gd name="connsiteX0" fmla="*/ 2753578 w 2781220"/>
              <a:gd name="connsiteY0" fmla="*/ 646370 h 1633437"/>
              <a:gd name="connsiteX1" fmla="*/ 2604198 w 2781220"/>
              <a:gd name="connsiteY1" fmla="*/ 572597 h 1633437"/>
              <a:gd name="connsiteX2" fmla="*/ 1691444 w 2781220"/>
              <a:gd name="connsiteY2" fmla="*/ 156903 h 1633437"/>
              <a:gd name="connsiteX3" fmla="*/ 617611 w 2781220"/>
              <a:gd name="connsiteY3" fmla="*/ 20057 h 1633437"/>
              <a:gd name="connsiteX4" fmla="*/ 97144 w 2781220"/>
              <a:gd name="connsiteY4" fmla="*/ 277248 h 1633437"/>
              <a:gd name="connsiteX5" fmla="*/ 134371 w 2781220"/>
              <a:gd name="connsiteY5" fmla="*/ 856601 h 1633437"/>
              <a:gd name="connsiteX6" fmla="*/ 903369 w 2781220"/>
              <a:gd name="connsiteY6" fmla="*/ 1263633 h 1633437"/>
              <a:gd name="connsiteX7" fmla="*/ 2251718 w 2781220"/>
              <a:gd name="connsiteY7" fmla="*/ 1633437 h 1633437"/>
              <a:gd name="connsiteX0" fmla="*/ 2753578 w 2769422"/>
              <a:gd name="connsiteY0" fmla="*/ 646370 h 1633437"/>
              <a:gd name="connsiteX1" fmla="*/ 2536652 w 2769422"/>
              <a:gd name="connsiteY1" fmla="*/ 496388 h 1633437"/>
              <a:gd name="connsiteX2" fmla="*/ 1691444 w 2769422"/>
              <a:gd name="connsiteY2" fmla="*/ 156903 h 1633437"/>
              <a:gd name="connsiteX3" fmla="*/ 617611 w 2769422"/>
              <a:gd name="connsiteY3" fmla="*/ 20057 h 1633437"/>
              <a:gd name="connsiteX4" fmla="*/ 97144 w 2769422"/>
              <a:gd name="connsiteY4" fmla="*/ 277248 h 1633437"/>
              <a:gd name="connsiteX5" fmla="*/ 134371 w 2769422"/>
              <a:gd name="connsiteY5" fmla="*/ 856601 h 1633437"/>
              <a:gd name="connsiteX6" fmla="*/ 903369 w 2769422"/>
              <a:gd name="connsiteY6" fmla="*/ 1263633 h 1633437"/>
              <a:gd name="connsiteX7" fmla="*/ 2251718 w 2769422"/>
              <a:gd name="connsiteY7" fmla="*/ 1633437 h 1633437"/>
              <a:gd name="connsiteX0" fmla="*/ 2724994 w 2740838"/>
              <a:gd name="connsiteY0" fmla="*/ 646370 h 1633437"/>
              <a:gd name="connsiteX1" fmla="*/ 2508068 w 2740838"/>
              <a:gd name="connsiteY1" fmla="*/ 496388 h 1633437"/>
              <a:gd name="connsiteX2" fmla="*/ 1662860 w 2740838"/>
              <a:gd name="connsiteY2" fmla="*/ 156903 h 1633437"/>
              <a:gd name="connsiteX3" fmla="*/ 589027 w 2740838"/>
              <a:gd name="connsiteY3" fmla="*/ 20057 h 1633437"/>
              <a:gd name="connsiteX4" fmla="*/ 68560 w 2740838"/>
              <a:gd name="connsiteY4" fmla="*/ 277248 h 1633437"/>
              <a:gd name="connsiteX5" fmla="*/ 177665 w 2740838"/>
              <a:gd name="connsiteY5" fmla="*/ 860931 h 1633437"/>
              <a:gd name="connsiteX6" fmla="*/ 874785 w 2740838"/>
              <a:gd name="connsiteY6" fmla="*/ 1263633 h 1633437"/>
              <a:gd name="connsiteX7" fmla="*/ 2223134 w 2740838"/>
              <a:gd name="connsiteY7" fmla="*/ 1633437 h 1633437"/>
              <a:gd name="connsiteX0" fmla="*/ 2669720 w 2685564"/>
              <a:gd name="connsiteY0" fmla="*/ 647092 h 1634159"/>
              <a:gd name="connsiteX1" fmla="*/ 2452794 w 2685564"/>
              <a:gd name="connsiteY1" fmla="*/ 497110 h 1634159"/>
              <a:gd name="connsiteX2" fmla="*/ 1607586 w 2685564"/>
              <a:gd name="connsiteY2" fmla="*/ 157625 h 1634159"/>
              <a:gd name="connsiteX3" fmla="*/ 533753 w 2685564"/>
              <a:gd name="connsiteY3" fmla="*/ 20779 h 1634159"/>
              <a:gd name="connsiteX4" fmla="*/ 85163 w 2685564"/>
              <a:gd name="connsiteY4" fmla="*/ 282301 h 1634159"/>
              <a:gd name="connsiteX5" fmla="*/ 122391 w 2685564"/>
              <a:gd name="connsiteY5" fmla="*/ 861653 h 1634159"/>
              <a:gd name="connsiteX6" fmla="*/ 819511 w 2685564"/>
              <a:gd name="connsiteY6" fmla="*/ 1264355 h 1634159"/>
              <a:gd name="connsiteX7" fmla="*/ 2167860 w 2685564"/>
              <a:gd name="connsiteY7" fmla="*/ 1634159 h 1634159"/>
              <a:gd name="connsiteX0" fmla="*/ 2665389 w 2681233"/>
              <a:gd name="connsiteY0" fmla="*/ 647092 h 1634159"/>
              <a:gd name="connsiteX1" fmla="*/ 2448463 w 2681233"/>
              <a:gd name="connsiteY1" fmla="*/ 497110 h 1634159"/>
              <a:gd name="connsiteX2" fmla="*/ 1603255 w 2681233"/>
              <a:gd name="connsiteY2" fmla="*/ 157625 h 1634159"/>
              <a:gd name="connsiteX3" fmla="*/ 529422 w 2681233"/>
              <a:gd name="connsiteY3" fmla="*/ 20779 h 1634159"/>
              <a:gd name="connsiteX4" fmla="*/ 80832 w 2681233"/>
              <a:gd name="connsiteY4" fmla="*/ 282301 h 1634159"/>
              <a:gd name="connsiteX5" fmla="*/ 122391 w 2681233"/>
              <a:gd name="connsiteY5" fmla="*/ 789776 h 1634159"/>
              <a:gd name="connsiteX6" fmla="*/ 815180 w 2681233"/>
              <a:gd name="connsiteY6" fmla="*/ 1264355 h 1634159"/>
              <a:gd name="connsiteX7" fmla="*/ 2163529 w 2681233"/>
              <a:gd name="connsiteY7" fmla="*/ 1634159 h 1634159"/>
              <a:gd name="connsiteX0" fmla="*/ 2665389 w 2681233"/>
              <a:gd name="connsiteY0" fmla="*/ 647092 h 1634159"/>
              <a:gd name="connsiteX1" fmla="*/ 2448463 w 2681233"/>
              <a:gd name="connsiteY1" fmla="*/ 497110 h 1634159"/>
              <a:gd name="connsiteX2" fmla="*/ 1603255 w 2681233"/>
              <a:gd name="connsiteY2" fmla="*/ 157625 h 1634159"/>
              <a:gd name="connsiteX3" fmla="*/ 529422 w 2681233"/>
              <a:gd name="connsiteY3" fmla="*/ 20779 h 1634159"/>
              <a:gd name="connsiteX4" fmla="*/ 80833 w 2681233"/>
              <a:gd name="connsiteY4" fmla="*/ 282301 h 1634159"/>
              <a:gd name="connsiteX5" fmla="*/ 122391 w 2681233"/>
              <a:gd name="connsiteY5" fmla="*/ 789776 h 1634159"/>
              <a:gd name="connsiteX6" fmla="*/ 815180 w 2681233"/>
              <a:gd name="connsiteY6" fmla="*/ 1264355 h 1634159"/>
              <a:gd name="connsiteX7" fmla="*/ 2163529 w 2681233"/>
              <a:gd name="connsiteY7" fmla="*/ 1634159 h 1634159"/>
              <a:gd name="connsiteX0" fmla="*/ 2666111 w 2681955"/>
              <a:gd name="connsiteY0" fmla="*/ 659072 h 1646139"/>
              <a:gd name="connsiteX1" fmla="*/ 2449185 w 2681955"/>
              <a:gd name="connsiteY1" fmla="*/ 509090 h 1646139"/>
              <a:gd name="connsiteX2" fmla="*/ 1603977 w 2681955"/>
              <a:gd name="connsiteY2" fmla="*/ 169605 h 1646139"/>
              <a:gd name="connsiteX3" fmla="*/ 530144 w 2681955"/>
              <a:gd name="connsiteY3" fmla="*/ 32759 h 1646139"/>
              <a:gd name="connsiteX4" fmla="*/ 77223 w 2681955"/>
              <a:gd name="connsiteY4" fmla="*/ 366159 h 1646139"/>
              <a:gd name="connsiteX5" fmla="*/ 123113 w 2681955"/>
              <a:gd name="connsiteY5" fmla="*/ 801756 h 1646139"/>
              <a:gd name="connsiteX6" fmla="*/ 815902 w 2681955"/>
              <a:gd name="connsiteY6" fmla="*/ 1276335 h 1646139"/>
              <a:gd name="connsiteX7" fmla="*/ 2164251 w 2681955"/>
              <a:gd name="connsiteY7" fmla="*/ 1646139 h 1646139"/>
              <a:gd name="connsiteX0" fmla="*/ 2665389 w 2681233"/>
              <a:gd name="connsiteY0" fmla="*/ 647092 h 1634159"/>
              <a:gd name="connsiteX1" fmla="*/ 2448463 w 2681233"/>
              <a:gd name="connsiteY1" fmla="*/ 497110 h 1634159"/>
              <a:gd name="connsiteX2" fmla="*/ 1603255 w 2681233"/>
              <a:gd name="connsiteY2" fmla="*/ 157625 h 1634159"/>
              <a:gd name="connsiteX3" fmla="*/ 529422 w 2681233"/>
              <a:gd name="connsiteY3" fmla="*/ 20779 h 1634159"/>
              <a:gd name="connsiteX4" fmla="*/ 80833 w 2681233"/>
              <a:gd name="connsiteY4" fmla="*/ 282301 h 1634159"/>
              <a:gd name="connsiteX5" fmla="*/ 122391 w 2681233"/>
              <a:gd name="connsiteY5" fmla="*/ 789776 h 1634159"/>
              <a:gd name="connsiteX6" fmla="*/ 815180 w 2681233"/>
              <a:gd name="connsiteY6" fmla="*/ 1264355 h 1634159"/>
              <a:gd name="connsiteX7" fmla="*/ 2163529 w 2681233"/>
              <a:gd name="connsiteY7" fmla="*/ 1634159 h 1634159"/>
              <a:gd name="connsiteX0" fmla="*/ 2661057 w 2676901"/>
              <a:gd name="connsiteY0" fmla="*/ 647092 h 1634159"/>
              <a:gd name="connsiteX1" fmla="*/ 2444131 w 2676901"/>
              <a:gd name="connsiteY1" fmla="*/ 497110 h 1634159"/>
              <a:gd name="connsiteX2" fmla="*/ 1598923 w 2676901"/>
              <a:gd name="connsiteY2" fmla="*/ 157625 h 1634159"/>
              <a:gd name="connsiteX3" fmla="*/ 525090 w 2676901"/>
              <a:gd name="connsiteY3" fmla="*/ 20779 h 1634159"/>
              <a:gd name="connsiteX4" fmla="*/ 76501 w 2676901"/>
              <a:gd name="connsiteY4" fmla="*/ 282301 h 1634159"/>
              <a:gd name="connsiteX5" fmla="*/ 122391 w 2676901"/>
              <a:gd name="connsiteY5" fmla="*/ 717898 h 1634159"/>
              <a:gd name="connsiteX6" fmla="*/ 810848 w 2676901"/>
              <a:gd name="connsiteY6" fmla="*/ 1264355 h 1634159"/>
              <a:gd name="connsiteX7" fmla="*/ 2159197 w 2676901"/>
              <a:gd name="connsiteY7" fmla="*/ 1634159 h 1634159"/>
              <a:gd name="connsiteX0" fmla="*/ 2651672 w 2667516"/>
              <a:gd name="connsiteY0" fmla="*/ 647092 h 1634159"/>
              <a:gd name="connsiteX1" fmla="*/ 2434746 w 2667516"/>
              <a:gd name="connsiteY1" fmla="*/ 497110 h 1634159"/>
              <a:gd name="connsiteX2" fmla="*/ 1589538 w 2667516"/>
              <a:gd name="connsiteY2" fmla="*/ 157625 h 1634159"/>
              <a:gd name="connsiteX3" fmla="*/ 515705 w 2667516"/>
              <a:gd name="connsiteY3" fmla="*/ 20779 h 1634159"/>
              <a:gd name="connsiteX4" fmla="*/ 67116 w 2667516"/>
              <a:gd name="connsiteY4" fmla="*/ 282301 h 1634159"/>
              <a:gd name="connsiteX5" fmla="*/ 113006 w 2667516"/>
              <a:gd name="connsiteY5" fmla="*/ 717898 h 1634159"/>
              <a:gd name="connsiteX6" fmla="*/ 738248 w 2667516"/>
              <a:gd name="connsiteY6" fmla="*/ 1116267 h 1634159"/>
              <a:gd name="connsiteX7" fmla="*/ 2149812 w 2667516"/>
              <a:gd name="connsiteY7" fmla="*/ 1634159 h 1634159"/>
              <a:gd name="connsiteX0" fmla="*/ 2650521 w 2666365"/>
              <a:gd name="connsiteY0" fmla="*/ 651425 h 1638492"/>
              <a:gd name="connsiteX1" fmla="*/ 2433595 w 2666365"/>
              <a:gd name="connsiteY1" fmla="*/ 501443 h 1638492"/>
              <a:gd name="connsiteX2" fmla="*/ 1588387 w 2666365"/>
              <a:gd name="connsiteY2" fmla="*/ 161958 h 1638492"/>
              <a:gd name="connsiteX3" fmla="*/ 442677 w 2666365"/>
              <a:gd name="connsiteY3" fmla="*/ 20779 h 1638492"/>
              <a:gd name="connsiteX4" fmla="*/ 65965 w 2666365"/>
              <a:gd name="connsiteY4" fmla="*/ 286634 h 1638492"/>
              <a:gd name="connsiteX5" fmla="*/ 111855 w 2666365"/>
              <a:gd name="connsiteY5" fmla="*/ 722231 h 1638492"/>
              <a:gd name="connsiteX6" fmla="*/ 737097 w 2666365"/>
              <a:gd name="connsiteY6" fmla="*/ 1120600 h 1638492"/>
              <a:gd name="connsiteX7" fmla="*/ 2148661 w 2666365"/>
              <a:gd name="connsiteY7" fmla="*/ 1638492 h 1638492"/>
              <a:gd name="connsiteX0" fmla="*/ 2651673 w 2667517"/>
              <a:gd name="connsiteY0" fmla="*/ 647094 h 1634161"/>
              <a:gd name="connsiteX1" fmla="*/ 2434747 w 2667517"/>
              <a:gd name="connsiteY1" fmla="*/ 497112 h 1634161"/>
              <a:gd name="connsiteX2" fmla="*/ 1589539 w 2667517"/>
              <a:gd name="connsiteY2" fmla="*/ 157627 h 1634161"/>
              <a:gd name="connsiteX3" fmla="*/ 515708 w 2667517"/>
              <a:gd name="connsiteY3" fmla="*/ 20779 h 1634161"/>
              <a:gd name="connsiteX4" fmla="*/ 67117 w 2667517"/>
              <a:gd name="connsiteY4" fmla="*/ 282303 h 1634161"/>
              <a:gd name="connsiteX5" fmla="*/ 113007 w 2667517"/>
              <a:gd name="connsiteY5" fmla="*/ 717900 h 1634161"/>
              <a:gd name="connsiteX6" fmla="*/ 738249 w 2667517"/>
              <a:gd name="connsiteY6" fmla="*/ 1116269 h 1634161"/>
              <a:gd name="connsiteX7" fmla="*/ 2149813 w 2667517"/>
              <a:gd name="connsiteY7" fmla="*/ 1634161 h 163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67517" h="1634161">
                <a:moveTo>
                  <a:pt x="2651673" y="647094"/>
                </a:moveTo>
                <a:cubicBezTo>
                  <a:pt x="2667517" y="636531"/>
                  <a:pt x="2611769" y="578690"/>
                  <a:pt x="2434747" y="497112"/>
                </a:cubicBezTo>
                <a:cubicBezTo>
                  <a:pt x="2257725" y="415534"/>
                  <a:pt x="1909379" y="237016"/>
                  <a:pt x="1589539" y="157627"/>
                </a:cubicBezTo>
                <a:cubicBezTo>
                  <a:pt x="1269699" y="78238"/>
                  <a:pt x="769445" y="0"/>
                  <a:pt x="515708" y="20779"/>
                </a:cubicBezTo>
                <a:cubicBezTo>
                  <a:pt x="261971" y="41558"/>
                  <a:pt x="134234" y="166116"/>
                  <a:pt x="67117" y="282303"/>
                </a:cubicBezTo>
                <a:cubicBezTo>
                  <a:pt x="0" y="398490"/>
                  <a:pt x="1152" y="578906"/>
                  <a:pt x="113007" y="717900"/>
                </a:cubicBezTo>
                <a:cubicBezTo>
                  <a:pt x="224862" y="856894"/>
                  <a:pt x="398781" y="963559"/>
                  <a:pt x="738249" y="1116269"/>
                </a:cubicBezTo>
                <a:cubicBezTo>
                  <a:pt x="1077717" y="1268979"/>
                  <a:pt x="1637377" y="1500578"/>
                  <a:pt x="2149813" y="1634161"/>
                </a:cubicBezTo>
              </a:path>
            </a:pathLst>
          </a:cu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21393096">
            <a:off x="685846" y="3731078"/>
            <a:ext cx="1921378" cy="1438820"/>
          </a:xfrm>
          <a:custGeom>
            <a:avLst/>
            <a:gdLst>
              <a:gd name="connsiteX0" fmla="*/ 2826189 w 2857877"/>
              <a:gd name="connsiteY0" fmla="*/ 666938 h 1880103"/>
              <a:gd name="connsiteX1" fmla="*/ 2699441 w 2857877"/>
              <a:gd name="connsiteY1" fmla="*/ 567350 h 1880103"/>
              <a:gd name="connsiteX2" fmla="*/ 1875575 w 2857877"/>
              <a:gd name="connsiteY2" fmla="*/ 196158 h 1880103"/>
              <a:gd name="connsiteX3" fmla="*/ 707678 w 2857877"/>
              <a:gd name="connsiteY3" fmla="*/ 15089 h 1880103"/>
              <a:gd name="connsiteX4" fmla="*/ 92043 w 2857877"/>
              <a:gd name="connsiteY4" fmla="*/ 286693 h 1880103"/>
              <a:gd name="connsiteX5" fmla="*/ 155417 w 2857877"/>
              <a:gd name="connsiteY5" fmla="*/ 838954 h 1880103"/>
              <a:gd name="connsiteX6" fmla="*/ 924962 w 2857877"/>
              <a:gd name="connsiteY6" fmla="*/ 1382162 h 1880103"/>
              <a:gd name="connsiteX7" fmla="*/ 2092859 w 2857877"/>
              <a:gd name="connsiteY7" fmla="*/ 1880103 h 1880103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24962 w 2857877"/>
              <a:gd name="connsiteY6" fmla="*/ 1382162 h 1654005"/>
              <a:gd name="connsiteX7" fmla="*/ 2324329 w 2857877"/>
              <a:gd name="connsiteY7" fmla="*/ 1654005 h 1654005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26189 w 2857877"/>
              <a:gd name="connsiteY0" fmla="*/ 666938 h 1725882"/>
              <a:gd name="connsiteX1" fmla="*/ 2699441 w 2857877"/>
              <a:gd name="connsiteY1" fmla="*/ 567350 h 1725882"/>
              <a:gd name="connsiteX2" fmla="*/ 1875575 w 2857877"/>
              <a:gd name="connsiteY2" fmla="*/ 196158 h 1725882"/>
              <a:gd name="connsiteX3" fmla="*/ 707678 w 2857877"/>
              <a:gd name="connsiteY3" fmla="*/ 15089 h 1725882"/>
              <a:gd name="connsiteX4" fmla="*/ 92043 w 2857877"/>
              <a:gd name="connsiteY4" fmla="*/ 286693 h 1725882"/>
              <a:gd name="connsiteX5" fmla="*/ 155417 w 2857877"/>
              <a:gd name="connsiteY5" fmla="*/ 838954 h 1725882"/>
              <a:gd name="connsiteX6" fmla="*/ 975980 w 2857877"/>
              <a:gd name="connsiteY6" fmla="*/ 1284201 h 1725882"/>
              <a:gd name="connsiteX7" fmla="*/ 2319998 w 2857877"/>
              <a:gd name="connsiteY7" fmla="*/ 1725882 h 1725882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26189 w 2857877"/>
              <a:gd name="connsiteY0" fmla="*/ 666938 h 1654005"/>
              <a:gd name="connsiteX1" fmla="*/ 2699441 w 2857877"/>
              <a:gd name="connsiteY1" fmla="*/ 567350 h 1654005"/>
              <a:gd name="connsiteX2" fmla="*/ 1875575 w 2857877"/>
              <a:gd name="connsiteY2" fmla="*/ 196158 h 1654005"/>
              <a:gd name="connsiteX3" fmla="*/ 707678 w 2857877"/>
              <a:gd name="connsiteY3" fmla="*/ 15089 h 1654005"/>
              <a:gd name="connsiteX4" fmla="*/ 92043 w 2857877"/>
              <a:gd name="connsiteY4" fmla="*/ 286693 h 1654005"/>
              <a:gd name="connsiteX5" fmla="*/ 155417 w 2857877"/>
              <a:gd name="connsiteY5" fmla="*/ 838954 h 1654005"/>
              <a:gd name="connsiteX6" fmla="*/ 975980 w 2857877"/>
              <a:gd name="connsiteY6" fmla="*/ 1284201 h 1654005"/>
              <a:gd name="connsiteX7" fmla="*/ 2324329 w 2857877"/>
              <a:gd name="connsiteY7" fmla="*/ 1654005 h 1654005"/>
              <a:gd name="connsiteX0" fmla="*/ 2817595 w 2849283"/>
              <a:gd name="connsiteY0" fmla="*/ 666938 h 1654005"/>
              <a:gd name="connsiteX1" fmla="*/ 2690847 w 2849283"/>
              <a:gd name="connsiteY1" fmla="*/ 567350 h 1654005"/>
              <a:gd name="connsiteX2" fmla="*/ 1866981 w 2849283"/>
              <a:gd name="connsiteY2" fmla="*/ 196158 h 1654005"/>
              <a:gd name="connsiteX3" fmla="*/ 699084 w 2849283"/>
              <a:gd name="connsiteY3" fmla="*/ 15089 h 1654005"/>
              <a:gd name="connsiteX4" fmla="*/ 83449 w 2849283"/>
              <a:gd name="connsiteY4" fmla="*/ 286693 h 1654005"/>
              <a:gd name="connsiteX5" fmla="*/ 198388 w 2849283"/>
              <a:gd name="connsiteY5" fmla="*/ 877169 h 1654005"/>
              <a:gd name="connsiteX6" fmla="*/ 967386 w 2849283"/>
              <a:gd name="connsiteY6" fmla="*/ 1284201 h 1654005"/>
              <a:gd name="connsiteX7" fmla="*/ 2315735 w 2849283"/>
              <a:gd name="connsiteY7" fmla="*/ 1654005 h 1654005"/>
              <a:gd name="connsiteX0" fmla="*/ 2753578 w 2785266"/>
              <a:gd name="connsiteY0" fmla="*/ 668792 h 1655859"/>
              <a:gd name="connsiteX1" fmla="*/ 2626830 w 2785266"/>
              <a:gd name="connsiteY1" fmla="*/ 569204 h 1655859"/>
              <a:gd name="connsiteX2" fmla="*/ 1802964 w 2785266"/>
              <a:gd name="connsiteY2" fmla="*/ 198012 h 1655859"/>
              <a:gd name="connsiteX3" fmla="*/ 635067 w 2785266"/>
              <a:gd name="connsiteY3" fmla="*/ 16943 h 1655859"/>
              <a:gd name="connsiteX4" fmla="*/ 97144 w 2785266"/>
              <a:gd name="connsiteY4" fmla="*/ 299670 h 1655859"/>
              <a:gd name="connsiteX5" fmla="*/ 134371 w 2785266"/>
              <a:gd name="connsiteY5" fmla="*/ 879023 h 1655859"/>
              <a:gd name="connsiteX6" fmla="*/ 903369 w 2785266"/>
              <a:gd name="connsiteY6" fmla="*/ 1286055 h 1655859"/>
              <a:gd name="connsiteX7" fmla="*/ 2251718 w 2785266"/>
              <a:gd name="connsiteY7" fmla="*/ 1655859 h 1655859"/>
              <a:gd name="connsiteX0" fmla="*/ 2753578 w 2785266"/>
              <a:gd name="connsiteY0" fmla="*/ 643256 h 1630323"/>
              <a:gd name="connsiteX1" fmla="*/ 2626830 w 2785266"/>
              <a:gd name="connsiteY1" fmla="*/ 543668 h 1630323"/>
              <a:gd name="connsiteX2" fmla="*/ 1802964 w 2785266"/>
              <a:gd name="connsiteY2" fmla="*/ 172476 h 1630323"/>
              <a:gd name="connsiteX3" fmla="*/ 617611 w 2785266"/>
              <a:gd name="connsiteY3" fmla="*/ 16943 h 1630323"/>
              <a:gd name="connsiteX4" fmla="*/ 97144 w 2785266"/>
              <a:gd name="connsiteY4" fmla="*/ 274134 h 1630323"/>
              <a:gd name="connsiteX5" fmla="*/ 134371 w 2785266"/>
              <a:gd name="connsiteY5" fmla="*/ 853487 h 1630323"/>
              <a:gd name="connsiteX6" fmla="*/ 903369 w 2785266"/>
              <a:gd name="connsiteY6" fmla="*/ 1260519 h 1630323"/>
              <a:gd name="connsiteX7" fmla="*/ 2251718 w 2785266"/>
              <a:gd name="connsiteY7" fmla="*/ 1630323 h 1630323"/>
              <a:gd name="connsiteX0" fmla="*/ 2753578 w 2803852"/>
              <a:gd name="connsiteY0" fmla="*/ 646370 h 1633437"/>
              <a:gd name="connsiteX1" fmla="*/ 2626830 w 2803852"/>
              <a:gd name="connsiteY1" fmla="*/ 546782 h 1633437"/>
              <a:gd name="connsiteX2" fmla="*/ 1691444 w 2803852"/>
              <a:gd name="connsiteY2" fmla="*/ 156903 h 1633437"/>
              <a:gd name="connsiteX3" fmla="*/ 617611 w 2803852"/>
              <a:gd name="connsiteY3" fmla="*/ 20057 h 1633437"/>
              <a:gd name="connsiteX4" fmla="*/ 97144 w 2803852"/>
              <a:gd name="connsiteY4" fmla="*/ 277248 h 1633437"/>
              <a:gd name="connsiteX5" fmla="*/ 134371 w 2803852"/>
              <a:gd name="connsiteY5" fmla="*/ 856601 h 1633437"/>
              <a:gd name="connsiteX6" fmla="*/ 903369 w 2803852"/>
              <a:gd name="connsiteY6" fmla="*/ 1263633 h 1633437"/>
              <a:gd name="connsiteX7" fmla="*/ 2251718 w 2803852"/>
              <a:gd name="connsiteY7" fmla="*/ 1633437 h 1633437"/>
              <a:gd name="connsiteX0" fmla="*/ 2753578 w 2781220"/>
              <a:gd name="connsiteY0" fmla="*/ 646370 h 1633437"/>
              <a:gd name="connsiteX1" fmla="*/ 2604198 w 2781220"/>
              <a:gd name="connsiteY1" fmla="*/ 572597 h 1633437"/>
              <a:gd name="connsiteX2" fmla="*/ 1691444 w 2781220"/>
              <a:gd name="connsiteY2" fmla="*/ 156903 h 1633437"/>
              <a:gd name="connsiteX3" fmla="*/ 617611 w 2781220"/>
              <a:gd name="connsiteY3" fmla="*/ 20057 h 1633437"/>
              <a:gd name="connsiteX4" fmla="*/ 97144 w 2781220"/>
              <a:gd name="connsiteY4" fmla="*/ 277248 h 1633437"/>
              <a:gd name="connsiteX5" fmla="*/ 134371 w 2781220"/>
              <a:gd name="connsiteY5" fmla="*/ 856601 h 1633437"/>
              <a:gd name="connsiteX6" fmla="*/ 903369 w 2781220"/>
              <a:gd name="connsiteY6" fmla="*/ 1263633 h 1633437"/>
              <a:gd name="connsiteX7" fmla="*/ 2251718 w 2781220"/>
              <a:gd name="connsiteY7" fmla="*/ 1633437 h 1633437"/>
              <a:gd name="connsiteX0" fmla="*/ 2753578 w 2769422"/>
              <a:gd name="connsiteY0" fmla="*/ 646370 h 1633437"/>
              <a:gd name="connsiteX1" fmla="*/ 2536652 w 2769422"/>
              <a:gd name="connsiteY1" fmla="*/ 496388 h 1633437"/>
              <a:gd name="connsiteX2" fmla="*/ 1691444 w 2769422"/>
              <a:gd name="connsiteY2" fmla="*/ 156903 h 1633437"/>
              <a:gd name="connsiteX3" fmla="*/ 617611 w 2769422"/>
              <a:gd name="connsiteY3" fmla="*/ 20057 h 1633437"/>
              <a:gd name="connsiteX4" fmla="*/ 97144 w 2769422"/>
              <a:gd name="connsiteY4" fmla="*/ 277248 h 1633437"/>
              <a:gd name="connsiteX5" fmla="*/ 134371 w 2769422"/>
              <a:gd name="connsiteY5" fmla="*/ 856601 h 1633437"/>
              <a:gd name="connsiteX6" fmla="*/ 903369 w 2769422"/>
              <a:gd name="connsiteY6" fmla="*/ 1263633 h 1633437"/>
              <a:gd name="connsiteX7" fmla="*/ 2251718 w 2769422"/>
              <a:gd name="connsiteY7" fmla="*/ 1633437 h 1633437"/>
              <a:gd name="connsiteX0" fmla="*/ 2724994 w 2740838"/>
              <a:gd name="connsiteY0" fmla="*/ 646370 h 1633437"/>
              <a:gd name="connsiteX1" fmla="*/ 2508068 w 2740838"/>
              <a:gd name="connsiteY1" fmla="*/ 496388 h 1633437"/>
              <a:gd name="connsiteX2" fmla="*/ 1662860 w 2740838"/>
              <a:gd name="connsiteY2" fmla="*/ 156903 h 1633437"/>
              <a:gd name="connsiteX3" fmla="*/ 589027 w 2740838"/>
              <a:gd name="connsiteY3" fmla="*/ 20057 h 1633437"/>
              <a:gd name="connsiteX4" fmla="*/ 68560 w 2740838"/>
              <a:gd name="connsiteY4" fmla="*/ 277248 h 1633437"/>
              <a:gd name="connsiteX5" fmla="*/ 177665 w 2740838"/>
              <a:gd name="connsiteY5" fmla="*/ 860931 h 1633437"/>
              <a:gd name="connsiteX6" fmla="*/ 874785 w 2740838"/>
              <a:gd name="connsiteY6" fmla="*/ 1263633 h 1633437"/>
              <a:gd name="connsiteX7" fmla="*/ 2223134 w 2740838"/>
              <a:gd name="connsiteY7" fmla="*/ 1633437 h 1633437"/>
              <a:gd name="connsiteX0" fmla="*/ 2669720 w 2685564"/>
              <a:gd name="connsiteY0" fmla="*/ 647092 h 1634159"/>
              <a:gd name="connsiteX1" fmla="*/ 2452794 w 2685564"/>
              <a:gd name="connsiteY1" fmla="*/ 497110 h 1634159"/>
              <a:gd name="connsiteX2" fmla="*/ 1607586 w 2685564"/>
              <a:gd name="connsiteY2" fmla="*/ 157625 h 1634159"/>
              <a:gd name="connsiteX3" fmla="*/ 533753 w 2685564"/>
              <a:gd name="connsiteY3" fmla="*/ 20779 h 1634159"/>
              <a:gd name="connsiteX4" fmla="*/ 85163 w 2685564"/>
              <a:gd name="connsiteY4" fmla="*/ 282301 h 1634159"/>
              <a:gd name="connsiteX5" fmla="*/ 122391 w 2685564"/>
              <a:gd name="connsiteY5" fmla="*/ 861653 h 1634159"/>
              <a:gd name="connsiteX6" fmla="*/ 819511 w 2685564"/>
              <a:gd name="connsiteY6" fmla="*/ 1264355 h 1634159"/>
              <a:gd name="connsiteX7" fmla="*/ 2167860 w 2685564"/>
              <a:gd name="connsiteY7" fmla="*/ 1634159 h 1634159"/>
              <a:gd name="connsiteX0" fmla="*/ 2665389 w 2681233"/>
              <a:gd name="connsiteY0" fmla="*/ 647092 h 1634159"/>
              <a:gd name="connsiteX1" fmla="*/ 2448463 w 2681233"/>
              <a:gd name="connsiteY1" fmla="*/ 497110 h 1634159"/>
              <a:gd name="connsiteX2" fmla="*/ 1603255 w 2681233"/>
              <a:gd name="connsiteY2" fmla="*/ 157625 h 1634159"/>
              <a:gd name="connsiteX3" fmla="*/ 529422 w 2681233"/>
              <a:gd name="connsiteY3" fmla="*/ 20779 h 1634159"/>
              <a:gd name="connsiteX4" fmla="*/ 80832 w 2681233"/>
              <a:gd name="connsiteY4" fmla="*/ 282301 h 1634159"/>
              <a:gd name="connsiteX5" fmla="*/ 122391 w 2681233"/>
              <a:gd name="connsiteY5" fmla="*/ 789776 h 1634159"/>
              <a:gd name="connsiteX6" fmla="*/ 815180 w 2681233"/>
              <a:gd name="connsiteY6" fmla="*/ 1264355 h 1634159"/>
              <a:gd name="connsiteX7" fmla="*/ 2163529 w 2681233"/>
              <a:gd name="connsiteY7" fmla="*/ 1634159 h 1634159"/>
              <a:gd name="connsiteX0" fmla="*/ 2665389 w 2681233"/>
              <a:gd name="connsiteY0" fmla="*/ 647092 h 1634159"/>
              <a:gd name="connsiteX1" fmla="*/ 2448463 w 2681233"/>
              <a:gd name="connsiteY1" fmla="*/ 497110 h 1634159"/>
              <a:gd name="connsiteX2" fmla="*/ 1603255 w 2681233"/>
              <a:gd name="connsiteY2" fmla="*/ 157625 h 1634159"/>
              <a:gd name="connsiteX3" fmla="*/ 529422 w 2681233"/>
              <a:gd name="connsiteY3" fmla="*/ 20779 h 1634159"/>
              <a:gd name="connsiteX4" fmla="*/ 80833 w 2681233"/>
              <a:gd name="connsiteY4" fmla="*/ 282301 h 1634159"/>
              <a:gd name="connsiteX5" fmla="*/ 122391 w 2681233"/>
              <a:gd name="connsiteY5" fmla="*/ 789776 h 1634159"/>
              <a:gd name="connsiteX6" fmla="*/ 815180 w 2681233"/>
              <a:gd name="connsiteY6" fmla="*/ 1264355 h 1634159"/>
              <a:gd name="connsiteX7" fmla="*/ 2163529 w 2681233"/>
              <a:gd name="connsiteY7" fmla="*/ 1634159 h 1634159"/>
              <a:gd name="connsiteX0" fmla="*/ 2666111 w 2681955"/>
              <a:gd name="connsiteY0" fmla="*/ 659072 h 1646139"/>
              <a:gd name="connsiteX1" fmla="*/ 2449185 w 2681955"/>
              <a:gd name="connsiteY1" fmla="*/ 509090 h 1646139"/>
              <a:gd name="connsiteX2" fmla="*/ 1603977 w 2681955"/>
              <a:gd name="connsiteY2" fmla="*/ 169605 h 1646139"/>
              <a:gd name="connsiteX3" fmla="*/ 530144 w 2681955"/>
              <a:gd name="connsiteY3" fmla="*/ 32759 h 1646139"/>
              <a:gd name="connsiteX4" fmla="*/ 77223 w 2681955"/>
              <a:gd name="connsiteY4" fmla="*/ 366159 h 1646139"/>
              <a:gd name="connsiteX5" fmla="*/ 123113 w 2681955"/>
              <a:gd name="connsiteY5" fmla="*/ 801756 h 1646139"/>
              <a:gd name="connsiteX6" fmla="*/ 815902 w 2681955"/>
              <a:gd name="connsiteY6" fmla="*/ 1276335 h 1646139"/>
              <a:gd name="connsiteX7" fmla="*/ 2164251 w 2681955"/>
              <a:gd name="connsiteY7" fmla="*/ 1646139 h 1646139"/>
              <a:gd name="connsiteX0" fmla="*/ 2665389 w 2681233"/>
              <a:gd name="connsiteY0" fmla="*/ 647092 h 1634159"/>
              <a:gd name="connsiteX1" fmla="*/ 2448463 w 2681233"/>
              <a:gd name="connsiteY1" fmla="*/ 497110 h 1634159"/>
              <a:gd name="connsiteX2" fmla="*/ 1603255 w 2681233"/>
              <a:gd name="connsiteY2" fmla="*/ 157625 h 1634159"/>
              <a:gd name="connsiteX3" fmla="*/ 529422 w 2681233"/>
              <a:gd name="connsiteY3" fmla="*/ 20779 h 1634159"/>
              <a:gd name="connsiteX4" fmla="*/ 80833 w 2681233"/>
              <a:gd name="connsiteY4" fmla="*/ 282301 h 1634159"/>
              <a:gd name="connsiteX5" fmla="*/ 122391 w 2681233"/>
              <a:gd name="connsiteY5" fmla="*/ 789776 h 1634159"/>
              <a:gd name="connsiteX6" fmla="*/ 815180 w 2681233"/>
              <a:gd name="connsiteY6" fmla="*/ 1264355 h 1634159"/>
              <a:gd name="connsiteX7" fmla="*/ 2163529 w 2681233"/>
              <a:gd name="connsiteY7" fmla="*/ 1634159 h 1634159"/>
              <a:gd name="connsiteX0" fmla="*/ 2661057 w 2676901"/>
              <a:gd name="connsiteY0" fmla="*/ 647092 h 1634159"/>
              <a:gd name="connsiteX1" fmla="*/ 2444131 w 2676901"/>
              <a:gd name="connsiteY1" fmla="*/ 497110 h 1634159"/>
              <a:gd name="connsiteX2" fmla="*/ 1598923 w 2676901"/>
              <a:gd name="connsiteY2" fmla="*/ 157625 h 1634159"/>
              <a:gd name="connsiteX3" fmla="*/ 525090 w 2676901"/>
              <a:gd name="connsiteY3" fmla="*/ 20779 h 1634159"/>
              <a:gd name="connsiteX4" fmla="*/ 76501 w 2676901"/>
              <a:gd name="connsiteY4" fmla="*/ 282301 h 1634159"/>
              <a:gd name="connsiteX5" fmla="*/ 122391 w 2676901"/>
              <a:gd name="connsiteY5" fmla="*/ 717898 h 1634159"/>
              <a:gd name="connsiteX6" fmla="*/ 810848 w 2676901"/>
              <a:gd name="connsiteY6" fmla="*/ 1264355 h 1634159"/>
              <a:gd name="connsiteX7" fmla="*/ 2159197 w 2676901"/>
              <a:gd name="connsiteY7" fmla="*/ 1634159 h 1634159"/>
              <a:gd name="connsiteX0" fmla="*/ 2651672 w 2667516"/>
              <a:gd name="connsiteY0" fmla="*/ 647092 h 1634159"/>
              <a:gd name="connsiteX1" fmla="*/ 2434746 w 2667516"/>
              <a:gd name="connsiteY1" fmla="*/ 497110 h 1634159"/>
              <a:gd name="connsiteX2" fmla="*/ 1589538 w 2667516"/>
              <a:gd name="connsiteY2" fmla="*/ 157625 h 1634159"/>
              <a:gd name="connsiteX3" fmla="*/ 515705 w 2667516"/>
              <a:gd name="connsiteY3" fmla="*/ 20779 h 1634159"/>
              <a:gd name="connsiteX4" fmla="*/ 67116 w 2667516"/>
              <a:gd name="connsiteY4" fmla="*/ 282301 h 1634159"/>
              <a:gd name="connsiteX5" fmla="*/ 113006 w 2667516"/>
              <a:gd name="connsiteY5" fmla="*/ 717898 h 1634159"/>
              <a:gd name="connsiteX6" fmla="*/ 738248 w 2667516"/>
              <a:gd name="connsiteY6" fmla="*/ 1116267 h 1634159"/>
              <a:gd name="connsiteX7" fmla="*/ 2149812 w 2667516"/>
              <a:gd name="connsiteY7" fmla="*/ 1634159 h 1634159"/>
              <a:gd name="connsiteX0" fmla="*/ 2650521 w 2666365"/>
              <a:gd name="connsiteY0" fmla="*/ 651425 h 1638492"/>
              <a:gd name="connsiteX1" fmla="*/ 2433595 w 2666365"/>
              <a:gd name="connsiteY1" fmla="*/ 501443 h 1638492"/>
              <a:gd name="connsiteX2" fmla="*/ 1588387 w 2666365"/>
              <a:gd name="connsiteY2" fmla="*/ 161958 h 1638492"/>
              <a:gd name="connsiteX3" fmla="*/ 442677 w 2666365"/>
              <a:gd name="connsiteY3" fmla="*/ 20779 h 1638492"/>
              <a:gd name="connsiteX4" fmla="*/ 65965 w 2666365"/>
              <a:gd name="connsiteY4" fmla="*/ 286634 h 1638492"/>
              <a:gd name="connsiteX5" fmla="*/ 111855 w 2666365"/>
              <a:gd name="connsiteY5" fmla="*/ 722231 h 1638492"/>
              <a:gd name="connsiteX6" fmla="*/ 737097 w 2666365"/>
              <a:gd name="connsiteY6" fmla="*/ 1120600 h 1638492"/>
              <a:gd name="connsiteX7" fmla="*/ 2148661 w 2666365"/>
              <a:gd name="connsiteY7" fmla="*/ 1638492 h 1638492"/>
              <a:gd name="connsiteX0" fmla="*/ 2651673 w 2667517"/>
              <a:gd name="connsiteY0" fmla="*/ 647094 h 1634161"/>
              <a:gd name="connsiteX1" fmla="*/ 2434747 w 2667517"/>
              <a:gd name="connsiteY1" fmla="*/ 497112 h 1634161"/>
              <a:gd name="connsiteX2" fmla="*/ 1589539 w 2667517"/>
              <a:gd name="connsiteY2" fmla="*/ 157627 h 1634161"/>
              <a:gd name="connsiteX3" fmla="*/ 515708 w 2667517"/>
              <a:gd name="connsiteY3" fmla="*/ 20779 h 1634161"/>
              <a:gd name="connsiteX4" fmla="*/ 67117 w 2667517"/>
              <a:gd name="connsiteY4" fmla="*/ 282303 h 1634161"/>
              <a:gd name="connsiteX5" fmla="*/ 113007 w 2667517"/>
              <a:gd name="connsiteY5" fmla="*/ 717900 h 1634161"/>
              <a:gd name="connsiteX6" fmla="*/ 738249 w 2667517"/>
              <a:gd name="connsiteY6" fmla="*/ 1116269 h 1634161"/>
              <a:gd name="connsiteX7" fmla="*/ 2149813 w 2667517"/>
              <a:gd name="connsiteY7" fmla="*/ 1634161 h 1634161"/>
              <a:gd name="connsiteX0" fmla="*/ 2651673 w 2667517"/>
              <a:gd name="connsiteY0" fmla="*/ 647094 h 1634161"/>
              <a:gd name="connsiteX1" fmla="*/ 2357412 w 2667517"/>
              <a:gd name="connsiteY1" fmla="*/ 384375 h 1634161"/>
              <a:gd name="connsiteX2" fmla="*/ 1589539 w 2667517"/>
              <a:gd name="connsiteY2" fmla="*/ 157627 h 1634161"/>
              <a:gd name="connsiteX3" fmla="*/ 515708 w 2667517"/>
              <a:gd name="connsiteY3" fmla="*/ 20779 h 1634161"/>
              <a:gd name="connsiteX4" fmla="*/ 67117 w 2667517"/>
              <a:gd name="connsiteY4" fmla="*/ 282303 h 1634161"/>
              <a:gd name="connsiteX5" fmla="*/ 113007 w 2667517"/>
              <a:gd name="connsiteY5" fmla="*/ 717900 h 1634161"/>
              <a:gd name="connsiteX6" fmla="*/ 738249 w 2667517"/>
              <a:gd name="connsiteY6" fmla="*/ 1116269 h 1634161"/>
              <a:gd name="connsiteX7" fmla="*/ 2149813 w 2667517"/>
              <a:gd name="connsiteY7" fmla="*/ 1634161 h 1634161"/>
              <a:gd name="connsiteX0" fmla="*/ 2651673 w 2667517"/>
              <a:gd name="connsiteY0" fmla="*/ 665162 h 1652229"/>
              <a:gd name="connsiteX1" fmla="*/ 2357412 w 2667517"/>
              <a:gd name="connsiteY1" fmla="*/ 402443 h 1652229"/>
              <a:gd name="connsiteX2" fmla="*/ 1584083 w 2667517"/>
              <a:gd name="connsiteY2" fmla="*/ 67289 h 1652229"/>
              <a:gd name="connsiteX3" fmla="*/ 515708 w 2667517"/>
              <a:gd name="connsiteY3" fmla="*/ 38847 h 1652229"/>
              <a:gd name="connsiteX4" fmla="*/ 67117 w 2667517"/>
              <a:gd name="connsiteY4" fmla="*/ 300371 h 1652229"/>
              <a:gd name="connsiteX5" fmla="*/ 113007 w 2667517"/>
              <a:gd name="connsiteY5" fmla="*/ 735968 h 1652229"/>
              <a:gd name="connsiteX6" fmla="*/ 738249 w 2667517"/>
              <a:gd name="connsiteY6" fmla="*/ 1134337 h 1652229"/>
              <a:gd name="connsiteX7" fmla="*/ 2149813 w 2667517"/>
              <a:gd name="connsiteY7" fmla="*/ 1652229 h 1652229"/>
              <a:gd name="connsiteX0" fmla="*/ 2650521 w 2666365"/>
              <a:gd name="connsiteY0" fmla="*/ 777898 h 1764965"/>
              <a:gd name="connsiteX1" fmla="*/ 2356260 w 2666365"/>
              <a:gd name="connsiteY1" fmla="*/ 515179 h 1764965"/>
              <a:gd name="connsiteX2" fmla="*/ 1582931 w 2666365"/>
              <a:gd name="connsiteY2" fmla="*/ 180025 h 1764965"/>
              <a:gd name="connsiteX3" fmla="*/ 437220 w 2666365"/>
              <a:gd name="connsiteY3" fmla="*/ 38847 h 1764965"/>
              <a:gd name="connsiteX4" fmla="*/ 65965 w 2666365"/>
              <a:gd name="connsiteY4" fmla="*/ 413107 h 1764965"/>
              <a:gd name="connsiteX5" fmla="*/ 111855 w 2666365"/>
              <a:gd name="connsiteY5" fmla="*/ 848704 h 1764965"/>
              <a:gd name="connsiteX6" fmla="*/ 737097 w 2666365"/>
              <a:gd name="connsiteY6" fmla="*/ 1247073 h 1764965"/>
              <a:gd name="connsiteX7" fmla="*/ 2148661 w 2666365"/>
              <a:gd name="connsiteY7" fmla="*/ 1764965 h 1764965"/>
              <a:gd name="connsiteX0" fmla="*/ 2796659 w 2812503"/>
              <a:gd name="connsiteY0" fmla="*/ 782346 h 1769413"/>
              <a:gd name="connsiteX1" fmla="*/ 2502398 w 2812503"/>
              <a:gd name="connsiteY1" fmla="*/ 519627 h 1769413"/>
              <a:gd name="connsiteX2" fmla="*/ 1729069 w 2812503"/>
              <a:gd name="connsiteY2" fmla="*/ 184473 h 1769413"/>
              <a:gd name="connsiteX3" fmla="*/ 583358 w 2812503"/>
              <a:gd name="connsiteY3" fmla="*/ 43295 h 1769413"/>
              <a:gd name="connsiteX4" fmla="*/ 54227 w 2812503"/>
              <a:gd name="connsiteY4" fmla="*/ 444243 h 1769413"/>
              <a:gd name="connsiteX5" fmla="*/ 257993 w 2812503"/>
              <a:gd name="connsiteY5" fmla="*/ 853152 h 1769413"/>
              <a:gd name="connsiteX6" fmla="*/ 883235 w 2812503"/>
              <a:gd name="connsiteY6" fmla="*/ 1251521 h 1769413"/>
              <a:gd name="connsiteX7" fmla="*/ 2294799 w 2812503"/>
              <a:gd name="connsiteY7" fmla="*/ 1769413 h 1769413"/>
              <a:gd name="connsiteX0" fmla="*/ 2811715 w 2827559"/>
              <a:gd name="connsiteY0" fmla="*/ 782346 h 1769413"/>
              <a:gd name="connsiteX1" fmla="*/ 2517454 w 2827559"/>
              <a:gd name="connsiteY1" fmla="*/ 519627 h 1769413"/>
              <a:gd name="connsiteX2" fmla="*/ 1744125 w 2827559"/>
              <a:gd name="connsiteY2" fmla="*/ 184473 h 1769413"/>
              <a:gd name="connsiteX3" fmla="*/ 598414 w 2827559"/>
              <a:gd name="connsiteY3" fmla="*/ 43295 h 1769413"/>
              <a:gd name="connsiteX4" fmla="*/ 69283 w 2827559"/>
              <a:gd name="connsiteY4" fmla="*/ 444243 h 1769413"/>
              <a:gd name="connsiteX5" fmla="*/ 182719 w 2827559"/>
              <a:gd name="connsiteY5" fmla="*/ 956049 h 1769413"/>
              <a:gd name="connsiteX6" fmla="*/ 898291 w 2827559"/>
              <a:gd name="connsiteY6" fmla="*/ 1251521 h 1769413"/>
              <a:gd name="connsiteX7" fmla="*/ 2309855 w 2827559"/>
              <a:gd name="connsiteY7" fmla="*/ 1769413 h 1769413"/>
              <a:gd name="connsiteX0" fmla="*/ 2811715 w 2827559"/>
              <a:gd name="connsiteY0" fmla="*/ 782346 h 1769413"/>
              <a:gd name="connsiteX1" fmla="*/ 2517454 w 2827559"/>
              <a:gd name="connsiteY1" fmla="*/ 519627 h 1769413"/>
              <a:gd name="connsiteX2" fmla="*/ 1744125 w 2827559"/>
              <a:gd name="connsiteY2" fmla="*/ 184473 h 1769413"/>
              <a:gd name="connsiteX3" fmla="*/ 598414 w 2827559"/>
              <a:gd name="connsiteY3" fmla="*/ 43295 h 1769413"/>
              <a:gd name="connsiteX4" fmla="*/ 69283 w 2827559"/>
              <a:gd name="connsiteY4" fmla="*/ 444243 h 1769413"/>
              <a:gd name="connsiteX5" fmla="*/ 182719 w 2827559"/>
              <a:gd name="connsiteY5" fmla="*/ 956049 h 1769413"/>
              <a:gd name="connsiteX6" fmla="*/ 807961 w 2827559"/>
              <a:gd name="connsiteY6" fmla="*/ 1354418 h 1769413"/>
              <a:gd name="connsiteX7" fmla="*/ 2309855 w 2827559"/>
              <a:gd name="connsiteY7" fmla="*/ 1769413 h 1769413"/>
              <a:gd name="connsiteX0" fmla="*/ 2811715 w 2827559"/>
              <a:gd name="connsiteY0" fmla="*/ 782346 h 1944186"/>
              <a:gd name="connsiteX1" fmla="*/ 2517454 w 2827559"/>
              <a:gd name="connsiteY1" fmla="*/ 519627 h 1944186"/>
              <a:gd name="connsiteX2" fmla="*/ 1744125 w 2827559"/>
              <a:gd name="connsiteY2" fmla="*/ 184473 h 1944186"/>
              <a:gd name="connsiteX3" fmla="*/ 598414 w 2827559"/>
              <a:gd name="connsiteY3" fmla="*/ 43295 h 1944186"/>
              <a:gd name="connsiteX4" fmla="*/ 69283 w 2827559"/>
              <a:gd name="connsiteY4" fmla="*/ 444243 h 1944186"/>
              <a:gd name="connsiteX5" fmla="*/ 182719 w 2827559"/>
              <a:gd name="connsiteY5" fmla="*/ 956049 h 1944186"/>
              <a:gd name="connsiteX6" fmla="*/ 807961 w 2827559"/>
              <a:gd name="connsiteY6" fmla="*/ 1354418 h 1944186"/>
              <a:gd name="connsiteX7" fmla="*/ 2215195 w 2827559"/>
              <a:gd name="connsiteY7" fmla="*/ 1944186 h 1944186"/>
              <a:gd name="connsiteX0" fmla="*/ 2811715 w 2827559"/>
              <a:gd name="connsiteY0" fmla="*/ 782346 h 1944186"/>
              <a:gd name="connsiteX1" fmla="*/ 2517454 w 2827559"/>
              <a:gd name="connsiteY1" fmla="*/ 519627 h 1944186"/>
              <a:gd name="connsiteX2" fmla="*/ 1744125 w 2827559"/>
              <a:gd name="connsiteY2" fmla="*/ 184473 h 1944186"/>
              <a:gd name="connsiteX3" fmla="*/ 598414 w 2827559"/>
              <a:gd name="connsiteY3" fmla="*/ 43295 h 1944186"/>
              <a:gd name="connsiteX4" fmla="*/ 69283 w 2827559"/>
              <a:gd name="connsiteY4" fmla="*/ 444243 h 1944186"/>
              <a:gd name="connsiteX5" fmla="*/ 182719 w 2827559"/>
              <a:gd name="connsiteY5" fmla="*/ 956049 h 1944186"/>
              <a:gd name="connsiteX6" fmla="*/ 807961 w 2827559"/>
              <a:gd name="connsiteY6" fmla="*/ 1354418 h 1944186"/>
              <a:gd name="connsiteX7" fmla="*/ 2215195 w 2827559"/>
              <a:gd name="connsiteY7" fmla="*/ 1944186 h 1944186"/>
              <a:gd name="connsiteX0" fmla="*/ 2811715 w 2827559"/>
              <a:gd name="connsiteY0" fmla="*/ 782346 h 1944186"/>
              <a:gd name="connsiteX1" fmla="*/ 2517454 w 2827559"/>
              <a:gd name="connsiteY1" fmla="*/ 519627 h 1944186"/>
              <a:gd name="connsiteX2" fmla="*/ 1744125 w 2827559"/>
              <a:gd name="connsiteY2" fmla="*/ 184473 h 1944186"/>
              <a:gd name="connsiteX3" fmla="*/ 598414 w 2827559"/>
              <a:gd name="connsiteY3" fmla="*/ 43295 h 1944186"/>
              <a:gd name="connsiteX4" fmla="*/ 69283 w 2827559"/>
              <a:gd name="connsiteY4" fmla="*/ 444243 h 1944186"/>
              <a:gd name="connsiteX5" fmla="*/ 182719 w 2827559"/>
              <a:gd name="connsiteY5" fmla="*/ 956049 h 1944186"/>
              <a:gd name="connsiteX6" fmla="*/ 733755 w 2827559"/>
              <a:gd name="connsiteY6" fmla="*/ 1388740 h 1944186"/>
              <a:gd name="connsiteX7" fmla="*/ 2215195 w 2827559"/>
              <a:gd name="connsiteY7" fmla="*/ 1944186 h 1944186"/>
              <a:gd name="connsiteX0" fmla="*/ 2811715 w 2827559"/>
              <a:gd name="connsiteY0" fmla="*/ 782346 h 2028730"/>
              <a:gd name="connsiteX1" fmla="*/ 2517454 w 2827559"/>
              <a:gd name="connsiteY1" fmla="*/ 519627 h 2028730"/>
              <a:gd name="connsiteX2" fmla="*/ 1744125 w 2827559"/>
              <a:gd name="connsiteY2" fmla="*/ 184473 h 2028730"/>
              <a:gd name="connsiteX3" fmla="*/ 598414 w 2827559"/>
              <a:gd name="connsiteY3" fmla="*/ 43295 h 2028730"/>
              <a:gd name="connsiteX4" fmla="*/ 69283 w 2827559"/>
              <a:gd name="connsiteY4" fmla="*/ 444243 h 2028730"/>
              <a:gd name="connsiteX5" fmla="*/ 182719 w 2827559"/>
              <a:gd name="connsiteY5" fmla="*/ 956049 h 2028730"/>
              <a:gd name="connsiteX6" fmla="*/ 733755 w 2827559"/>
              <a:gd name="connsiteY6" fmla="*/ 1388740 h 2028730"/>
              <a:gd name="connsiteX7" fmla="*/ 1777269 w 2827559"/>
              <a:gd name="connsiteY7" fmla="*/ 2028730 h 2028730"/>
              <a:gd name="connsiteX0" fmla="*/ 2811715 w 2827559"/>
              <a:gd name="connsiteY0" fmla="*/ 782346 h 2028730"/>
              <a:gd name="connsiteX1" fmla="*/ 2517454 w 2827559"/>
              <a:gd name="connsiteY1" fmla="*/ 519627 h 2028730"/>
              <a:gd name="connsiteX2" fmla="*/ 1744125 w 2827559"/>
              <a:gd name="connsiteY2" fmla="*/ 184473 h 2028730"/>
              <a:gd name="connsiteX3" fmla="*/ 598414 w 2827559"/>
              <a:gd name="connsiteY3" fmla="*/ 43295 h 2028730"/>
              <a:gd name="connsiteX4" fmla="*/ 69283 w 2827559"/>
              <a:gd name="connsiteY4" fmla="*/ 444243 h 2028730"/>
              <a:gd name="connsiteX5" fmla="*/ 182719 w 2827559"/>
              <a:gd name="connsiteY5" fmla="*/ 956049 h 2028730"/>
              <a:gd name="connsiteX6" fmla="*/ 733755 w 2827559"/>
              <a:gd name="connsiteY6" fmla="*/ 1388740 h 2028730"/>
              <a:gd name="connsiteX7" fmla="*/ 1777269 w 2827559"/>
              <a:gd name="connsiteY7" fmla="*/ 2028730 h 2028730"/>
              <a:gd name="connsiteX0" fmla="*/ 2811715 w 2827559"/>
              <a:gd name="connsiteY0" fmla="*/ 782346 h 2028730"/>
              <a:gd name="connsiteX1" fmla="*/ 2517454 w 2827559"/>
              <a:gd name="connsiteY1" fmla="*/ 519627 h 2028730"/>
              <a:gd name="connsiteX2" fmla="*/ 1744125 w 2827559"/>
              <a:gd name="connsiteY2" fmla="*/ 184473 h 2028730"/>
              <a:gd name="connsiteX3" fmla="*/ 598414 w 2827559"/>
              <a:gd name="connsiteY3" fmla="*/ 43295 h 2028730"/>
              <a:gd name="connsiteX4" fmla="*/ 69283 w 2827559"/>
              <a:gd name="connsiteY4" fmla="*/ 444243 h 2028730"/>
              <a:gd name="connsiteX5" fmla="*/ 182719 w 2827559"/>
              <a:gd name="connsiteY5" fmla="*/ 956049 h 2028730"/>
              <a:gd name="connsiteX6" fmla="*/ 733755 w 2827559"/>
              <a:gd name="connsiteY6" fmla="*/ 1388740 h 2028730"/>
              <a:gd name="connsiteX7" fmla="*/ 1777269 w 2827559"/>
              <a:gd name="connsiteY7" fmla="*/ 2028730 h 2028730"/>
              <a:gd name="connsiteX0" fmla="*/ 2811715 w 2827559"/>
              <a:gd name="connsiteY0" fmla="*/ 782346 h 2096277"/>
              <a:gd name="connsiteX1" fmla="*/ 2517454 w 2827559"/>
              <a:gd name="connsiteY1" fmla="*/ 519627 h 2096277"/>
              <a:gd name="connsiteX2" fmla="*/ 1744125 w 2827559"/>
              <a:gd name="connsiteY2" fmla="*/ 184473 h 2096277"/>
              <a:gd name="connsiteX3" fmla="*/ 598414 w 2827559"/>
              <a:gd name="connsiteY3" fmla="*/ 43295 h 2096277"/>
              <a:gd name="connsiteX4" fmla="*/ 69283 w 2827559"/>
              <a:gd name="connsiteY4" fmla="*/ 444243 h 2096277"/>
              <a:gd name="connsiteX5" fmla="*/ 182719 w 2827559"/>
              <a:gd name="connsiteY5" fmla="*/ 956049 h 2096277"/>
              <a:gd name="connsiteX6" fmla="*/ 733755 w 2827559"/>
              <a:gd name="connsiteY6" fmla="*/ 1388740 h 2096277"/>
              <a:gd name="connsiteX7" fmla="*/ 1701060 w 2827559"/>
              <a:gd name="connsiteY7" fmla="*/ 2096277 h 2096277"/>
              <a:gd name="connsiteX0" fmla="*/ 2811715 w 2827559"/>
              <a:gd name="connsiteY0" fmla="*/ 782346 h 2096277"/>
              <a:gd name="connsiteX1" fmla="*/ 2517454 w 2827559"/>
              <a:gd name="connsiteY1" fmla="*/ 519627 h 2096277"/>
              <a:gd name="connsiteX2" fmla="*/ 1744125 w 2827559"/>
              <a:gd name="connsiteY2" fmla="*/ 184473 h 2096277"/>
              <a:gd name="connsiteX3" fmla="*/ 598414 w 2827559"/>
              <a:gd name="connsiteY3" fmla="*/ 43295 h 2096277"/>
              <a:gd name="connsiteX4" fmla="*/ 69283 w 2827559"/>
              <a:gd name="connsiteY4" fmla="*/ 444243 h 2096277"/>
              <a:gd name="connsiteX5" fmla="*/ 182719 w 2827559"/>
              <a:gd name="connsiteY5" fmla="*/ 956049 h 2096277"/>
              <a:gd name="connsiteX6" fmla="*/ 733755 w 2827559"/>
              <a:gd name="connsiteY6" fmla="*/ 1388740 h 2096277"/>
              <a:gd name="connsiteX7" fmla="*/ 1701060 w 2827559"/>
              <a:gd name="connsiteY7" fmla="*/ 2096277 h 2096277"/>
              <a:gd name="connsiteX0" fmla="*/ 2811715 w 2827559"/>
              <a:gd name="connsiteY0" fmla="*/ 782346 h 2096277"/>
              <a:gd name="connsiteX1" fmla="*/ 2517454 w 2827559"/>
              <a:gd name="connsiteY1" fmla="*/ 519627 h 2096277"/>
              <a:gd name="connsiteX2" fmla="*/ 1744125 w 2827559"/>
              <a:gd name="connsiteY2" fmla="*/ 184473 h 2096277"/>
              <a:gd name="connsiteX3" fmla="*/ 598414 w 2827559"/>
              <a:gd name="connsiteY3" fmla="*/ 43295 h 2096277"/>
              <a:gd name="connsiteX4" fmla="*/ 69283 w 2827559"/>
              <a:gd name="connsiteY4" fmla="*/ 444243 h 2096277"/>
              <a:gd name="connsiteX5" fmla="*/ 182719 w 2827559"/>
              <a:gd name="connsiteY5" fmla="*/ 956049 h 2096277"/>
              <a:gd name="connsiteX6" fmla="*/ 657546 w 2827559"/>
              <a:gd name="connsiteY6" fmla="*/ 1456288 h 2096277"/>
              <a:gd name="connsiteX7" fmla="*/ 1701060 w 2827559"/>
              <a:gd name="connsiteY7" fmla="*/ 2096277 h 2096277"/>
              <a:gd name="connsiteX0" fmla="*/ 2809713 w 2825557"/>
              <a:gd name="connsiteY0" fmla="*/ 776809 h 2090740"/>
              <a:gd name="connsiteX1" fmla="*/ 2515452 w 2825557"/>
              <a:gd name="connsiteY1" fmla="*/ 514090 h 2090740"/>
              <a:gd name="connsiteX2" fmla="*/ 1742123 w 2825557"/>
              <a:gd name="connsiteY2" fmla="*/ 178936 h 2090740"/>
              <a:gd name="connsiteX3" fmla="*/ 596412 w 2825557"/>
              <a:gd name="connsiteY3" fmla="*/ 37758 h 2090740"/>
              <a:gd name="connsiteX4" fmla="*/ 69283 w 2825557"/>
              <a:gd name="connsiteY4" fmla="*/ 405483 h 2090740"/>
              <a:gd name="connsiteX5" fmla="*/ 180717 w 2825557"/>
              <a:gd name="connsiteY5" fmla="*/ 950512 h 2090740"/>
              <a:gd name="connsiteX6" fmla="*/ 655544 w 2825557"/>
              <a:gd name="connsiteY6" fmla="*/ 1450751 h 2090740"/>
              <a:gd name="connsiteX7" fmla="*/ 1699058 w 2825557"/>
              <a:gd name="connsiteY7" fmla="*/ 2090740 h 2090740"/>
              <a:gd name="connsiteX0" fmla="*/ 2809379 w 2825223"/>
              <a:gd name="connsiteY0" fmla="*/ 776809 h 2090740"/>
              <a:gd name="connsiteX1" fmla="*/ 2515118 w 2825223"/>
              <a:gd name="connsiteY1" fmla="*/ 514090 h 2090740"/>
              <a:gd name="connsiteX2" fmla="*/ 1741789 w 2825223"/>
              <a:gd name="connsiteY2" fmla="*/ 178936 h 2090740"/>
              <a:gd name="connsiteX3" fmla="*/ 596078 w 2825223"/>
              <a:gd name="connsiteY3" fmla="*/ 37758 h 2090740"/>
              <a:gd name="connsiteX4" fmla="*/ 68949 w 2825223"/>
              <a:gd name="connsiteY4" fmla="*/ 405483 h 2090740"/>
              <a:gd name="connsiteX5" fmla="*/ 182385 w 2825223"/>
              <a:gd name="connsiteY5" fmla="*/ 917288 h 2090740"/>
              <a:gd name="connsiteX6" fmla="*/ 655210 w 2825223"/>
              <a:gd name="connsiteY6" fmla="*/ 1450751 h 2090740"/>
              <a:gd name="connsiteX7" fmla="*/ 1698724 w 2825223"/>
              <a:gd name="connsiteY7" fmla="*/ 2090740 h 2090740"/>
              <a:gd name="connsiteX0" fmla="*/ 2809712 w 2825556"/>
              <a:gd name="connsiteY0" fmla="*/ 810031 h 2123962"/>
              <a:gd name="connsiteX1" fmla="*/ 2515451 w 2825556"/>
              <a:gd name="connsiteY1" fmla="*/ 547312 h 2123962"/>
              <a:gd name="connsiteX2" fmla="*/ 1742122 w 2825556"/>
              <a:gd name="connsiteY2" fmla="*/ 212158 h 2123962"/>
              <a:gd name="connsiteX3" fmla="*/ 598412 w 2825556"/>
              <a:gd name="connsiteY3" fmla="*/ 37758 h 2123962"/>
              <a:gd name="connsiteX4" fmla="*/ 69282 w 2825556"/>
              <a:gd name="connsiteY4" fmla="*/ 438705 h 2123962"/>
              <a:gd name="connsiteX5" fmla="*/ 182718 w 2825556"/>
              <a:gd name="connsiteY5" fmla="*/ 950510 h 2123962"/>
              <a:gd name="connsiteX6" fmla="*/ 655543 w 2825556"/>
              <a:gd name="connsiteY6" fmla="*/ 1483973 h 2123962"/>
              <a:gd name="connsiteX7" fmla="*/ 1699057 w 2825556"/>
              <a:gd name="connsiteY7" fmla="*/ 2123962 h 2123962"/>
              <a:gd name="connsiteX0" fmla="*/ 2809712 w 2825556"/>
              <a:gd name="connsiteY0" fmla="*/ 828270 h 2142201"/>
              <a:gd name="connsiteX1" fmla="*/ 2515451 w 2825556"/>
              <a:gd name="connsiteY1" fmla="*/ 565551 h 2142201"/>
              <a:gd name="connsiteX2" fmla="*/ 1676575 w 2825556"/>
              <a:gd name="connsiteY2" fmla="*/ 120965 h 2142201"/>
              <a:gd name="connsiteX3" fmla="*/ 598412 w 2825556"/>
              <a:gd name="connsiteY3" fmla="*/ 55997 h 2142201"/>
              <a:gd name="connsiteX4" fmla="*/ 69282 w 2825556"/>
              <a:gd name="connsiteY4" fmla="*/ 456944 h 2142201"/>
              <a:gd name="connsiteX5" fmla="*/ 182718 w 2825556"/>
              <a:gd name="connsiteY5" fmla="*/ 968749 h 2142201"/>
              <a:gd name="connsiteX6" fmla="*/ 655543 w 2825556"/>
              <a:gd name="connsiteY6" fmla="*/ 1502212 h 2142201"/>
              <a:gd name="connsiteX7" fmla="*/ 1699057 w 2825556"/>
              <a:gd name="connsiteY7" fmla="*/ 2142201 h 2142201"/>
              <a:gd name="connsiteX0" fmla="*/ 2809712 w 2825556"/>
              <a:gd name="connsiteY0" fmla="*/ 828270 h 2142201"/>
              <a:gd name="connsiteX1" fmla="*/ 2449905 w 2825556"/>
              <a:gd name="connsiteY1" fmla="*/ 456120 h 2142201"/>
              <a:gd name="connsiteX2" fmla="*/ 1676575 w 2825556"/>
              <a:gd name="connsiteY2" fmla="*/ 120965 h 2142201"/>
              <a:gd name="connsiteX3" fmla="*/ 598412 w 2825556"/>
              <a:gd name="connsiteY3" fmla="*/ 55997 h 2142201"/>
              <a:gd name="connsiteX4" fmla="*/ 69282 w 2825556"/>
              <a:gd name="connsiteY4" fmla="*/ 456944 h 2142201"/>
              <a:gd name="connsiteX5" fmla="*/ 182718 w 2825556"/>
              <a:gd name="connsiteY5" fmla="*/ 968749 h 2142201"/>
              <a:gd name="connsiteX6" fmla="*/ 655543 w 2825556"/>
              <a:gd name="connsiteY6" fmla="*/ 1502212 h 2142201"/>
              <a:gd name="connsiteX7" fmla="*/ 1699057 w 2825556"/>
              <a:gd name="connsiteY7" fmla="*/ 2142201 h 2142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25556" h="2142201">
                <a:moveTo>
                  <a:pt x="2809712" y="828270"/>
                </a:moveTo>
                <a:cubicBezTo>
                  <a:pt x="2825556" y="817707"/>
                  <a:pt x="2638761" y="574004"/>
                  <a:pt x="2449905" y="456120"/>
                </a:cubicBezTo>
                <a:cubicBezTo>
                  <a:pt x="2261049" y="338236"/>
                  <a:pt x="1985157" y="187652"/>
                  <a:pt x="1676575" y="120965"/>
                </a:cubicBezTo>
                <a:cubicBezTo>
                  <a:pt x="1367993" y="54278"/>
                  <a:pt x="866294" y="0"/>
                  <a:pt x="598412" y="55997"/>
                </a:cubicBezTo>
                <a:cubicBezTo>
                  <a:pt x="330530" y="111994"/>
                  <a:pt x="138564" y="304819"/>
                  <a:pt x="69282" y="456944"/>
                </a:cubicBezTo>
                <a:cubicBezTo>
                  <a:pt x="0" y="609069"/>
                  <a:pt x="85008" y="794538"/>
                  <a:pt x="182718" y="968749"/>
                </a:cubicBezTo>
                <a:cubicBezTo>
                  <a:pt x="280428" y="1142960"/>
                  <a:pt x="402820" y="1306637"/>
                  <a:pt x="655543" y="1502212"/>
                </a:cubicBezTo>
                <a:cubicBezTo>
                  <a:pt x="908266" y="1697787"/>
                  <a:pt x="1153789" y="1829314"/>
                  <a:pt x="1699057" y="2142201"/>
                </a:cubicBezTo>
              </a:path>
            </a:pathLst>
          </a:cu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26" name="직선 연결선 25"/>
          <p:cNvCxnSpPr>
            <a:stCxn id="15" idx="6"/>
          </p:cNvCxnSpPr>
          <p:nvPr/>
        </p:nvCxnSpPr>
        <p:spPr>
          <a:xfrm>
            <a:off x="1271235" y="4237176"/>
            <a:ext cx="1788597" cy="177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그룹 73"/>
          <p:cNvGrpSpPr/>
          <p:nvPr/>
        </p:nvGrpSpPr>
        <p:grpSpPr>
          <a:xfrm>
            <a:off x="1414643" y="1966728"/>
            <a:ext cx="1631730" cy="727291"/>
            <a:chOff x="248540" y="635370"/>
            <a:chExt cx="2802908" cy="1407633"/>
          </a:xfrm>
        </p:grpSpPr>
        <p:grpSp>
          <p:nvGrpSpPr>
            <p:cNvPr id="53" name="그룹 52"/>
            <p:cNvGrpSpPr/>
            <p:nvPr/>
          </p:nvGrpSpPr>
          <p:grpSpPr>
            <a:xfrm>
              <a:off x="899592" y="1052736"/>
              <a:ext cx="2151856" cy="755129"/>
              <a:chOff x="899592" y="1052736"/>
              <a:chExt cx="2151856" cy="755129"/>
            </a:xfrm>
          </p:grpSpPr>
          <p:pic>
            <p:nvPicPr>
              <p:cNvPr id="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99592" y="1052736"/>
                <a:ext cx="2088945" cy="720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" name="모서리가 둥근 직사각형 42"/>
              <p:cNvSpPr/>
              <p:nvPr/>
            </p:nvSpPr>
            <p:spPr>
              <a:xfrm>
                <a:off x="2781325" y="1168177"/>
                <a:ext cx="268982" cy="21602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모서리가 둥근 직사각형 43"/>
              <p:cNvSpPr/>
              <p:nvPr/>
            </p:nvSpPr>
            <p:spPr>
              <a:xfrm>
                <a:off x="2061245" y="1551459"/>
                <a:ext cx="288032" cy="14401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모서리가 둥근 직사각형 44"/>
              <p:cNvSpPr/>
              <p:nvPr/>
            </p:nvSpPr>
            <p:spPr>
              <a:xfrm>
                <a:off x="1600622" y="1503834"/>
                <a:ext cx="288032" cy="134491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981125" y="1215802"/>
                <a:ext cx="288032" cy="14401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1926754" y="1071786"/>
                <a:ext cx="288032" cy="14401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2402234" y="1162844"/>
                <a:ext cx="297557" cy="12496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2411760" y="1494309"/>
                <a:ext cx="576064" cy="21602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51" name="직선 화살표 연결선 50"/>
              <p:cNvCxnSpPr/>
              <p:nvPr/>
            </p:nvCxnSpPr>
            <p:spPr>
              <a:xfrm>
                <a:off x="2398043" y="1729383"/>
                <a:ext cx="144016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모서리가 둥근 직사각형 51"/>
              <p:cNvSpPr/>
              <p:nvPr/>
            </p:nvSpPr>
            <p:spPr>
              <a:xfrm>
                <a:off x="2699792" y="1681758"/>
                <a:ext cx="351656" cy="12610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그룹 71"/>
            <p:cNvGrpSpPr/>
            <p:nvPr/>
          </p:nvGrpSpPr>
          <p:grpSpPr>
            <a:xfrm>
              <a:off x="820574" y="635370"/>
              <a:ext cx="1914177" cy="1407633"/>
              <a:chOff x="820574" y="635370"/>
              <a:chExt cx="1914177" cy="1407633"/>
            </a:xfrm>
          </p:grpSpPr>
          <p:sp>
            <p:nvSpPr>
              <p:cNvPr id="61" name="자유형 60"/>
              <p:cNvSpPr/>
              <p:nvPr/>
            </p:nvSpPr>
            <p:spPr>
              <a:xfrm>
                <a:off x="2483768" y="1556792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자유형 61"/>
              <p:cNvSpPr/>
              <p:nvPr/>
            </p:nvSpPr>
            <p:spPr>
              <a:xfrm rot="2196775">
                <a:off x="2114177" y="1862904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자유형 62"/>
              <p:cNvSpPr/>
              <p:nvPr/>
            </p:nvSpPr>
            <p:spPr>
              <a:xfrm rot="4184758" flipV="1">
                <a:off x="1559071" y="1894652"/>
                <a:ext cx="250983" cy="45719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자유형 63"/>
              <p:cNvSpPr/>
              <p:nvPr/>
            </p:nvSpPr>
            <p:spPr>
              <a:xfrm rot="21117996">
                <a:off x="2452808" y="1064393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자유형 64"/>
              <p:cNvSpPr/>
              <p:nvPr/>
            </p:nvSpPr>
            <p:spPr>
              <a:xfrm rot="19554484">
                <a:off x="2157636" y="801902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자유형 65"/>
              <p:cNvSpPr/>
              <p:nvPr/>
            </p:nvSpPr>
            <p:spPr>
              <a:xfrm rot="17844692">
                <a:off x="1694908" y="751329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자유형 66"/>
              <p:cNvSpPr/>
              <p:nvPr/>
            </p:nvSpPr>
            <p:spPr>
              <a:xfrm rot="15622675">
                <a:off x="1289481" y="798958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자유형 67"/>
              <p:cNvSpPr/>
              <p:nvPr/>
            </p:nvSpPr>
            <p:spPr>
              <a:xfrm rot="7987124">
                <a:off x="1092383" y="1798806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자유형 68"/>
              <p:cNvSpPr/>
              <p:nvPr/>
            </p:nvSpPr>
            <p:spPr>
              <a:xfrm rot="13858627">
                <a:off x="969958" y="964079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자유형 69"/>
              <p:cNvSpPr/>
              <p:nvPr/>
            </p:nvSpPr>
            <p:spPr>
              <a:xfrm rot="10016264">
                <a:off x="860392" y="1531950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자유형 70"/>
              <p:cNvSpPr/>
              <p:nvPr/>
            </p:nvSpPr>
            <p:spPr>
              <a:xfrm rot="12034343">
                <a:off x="820574" y="1213825"/>
                <a:ext cx="250983" cy="19065"/>
              </a:xfrm>
              <a:custGeom>
                <a:avLst/>
                <a:gdLst>
                  <a:gd name="connsiteX0" fmla="*/ 0 w 587829"/>
                  <a:gd name="connsiteY0" fmla="*/ 54429 h 58058"/>
                  <a:gd name="connsiteX1" fmla="*/ 32657 w 587829"/>
                  <a:gd name="connsiteY1" fmla="*/ 32657 h 58058"/>
                  <a:gd name="connsiteX2" fmla="*/ 97972 w 587829"/>
                  <a:gd name="connsiteY2" fmla="*/ 54429 h 58058"/>
                  <a:gd name="connsiteX3" fmla="*/ 152400 w 587829"/>
                  <a:gd name="connsiteY3" fmla="*/ 43543 h 58058"/>
                  <a:gd name="connsiteX4" fmla="*/ 163286 w 587829"/>
                  <a:gd name="connsiteY4" fmla="*/ 10886 h 58058"/>
                  <a:gd name="connsiteX5" fmla="*/ 228600 w 587829"/>
                  <a:gd name="connsiteY5" fmla="*/ 32657 h 58058"/>
                  <a:gd name="connsiteX6" fmla="*/ 261257 w 587829"/>
                  <a:gd name="connsiteY6" fmla="*/ 21772 h 58058"/>
                  <a:gd name="connsiteX7" fmla="*/ 283029 w 587829"/>
                  <a:gd name="connsiteY7" fmla="*/ 0 h 58058"/>
                  <a:gd name="connsiteX8" fmla="*/ 304800 w 587829"/>
                  <a:gd name="connsiteY8" fmla="*/ 21772 h 58058"/>
                  <a:gd name="connsiteX9" fmla="*/ 337457 w 587829"/>
                  <a:gd name="connsiteY9" fmla="*/ 32657 h 58058"/>
                  <a:gd name="connsiteX10" fmla="*/ 424543 w 587829"/>
                  <a:gd name="connsiteY10" fmla="*/ 21772 h 58058"/>
                  <a:gd name="connsiteX11" fmla="*/ 457200 w 587829"/>
                  <a:gd name="connsiteY11" fmla="*/ 54429 h 58058"/>
                  <a:gd name="connsiteX12" fmla="*/ 489857 w 587829"/>
                  <a:gd name="connsiteY12" fmla="*/ 43543 h 58058"/>
                  <a:gd name="connsiteX13" fmla="*/ 587829 w 587829"/>
                  <a:gd name="connsiteY13" fmla="*/ 43543 h 58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7829" h="58058">
                    <a:moveTo>
                      <a:pt x="0" y="54429"/>
                    </a:moveTo>
                    <a:cubicBezTo>
                      <a:pt x="10886" y="47172"/>
                      <a:pt x="19574" y="32657"/>
                      <a:pt x="32657" y="32657"/>
                    </a:cubicBezTo>
                    <a:cubicBezTo>
                      <a:pt x="55606" y="32657"/>
                      <a:pt x="97972" y="54429"/>
                      <a:pt x="97972" y="54429"/>
                    </a:cubicBezTo>
                    <a:cubicBezTo>
                      <a:pt x="116115" y="50800"/>
                      <a:pt x="137005" y="53806"/>
                      <a:pt x="152400" y="43543"/>
                    </a:cubicBezTo>
                    <a:cubicBezTo>
                      <a:pt x="161947" y="37178"/>
                      <a:pt x="151927" y="12509"/>
                      <a:pt x="163286" y="10886"/>
                    </a:cubicBezTo>
                    <a:cubicBezTo>
                      <a:pt x="186004" y="7640"/>
                      <a:pt x="228600" y="32657"/>
                      <a:pt x="228600" y="32657"/>
                    </a:cubicBezTo>
                    <a:cubicBezTo>
                      <a:pt x="239486" y="29029"/>
                      <a:pt x="251418" y="27675"/>
                      <a:pt x="261257" y="21772"/>
                    </a:cubicBezTo>
                    <a:cubicBezTo>
                      <a:pt x="270058" y="16492"/>
                      <a:pt x="272766" y="0"/>
                      <a:pt x="283029" y="0"/>
                    </a:cubicBezTo>
                    <a:cubicBezTo>
                      <a:pt x="293292" y="0"/>
                      <a:pt x="295999" y="16492"/>
                      <a:pt x="304800" y="21772"/>
                    </a:cubicBezTo>
                    <a:cubicBezTo>
                      <a:pt x="314639" y="27676"/>
                      <a:pt x="326571" y="29029"/>
                      <a:pt x="337457" y="32657"/>
                    </a:cubicBezTo>
                    <a:cubicBezTo>
                      <a:pt x="366486" y="29029"/>
                      <a:pt x="395760" y="16539"/>
                      <a:pt x="424543" y="21772"/>
                    </a:cubicBezTo>
                    <a:cubicBezTo>
                      <a:pt x="439689" y="24526"/>
                      <a:pt x="442595" y="49561"/>
                      <a:pt x="457200" y="54429"/>
                    </a:cubicBezTo>
                    <a:cubicBezTo>
                      <a:pt x="468086" y="58058"/>
                      <a:pt x="478422" y="44496"/>
                      <a:pt x="489857" y="43543"/>
                    </a:cubicBezTo>
                    <a:cubicBezTo>
                      <a:pt x="522402" y="40831"/>
                      <a:pt x="555172" y="43543"/>
                      <a:pt x="587829" y="43543"/>
                    </a:cubicBezTo>
                  </a:path>
                </a:pathLst>
              </a:cu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0119" tIns="45062" rIns="90119" bIns="45062"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3" name="자유형 72"/>
            <p:cNvSpPr/>
            <p:nvPr/>
          </p:nvSpPr>
          <p:spPr>
            <a:xfrm rot="9891188">
              <a:off x="248540" y="938774"/>
              <a:ext cx="1613376" cy="875995"/>
            </a:xfrm>
            <a:custGeom>
              <a:avLst/>
              <a:gdLst>
                <a:gd name="connsiteX0" fmla="*/ 2826189 w 2857877"/>
                <a:gd name="connsiteY0" fmla="*/ 666938 h 1880103"/>
                <a:gd name="connsiteX1" fmla="*/ 2699441 w 2857877"/>
                <a:gd name="connsiteY1" fmla="*/ 567350 h 1880103"/>
                <a:gd name="connsiteX2" fmla="*/ 1875575 w 2857877"/>
                <a:gd name="connsiteY2" fmla="*/ 196158 h 1880103"/>
                <a:gd name="connsiteX3" fmla="*/ 707678 w 2857877"/>
                <a:gd name="connsiteY3" fmla="*/ 15089 h 1880103"/>
                <a:gd name="connsiteX4" fmla="*/ 92043 w 2857877"/>
                <a:gd name="connsiteY4" fmla="*/ 286693 h 1880103"/>
                <a:gd name="connsiteX5" fmla="*/ 155417 w 2857877"/>
                <a:gd name="connsiteY5" fmla="*/ 838954 h 1880103"/>
                <a:gd name="connsiteX6" fmla="*/ 924962 w 2857877"/>
                <a:gd name="connsiteY6" fmla="*/ 1382162 h 1880103"/>
                <a:gd name="connsiteX7" fmla="*/ 2092859 w 2857877"/>
                <a:gd name="connsiteY7" fmla="*/ 1880103 h 1880103"/>
                <a:gd name="connsiteX0" fmla="*/ 2826189 w 2857877"/>
                <a:gd name="connsiteY0" fmla="*/ 666938 h 1654005"/>
                <a:gd name="connsiteX1" fmla="*/ 2699441 w 2857877"/>
                <a:gd name="connsiteY1" fmla="*/ 567350 h 1654005"/>
                <a:gd name="connsiteX2" fmla="*/ 1875575 w 2857877"/>
                <a:gd name="connsiteY2" fmla="*/ 196158 h 1654005"/>
                <a:gd name="connsiteX3" fmla="*/ 707678 w 2857877"/>
                <a:gd name="connsiteY3" fmla="*/ 15089 h 1654005"/>
                <a:gd name="connsiteX4" fmla="*/ 92043 w 2857877"/>
                <a:gd name="connsiteY4" fmla="*/ 286693 h 1654005"/>
                <a:gd name="connsiteX5" fmla="*/ 155417 w 2857877"/>
                <a:gd name="connsiteY5" fmla="*/ 838954 h 1654005"/>
                <a:gd name="connsiteX6" fmla="*/ 924962 w 2857877"/>
                <a:gd name="connsiteY6" fmla="*/ 1382162 h 1654005"/>
                <a:gd name="connsiteX7" fmla="*/ 2324329 w 2857877"/>
                <a:gd name="connsiteY7" fmla="*/ 1654005 h 1654005"/>
                <a:gd name="connsiteX0" fmla="*/ 2826189 w 2857877"/>
                <a:gd name="connsiteY0" fmla="*/ 666938 h 1654005"/>
                <a:gd name="connsiteX1" fmla="*/ 2699441 w 2857877"/>
                <a:gd name="connsiteY1" fmla="*/ 567350 h 1654005"/>
                <a:gd name="connsiteX2" fmla="*/ 1875575 w 2857877"/>
                <a:gd name="connsiteY2" fmla="*/ 196158 h 1654005"/>
                <a:gd name="connsiteX3" fmla="*/ 707678 w 2857877"/>
                <a:gd name="connsiteY3" fmla="*/ 15089 h 1654005"/>
                <a:gd name="connsiteX4" fmla="*/ 92043 w 2857877"/>
                <a:gd name="connsiteY4" fmla="*/ 286693 h 1654005"/>
                <a:gd name="connsiteX5" fmla="*/ 155417 w 2857877"/>
                <a:gd name="connsiteY5" fmla="*/ 838954 h 1654005"/>
                <a:gd name="connsiteX6" fmla="*/ 975980 w 2857877"/>
                <a:gd name="connsiteY6" fmla="*/ 1284201 h 1654005"/>
                <a:gd name="connsiteX7" fmla="*/ 2324329 w 2857877"/>
                <a:gd name="connsiteY7" fmla="*/ 1654005 h 1654005"/>
                <a:gd name="connsiteX0" fmla="*/ 2826189 w 2857877"/>
                <a:gd name="connsiteY0" fmla="*/ 666938 h 1725882"/>
                <a:gd name="connsiteX1" fmla="*/ 2699441 w 2857877"/>
                <a:gd name="connsiteY1" fmla="*/ 567350 h 1725882"/>
                <a:gd name="connsiteX2" fmla="*/ 1875575 w 2857877"/>
                <a:gd name="connsiteY2" fmla="*/ 196158 h 1725882"/>
                <a:gd name="connsiteX3" fmla="*/ 707678 w 2857877"/>
                <a:gd name="connsiteY3" fmla="*/ 15089 h 1725882"/>
                <a:gd name="connsiteX4" fmla="*/ 92043 w 2857877"/>
                <a:gd name="connsiteY4" fmla="*/ 286693 h 1725882"/>
                <a:gd name="connsiteX5" fmla="*/ 155417 w 2857877"/>
                <a:gd name="connsiteY5" fmla="*/ 838954 h 1725882"/>
                <a:gd name="connsiteX6" fmla="*/ 975980 w 2857877"/>
                <a:gd name="connsiteY6" fmla="*/ 1284201 h 1725882"/>
                <a:gd name="connsiteX7" fmla="*/ 2319998 w 2857877"/>
                <a:gd name="connsiteY7" fmla="*/ 1725882 h 1725882"/>
                <a:gd name="connsiteX0" fmla="*/ 2826189 w 2857877"/>
                <a:gd name="connsiteY0" fmla="*/ 666938 h 1654005"/>
                <a:gd name="connsiteX1" fmla="*/ 2699441 w 2857877"/>
                <a:gd name="connsiteY1" fmla="*/ 567350 h 1654005"/>
                <a:gd name="connsiteX2" fmla="*/ 1875575 w 2857877"/>
                <a:gd name="connsiteY2" fmla="*/ 196158 h 1654005"/>
                <a:gd name="connsiteX3" fmla="*/ 707678 w 2857877"/>
                <a:gd name="connsiteY3" fmla="*/ 15089 h 1654005"/>
                <a:gd name="connsiteX4" fmla="*/ 92043 w 2857877"/>
                <a:gd name="connsiteY4" fmla="*/ 286693 h 1654005"/>
                <a:gd name="connsiteX5" fmla="*/ 155417 w 2857877"/>
                <a:gd name="connsiteY5" fmla="*/ 838954 h 1654005"/>
                <a:gd name="connsiteX6" fmla="*/ 975980 w 2857877"/>
                <a:gd name="connsiteY6" fmla="*/ 1284201 h 1654005"/>
                <a:gd name="connsiteX7" fmla="*/ 2324329 w 2857877"/>
                <a:gd name="connsiteY7" fmla="*/ 1654005 h 1654005"/>
                <a:gd name="connsiteX0" fmla="*/ 2826189 w 2857877"/>
                <a:gd name="connsiteY0" fmla="*/ 666938 h 1654005"/>
                <a:gd name="connsiteX1" fmla="*/ 2699441 w 2857877"/>
                <a:gd name="connsiteY1" fmla="*/ 567350 h 1654005"/>
                <a:gd name="connsiteX2" fmla="*/ 1875575 w 2857877"/>
                <a:gd name="connsiteY2" fmla="*/ 196158 h 1654005"/>
                <a:gd name="connsiteX3" fmla="*/ 707678 w 2857877"/>
                <a:gd name="connsiteY3" fmla="*/ 15089 h 1654005"/>
                <a:gd name="connsiteX4" fmla="*/ 92043 w 2857877"/>
                <a:gd name="connsiteY4" fmla="*/ 286693 h 1654005"/>
                <a:gd name="connsiteX5" fmla="*/ 155417 w 2857877"/>
                <a:gd name="connsiteY5" fmla="*/ 838954 h 1654005"/>
                <a:gd name="connsiteX6" fmla="*/ 975980 w 2857877"/>
                <a:gd name="connsiteY6" fmla="*/ 1284201 h 1654005"/>
                <a:gd name="connsiteX7" fmla="*/ 2324329 w 2857877"/>
                <a:gd name="connsiteY7" fmla="*/ 1654005 h 1654005"/>
                <a:gd name="connsiteX0" fmla="*/ 2826189 w 2857877"/>
                <a:gd name="connsiteY0" fmla="*/ 666938 h 1654005"/>
                <a:gd name="connsiteX1" fmla="*/ 2699441 w 2857877"/>
                <a:gd name="connsiteY1" fmla="*/ 567350 h 1654005"/>
                <a:gd name="connsiteX2" fmla="*/ 1875575 w 2857877"/>
                <a:gd name="connsiteY2" fmla="*/ 196158 h 1654005"/>
                <a:gd name="connsiteX3" fmla="*/ 707678 w 2857877"/>
                <a:gd name="connsiteY3" fmla="*/ 15089 h 1654005"/>
                <a:gd name="connsiteX4" fmla="*/ 92043 w 2857877"/>
                <a:gd name="connsiteY4" fmla="*/ 286693 h 1654005"/>
                <a:gd name="connsiteX5" fmla="*/ 155417 w 2857877"/>
                <a:gd name="connsiteY5" fmla="*/ 838954 h 1654005"/>
                <a:gd name="connsiteX6" fmla="*/ 975980 w 2857877"/>
                <a:gd name="connsiteY6" fmla="*/ 1284201 h 1654005"/>
                <a:gd name="connsiteX7" fmla="*/ 2324329 w 2857877"/>
                <a:gd name="connsiteY7" fmla="*/ 1654005 h 1654005"/>
                <a:gd name="connsiteX0" fmla="*/ 2826189 w 2857877"/>
                <a:gd name="connsiteY0" fmla="*/ 666938 h 1654005"/>
                <a:gd name="connsiteX1" fmla="*/ 2699441 w 2857877"/>
                <a:gd name="connsiteY1" fmla="*/ 567350 h 1654005"/>
                <a:gd name="connsiteX2" fmla="*/ 1875575 w 2857877"/>
                <a:gd name="connsiteY2" fmla="*/ 196158 h 1654005"/>
                <a:gd name="connsiteX3" fmla="*/ 707678 w 2857877"/>
                <a:gd name="connsiteY3" fmla="*/ 15089 h 1654005"/>
                <a:gd name="connsiteX4" fmla="*/ 92043 w 2857877"/>
                <a:gd name="connsiteY4" fmla="*/ 286693 h 1654005"/>
                <a:gd name="connsiteX5" fmla="*/ 155417 w 2857877"/>
                <a:gd name="connsiteY5" fmla="*/ 838954 h 1654005"/>
                <a:gd name="connsiteX6" fmla="*/ 975980 w 2857877"/>
                <a:gd name="connsiteY6" fmla="*/ 1284201 h 1654005"/>
                <a:gd name="connsiteX7" fmla="*/ 2324329 w 2857877"/>
                <a:gd name="connsiteY7" fmla="*/ 1654005 h 1654005"/>
                <a:gd name="connsiteX0" fmla="*/ 2817595 w 2849283"/>
                <a:gd name="connsiteY0" fmla="*/ 666938 h 1654005"/>
                <a:gd name="connsiteX1" fmla="*/ 2690847 w 2849283"/>
                <a:gd name="connsiteY1" fmla="*/ 567350 h 1654005"/>
                <a:gd name="connsiteX2" fmla="*/ 1866981 w 2849283"/>
                <a:gd name="connsiteY2" fmla="*/ 196158 h 1654005"/>
                <a:gd name="connsiteX3" fmla="*/ 699084 w 2849283"/>
                <a:gd name="connsiteY3" fmla="*/ 15089 h 1654005"/>
                <a:gd name="connsiteX4" fmla="*/ 83449 w 2849283"/>
                <a:gd name="connsiteY4" fmla="*/ 286693 h 1654005"/>
                <a:gd name="connsiteX5" fmla="*/ 198388 w 2849283"/>
                <a:gd name="connsiteY5" fmla="*/ 877169 h 1654005"/>
                <a:gd name="connsiteX6" fmla="*/ 967386 w 2849283"/>
                <a:gd name="connsiteY6" fmla="*/ 1284201 h 1654005"/>
                <a:gd name="connsiteX7" fmla="*/ 2315735 w 2849283"/>
                <a:gd name="connsiteY7" fmla="*/ 1654005 h 1654005"/>
                <a:gd name="connsiteX0" fmla="*/ 2753578 w 2785266"/>
                <a:gd name="connsiteY0" fmla="*/ 668792 h 1655859"/>
                <a:gd name="connsiteX1" fmla="*/ 2626830 w 2785266"/>
                <a:gd name="connsiteY1" fmla="*/ 569204 h 1655859"/>
                <a:gd name="connsiteX2" fmla="*/ 1802964 w 2785266"/>
                <a:gd name="connsiteY2" fmla="*/ 198012 h 1655859"/>
                <a:gd name="connsiteX3" fmla="*/ 635067 w 2785266"/>
                <a:gd name="connsiteY3" fmla="*/ 16943 h 1655859"/>
                <a:gd name="connsiteX4" fmla="*/ 97144 w 2785266"/>
                <a:gd name="connsiteY4" fmla="*/ 299670 h 1655859"/>
                <a:gd name="connsiteX5" fmla="*/ 134371 w 2785266"/>
                <a:gd name="connsiteY5" fmla="*/ 879023 h 1655859"/>
                <a:gd name="connsiteX6" fmla="*/ 903369 w 2785266"/>
                <a:gd name="connsiteY6" fmla="*/ 1286055 h 1655859"/>
                <a:gd name="connsiteX7" fmla="*/ 2251718 w 2785266"/>
                <a:gd name="connsiteY7" fmla="*/ 1655859 h 1655859"/>
                <a:gd name="connsiteX0" fmla="*/ 2753578 w 2785266"/>
                <a:gd name="connsiteY0" fmla="*/ 643256 h 1630323"/>
                <a:gd name="connsiteX1" fmla="*/ 2626830 w 2785266"/>
                <a:gd name="connsiteY1" fmla="*/ 543668 h 1630323"/>
                <a:gd name="connsiteX2" fmla="*/ 1802964 w 2785266"/>
                <a:gd name="connsiteY2" fmla="*/ 172476 h 1630323"/>
                <a:gd name="connsiteX3" fmla="*/ 617611 w 2785266"/>
                <a:gd name="connsiteY3" fmla="*/ 16943 h 1630323"/>
                <a:gd name="connsiteX4" fmla="*/ 97144 w 2785266"/>
                <a:gd name="connsiteY4" fmla="*/ 274134 h 1630323"/>
                <a:gd name="connsiteX5" fmla="*/ 134371 w 2785266"/>
                <a:gd name="connsiteY5" fmla="*/ 853487 h 1630323"/>
                <a:gd name="connsiteX6" fmla="*/ 903369 w 2785266"/>
                <a:gd name="connsiteY6" fmla="*/ 1260519 h 1630323"/>
                <a:gd name="connsiteX7" fmla="*/ 2251718 w 2785266"/>
                <a:gd name="connsiteY7" fmla="*/ 1630323 h 1630323"/>
                <a:gd name="connsiteX0" fmla="*/ 2753578 w 2803852"/>
                <a:gd name="connsiteY0" fmla="*/ 646370 h 1633437"/>
                <a:gd name="connsiteX1" fmla="*/ 2626830 w 2803852"/>
                <a:gd name="connsiteY1" fmla="*/ 546782 h 1633437"/>
                <a:gd name="connsiteX2" fmla="*/ 1691444 w 2803852"/>
                <a:gd name="connsiteY2" fmla="*/ 156903 h 1633437"/>
                <a:gd name="connsiteX3" fmla="*/ 617611 w 2803852"/>
                <a:gd name="connsiteY3" fmla="*/ 20057 h 1633437"/>
                <a:gd name="connsiteX4" fmla="*/ 97144 w 2803852"/>
                <a:gd name="connsiteY4" fmla="*/ 277248 h 1633437"/>
                <a:gd name="connsiteX5" fmla="*/ 134371 w 2803852"/>
                <a:gd name="connsiteY5" fmla="*/ 856601 h 1633437"/>
                <a:gd name="connsiteX6" fmla="*/ 903369 w 2803852"/>
                <a:gd name="connsiteY6" fmla="*/ 1263633 h 1633437"/>
                <a:gd name="connsiteX7" fmla="*/ 2251718 w 2803852"/>
                <a:gd name="connsiteY7" fmla="*/ 1633437 h 1633437"/>
                <a:gd name="connsiteX0" fmla="*/ 2753578 w 2781220"/>
                <a:gd name="connsiteY0" fmla="*/ 646370 h 1633437"/>
                <a:gd name="connsiteX1" fmla="*/ 2604198 w 2781220"/>
                <a:gd name="connsiteY1" fmla="*/ 572597 h 1633437"/>
                <a:gd name="connsiteX2" fmla="*/ 1691444 w 2781220"/>
                <a:gd name="connsiteY2" fmla="*/ 156903 h 1633437"/>
                <a:gd name="connsiteX3" fmla="*/ 617611 w 2781220"/>
                <a:gd name="connsiteY3" fmla="*/ 20057 h 1633437"/>
                <a:gd name="connsiteX4" fmla="*/ 97144 w 2781220"/>
                <a:gd name="connsiteY4" fmla="*/ 277248 h 1633437"/>
                <a:gd name="connsiteX5" fmla="*/ 134371 w 2781220"/>
                <a:gd name="connsiteY5" fmla="*/ 856601 h 1633437"/>
                <a:gd name="connsiteX6" fmla="*/ 903369 w 2781220"/>
                <a:gd name="connsiteY6" fmla="*/ 1263633 h 1633437"/>
                <a:gd name="connsiteX7" fmla="*/ 2251718 w 2781220"/>
                <a:gd name="connsiteY7" fmla="*/ 1633437 h 1633437"/>
                <a:gd name="connsiteX0" fmla="*/ 2753578 w 2769422"/>
                <a:gd name="connsiteY0" fmla="*/ 646370 h 1633437"/>
                <a:gd name="connsiteX1" fmla="*/ 2536652 w 2769422"/>
                <a:gd name="connsiteY1" fmla="*/ 496388 h 1633437"/>
                <a:gd name="connsiteX2" fmla="*/ 1691444 w 2769422"/>
                <a:gd name="connsiteY2" fmla="*/ 156903 h 1633437"/>
                <a:gd name="connsiteX3" fmla="*/ 617611 w 2769422"/>
                <a:gd name="connsiteY3" fmla="*/ 20057 h 1633437"/>
                <a:gd name="connsiteX4" fmla="*/ 97144 w 2769422"/>
                <a:gd name="connsiteY4" fmla="*/ 277248 h 1633437"/>
                <a:gd name="connsiteX5" fmla="*/ 134371 w 2769422"/>
                <a:gd name="connsiteY5" fmla="*/ 856601 h 1633437"/>
                <a:gd name="connsiteX6" fmla="*/ 903369 w 2769422"/>
                <a:gd name="connsiteY6" fmla="*/ 1263633 h 1633437"/>
                <a:gd name="connsiteX7" fmla="*/ 2251718 w 2769422"/>
                <a:gd name="connsiteY7" fmla="*/ 1633437 h 1633437"/>
                <a:gd name="connsiteX0" fmla="*/ 2724994 w 2740838"/>
                <a:gd name="connsiteY0" fmla="*/ 646370 h 1633437"/>
                <a:gd name="connsiteX1" fmla="*/ 2508068 w 2740838"/>
                <a:gd name="connsiteY1" fmla="*/ 496388 h 1633437"/>
                <a:gd name="connsiteX2" fmla="*/ 1662860 w 2740838"/>
                <a:gd name="connsiteY2" fmla="*/ 156903 h 1633437"/>
                <a:gd name="connsiteX3" fmla="*/ 589027 w 2740838"/>
                <a:gd name="connsiteY3" fmla="*/ 20057 h 1633437"/>
                <a:gd name="connsiteX4" fmla="*/ 68560 w 2740838"/>
                <a:gd name="connsiteY4" fmla="*/ 277248 h 1633437"/>
                <a:gd name="connsiteX5" fmla="*/ 177665 w 2740838"/>
                <a:gd name="connsiteY5" fmla="*/ 860931 h 1633437"/>
                <a:gd name="connsiteX6" fmla="*/ 874785 w 2740838"/>
                <a:gd name="connsiteY6" fmla="*/ 1263633 h 1633437"/>
                <a:gd name="connsiteX7" fmla="*/ 2223134 w 2740838"/>
                <a:gd name="connsiteY7" fmla="*/ 1633437 h 1633437"/>
                <a:gd name="connsiteX0" fmla="*/ 2669720 w 2685564"/>
                <a:gd name="connsiteY0" fmla="*/ 647092 h 1634159"/>
                <a:gd name="connsiteX1" fmla="*/ 2452794 w 2685564"/>
                <a:gd name="connsiteY1" fmla="*/ 497110 h 1634159"/>
                <a:gd name="connsiteX2" fmla="*/ 1607586 w 2685564"/>
                <a:gd name="connsiteY2" fmla="*/ 157625 h 1634159"/>
                <a:gd name="connsiteX3" fmla="*/ 533753 w 2685564"/>
                <a:gd name="connsiteY3" fmla="*/ 20779 h 1634159"/>
                <a:gd name="connsiteX4" fmla="*/ 85163 w 2685564"/>
                <a:gd name="connsiteY4" fmla="*/ 282301 h 1634159"/>
                <a:gd name="connsiteX5" fmla="*/ 122391 w 2685564"/>
                <a:gd name="connsiteY5" fmla="*/ 861653 h 1634159"/>
                <a:gd name="connsiteX6" fmla="*/ 819511 w 2685564"/>
                <a:gd name="connsiteY6" fmla="*/ 1264355 h 1634159"/>
                <a:gd name="connsiteX7" fmla="*/ 2167860 w 2685564"/>
                <a:gd name="connsiteY7" fmla="*/ 1634159 h 1634159"/>
                <a:gd name="connsiteX0" fmla="*/ 2665389 w 2681233"/>
                <a:gd name="connsiteY0" fmla="*/ 647092 h 1634159"/>
                <a:gd name="connsiteX1" fmla="*/ 2448463 w 2681233"/>
                <a:gd name="connsiteY1" fmla="*/ 497110 h 1634159"/>
                <a:gd name="connsiteX2" fmla="*/ 1603255 w 2681233"/>
                <a:gd name="connsiteY2" fmla="*/ 157625 h 1634159"/>
                <a:gd name="connsiteX3" fmla="*/ 529422 w 2681233"/>
                <a:gd name="connsiteY3" fmla="*/ 20779 h 1634159"/>
                <a:gd name="connsiteX4" fmla="*/ 80832 w 2681233"/>
                <a:gd name="connsiteY4" fmla="*/ 282301 h 1634159"/>
                <a:gd name="connsiteX5" fmla="*/ 122391 w 2681233"/>
                <a:gd name="connsiteY5" fmla="*/ 789776 h 1634159"/>
                <a:gd name="connsiteX6" fmla="*/ 815180 w 2681233"/>
                <a:gd name="connsiteY6" fmla="*/ 1264355 h 1634159"/>
                <a:gd name="connsiteX7" fmla="*/ 2163529 w 2681233"/>
                <a:gd name="connsiteY7" fmla="*/ 1634159 h 1634159"/>
                <a:gd name="connsiteX0" fmla="*/ 2665389 w 2681233"/>
                <a:gd name="connsiteY0" fmla="*/ 647092 h 1634159"/>
                <a:gd name="connsiteX1" fmla="*/ 2448463 w 2681233"/>
                <a:gd name="connsiteY1" fmla="*/ 497110 h 1634159"/>
                <a:gd name="connsiteX2" fmla="*/ 1603255 w 2681233"/>
                <a:gd name="connsiteY2" fmla="*/ 157625 h 1634159"/>
                <a:gd name="connsiteX3" fmla="*/ 529422 w 2681233"/>
                <a:gd name="connsiteY3" fmla="*/ 20779 h 1634159"/>
                <a:gd name="connsiteX4" fmla="*/ 80833 w 2681233"/>
                <a:gd name="connsiteY4" fmla="*/ 282301 h 1634159"/>
                <a:gd name="connsiteX5" fmla="*/ 122391 w 2681233"/>
                <a:gd name="connsiteY5" fmla="*/ 789776 h 1634159"/>
                <a:gd name="connsiteX6" fmla="*/ 815180 w 2681233"/>
                <a:gd name="connsiteY6" fmla="*/ 1264355 h 1634159"/>
                <a:gd name="connsiteX7" fmla="*/ 2163529 w 2681233"/>
                <a:gd name="connsiteY7" fmla="*/ 1634159 h 1634159"/>
                <a:gd name="connsiteX0" fmla="*/ 2666111 w 2681955"/>
                <a:gd name="connsiteY0" fmla="*/ 659072 h 1646139"/>
                <a:gd name="connsiteX1" fmla="*/ 2449185 w 2681955"/>
                <a:gd name="connsiteY1" fmla="*/ 509090 h 1646139"/>
                <a:gd name="connsiteX2" fmla="*/ 1603977 w 2681955"/>
                <a:gd name="connsiteY2" fmla="*/ 169605 h 1646139"/>
                <a:gd name="connsiteX3" fmla="*/ 530144 w 2681955"/>
                <a:gd name="connsiteY3" fmla="*/ 32759 h 1646139"/>
                <a:gd name="connsiteX4" fmla="*/ 77223 w 2681955"/>
                <a:gd name="connsiteY4" fmla="*/ 366159 h 1646139"/>
                <a:gd name="connsiteX5" fmla="*/ 123113 w 2681955"/>
                <a:gd name="connsiteY5" fmla="*/ 801756 h 1646139"/>
                <a:gd name="connsiteX6" fmla="*/ 815902 w 2681955"/>
                <a:gd name="connsiteY6" fmla="*/ 1276335 h 1646139"/>
                <a:gd name="connsiteX7" fmla="*/ 2164251 w 2681955"/>
                <a:gd name="connsiteY7" fmla="*/ 1646139 h 1646139"/>
                <a:gd name="connsiteX0" fmla="*/ 2665389 w 2681233"/>
                <a:gd name="connsiteY0" fmla="*/ 647092 h 1634159"/>
                <a:gd name="connsiteX1" fmla="*/ 2448463 w 2681233"/>
                <a:gd name="connsiteY1" fmla="*/ 497110 h 1634159"/>
                <a:gd name="connsiteX2" fmla="*/ 1603255 w 2681233"/>
                <a:gd name="connsiteY2" fmla="*/ 157625 h 1634159"/>
                <a:gd name="connsiteX3" fmla="*/ 529422 w 2681233"/>
                <a:gd name="connsiteY3" fmla="*/ 20779 h 1634159"/>
                <a:gd name="connsiteX4" fmla="*/ 80833 w 2681233"/>
                <a:gd name="connsiteY4" fmla="*/ 282301 h 1634159"/>
                <a:gd name="connsiteX5" fmla="*/ 122391 w 2681233"/>
                <a:gd name="connsiteY5" fmla="*/ 789776 h 1634159"/>
                <a:gd name="connsiteX6" fmla="*/ 815180 w 2681233"/>
                <a:gd name="connsiteY6" fmla="*/ 1264355 h 1634159"/>
                <a:gd name="connsiteX7" fmla="*/ 2163529 w 2681233"/>
                <a:gd name="connsiteY7" fmla="*/ 1634159 h 1634159"/>
                <a:gd name="connsiteX0" fmla="*/ 2661057 w 2676901"/>
                <a:gd name="connsiteY0" fmla="*/ 647092 h 1634159"/>
                <a:gd name="connsiteX1" fmla="*/ 2444131 w 2676901"/>
                <a:gd name="connsiteY1" fmla="*/ 497110 h 1634159"/>
                <a:gd name="connsiteX2" fmla="*/ 1598923 w 2676901"/>
                <a:gd name="connsiteY2" fmla="*/ 157625 h 1634159"/>
                <a:gd name="connsiteX3" fmla="*/ 525090 w 2676901"/>
                <a:gd name="connsiteY3" fmla="*/ 20779 h 1634159"/>
                <a:gd name="connsiteX4" fmla="*/ 76501 w 2676901"/>
                <a:gd name="connsiteY4" fmla="*/ 282301 h 1634159"/>
                <a:gd name="connsiteX5" fmla="*/ 122391 w 2676901"/>
                <a:gd name="connsiteY5" fmla="*/ 717898 h 1634159"/>
                <a:gd name="connsiteX6" fmla="*/ 810848 w 2676901"/>
                <a:gd name="connsiteY6" fmla="*/ 1264355 h 1634159"/>
                <a:gd name="connsiteX7" fmla="*/ 2159197 w 2676901"/>
                <a:gd name="connsiteY7" fmla="*/ 1634159 h 1634159"/>
                <a:gd name="connsiteX0" fmla="*/ 2651672 w 2667516"/>
                <a:gd name="connsiteY0" fmla="*/ 647092 h 1634159"/>
                <a:gd name="connsiteX1" fmla="*/ 2434746 w 2667516"/>
                <a:gd name="connsiteY1" fmla="*/ 497110 h 1634159"/>
                <a:gd name="connsiteX2" fmla="*/ 1589538 w 2667516"/>
                <a:gd name="connsiteY2" fmla="*/ 157625 h 1634159"/>
                <a:gd name="connsiteX3" fmla="*/ 515705 w 2667516"/>
                <a:gd name="connsiteY3" fmla="*/ 20779 h 1634159"/>
                <a:gd name="connsiteX4" fmla="*/ 67116 w 2667516"/>
                <a:gd name="connsiteY4" fmla="*/ 282301 h 1634159"/>
                <a:gd name="connsiteX5" fmla="*/ 113006 w 2667516"/>
                <a:gd name="connsiteY5" fmla="*/ 717898 h 1634159"/>
                <a:gd name="connsiteX6" fmla="*/ 738248 w 2667516"/>
                <a:gd name="connsiteY6" fmla="*/ 1116267 h 1634159"/>
                <a:gd name="connsiteX7" fmla="*/ 2149812 w 2667516"/>
                <a:gd name="connsiteY7" fmla="*/ 1634159 h 1634159"/>
                <a:gd name="connsiteX0" fmla="*/ 2650521 w 2666365"/>
                <a:gd name="connsiteY0" fmla="*/ 651425 h 1638492"/>
                <a:gd name="connsiteX1" fmla="*/ 2433595 w 2666365"/>
                <a:gd name="connsiteY1" fmla="*/ 501443 h 1638492"/>
                <a:gd name="connsiteX2" fmla="*/ 1588387 w 2666365"/>
                <a:gd name="connsiteY2" fmla="*/ 161958 h 1638492"/>
                <a:gd name="connsiteX3" fmla="*/ 442677 w 2666365"/>
                <a:gd name="connsiteY3" fmla="*/ 20779 h 1638492"/>
                <a:gd name="connsiteX4" fmla="*/ 65965 w 2666365"/>
                <a:gd name="connsiteY4" fmla="*/ 286634 h 1638492"/>
                <a:gd name="connsiteX5" fmla="*/ 111855 w 2666365"/>
                <a:gd name="connsiteY5" fmla="*/ 722231 h 1638492"/>
                <a:gd name="connsiteX6" fmla="*/ 737097 w 2666365"/>
                <a:gd name="connsiteY6" fmla="*/ 1120600 h 1638492"/>
                <a:gd name="connsiteX7" fmla="*/ 2148661 w 2666365"/>
                <a:gd name="connsiteY7" fmla="*/ 1638492 h 1638492"/>
                <a:gd name="connsiteX0" fmla="*/ 2651673 w 2667517"/>
                <a:gd name="connsiteY0" fmla="*/ 647094 h 1634161"/>
                <a:gd name="connsiteX1" fmla="*/ 2434747 w 2667517"/>
                <a:gd name="connsiteY1" fmla="*/ 497112 h 1634161"/>
                <a:gd name="connsiteX2" fmla="*/ 1589539 w 2667517"/>
                <a:gd name="connsiteY2" fmla="*/ 157627 h 1634161"/>
                <a:gd name="connsiteX3" fmla="*/ 515708 w 2667517"/>
                <a:gd name="connsiteY3" fmla="*/ 20779 h 1634161"/>
                <a:gd name="connsiteX4" fmla="*/ 67117 w 2667517"/>
                <a:gd name="connsiteY4" fmla="*/ 282303 h 1634161"/>
                <a:gd name="connsiteX5" fmla="*/ 113007 w 2667517"/>
                <a:gd name="connsiteY5" fmla="*/ 717900 h 1634161"/>
                <a:gd name="connsiteX6" fmla="*/ 738249 w 2667517"/>
                <a:gd name="connsiteY6" fmla="*/ 1116269 h 1634161"/>
                <a:gd name="connsiteX7" fmla="*/ 2149813 w 2667517"/>
                <a:gd name="connsiteY7" fmla="*/ 1634161 h 163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517" h="1634161">
                  <a:moveTo>
                    <a:pt x="2651673" y="647094"/>
                  </a:moveTo>
                  <a:cubicBezTo>
                    <a:pt x="2667517" y="636531"/>
                    <a:pt x="2611769" y="578690"/>
                    <a:pt x="2434747" y="497112"/>
                  </a:cubicBezTo>
                  <a:cubicBezTo>
                    <a:pt x="2257725" y="415534"/>
                    <a:pt x="1909379" y="237016"/>
                    <a:pt x="1589539" y="157627"/>
                  </a:cubicBezTo>
                  <a:cubicBezTo>
                    <a:pt x="1269699" y="78238"/>
                    <a:pt x="769445" y="0"/>
                    <a:pt x="515708" y="20779"/>
                  </a:cubicBezTo>
                  <a:cubicBezTo>
                    <a:pt x="261971" y="41558"/>
                    <a:pt x="134234" y="166116"/>
                    <a:pt x="67117" y="282303"/>
                  </a:cubicBezTo>
                  <a:cubicBezTo>
                    <a:pt x="0" y="398490"/>
                    <a:pt x="1152" y="578906"/>
                    <a:pt x="113007" y="717900"/>
                  </a:cubicBezTo>
                  <a:cubicBezTo>
                    <a:pt x="224862" y="856894"/>
                    <a:pt x="398781" y="963559"/>
                    <a:pt x="738249" y="1116269"/>
                  </a:cubicBezTo>
                  <a:cubicBezTo>
                    <a:pt x="1077717" y="1268979"/>
                    <a:pt x="1637377" y="1500578"/>
                    <a:pt x="2149813" y="1634161"/>
                  </a:cubicBezTo>
                </a:path>
              </a:pathLst>
            </a:custGeom>
            <a:ln>
              <a:solidFill>
                <a:srgbClr val="0000FF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" name="자유형 19"/>
          <p:cNvSpPr/>
          <p:nvPr/>
        </p:nvSpPr>
        <p:spPr>
          <a:xfrm>
            <a:off x="993061" y="3977309"/>
            <a:ext cx="1621410" cy="532164"/>
          </a:xfrm>
          <a:custGeom>
            <a:avLst/>
            <a:gdLst>
              <a:gd name="connsiteX0" fmla="*/ 1621410 w 1621410"/>
              <a:gd name="connsiteY0" fmla="*/ 273185 h 532164"/>
              <a:gd name="connsiteX1" fmla="*/ 1084082 w 1621410"/>
              <a:gd name="connsiteY1" fmla="*/ 103503 h 532164"/>
              <a:gd name="connsiteX2" fmla="*/ 480767 w 1621410"/>
              <a:gd name="connsiteY2" fmla="*/ 9235 h 532164"/>
              <a:gd name="connsiteX3" fmla="*/ 131975 w 1621410"/>
              <a:gd name="connsiteY3" fmla="*/ 28089 h 532164"/>
              <a:gd name="connsiteX4" fmla="*/ 0 w 1621410"/>
              <a:gd name="connsiteY4" fmla="*/ 226051 h 532164"/>
              <a:gd name="connsiteX5" fmla="*/ 131975 w 1621410"/>
              <a:gd name="connsiteY5" fmla="*/ 452295 h 532164"/>
              <a:gd name="connsiteX6" fmla="*/ 443060 w 1621410"/>
              <a:gd name="connsiteY6" fmla="*/ 527709 h 532164"/>
              <a:gd name="connsiteX7" fmla="*/ 641023 w 1621410"/>
              <a:gd name="connsiteY7" fmla="*/ 339173 h 532164"/>
              <a:gd name="connsiteX8" fmla="*/ 575035 w 1621410"/>
              <a:gd name="connsiteY8" fmla="*/ 131783 h 532164"/>
              <a:gd name="connsiteX9" fmla="*/ 395926 w 1621410"/>
              <a:gd name="connsiteY9" fmla="*/ 84649 h 532164"/>
              <a:gd name="connsiteX10" fmla="*/ 207390 w 1621410"/>
              <a:gd name="connsiteY10" fmla="*/ 112930 h 53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21410" h="532164">
                <a:moveTo>
                  <a:pt x="1621410" y="273185"/>
                </a:moveTo>
                <a:cubicBezTo>
                  <a:pt x="1447799" y="210340"/>
                  <a:pt x="1274189" y="147495"/>
                  <a:pt x="1084082" y="103503"/>
                </a:cubicBezTo>
                <a:cubicBezTo>
                  <a:pt x="893975" y="59511"/>
                  <a:pt x="639451" y="21804"/>
                  <a:pt x="480767" y="9235"/>
                </a:cubicBezTo>
                <a:cubicBezTo>
                  <a:pt x="322083" y="-3334"/>
                  <a:pt x="212103" y="-8047"/>
                  <a:pt x="131975" y="28089"/>
                </a:cubicBezTo>
                <a:cubicBezTo>
                  <a:pt x="51847" y="64225"/>
                  <a:pt x="0" y="155350"/>
                  <a:pt x="0" y="226051"/>
                </a:cubicBezTo>
                <a:cubicBezTo>
                  <a:pt x="0" y="296752"/>
                  <a:pt x="58132" y="402019"/>
                  <a:pt x="131975" y="452295"/>
                </a:cubicBezTo>
                <a:cubicBezTo>
                  <a:pt x="205818" y="502571"/>
                  <a:pt x="358219" y="546563"/>
                  <a:pt x="443060" y="527709"/>
                </a:cubicBezTo>
                <a:cubicBezTo>
                  <a:pt x="527901" y="508855"/>
                  <a:pt x="619027" y="405161"/>
                  <a:pt x="641023" y="339173"/>
                </a:cubicBezTo>
                <a:cubicBezTo>
                  <a:pt x="663019" y="273185"/>
                  <a:pt x="615884" y="174204"/>
                  <a:pt x="575035" y="131783"/>
                </a:cubicBezTo>
                <a:cubicBezTo>
                  <a:pt x="534186" y="89362"/>
                  <a:pt x="457200" y="87791"/>
                  <a:pt x="395926" y="84649"/>
                </a:cubicBezTo>
                <a:cubicBezTo>
                  <a:pt x="334652" y="81507"/>
                  <a:pt x="271021" y="97218"/>
                  <a:pt x="207390" y="112930"/>
                </a:cubicBezTo>
              </a:path>
            </a:pathLst>
          </a:custGeom>
          <a:noFill/>
          <a:ln w="12700"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>
          <a:xfrm>
            <a:off x="6691232" y="6437859"/>
            <a:ext cx="2133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54" name="제목 1">
            <a:extLst>
              <a:ext uri="{FF2B5EF4-FFF2-40B4-BE49-F238E27FC236}">
                <a16:creationId xmlns:a16="http://schemas.microsoft.com/office/drawing/2014/main" id="{CAF674DA-4B18-4E07-8139-068C1C2D452F}"/>
              </a:ext>
            </a:extLst>
          </p:cNvPr>
          <p:cNvSpPr txBox="1">
            <a:spLocks/>
          </p:cNvSpPr>
          <p:nvPr/>
        </p:nvSpPr>
        <p:spPr>
          <a:xfrm>
            <a:off x="179514" y="166289"/>
            <a:ext cx="8229600" cy="602551"/>
          </a:xfrm>
          <a:prstGeom prst="rect">
            <a:avLst/>
          </a:prstGeom>
        </p:spPr>
        <p:txBody>
          <a:bodyPr/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marR="0" lvl="0" indent="-571500" algn="l" defTabSz="901691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j-cs"/>
              </a:rPr>
              <a:t>NR simulations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F9BA8D0-59E5-47EE-A667-CC71F3A3DEE2}"/>
                  </a:ext>
                </a:extLst>
              </p:cNvPr>
              <p:cNvSpPr txBox="1"/>
              <p:nvPr/>
            </p:nvSpPr>
            <p:spPr>
              <a:xfrm>
                <a:off x="2389498" y="4392202"/>
                <a:ext cx="6421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F9BA8D0-59E5-47EE-A667-CC71F3A3D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498" y="4392202"/>
                <a:ext cx="642163" cy="276999"/>
              </a:xfrm>
              <a:prstGeom prst="rect">
                <a:avLst/>
              </a:prstGeom>
              <a:blipFill>
                <a:blip r:embed="rId4"/>
                <a:stretch>
                  <a:fillRect l="-10476" r="-11429" b="-4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그룹 23">
            <a:extLst>
              <a:ext uri="{FF2B5EF4-FFF2-40B4-BE49-F238E27FC236}">
                <a16:creationId xmlns:a16="http://schemas.microsoft.com/office/drawing/2014/main" id="{B55FB361-4D6C-47D5-B575-9DE8F3A4E285}"/>
              </a:ext>
            </a:extLst>
          </p:cNvPr>
          <p:cNvGrpSpPr/>
          <p:nvPr/>
        </p:nvGrpSpPr>
        <p:grpSpPr>
          <a:xfrm>
            <a:off x="3799642" y="3884247"/>
            <a:ext cx="4766848" cy="2270696"/>
            <a:chOff x="3203848" y="3848937"/>
            <a:chExt cx="4680520" cy="2270696"/>
          </a:xfrm>
        </p:grpSpPr>
        <p:grpSp>
          <p:nvGrpSpPr>
            <p:cNvPr id="18" name="그룹 17">
              <a:extLst>
                <a:ext uri="{FF2B5EF4-FFF2-40B4-BE49-F238E27FC236}">
                  <a16:creationId xmlns:a16="http://schemas.microsoft.com/office/drawing/2014/main" id="{2AB8C8AE-0FD9-4767-BDB6-ED1DBE459151}"/>
                </a:ext>
              </a:extLst>
            </p:cNvPr>
            <p:cNvGrpSpPr/>
            <p:nvPr/>
          </p:nvGrpSpPr>
          <p:grpSpPr>
            <a:xfrm>
              <a:off x="3203848" y="3848937"/>
              <a:ext cx="4680520" cy="1665476"/>
              <a:chOff x="3203848" y="3848937"/>
              <a:chExt cx="4680520" cy="1665476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11960" y="4958213"/>
                <a:ext cx="1728192" cy="55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42945" y="4175343"/>
                <a:ext cx="2777327" cy="8350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직사각형 28"/>
              <p:cNvSpPr/>
              <p:nvPr/>
            </p:nvSpPr>
            <p:spPr>
              <a:xfrm>
                <a:off x="3203848" y="3848937"/>
                <a:ext cx="468052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38135" indent="-338135">
                  <a:spcBef>
                    <a:spcPct val="20000"/>
                  </a:spcBef>
                  <a:defRPr/>
                </a:pPr>
                <a:r>
                  <a:rPr lang="en-US" altLang="ko-KR" sz="2000" dirty="0">
                    <a:solidFill>
                      <a:prstClr val="black"/>
                    </a:solidFill>
                  </a:rPr>
                  <a:t>- The marginal capturing gives 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070737-3245-4DA2-9B55-FFEA2A8AA88A}"/>
                </a:ext>
              </a:extLst>
            </p:cNvPr>
            <p:cNvSpPr txBox="1"/>
            <p:nvPr/>
          </p:nvSpPr>
          <p:spPr>
            <a:xfrm>
              <a:off x="4242945" y="5750301"/>
              <a:ext cx="3168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/>
                <a:t>“Capturing Cross-section”</a:t>
              </a:r>
              <a:endParaRPr lang="ko-KR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7151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07504" y="188640"/>
            <a:ext cx="8948042" cy="879644"/>
          </a:xfrm>
          <a:prstGeom prst="rect">
            <a:avLst/>
          </a:prstGeom>
        </p:spPr>
        <p:txBody>
          <a:bodyPr lIns="90119" tIns="45062" rIns="90119" bIns="45062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ko-KR" sz="3100" b="1" dirty="0">
                <a:solidFill>
                  <a:prstClr val="black"/>
                </a:solidFill>
                <a:latin typeface="+mj-lt"/>
                <a:ea typeface="+mj-ea"/>
              </a:rPr>
              <a:t>Two non-spinning equal mass black holes: </a:t>
            </a:r>
          </a:p>
          <a:p>
            <a:pPr>
              <a:spcBef>
                <a:spcPct val="20000"/>
              </a:spcBef>
              <a:defRPr/>
            </a:pPr>
            <a:r>
              <a:rPr lang="en-US" altLang="ko-KR" sz="2600" dirty="0">
                <a:solidFill>
                  <a:prstClr val="black"/>
                </a:solidFill>
                <a:latin typeface="+mj-lt"/>
                <a:ea typeface="+mj-ea"/>
              </a:rPr>
              <a:t>    w/ J. </a:t>
            </a:r>
            <a:r>
              <a:rPr lang="nb-NO" altLang="ko-KR" sz="2600" dirty="0">
                <a:solidFill>
                  <a:prstClr val="black"/>
                </a:solidFill>
                <a:latin typeface="+mj-lt"/>
                <a:ea typeface="+mj-ea"/>
              </a:rPr>
              <a:t>Hansen, P. Diener, F. Loefler &amp; H. Kim (‘13)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84308"/>
            <a:ext cx="3096344" cy="106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그룹 4"/>
          <p:cNvGrpSpPr/>
          <p:nvPr/>
        </p:nvGrpSpPr>
        <p:grpSpPr>
          <a:xfrm>
            <a:off x="251520" y="2564904"/>
            <a:ext cx="6768752" cy="4149080"/>
            <a:chOff x="107504" y="623582"/>
            <a:chExt cx="8964488" cy="4965658"/>
          </a:xfrm>
        </p:grpSpPr>
        <p:pic>
          <p:nvPicPr>
            <p:cNvPr id="9" name="그림 8" descr="simulations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504" y="623582"/>
              <a:ext cx="8767684" cy="4965658"/>
            </a:xfrm>
            <a:prstGeom prst="rect">
              <a:avLst/>
            </a:prstGeom>
          </p:spPr>
        </p:pic>
        <p:cxnSp>
          <p:nvCxnSpPr>
            <p:cNvPr id="10" name="직선 연결선 9"/>
            <p:cNvCxnSpPr/>
            <p:nvPr/>
          </p:nvCxnSpPr>
          <p:spPr>
            <a:xfrm>
              <a:off x="107504" y="1302213"/>
              <a:ext cx="896448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타원 10"/>
          <p:cNvSpPr/>
          <p:nvPr/>
        </p:nvSpPr>
        <p:spPr>
          <a:xfrm>
            <a:off x="3434730" y="3059435"/>
            <a:ext cx="144016" cy="144016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flipV="1">
            <a:off x="3563888" y="2132856"/>
            <a:ext cx="3600400" cy="93610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그룹 18"/>
          <p:cNvGrpSpPr/>
          <p:nvPr/>
        </p:nvGrpSpPr>
        <p:grpSpPr>
          <a:xfrm>
            <a:off x="7164288" y="1988840"/>
            <a:ext cx="1979712" cy="1512168"/>
            <a:chOff x="7164288" y="1988840"/>
            <a:chExt cx="1979712" cy="1512168"/>
          </a:xfrm>
        </p:grpSpPr>
        <p:sp>
          <p:nvSpPr>
            <p:cNvPr id="15" name="TextBox 14"/>
            <p:cNvSpPr txBox="1"/>
            <p:nvPr/>
          </p:nvSpPr>
          <p:spPr>
            <a:xfrm>
              <a:off x="7164288" y="2147714"/>
              <a:ext cx="19797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rgbClr val="FF0000"/>
                  </a:solidFill>
                </a:rPr>
                <a:t>Identifying this point is computationally very expensive!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7179146" y="1988840"/>
              <a:ext cx="1876400" cy="15121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" y="-2643"/>
            <a:ext cx="9126761" cy="6857539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017" y="980728"/>
            <a:ext cx="8892479" cy="568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1520" y="188640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000" b="1" dirty="0">
                <a:solidFill>
                  <a:prstClr val="black"/>
                </a:solidFill>
              </a:rPr>
              <a:t> Features of orbits and waveforms:</a:t>
            </a:r>
            <a:endParaRPr lang="en-US" altLang="ko-KR" dirty="0">
              <a:solidFill>
                <a:prstClr val="black"/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169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5076056" y="4077072"/>
            <a:ext cx="3528392" cy="2160240"/>
            <a:chOff x="4139952" y="4509120"/>
            <a:chExt cx="3528392" cy="2160240"/>
          </a:xfrm>
        </p:grpSpPr>
        <p:sp>
          <p:nvSpPr>
            <p:cNvPr id="19" name="TextBox 18"/>
            <p:cNvSpPr txBox="1"/>
            <p:nvPr/>
          </p:nvSpPr>
          <p:spPr>
            <a:xfrm>
              <a:off x="4427985" y="4653136"/>
              <a:ext cx="309634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>
                  <a:solidFill>
                    <a:prstClr val="black"/>
                  </a:solidFill>
                </a:rPr>
                <a:t>Energy budget (L=1.00):</a:t>
              </a:r>
            </a:p>
            <a:p>
              <a:endParaRPr lang="en-US" altLang="ko-KR" sz="2000" dirty="0">
                <a:solidFill>
                  <a:prstClr val="black"/>
                </a:solidFill>
              </a:endParaRPr>
            </a:p>
            <a:p>
              <a:r>
                <a:rPr lang="en-US" altLang="ko-KR" sz="2000" dirty="0">
                  <a:solidFill>
                    <a:srgbClr val="FF0000"/>
                  </a:solidFill>
                </a:rPr>
                <a:t>l=2: ~98.9%</a:t>
              </a:r>
            </a:p>
            <a:p>
              <a:r>
                <a:rPr lang="en-US" altLang="ko-KR" sz="2000" dirty="0">
                  <a:solidFill>
                    <a:prstClr val="black"/>
                  </a:solidFill>
                </a:rPr>
                <a:t>l=3: ~0.1%</a:t>
              </a:r>
            </a:p>
            <a:p>
              <a:r>
                <a:rPr lang="en-US" altLang="ko-KR" sz="2000" dirty="0">
                  <a:solidFill>
                    <a:prstClr val="black"/>
                  </a:solidFill>
                </a:rPr>
                <a:t>l=4: ~1%</a:t>
              </a:r>
            </a:p>
            <a:p>
              <a:r>
                <a:rPr lang="en-US" altLang="ko-KR" sz="2000" dirty="0">
                  <a:solidFill>
                    <a:prstClr val="black"/>
                  </a:solidFill>
                </a:rPr>
                <a:t>Rest: less than 0.01%</a:t>
              </a:r>
              <a:endParaRPr lang="ko-KR" altLang="en-US" sz="2000" dirty="0">
                <a:solidFill>
                  <a:prstClr val="black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4139952" y="4509120"/>
              <a:ext cx="3528392" cy="21602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1520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000" b="1" dirty="0">
                <a:solidFill>
                  <a:prstClr val="black"/>
                </a:solidFill>
              </a:rPr>
              <a:t> Eccentric orbits </a:t>
            </a:r>
            <a:r>
              <a:rPr lang="en-US" altLang="ko-KR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 Non-negligible m</a:t>
            </a:r>
            <a:r>
              <a:rPr lang="en-US" altLang="ko-KR" sz="2000" b="1" dirty="0">
                <a:solidFill>
                  <a:prstClr val="black"/>
                </a:solidFill>
              </a:rPr>
              <a:t>ulti mode contributions?</a:t>
            </a:r>
            <a:endParaRPr lang="ko-KR" altLang="en-US" sz="2000" b="1" dirty="0">
              <a:solidFill>
                <a:prstClr val="black"/>
              </a:solidFill>
            </a:endParaRPr>
          </a:p>
        </p:txBody>
      </p:sp>
      <p:pic>
        <p:nvPicPr>
          <p:cNvPr id="12" name="그림 11" descr="spherical_harmonics_L=1.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688717"/>
            <a:ext cx="4397020" cy="3240360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13176"/>
            <a:ext cx="1656184" cy="7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400685"/>
            <a:ext cx="3536129" cy="31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836712"/>
            <a:ext cx="2941340" cy="7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1844824"/>
            <a:ext cx="3302843" cy="71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2636912"/>
            <a:ext cx="2282887" cy="5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47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000" b="1" dirty="0">
                <a:solidFill>
                  <a:prstClr val="black"/>
                </a:solidFill>
              </a:rPr>
              <a:t> Maximum impact parameter or capturing cross-section:</a:t>
            </a:r>
            <a:endParaRPr lang="ko-KR" altLang="en-US" sz="2000" b="1" dirty="0">
              <a:solidFill>
                <a:prstClr val="black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427984" y="620688"/>
            <a:ext cx="4372794" cy="3816424"/>
            <a:chOff x="1187624" y="910432"/>
            <a:chExt cx="7541146" cy="570262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908" y="1412776"/>
              <a:ext cx="7537862" cy="5200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직사각형 4"/>
            <p:cNvSpPr/>
            <p:nvPr/>
          </p:nvSpPr>
          <p:spPr>
            <a:xfrm>
              <a:off x="1187624" y="2708920"/>
              <a:ext cx="377150" cy="2016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48292" y="910432"/>
              <a:ext cx="1016154" cy="595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 err="1">
                  <a:solidFill>
                    <a:prstClr val="black"/>
                  </a:solidFill>
                </a:rPr>
                <a:t>b</a:t>
              </a:r>
              <a:r>
                <a:rPr lang="en-US" altLang="ko-KR" sz="1000" dirty="0" err="1">
                  <a:solidFill>
                    <a:prstClr val="black"/>
                  </a:solidFill>
                </a:rPr>
                <a:t>max</a:t>
              </a:r>
              <a:endParaRPr lang="ko-KR" altLang="en-US" sz="1000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95536" y="1196752"/>
            <a:ext cx="34563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ko-KR" dirty="0">
                <a:solidFill>
                  <a:prstClr val="black"/>
                </a:solidFill>
              </a:rPr>
              <a:t> Less capturing for large initial </a:t>
            </a:r>
          </a:p>
          <a:p>
            <a:r>
              <a:rPr lang="en-US" altLang="ko-KR" dirty="0">
                <a:solidFill>
                  <a:prstClr val="black"/>
                </a:solidFill>
              </a:rPr>
              <a:t>  energies</a:t>
            </a:r>
          </a:p>
          <a:p>
            <a:endParaRPr lang="en-US" altLang="ko-KR" dirty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r>
              <a:rPr lang="en-US" altLang="ko-KR" dirty="0">
                <a:solidFill>
                  <a:prstClr val="black"/>
                </a:solidFill>
              </a:rPr>
              <a:t> 2.5PN deviates from NR as E </a:t>
            </a:r>
          </a:p>
          <a:p>
            <a:r>
              <a:rPr lang="en-US" altLang="ko-KR" dirty="0">
                <a:solidFill>
                  <a:prstClr val="black"/>
                </a:solidFill>
              </a:rPr>
              <a:t>  increases: </a:t>
            </a:r>
            <a:r>
              <a:rPr lang="en-US" altLang="ko-KR" u="sng" dirty="0">
                <a:solidFill>
                  <a:prstClr val="black"/>
                </a:solidFill>
              </a:rPr>
              <a:t>~40% maximally</a:t>
            </a:r>
          </a:p>
          <a:p>
            <a:endParaRPr lang="en-US" altLang="ko-KR" dirty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r>
              <a:rPr lang="en-US" altLang="ko-KR" dirty="0">
                <a:solidFill>
                  <a:prstClr val="black"/>
                </a:solidFill>
              </a:rPr>
              <a:t> But, 3.5PN is still in good </a:t>
            </a:r>
          </a:p>
          <a:p>
            <a:r>
              <a:rPr lang="en-US" altLang="ko-KR" dirty="0">
                <a:solidFill>
                  <a:prstClr val="black"/>
                </a:solidFill>
              </a:rPr>
              <a:t>  </a:t>
            </a:r>
            <a:r>
              <a:rPr lang="en-US" altLang="ko-KR" dirty="0" smtClean="0">
                <a:solidFill>
                  <a:prstClr val="black"/>
                </a:solidFill>
              </a:rPr>
              <a:t>agreement with </a:t>
            </a:r>
            <a:r>
              <a:rPr lang="en-US" altLang="ko-KR" u="sng" dirty="0" smtClean="0">
                <a:solidFill>
                  <a:prstClr val="black"/>
                </a:solidFill>
              </a:rPr>
              <a:t>error </a:t>
            </a:r>
            <a:r>
              <a:rPr lang="en-US" altLang="ko-KR" u="sng" dirty="0">
                <a:solidFill>
                  <a:prstClr val="black"/>
                </a:solidFill>
              </a:rPr>
              <a:t>less </a:t>
            </a:r>
            <a:r>
              <a:rPr lang="en-US" altLang="ko-KR" u="sng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altLang="ko-KR" dirty="0">
                <a:solidFill>
                  <a:prstClr val="black"/>
                </a:solidFill>
              </a:rPr>
              <a:t> </a:t>
            </a:r>
            <a:r>
              <a:rPr lang="en-US" altLang="ko-KR" dirty="0" smtClean="0">
                <a:solidFill>
                  <a:prstClr val="black"/>
                </a:solidFill>
              </a:rPr>
              <a:t> </a:t>
            </a:r>
            <a:r>
              <a:rPr lang="en-US" altLang="ko-KR" u="sng" dirty="0" smtClean="0">
                <a:solidFill>
                  <a:prstClr val="black"/>
                </a:solidFill>
              </a:rPr>
              <a:t>than </a:t>
            </a:r>
            <a:r>
              <a:rPr lang="en-US" altLang="ko-KR" u="sng" dirty="0">
                <a:solidFill>
                  <a:prstClr val="black"/>
                </a:solidFill>
              </a:rPr>
              <a:t>~4%</a:t>
            </a:r>
          </a:p>
          <a:p>
            <a:pPr>
              <a:buFontTx/>
              <a:buChar char="-"/>
            </a:pPr>
            <a:endParaRPr lang="en-US" altLang="ko-KR" dirty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r>
              <a:rPr lang="en-US" altLang="ko-KR" dirty="0">
                <a:solidFill>
                  <a:prstClr val="black"/>
                </a:solidFill>
              </a:rPr>
              <a:t> For any given energy, the GR</a:t>
            </a:r>
          </a:p>
          <a:p>
            <a:r>
              <a:rPr lang="en-US" altLang="ko-KR" dirty="0">
                <a:solidFill>
                  <a:prstClr val="black"/>
                </a:solidFill>
              </a:rPr>
              <a:t>  result gives the strongest    </a:t>
            </a:r>
          </a:p>
          <a:p>
            <a:r>
              <a:rPr lang="en-US" altLang="ko-KR" dirty="0">
                <a:solidFill>
                  <a:prstClr val="black"/>
                </a:solidFill>
              </a:rPr>
              <a:t>  capturing.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248472"/>
            <a:ext cx="3828341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6487641" y="4259188"/>
            <a:ext cx="1252711" cy="124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263934" y="5521879"/>
            <a:ext cx="400110" cy="15121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1400" b="1" dirty="0">
                <a:solidFill>
                  <a:prstClr val="black"/>
                </a:solidFill>
              </a:rPr>
              <a:t>Percentage error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02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07504" y="188640"/>
            <a:ext cx="8948042" cy="879644"/>
          </a:xfrm>
          <a:prstGeom prst="rect">
            <a:avLst/>
          </a:prstGeom>
        </p:spPr>
        <p:txBody>
          <a:bodyPr lIns="90119" tIns="45062" rIns="90119" bIns="45062">
            <a:normAutofit lnSpcReduction="10000"/>
          </a:bodyPr>
          <a:lstStyle/>
          <a:p>
            <a:pPr marL="342900" marR="0" lvl="0" indent="-342900" algn="l" defTabSz="901691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ko-KR" sz="3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Un-equal masses without spin: </a:t>
            </a:r>
            <a:r>
              <a:rPr kumimoji="0" lang="en-US" altLang="ko-KR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w/ Y. Bae, H. Lee &amp; J. </a:t>
            </a:r>
            <a:r>
              <a:rPr kumimoji="0" lang="nb-NO" altLang="ko-KR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Hansen (‘17)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6" y="1496861"/>
            <a:ext cx="4278563" cy="517249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949393"/>
            <a:ext cx="2345013" cy="22322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3091960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01691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- EPO (Exact parabolic orbit)</a:t>
            </a:r>
          </a:p>
          <a:p>
            <a:pPr marL="0" marR="0" lvl="0" indent="0" algn="l" defTabSz="901691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- PNCO (PN corrected orbit)</a:t>
            </a:r>
          </a:p>
          <a:p>
            <a:pPr marL="0" marR="0" lvl="0" indent="0" algn="l" defTabSz="901691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- NR orbit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pPr marL="0" marR="0" lvl="0" indent="0" algn="r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01691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E6A4C90-D5F3-4E6C-8626-DF32261CB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4094413"/>
            <a:ext cx="3388488" cy="273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23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Outline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611560" y="2060848"/>
            <a:ext cx="8280920" cy="3096344"/>
          </a:xfrm>
          <a:prstGeom prst="rect">
            <a:avLst/>
          </a:prstGeom>
        </p:spPr>
        <p:txBody>
          <a:bodyPr vert="horz" lIns="90119" tIns="45062" rIns="90119" bIns="45062" rtlCol="0">
            <a:normAutofit fontScale="85000" lnSpcReduction="10000"/>
          </a:bodyPr>
          <a:lstStyle/>
          <a:p>
            <a:pPr marL="571500" marR="0" lvl="0" indent="-571500" defTabSz="901691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romanUcPeriod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Motivation</a:t>
            </a:r>
          </a:p>
          <a:p>
            <a:pPr marL="571500" lvl="0" indent="-571500">
              <a:lnSpc>
                <a:spcPct val="150000"/>
              </a:lnSpc>
              <a:spcBef>
                <a:spcPct val="20000"/>
              </a:spcBef>
              <a:buAutoNum type="romanUcPeriod"/>
              <a:defRPr/>
            </a:pPr>
            <a:r>
              <a:rPr lang="nn-NO" altLang="ko-KR" sz="3200" dirty="0" smtClean="0">
                <a:latin typeface="+mn-ea"/>
              </a:rPr>
              <a:t>NR </a:t>
            </a:r>
            <a:r>
              <a:rPr lang="nn-NO" altLang="ko-KR" sz="3200" dirty="0">
                <a:latin typeface="+mn-ea"/>
              </a:rPr>
              <a:t>Results for GW </a:t>
            </a:r>
            <a:r>
              <a:rPr lang="nn-NO" altLang="ko-KR" sz="3200" dirty="0" smtClean="0">
                <a:latin typeface="+mn-ea"/>
              </a:rPr>
              <a:t>Capture</a:t>
            </a:r>
          </a:p>
          <a:p>
            <a:pPr marL="571500" lvl="0" indent="-571500">
              <a:lnSpc>
                <a:spcPct val="150000"/>
              </a:lnSpc>
              <a:spcBef>
                <a:spcPct val="20000"/>
              </a:spcBef>
              <a:buAutoNum type="romanUcPeriod"/>
              <a:defRPr/>
            </a:pPr>
            <a:r>
              <a:rPr lang="en-US" altLang="ko-KR" sz="3200" dirty="0" smtClean="0">
                <a:latin typeface="+mn-ea"/>
              </a:rPr>
              <a:t>Waveform </a:t>
            </a:r>
            <a:r>
              <a:rPr lang="en-US" altLang="ko-KR" sz="3200" dirty="0">
                <a:latin typeface="+mn-ea"/>
              </a:rPr>
              <a:t>modeling with general </a:t>
            </a:r>
            <a:r>
              <a:rPr lang="en-US" altLang="ko-KR" sz="3200" dirty="0" smtClean="0">
                <a:latin typeface="+mn-ea"/>
              </a:rPr>
              <a:t>eccentricity</a:t>
            </a:r>
          </a:p>
          <a:p>
            <a:pPr marL="571500" lvl="0" indent="-571500">
              <a:lnSpc>
                <a:spcPct val="150000"/>
              </a:lnSpc>
              <a:spcBef>
                <a:spcPct val="20000"/>
              </a:spcBef>
              <a:buAutoNum type="romanUcPeriod"/>
              <a:defRPr/>
            </a:pPr>
            <a:r>
              <a:rPr lang="en-US" altLang="ko-KR" sz="3200" dirty="0" smtClean="0">
                <a:latin typeface="+mn-ea"/>
              </a:rPr>
              <a:t>Conclusion</a:t>
            </a:r>
            <a:endParaRPr lang="en-US" altLang="ko-KR" sz="3200" dirty="0">
              <a:latin typeface="+mn-ea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07504" y="188640"/>
            <a:ext cx="8948042" cy="879644"/>
          </a:xfrm>
          <a:prstGeom prst="rect">
            <a:avLst/>
          </a:prstGeom>
        </p:spPr>
        <p:txBody>
          <a:bodyPr lIns="90119" tIns="45062" rIns="90119" bIns="45062">
            <a:normAutofit lnSpcReduction="10000"/>
          </a:bodyPr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ko-KR" sz="3100" b="1" dirty="0">
                <a:solidFill>
                  <a:prstClr val="black"/>
                </a:solidFill>
              </a:rPr>
              <a:t> Effects of spin with equal masses: </a:t>
            </a:r>
            <a:r>
              <a:rPr lang="en-US" altLang="ko-KR" sz="2200" dirty="0">
                <a:solidFill>
                  <a:prstClr val="black"/>
                </a:solidFill>
              </a:rPr>
              <a:t>w/ Y. Bae &amp; H. Lee </a:t>
            </a:r>
            <a:r>
              <a:rPr lang="nb-NO" altLang="ko-KR" sz="2200" dirty="0">
                <a:solidFill>
                  <a:prstClr val="black"/>
                </a:solidFill>
              </a:rPr>
              <a:t>(‘20)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20</a:t>
            </a:fld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6DF0082-82AB-4E02-905D-3A2891306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063" y="2763310"/>
            <a:ext cx="3296992" cy="421532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D005C53B-BD49-4DAF-B55F-4E0FAB2D1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515" y="1951219"/>
            <a:ext cx="3940935" cy="8625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613BE1-60DD-4314-BAFE-EC5AB876DEA9}"/>
              </a:ext>
            </a:extLst>
          </p:cNvPr>
          <p:cNvSpPr txBox="1"/>
          <p:nvPr/>
        </p:nvSpPr>
        <p:spPr>
          <a:xfrm>
            <a:off x="687990" y="1230980"/>
            <a:ext cx="8134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How to design the parameter space?:</a:t>
            </a:r>
          </a:p>
          <a:p>
            <a:pPr lvl="1"/>
            <a:r>
              <a:rPr lang="en-US" altLang="ko-KR" sz="2000" dirty="0"/>
              <a:t>- Energy flux emitted at 2.5PN order</a:t>
            </a:r>
            <a:endParaRPr lang="ko-KR" altLang="en-US" sz="2000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8C038D3-440C-4091-A55D-4506046D9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1779" y="2263648"/>
            <a:ext cx="1159099" cy="421532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A9CBE462-F804-4927-8856-964463CF9A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096" y="2698320"/>
            <a:ext cx="1648496" cy="330740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B96FBDE8-36C3-4D81-AC2C-C8A666396C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9912" y="3447702"/>
            <a:ext cx="5194920" cy="3267021"/>
          </a:xfrm>
          <a:prstGeom prst="rect">
            <a:avLst/>
          </a:prstGeom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77CDF51D-2E0B-4AD9-B011-B5C77E6DDF73}"/>
              </a:ext>
            </a:extLst>
          </p:cNvPr>
          <p:cNvSpPr/>
          <p:nvPr/>
        </p:nvSpPr>
        <p:spPr>
          <a:xfrm>
            <a:off x="319999" y="4564389"/>
            <a:ext cx="1152128" cy="400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E5868D5F-2BE7-40D7-B256-5A28A7941804}"/>
              </a:ext>
            </a:extLst>
          </p:cNvPr>
          <p:cNvSpPr/>
          <p:nvPr/>
        </p:nvSpPr>
        <p:spPr>
          <a:xfrm>
            <a:off x="1425296" y="4675171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73186176-9B99-498A-BF1A-A7D7050AE53A}"/>
              </a:ext>
            </a:extLst>
          </p:cNvPr>
          <p:cNvSpPr/>
          <p:nvPr/>
        </p:nvSpPr>
        <p:spPr>
          <a:xfrm>
            <a:off x="293326" y="4675171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A82C6D20-20A8-4927-9340-7853E810DE22}"/>
              </a:ext>
            </a:extLst>
          </p:cNvPr>
          <p:cNvCxnSpPr>
            <a:cxnSpLocks/>
          </p:cNvCxnSpPr>
          <p:nvPr/>
        </p:nvCxnSpPr>
        <p:spPr>
          <a:xfrm flipV="1">
            <a:off x="1474065" y="4442986"/>
            <a:ext cx="0" cy="2861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83782A51-7450-4C75-A094-B88FB9D5A79E}"/>
              </a:ext>
            </a:extLst>
          </p:cNvPr>
          <p:cNvCxnSpPr>
            <a:cxnSpLocks/>
          </p:cNvCxnSpPr>
          <p:nvPr/>
        </p:nvCxnSpPr>
        <p:spPr>
          <a:xfrm flipV="1">
            <a:off x="346335" y="4454763"/>
            <a:ext cx="0" cy="2861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AFF5B98C-78DA-4528-8E21-0B3EBACE564A}"/>
              </a:ext>
            </a:extLst>
          </p:cNvPr>
          <p:cNvCxnSpPr>
            <a:cxnSpLocks/>
          </p:cNvCxnSpPr>
          <p:nvPr/>
        </p:nvCxnSpPr>
        <p:spPr>
          <a:xfrm>
            <a:off x="857088" y="4954561"/>
            <a:ext cx="261719" cy="73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14AADA05-9815-49FA-8B73-1E8218F3C6B7}"/>
              </a:ext>
            </a:extLst>
          </p:cNvPr>
          <p:cNvCxnSpPr>
            <a:cxnSpLocks/>
          </p:cNvCxnSpPr>
          <p:nvPr/>
        </p:nvCxnSpPr>
        <p:spPr>
          <a:xfrm>
            <a:off x="1506519" y="4724502"/>
            <a:ext cx="321178" cy="16435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B2FBB7A3-C49A-4E52-A4C6-4C35B4CF90D1}"/>
              </a:ext>
            </a:extLst>
          </p:cNvPr>
          <p:cNvCxnSpPr>
            <a:cxnSpLocks/>
          </p:cNvCxnSpPr>
          <p:nvPr/>
        </p:nvCxnSpPr>
        <p:spPr>
          <a:xfrm flipV="1">
            <a:off x="873151" y="4253940"/>
            <a:ext cx="454" cy="49492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81FEC0BC-0AED-4BDB-B2DF-96DF335CEB1A}"/>
              </a:ext>
            </a:extLst>
          </p:cNvPr>
          <p:cNvCxnSpPr>
            <a:cxnSpLocks/>
          </p:cNvCxnSpPr>
          <p:nvPr/>
        </p:nvCxnSpPr>
        <p:spPr>
          <a:xfrm flipH="1">
            <a:off x="1333219" y="4735281"/>
            <a:ext cx="159612" cy="190501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2E59E32B-4B45-46FA-A333-6BE26EA98DD2}"/>
              </a:ext>
            </a:extLst>
          </p:cNvPr>
          <p:cNvCxnSpPr>
            <a:cxnSpLocks/>
          </p:cNvCxnSpPr>
          <p:nvPr/>
        </p:nvCxnSpPr>
        <p:spPr>
          <a:xfrm flipH="1" flipV="1">
            <a:off x="1312507" y="4510401"/>
            <a:ext cx="155387" cy="197666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B131EE60-A34D-4942-BD03-2328DCBAB325}"/>
              </a:ext>
            </a:extLst>
          </p:cNvPr>
          <p:cNvCxnSpPr>
            <a:cxnSpLocks/>
          </p:cNvCxnSpPr>
          <p:nvPr/>
        </p:nvCxnSpPr>
        <p:spPr>
          <a:xfrm>
            <a:off x="1467894" y="4764271"/>
            <a:ext cx="0" cy="321235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F4741A83-F478-4E4A-B346-F0E21F732B4E}"/>
              </a:ext>
            </a:extLst>
          </p:cNvPr>
          <p:cNvCxnSpPr>
            <a:cxnSpLocks/>
          </p:cNvCxnSpPr>
          <p:nvPr/>
        </p:nvCxnSpPr>
        <p:spPr>
          <a:xfrm flipH="1">
            <a:off x="1179069" y="4722927"/>
            <a:ext cx="288422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타원 45">
            <a:extLst>
              <a:ext uri="{FF2B5EF4-FFF2-40B4-BE49-F238E27FC236}">
                <a16:creationId xmlns:a16="http://schemas.microsoft.com/office/drawing/2014/main" id="{8CC1A6E1-3F33-49F5-9F55-0A70368C219E}"/>
              </a:ext>
            </a:extLst>
          </p:cNvPr>
          <p:cNvSpPr/>
          <p:nvPr/>
        </p:nvSpPr>
        <p:spPr>
          <a:xfrm>
            <a:off x="224991" y="5835081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6B24672D-BF72-4DB9-8F35-2E6FB260ACAF}"/>
              </a:ext>
            </a:extLst>
          </p:cNvPr>
          <p:cNvCxnSpPr>
            <a:cxnSpLocks/>
          </p:cNvCxnSpPr>
          <p:nvPr/>
        </p:nvCxnSpPr>
        <p:spPr>
          <a:xfrm flipV="1">
            <a:off x="278000" y="5614673"/>
            <a:ext cx="0" cy="2861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타원 47">
            <a:extLst>
              <a:ext uri="{FF2B5EF4-FFF2-40B4-BE49-F238E27FC236}">
                <a16:creationId xmlns:a16="http://schemas.microsoft.com/office/drawing/2014/main" id="{883133FF-BC14-4837-B081-7B83DBB67050}"/>
              </a:ext>
            </a:extLst>
          </p:cNvPr>
          <p:cNvSpPr/>
          <p:nvPr/>
        </p:nvSpPr>
        <p:spPr>
          <a:xfrm>
            <a:off x="658696" y="5835081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19393E1E-5D65-4A64-83BE-F01DF83B9D13}"/>
              </a:ext>
            </a:extLst>
          </p:cNvPr>
          <p:cNvCxnSpPr>
            <a:cxnSpLocks/>
          </p:cNvCxnSpPr>
          <p:nvPr/>
        </p:nvCxnSpPr>
        <p:spPr>
          <a:xfrm>
            <a:off x="707465" y="5889070"/>
            <a:ext cx="4922" cy="2762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타원 52">
            <a:extLst>
              <a:ext uri="{FF2B5EF4-FFF2-40B4-BE49-F238E27FC236}">
                <a16:creationId xmlns:a16="http://schemas.microsoft.com/office/drawing/2014/main" id="{7EAC1BA2-5016-4BE9-8836-D08329421658}"/>
              </a:ext>
            </a:extLst>
          </p:cNvPr>
          <p:cNvSpPr/>
          <p:nvPr/>
        </p:nvSpPr>
        <p:spPr>
          <a:xfrm>
            <a:off x="269254" y="5805264"/>
            <a:ext cx="443133" cy="191181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EA88C39D-8C1D-4C81-A6CB-F715D5A5D42E}"/>
              </a:ext>
            </a:extLst>
          </p:cNvPr>
          <p:cNvSpPr/>
          <p:nvPr/>
        </p:nvSpPr>
        <p:spPr>
          <a:xfrm>
            <a:off x="1090911" y="5835081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F2849833-52C0-48C1-A96E-C9F77A0901CD}"/>
              </a:ext>
            </a:extLst>
          </p:cNvPr>
          <p:cNvCxnSpPr>
            <a:cxnSpLocks/>
          </p:cNvCxnSpPr>
          <p:nvPr/>
        </p:nvCxnSpPr>
        <p:spPr>
          <a:xfrm flipH="1" flipV="1">
            <a:off x="849695" y="5880969"/>
            <a:ext cx="294225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타원 55">
            <a:extLst>
              <a:ext uri="{FF2B5EF4-FFF2-40B4-BE49-F238E27FC236}">
                <a16:creationId xmlns:a16="http://schemas.microsoft.com/office/drawing/2014/main" id="{F897181E-98D1-42DA-928A-39D9B8E1DF3B}"/>
              </a:ext>
            </a:extLst>
          </p:cNvPr>
          <p:cNvSpPr/>
          <p:nvPr/>
        </p:nvSpPr>
        <p:spPr>
          <a:xfrm>
            <a:off x="1524616" y="5835081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9B57D4B6-CEAA-4F8B-92EF-FE5301404E88}"/>
              </a:ext>
            </a:extLst>
          </p:cNvPr>
          <p:cNvCxnSpPr>
            <a:cxnSpLocks/>
          </p:cNvCxnSpPr>
          <p:nvPr/>
        </p:nvCxnSpPr>
        <p:spPr>
          <a:xfrm>
            <a:off x="1573385" y="5879131"/>
            <a:ext cx="27097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타원 57">
            <a:extLst>
              <a:ext uri="{FF2B5EF4-FFF2-40B4-BE49-F238E27FC236}">
                <a16:creationId xmlns:a16="http://schemas.microsoft.com/office/drawing/2014/main" id="{86A4EAEE-AF1E-4337-B40A-76FB102CB0CC}"/>
              </a:ext>
            </a:extLst>
          </p:cNvPr>
          <p:cNvSpPr/>
          <p:nvPr/>
        </p:nvSpPr>
        <p:spPr>
          <a:xfrm>
            <a:off x="1135174" y="5805264"/>
            <a:ext cx="443133" cy="191181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63">
            <a:extLst>
              <a:ext uri="{FF2B5EF4-FFF2-40B4-BE49-F238E27FC236}">
                <a16:creationId xmlns:a16="http://schemas.microsoft.com/office/drawing/2014/main" id="{F6C0F854-3DF4-4211-9690-9993A24CECB2}"/>
              </a:ext>
            </a:extLst>
          </p:cNvPr>
          <p:cNvSpPr/>
          <p:nvPr/>
        </p:nvSpPr>
        <p:spPr>
          <a:xfrm>
            <a:off x="1115616" y="6435988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FD6E2BF7-8673-4C65-8627-15EF005A1546}"/>
              </a:ext>
            </a:extLst>
          </p:cNvPr>
          <p:cNvCxnSpPr>
            <a:cxnSpLocks/>
            <a:endCxn id="68" idx="4"/>
          </p:cNvCxnSpPr>
          <p:nvPr/>
        </p:nvCxnSpPr>
        <p:spPr>
          <a:xfrm>
            <a:off x="1168625" y="6501754"/>
            <a:ext cx="212821" cy="955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타원 65">
            <a:extLst>
              <a:ext uri="{FF2B5EF4-FFF2-40B4-BE49-F238E27FC236}">
                <a16:creationId xmlns:a16="http://schemas.microsoft.com/office/drawing/2014/main" id="{E74FC665-862B-4009-8E87-3B3408A09F9E}"/>
              </a:ext>
            </a:extLst>
          </p:cNvPr>
          <p:cNvSpPr/>
          <p:nvPr/>
        </p:nvSpPr>
        <p:spPr>
          <a:xfrm>
            <a:off x="1549321" y="6435988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3B9042D5-EDB1-46C8-9F19-E7AE4B396C35}"/>
              </a:ext>
            </a:extLst>
          </p:cNvPr>
          <p:cNvCxnSpPr>
            <a:cxnSpLocks/>
            <a:endCxn id="68" idx="0"/>
          </p:cNvCxnSpPr>
          <p:nvPr/>
        </p:nvCxnSpPr>
        <p:spPr>
          <a:xfrm flipH="1" flipV="1">
            <a:off x="1381446" y="6406171"/>
            <a:ext cx="216644" cy="838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타원 67">
            <a:extLst>
              <a:ext uri="{FF2B5EF4-FFF2-40B4-BE49-F238E27FC236}">
                <a16:creationId xmlns:a16="http://schemas.microsoft.com/office/drawing/2014/main" id="{ADBE021D-5F51-461C-87D3-CD966FF4BF9C}"/>
              </a:ext>
            </a:extLst>
          </p:cNvPr>
          <p:cNvSpPr/>
          <p:nvPr/>
        </p:nvSpPr>
        <p:spPr>
          <a:xfrm>
            <a:off x="1159879" y="6406171"/>
            <a:ext cx="443133" cy="191181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타원 70">
            <a:extLst>
              <a:ext uri="{FF2B5EF4-FFF2-40B4-BE49-F238E27FC236}">
                <a16:creationId xmlns:a16="http://schemas.microsoft.com/office/drawing/2014/main" id="{71BF12F6-E8EC-4DA5-887B-F14063F29D6C}"/>
              </a:ext>
            </a:extLst>
          </p:cNvPr>
          <p:cNvSpPr/>
          <p:nvPr/>
        </p:nvSpPr>
        <p:spPr>
          <a:xfrm>
            <a:off x="233346" y="6507996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2A7D8107-4B27-43D8-A33B-3FA109FA865C}"/>
              </a:ext>
            </a:extLst>
          </p:cNvPr>
          <p:cNvCxnSpPr>
            <a:cxnSpLocks/>
          </p:cNvCxnSpPr>
          <p:nvPr/>
        </p:nvCxnSpPr>
        <p:spPr>
          <a:xfrm>
            <a:off x="319999" y="6560707"/>
            <a:ext cx="16769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타원 72">
            <a:extLst>
              <a:ext uri="{FF2B5EF4-FFF2-40B4-BE49-F238E27FC236}">
                <a16:creationId xmlns:a16="http://schemas.microsoft.com/office/drawing/2014/main" id="{5E46F25A-42BE-465A-BC12-0E1C1770C44E}"/>
              </a:ext>
            </a:extLst>
          </p:cNvPr>
          <p:cNvSpPr/>
          <p:nvPr/>
        </p:nvSpPr>
        <p:spPr>
          <a:xfrm>
            <a:off x="667051" y="6507996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5DE1D839-11E2-41E2-B905-D18B336ADA48}"/>
              </a:ext>
            </a:extLst>
          </p:cNvPr>
          <p:cNvCxnSpPr>
            <a:cxnSpLocks/>
          </p:cNvCxnSpPr>
          <p:nvPr/>
        </p:nvCxnSpPr>
        <p:spPr>
          <a:xfrm flipH="1">
            <a:off x="497629" y="6563823"/>
            <a:ext cx="17058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타원 74">
            <a:extLst>
              <a:ext uri="{FF2B5EF4-FFF2-40B4-BE49-F238E27FC236}">
                <a16:creationId xmlns:a16="http://schemas.microsoft.com/office/drawing/2014/main" id="{79AB2DDB-DE81-4731-B17B-61DBBB1109E1}"/>
              </a:ext>
            </a:extLst>
          </p:cNvPr>
          <p:cNvSpPr/>
          <p:nvPr/>
        </p:nvSpPr>
        <p:spPr>
          <a:xfrm>
            <a:off x="277609" y="6478179"/>
            <a:ext cx="443133" cy="191181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5C50F39-0E14-4B3E-A74F-5D683AA32791}"/>
                  </a:ext>
                </a:extLst>
              </p:cNvPr>
              <p:cNvSpPr txBox="1"/>
              <p:nvPr/>
            </p:nvSpPr>
            <p:spPr>
              <a:xfrm>
                <a:off x="1907704" y="6381328"/>
                <a:ext cx="2789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i="1" smtClean="0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5C50F39-0E14-4B3E-A74F-5D683AA32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6381328"/>
                <a:ext cx="278923" cy="276999"/>
              </a:xfrm>
              <a:prstGeom prst="rect">
                <a:avLst/>
              </a:prstGeom>
              <a:blipFill>
                <a:blip r:embed="rId7"/>
                <a:stretch>
                  <a:fillRect r="-217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7CBA8F9-32B9-439B-BEE6-6261E317ACC0}"/>
                  </a:ext>
                </a:extLst>
              </p:cNvPr>
              <p:cNvSpPr txBox="1"/>
              <p:nvPr/>
            </p:nvSpPr>
            <p:spPr>
              <a:xfrm>
                <a:off x="2042885" y="5966588"/>
                <a:ext cx="1498744" cy="3406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16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ko-KR" altLang="en-US" sz="160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  <m:sup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(+)</m:t>
                          </m:r>
                        </m:sup>
                      </m:sSubSup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6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7CBA8F9-32B9-439B-BEE6-6261E317A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885" y="5966588"/>
                <a:ext cx="1498744" cy="340671"/>
              </a:xfrm>
              <a:prstGeom prst="rect">
                <a:avLst/>
              </a:prstGeom>
              <a:blipFill>
                <a:blip r:embed="rId8"/>
                <a:stretch>
                  <a:fillRect l="-1626" r="-1626" b="-196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103A9CA-6EB8-41E7-817D-A25261452630}"/>
                  </a:ext>
                </a:extLst>
              </p:cNvPr>
              <p:cNvSpPr txBox="1"/>
              <p:nvPr/>
            </p:nvSpPr>
            <p:spPr>
              <a:xfrm>
                <a:off x="653845" y="4185995"/>
                <a:ext cx="2019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ko-KR" altLang="en-US" b="1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103A9CA-6EB8-41E7-817D-A25261452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845" y="4185995"/>
                <a:ext cx="201978" cy="276999"/>
              </a:xfrm>
              <a:prstGeom prst="rect">
                <a:avLst/>
              </a:prstGeom>
              <a:blipFill>
                <a:blip r:embed="rId9"/>
                <a:stretch>
                  <a:fillRect l="-21212" r="-24242" b="-1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4" name="그림 83">
            <a:extLst>
              <a:ext uri="{FF2B5EF4-FFF2-40B4-BE49-F238E27FC236}">
                <a16:creationId xmlns:a16="http://schemas.microsoft.com/office/drawing/2014/main" id="{033CB6DA-4F36-4884-8BDF-E6ACD1FFC7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504" y="3446629"/>
            <a:ext cx="3992451" cy="648511"/>
          </a:xfrm>
          <a:prstGeom prst="rect">
            <a:avLst/>
          </a:prstGeom>
        </p:spPr>
      </p:pic>
      <p:sp>
        <p:nvSpPr>
          <p:cNvPr id="85" name="타원 84">
            <a:extLst>
              <a:ext uri="{FF2B5EF4-FFF2-40B4-BE49-F238E27FC236}">
                <a16:creationId xmlns:a16="http://schemas.microsoft.com/office/drawing/2014/main" id="{6E33EF4D-A772-439F-A6AF-FF3899866D1F}"/>
              </a:ext>
            </a:extLst>
          </p:cNvPr>
          <p:cNvSpPr/>
          <p:nvPr/>
        </p:nvSpPr>
        <p:spPr>
          <a:xfrm>
            <a:off x="4470465" y="5813357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864A0442-8950-4396-9B74-111F4AE28983}"/>
              </a:ext>
            </a:extLst>
          </p:cNvPr>
          <p:cNvCxnSpPr>
            <a:cxnSpLocks/>
          </p:cNvCxnSpPr>
          <p:nvPr/>
        </p:nvCxnSpPr>
        <p:spPr>
          <a:xfrm>
            <a:off x="4523474" y="5879123"/>
            <a:ext cx="0" cy="289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타원 86">
            <a:extLst>
              <a:ext uri="{FF2B5EF4-FFF2-40B4-BE49-F238E27FC236}">
                <a16:creationId xmlns:a16="http://schemas.microsoft.com/office/drawing/2014/main" id="{A907B231-3446-430D-BBC6-E11B8FE2D0D6}"/>
              </a:ext>
            </a:extLst>
          </p:cNvPr>
          <p:cNvSpPr/>
          <p:nvPr/>
        </p:nvSpPr>
        <p:spPr>
          <a:xfrm>
            <a:off x="4904170" y="5813357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DDABCE65-7D74-4671-A648-CE6A0254804C}"/>
              </a:ext>
            </a:extLst>
          </p:cNvPr>
          <p:cNvCxnSpPr>
            <a:cxnSpLocks/>
          </p:cNvCxnSpPr>
          <p:nvPr/>
        </p:nvCxnSpPr>
        <p:spPr>
          <a:xfrm>
            <a:off x="4952939" y="5867347"/>
            <a:ext cx="0" cy="3016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타원 88">
            <a:extLst>
              <a:ext uri="{FF2B5EF4-FFF2-40B4-BE49-F238E27FC236}">
                <a16:creationId xmlns:a16="http://schemas.microsoft.com/office/drawing/2014/main" id="{73C6DD6C-0A82-42F6-BFF3-1C2914DD8A76}"/>
              </a:ext>
            </a:extLst>
          </p:cNvPr>
          <p:cNvSpPr/>
          <p:nvPr/>
        </p:nvSpPr>
        <p:spPr>
          <a:xfrm>
            <a:off x="4514728" y="5783540"/>
            <a:ext cx="443133" cy="191181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타원 90">
            <a:extLst>
              <a:ext uri="{FF2B5EF4-FFF2-40B4-BE49-F238E27FC236}">
                <a16:creationId xmlns:a16="http://schemas.microsoft.com/office/drawing/2014/main" id="{B2AD671B-83AD-4DC3-8966-58633385B1E7}"/>
              </a:ext>
            </a:extLst>
          </p:cNvPr>
          <p:cNvSpPr/>
          <p:nvPr/>
        </p:nvSpPr>
        <p:spPr>
          <a:xfrm>
            <a:off x="8435765" y="5918550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9C67E35C-5F55-48F7-99EC-530C0E9D9D0B}"/>
              </a:ext>
            </a:extLst>
          </p:cNvPr>
          <p:cNvCxnSpPr>
            <a:cxnSpLocks/>
          </p:cNvCxnSpPr>
          <p:nvPr/>
        </p:nvCxnSpPr>
        <p:spPr>
          <a:xfrm flipV="1">
            <a:off x="8488774" y="5698142"/>
            <a:ext cx="0" cy="2861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타원 92">
            <a:extLst>
              <a:ext uri="{FF2B5EF4-FFF2-40B4-BE49-F238E27FC236}">
                <a16:creationId xmlns:a16="http://schemas.microsoft.com/office/drawing/2014/main" id="{F1E9E9E0-5DB0-49E2-85F5-1A6095DEE994}"/>
              </a:ext>
            </a:extLst>
          </p:cNvPr>
          <p:cNvSpPr/>
          <p:nvPr/>
        </p:nvSpPr>
        <p:spPr>
          <a:xfrm>
            <a:off x="8869470" y="5918550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4" name="직선 화살표 연결선 93">
            <a:extLst>
              <a:ext uri="{FF2B5EF4-FFF2-40B4-BE49-F238E27FC236}">
                <a16:creationId xmlns:a16="http://schemas.microsoft.com/office/drawing/2014/main" id="{0B7DF2C4-BA27-4F9B-9485-4FF2BC259342}"/>
              </a:ext>
            </a:extLst>
          </p:cNvPr>
          <p:cNvCxnSpPr>
            <a:cxnSpLocks/>
          </p:cNvCxnSpPr>
          <p:nvPr/>
        </p:nvCxnSpPr>
        <p:spPr>
          <a:xfrm flipV="1">
            <a:off x="8918239" y="5698142"/>
            <a:ext cx="0" cy="2743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타원 94">
            <a:extLst>
              <a:ext uri="{FF2B5EF4-FFF2-40B4-BE49-F238E27FC236}">
                <a16:creationId xmlns:a16="http://schemas.microsoft.com/office/drawing/2014/main" id="{7D9F9256-C726-45A6-80C2-38FD5E879DF9}"/>
              </a:ext>
            </a:extLst>
          </p:cNvPr>
          <p:cNvSpPr/>
          <p:nvPr/>
        </p:nvSpPr>
        <p:spPr>
          <a:xfrm>
            <a:off x="8480028" y="5888733"/>
            <a:ext cx="443133" cy="191181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7BE47924-CF38-492D-99E9-8908A89A0940}"/>
              </a:ext>
            </a:extLst>
          </p:cNvPr>
          <p:cNvCxnSpPr>
            <a:cxnSpLocks/>
          </p:cNvCxnSpPr>
          <p:nvPr/>
        </p:nvCxnSpPr>
        <p:spPr>
          <a:xfrm flipV="1">
            <a:off x="4733279" y="5372420"/>
            <a:ext cx="454" cy="49492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화살표 연결선 98">
            <a:extLst>
              <a:ext uri="{FF2B5EF4-FFF2-40B4-BE49-F238E27FC236}">
                <a16:creationId xmlns:a16="http://schemas.microsoft.com/office/drawing/2014/main" id="{416E2440-BA6C-4324-9BA4-B384B805F0A9}"/>
              </a:ext>
            </a:extLst>
          </p:cNvPr>
          <p:cNvCxnSpPr>
            <a:cxnSpLocks/>
          </p:cNvCxnSpPr>
          <p:nvPr/>
        </p:nvCxnSpPr>
        <p:spPr>
          <a:xfrm flipV="1">
            <a:off x="8701776" y="5489391"/>
            <a:ext cx="454" cy="49492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92B3F281-4EBB-4DF9-BD1C-0E1C30A8F172}"/>
              </a:ext>
            </a:extLst>
          </p:cNvPr>
          <p:cNvSpPr txBox="1"/>
          <p:nvPr/>
        </p:nvSpPr>
        <p:spPr>
          <a:xfrm>
            <a:off x="4805580" y="3152447"/>
            <a:ext cx="401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Radiated energy through a single encounter</a:t>
            </a:r>
            <a:endParaRPr lang="ko-KR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F14CF163-90F5-4648-BB50-149155308CAF}"/>
                  </a:ext>
                </a:extLst>
              </p:cNvPr>
              <p:cNvSpPr txBox="1"/>
              <p:nvPr/>
            </p:nvSpPr>
            <p:spPr>
              <a:xfrm>
                <a:off x="6936592" y="6499279"/>
                <a:ext cx="154035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ko-KR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sz="1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400" b="1" i="1" smtClean="0">
                                  <a:latin typeface="Cambria Math" panose="02040503050406030204" pitchFamily="18" charset="0"/>
                                </a:rPr>
                                <m:t>𝝌</m:t>
                              </m:r>
                            </m:e>
                            <m:sub>
                              <m:r>
                                <a:rPr lang="en-US" altLang="ko-KR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altLang="ko-K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ko-K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sz="1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400" b="1" i="1">
                                  <a:latin typeface="Cambria Math" panose="02040503050406030204" pitchFamily="18" charset="0"/>
                                </a:rPr>
                                <m:t>𝝌</m:t>
                              </m:r>
                            </m:e>
                            <m:sub>
                              <m:r>
                                <a:rPr lang="en-US" altLang="ko-KR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ko-KR" sz="1400" b="0" i="1" smtClean="0">
                          <a:latin typeface="Cambria Math" panose="02040503050406030204" pitchFamily="18" charset="0"/>
                        </a:rPr>
                        <m:t>=0.5)</m:t>
                      </m:r>
                    </m:oMath>
                  </m:oMathPara>
                </a14:m>
                <a:endParaRPr lang="ko-KR" altLang="en-US" sz="1400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F14CF163-90F5-4648-BB50-149155308C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6592" y="6499279"/>
                <a:ext cx="1540357" cy="215444"/>
              </a:xfrm>
              <a:prstGeom prst="rect">
                <a:avLst/>
              </a:prstGeom>
              <a:blipFill>
                <a:blip r:embed="rId11"/>
                <a:stretch>
                  <a:fillRect l="-3162" r="-2372" b="-4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83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ACDC093-C801-48E3-887C-8237E0FEB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21</a:t>
            </a:fld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1052470-B3B4-4814-BE05-F7731B48D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942" y="486716"/>
            <a:ext cx="5062115" cy="588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39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5252599C-A3F4-4415-BE5C-F84B9DC4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22</a:t>
            </a:fld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F009E9A-D371-4383-BFD3-DCBBB7531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4739425" cy="66407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A287B95-678B-4B45-910B-663EE1BDA178}"/>
                  </a:ext>
                </a:extLst>
              </p:cNvPr>
              <p:cNvSpPr txBox="1"/>
              <p:nvPr/>
            </p:nvSpPr>
            <p:spPr>
              <a:xfrm>
                <a:off x="5104940" y="692696"/>
                <a:ext cx="3859548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altLang="ko-KR" sz="2000" dirty="0"/>
                  <a:t>Two BHs with anti-aligned spins will be captured or form a binary more easily.</a:t>
                </a:r>
              </a:p>
              <a:p>
                <a:pPr marL="285750" indent="-285750">
                  <a:buFontTx/>
                  <a:buChar char="-"/>
                </a:pPr>
                <a:endParaRPr lang="en-US" altLang="ko-KR" sz="2000" dirty="0"/>
              </a:p>
              <a:p>
                <a:pPr marL="285750" indent="-285750">
                  <a:buFontTx/>
                  <a:buChar char="-"/>
                </a:pPr>
                <a:r>
                  <a:rPr lang="en-US" altLang="ko-KR" sz="2000" dirty="0"/>
                  <a:t>The EPO approximation underestimates the capture cross-section. </a:t>
                </a:r>
              </a:p>
              <a:p>
                <a:pPr marL="285750" indent="-285750">
                  <a:buFontTx/>
                  <a:buChar char="-"/>
                </a:pPr>
                <a:endParaRPr lang="en-US" altLang="ko-KR" sz="2000" dirty="0"/>
              </a:p>
              <a:p>
                <a:pPr marL="285750" indent="-285750">
                  <a:buFontTx/>
                  <a:buChar char="-"/>
                </a:pPr>
                <a:r>
                  <a:rPr lang="en-US" altLang="ko-KR" sz="2000" dirty="0"/>
                  <a:t>Error for the EPO approximation goes about 5%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=0.01 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ko-KR" altLang="en-US" sz="2000" dirty="0"/>
                  <a:t> </a:t>
                </a:r>
                <a:r>
                  <a:rPr lang="en-US" altLang="ko-KR" sz="2000" dirty="0"/>
                  <a:t>~ about 35%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ko-KR" altLang="en-US" sz="2000" dirty="0"/>
                  <a:t> </a:t>
                </a:r>
                <a:r>
                  <a:rPr lang="en-US" altLang="ko-KR" sz="2000" dirty="0"/>
                  <a:t>with anti-aligned spins.</a:t>
                </a:r>
                <a:endParaRPr lang="ko-KR" alt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A287B95-678B-4B45-910B-663EE1BDA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4940" y="692696"/>
                <a:ext cx="3859548" cy="4093428"/>
              </a:xfrm>
              <a:prstGeom prst="rect">
                <a:avLst/>
              </a:prstGeom>
              <a:blipFill>
                <a:blip r:embed="rId3"/>
                <a:stretch>
                  <a:fillRect l="-2050" t="-1788" b="-178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291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251521" y="332656"/>
            <a:ext cx="8496944" cy="1224136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901691">
              <a:spcBef>
                <a:spcPct val="0"/>
              </a:spcBef>
              <a:defRPr/>
            </a:pPr>
            <a:r>
              <a:rPr lang="en-US" altLang="ko-KR" sz="3200" b="1" dirty="0" smtClean="0">
                <a:solidFill>
                  <a:prstClr val="black"/>
                </a:solidFill>
              </a:rPr>
              <a:t>III. Waveform modeling with general  </a:t>
            </a:r>
          </a:p>
          <a:p>
            <a:pPr defTabSz="901691">
              <a:spcBef>
                <a:spcPct val="0"/>
              </a:spcBef>
              <a:defRPr/>
            </a:pPr>
            <a:r>
              <a:rPr lang="en-US" altLang="ko-KR" sz="3200" b="1" dirty="0">
                <a:solidFill>
                  <a:prstClr val="black"/>
                </a:solidFill>
              </a:rPr>
              <a:t> </a:t>
            </a:r>
            <a:r>
              <a:rPr lang="en-US" altLang="ko-KR" sz="3200" b="1" dirty="0" smtClean="0">
                <a:solidFill>
                  <a:prstClr val="black"/>
                </a:solidFill>
              </a:rPr>
              <a:t>    eccentricity</a:t>
            </a:r>
            <a:endParaRPr lang="en-US" altLang="ko-KR" sz="32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9671" y="1458650"/>
                <a:ext cx="8555809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defTabSz="901691">
                  <a:buFont typeface="Arial" pitchFamily="34" charset="0"/>
                  <a:buChar char="•"/>
                </a:pPr>
                <a:r>
                  <a:rPr lang="en-US" altLang="ko-KR" dirty="0">
                    <a:solidFill>
                      <a:prstClr val="black"/>
                    </a:solidFill>
                  </a:rPr>
                  <a:t> IMR waveforms with eccentricity: </a:t>
                </a:r>
              </a:p>
              <a:p>
                <a:pPr marL="742950" lvl="1" indent="-285750" algn="just" defTabSz="901691">
                  <a:buFontTx/>
                  <a:buChar char="-"/>
                </a:pPr>
                <a:r>
                  <a:rPr lang="da-DK" altLang="ko-KR" dirty="0">
                    <a:solidFill>
                      <a:prstClr val="black"/>
                    </a:solidFill>
                  </a:rPr>
                  <a:t>Cao &amp; Han 2017; Hinderer &amp; Babak 2017; Hinder et al. 2018; Huerta et al. 2018; Ireland et al. 2019</a:t>
                </a:r>
              </a:p>
              <a:p>
                <a:pPr marL="742950" lvl="1" indent="-285750" algn="just" defTabSz="901691">
                  <a:buFontTx/>
                  <a:buChar char="-"/>
                </a:pPr>
                <a:r>
                  <a:rPr lang="da-DK" altLang="ko-KR" dirty="0">
                    <a:solidFill>
                      <a:prstClr val="black"/>
                    </a:solidFill>
                  </a:rPr>
                  <a:t>Klein+2018, Tiwari+2019 (PN), </a:t>
                </a:r>
                <a:r>
                  <a:rPr lang="da-DK" altLang="ko-KR" u="sng" dirty="0">
                    <a:solidFill>
                      <a:prstClr val="black"/>
                    </a:solidFill>
                  </a:rPr>
                  <a:t>Chiaramello &amp; Nagar 2020 (EOB)</a:t>
                </a:r>
                <a:endParaRPr lang="en-US" altLang="ko-KR" u="sng" dirty="0">
                  <a:solidFill>
                    <a:prstClr val="black"/>
                  </a:solidFill>
                </a:endParaRPr>
              </a:p>
              <a:p>
                <a:pPr algn="just" defTabSz="901691"/>
                <a:endParaRPr lang="en-US" altLang="ko-KR" dirty="0">
                  <a:solidFill>
                    <a:prstClr val="black"/>
                  </a:solidFill>
                </a:endParaRPr>
              </a:p>
              <a:p>
                <a:pPr algn="just" defTabSz="901691">
                  <a:buFont typeface="Arial" pitchFamily="34" charset="0"/>
                  <a:buChar char="•"/>
                </a:pPr>
                <a:r>
                  <a:rPr lang="en-US" altLang="ko-KR" dirty="0">
                    <a:solidFill>
                      <a:prstClr val="black"/>
                    </a:solidFill>
                  </a:rPr>
                  <a:t> Ex) Cao &amp; Han 2017: works 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up to 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altLang="ko-KR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dirty="0">
                    <a:solidFill>
                      <a:prstClr val="black"/>
                    </a:solidFill>
                  </a:rPr>
                  <a:t>with overlap factor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0.98</m:t>
                    </m:r>
                  </m:oMath>
                </a14:m>
                <a:r>
                  <a:rPr lang="en-US" altLang="ko-KR" dirty="0">
                    <a:solidFill>
                      <a:prstClr val="black"/>
                    </a:solidFill>
                  </a:rPr>
                  <a:t>, compared </a:t>
                </a:r>
              </a:p>
              <a:p>
                <a:pPr algn="just" defTabSz="901691"/>
                <a:r>
                  <a:rPr lang="en-US" altLang="ko-KR" dirty="0">
                    <a:solidFill>
                      <a:prstClr val="black"/>
                    </a:solidFill>
                  </a:rPr>
                  <a:t>       to NR simulations. </a:t>
                </a:r>
                <a:r>
                  <a:rPr lang="en-US" altLang="ko-KR" u="sng" dirty="0">
                    <a:solidFill>
                      <a:prstClr val="black"/>
                    </a:solidFill>
                  </a:rPr>
                  <a:t>Near circular orbit though…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671" y="1458650"/>
                <a:ext cx="8555809" cy="2031325"/>
              </a:xfrm>
              <a:prstGeom prst="rect">
                <a:avLst/>
              </a:prstGeom>
              <a:blipFill>
                <a:blip r:embed="rId2"/>
                <a:stretch>
                  <a:fillRect l="-427" t="-1497" r="-570" b="-35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89962"/>
            <a:ext cx="8763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42345"/>
            <a:ext cx="13239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178" y="3606356"/>
            <a:ext cx="19907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3573016"/>
            <a:ext cx="23717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61" y="4293110"/>
            <a:ext cx="23241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72217" y="4293096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l=2, 3, …, 8</a:t>
            </a:r>
            <a:endParaRPr lang="ko-KR" altLang="en-US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464" y="4721722"/>
            <a:ext cx="190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682" y="4659823"/>
            <a:ext cx="2114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71768" y="5183707"/>
            <a:ext cx="2692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/>
              <a:t>Conservative part</a:t>
            </a:r>
          </a:p>
          <a:p>
            <a:pPr marL="285750" indent="-285750">
              <a:buFontTx/>
              <a:buChar char="-"/>
            </a:pPr>
            <a:r>
              <a:rPr lang="en-US" altLang="ko-KR" dirty="0"/>
              <a:t>Same as SEOBNR’s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38963" y="532176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for a circular orbit</a:t>
            </a:r>
            <a:endParaRPr lang="ko-KR" altLang="en-US" dirty="0"/>
          </a:p>
        </p:txBody>
      </p:sp>
      <p:cxnSp>
        <p:nvCxnSpPr>
          <p:cNvPr id="8" name="직선 화살표 연결선 7"/>
          <p:cNvCxnSpPr/>
          <p:nvPr/>
        </p:nvCxnSpPr>
        <p:spPr>
          <a:xfrm flipH="1">
            <a:off x="5526685" y="5136599"/>
            <a:ext cx="62209" cy="2308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 flipH="1">
            <a:off x="7672885" y="5109944"/>
            <a:ext cx="72008" cy="247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71213" y="5301208"/>
            <a:ext cx="243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circular + eccentricity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45970" y="6397345"/>
            <a:ext cx="4454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SEOBNRE (Spinning EOBNR Eccentric)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763689" y="6329958"/>
            <a:ext cx="4454222" cy="4766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682" y="5679603"/>
            <a:ext cx="27432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930" y="6165304"/>
            <a:ext cx="2395574" cy="232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398290"/>
            <a:ext cx="1806128" cy="42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274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B98F-F437-43DE-A52E-8DCB4D5256E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제목 3"/>
          <p:cNvSpPr txBox="1">
            <a:spLocks/>
          </p:cNvSpPr>
          <p:nvPr/>
        </p:nvSpPr>
        <p:spPr>
          <a:xfrm>
            <a:off x="323528" y="116632"/>
            <a:ext cx="8229600" cy="715298"/>
          </a:xfrm>
          <a:prstGeom prst="rect">
            <a:avLst/>
          </a:prstGeom>
        </p:spPr>
        <p:txBody>
          <a:bodyPr vert="horz" lIns="90119" tIns="45062" rIns="90119" bIns="45062" rtlCol="0" anchor="ctr">
            <a:normAutofit fontScale="97500"/>
          </a:bodyPr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Wingdings" panose="05000000000000000000" pitchFamily="2" charset="2"/>
              <a:buChar char="ü"/>
              <a:defRPr/>
            </a:pPr>
            <a:r>
              <a:rPr lang="en-US" altLang="ko-KR" sz="2800" b="1" dirty="0">
                <a:solidFill>
                  <a:sysClr val="windowText" lastClr="000000"/>
                </a:solidFill>
              </a:rPr>
              <a:t>3PM Hamiltonian:</a:t>
            </a:r>
            <a:endParaRPr lang="ko-KR" altLang="en-US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2567" y="911896"/>
            <a:ext cx="86549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901691">
              <a:buFontTx/>
              <a:buChar char="-"/>
            </a:pPr>
            <a:r>
              <a:rPr lang="en-US" altLang="ko-KR" sz="2000" dirty="0">
                <a:solidFill>
                  <a:prstClr val="black"/>
                </a:solidFill>
              </a:rPr>
              <a:t>Recently, Bern et al (PRL, ‘19) have obtained the Hamiltonian at the third post-</a:t>
            </a:r>
            <a:r>
              <a:rPr lang="en-US" altLang="ko-KR" sz="2000" dirty="0" err="1">
                <a:solidFill>
                  <a:prstClr val="black"/>
                </a:solidFill>
              </a:rPr>
              <a:t>Minkowskian</a:t>
            </a:r>
            <a:r>
              <a:rPr lang="en-US" altLang="ko-KR" sz="2000" dirty="0">
                <a:solidFill>
                  <a:prstClr val="black"/>
                </a:solidFill>
              </a:rPr>
              <a:t> (3PM) order describing the scattering amplitude for two massive </a:t>
            </a:r>
            <a:r>
              <a:rPr lang="en-US" altLang="ko-KR" sz="2000" dirty="0" err="1">
                <a:solidFill>
                  <a:prstClr val="black"/>
                </a:solidFill>
              </a:rPr>
              <a:t>spinless</a:t>
            </a:r>
            <a:r>
              <a:rPr lang="en-US" altLang="ko-KR" sz="2000" dirty="0">
                <a:solidFill>
                  <a:prstClr val="black"/>
                </a:solidFill>
              </a:rPr>
              <a:t> particles in the context of effective field theory.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370" y="2201456"/>
            <a:ext cx="3888432" cy="50615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851" y="2165827"/>
            <a:ext cx="2505698" cy="668688"/>
          </a:xfrm>
          <a:prstGeom prst="rect">
            <a:avLst/>
          </a:prstGeom>
        </p:spPr>
      </p:pic>
      <p:grpSp>
        <p:nvGrpSpPr>
          <p:cNvPr id="14" name="그룹 13"/>
          <p:cNvGrpSpPr/>
          <p:nvPr/>
        </p:nvGrpSpPr>
        <p:grpSpPr>
          <a:xfrm>
            <a:off x="1843354" y="2943160"/>
            <a:ext cx="7049126" cy="2606018"/>
            <a:chOff x="971600" y="3485734"/>
            <a:chExt cx="7049126" cy="2606018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1600" y="3485734"/>
              <a:ext cx="1728192" cy="637588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31840" y="3565069"/>
              <a:ext cx="4464496" cy="534837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9829" y="4240810"/>
              <a:ext cx="4224021" cy="556631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43850" y="4155255"/>
              <a:ext cx="2242509" cy="560455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31640" y="4877379"/>
              <a:ext cx="3168352" cy="569742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38328" y="4898357"/>
              <a:ext cx="3582398" cy="501381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31640" y="5527251"/>
              <a:ext cx="3816424" cy="564501"/>
            </a:xfrm>
            <a:prstGeom prst="rect">
              <a:avLst/>
            </a:prstGeom>
          </p:spPr>
        </p:pic>
      </p:grpSp>
      <p:grpSp>
        <p:nvGrpSpPr>
          <p:cNvPr id="22" name="그룹 21"/>
          <p:cNvGrpSpPr/>
          <p:nvPr/>
        </p:nvGrpSpPr>
        <p:grpSpPr>
          <a:xfrm>
            <a:off x="1891585" y="5727555"/>
            <a:ext cx="7085948" cy="797817"/>
            <a:chOff x="1122456" y="5589240"/>
            <a:chExt cx="7085948" cy="797817"/>
          </a:xfrm>
        </p:grpSpPr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22456" y="5589240"/>
              <a:ext cx="1577336" cy="423057"/>
            </a:xfrm>
            <a:prstGeom prst="rect">
              <a:avLst/>
            </a:prstGeom>
          </p:spPr>
        </p:pic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915816" y="5652627"/>
              <a:ext cx="1225010" cy="296282"/>
            </a:xfrm>
            <a:prstGeom prst="rect">
              <a:avLst/>
            </a:prstGeom>
          </p:spPr>
        </p:pic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211960" y="5652705"/>
              <a:ext cx="1296144" cy="303037"/>
            </a:xfrm>
            <a:prstGeom prst="rect">
              <a:avLst/>
            </a:prstGeom>
          </p:spPr>
        </p:pic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684361" y="5698371"/>
              <a:ext cx="1211306" cy="250538"/>
            </a:xfrm>
            <a:prstGeom prst="rect">
              <a:avLst/>
            </a:prstGeom>
          </p:spPr>
        </p:pic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984268" y="5712947"/>
              <a:ext cx="1224136" cy="256595"/>
            </a:xfrm>
            <a:prstGeom prst="rect">
              <a:avLst/>
            </a:prstGeom>
          </p:spPr>
        </p:pic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122456" y="6093296"/>
              <a:ext cx="1001272" cy="293761"/>
            </a:xfrm>
            <a:prstGeom prst="rect">
              <a:avLst/>
            </a:prstGeom>
          </p:spPr>
        </p:pic>
        <p:pic>
          <p:nvPicPr>
            <p:cNvPr id="21" name="그림 20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268825" y="6136316"/>
              <a:ext cx="1726029" cy="237256"/>
            </a:xfrm>
            <a:prstGeom prst="rect">
              <a:avLst/>
            </a:prstGeom>
          </p:spPr>
        </p:pic>
      </p:grpSp>
      <p:grpSp>
        <p:nvGrpSpPr>
          <p:cNvPr id="35" name="그룹 34"/>
          <p:cNvGrpSpPr/>
          <p:nvPr/>
        </p:nvGrpSpPr>
        <p:grpSpPr>
          <a:xfrm>
            <a:off x="241926" y="2948623"/>
            <a:ext cx="1381168" cy="1261342"/>
            <a:chOff x="241924" y="2699628"/>
            <a:chExt cx="1381168" cy="1261342"/>
          </a:xfrm>
        </p:grpSpPr>
        <p:sp>
          <p:nvSpPr>
            <p:cNvPr id="23" name="타원 22"/>
            <p:cNvSpPr/>
            <p:nvPr/>
          </p:nvSpPr>
          <p:spPr>
            <a:xfrm>
              <a:off x="611560" y="3604096"/>
              <a:ext cx="72008" cy="796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01691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타원 23"/>
            <p:cNvSpPr/>
            <p:nvPr/>
          </p:nvSpPr>
          <p:spPr>
            <a:xfrm>
              <a:off x="1187624" y="3054044"/>
              <a:ext cx="72008" cy="796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01691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26" name="직선 화살표 연결선 25"/>
            <p:cNvCxnSpPr/>
            <p:nvPr/>
          </p:nvCxnSpPr>
          <p:spPr>
            <a:xfrm>
              <a:off x="666418" y="3670994"/>
              <a:ext cx="275806" cy="1053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화살표 연결선 27"/>
            <p:cNvCxnSpPr/>
            <p:nvPr/>
          </p:nvCxnSpPr>
          <p:spPr>
            <a:xfrm flipH="1" flipV="1">
              <a:off x="832602" y="3003532"/>
              <a:ext cx="383303" cy="809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241924" y="3591638"/>
                  <a:ext cx="5623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0169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24" y="3591638"/>
                  <a:ext cx="562397" cy="369332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1055372" y="2699628"/>
                  <a:ext cx="567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0169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5372" y="2699628"/>
                  <a:ext cx="567720" cy="369332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직선 화살표 연결선 32"/>
            <p:cNvCxnSpPr>
              <a:endCxn id="24" idx="3"/>
            </p:cNvCxnSpPr>
            <p:nvPr/>
          </p:nvCxnSpPr>
          <p:spPr>
            <a:xfrm flipV="1">
              <a:off x="666418" y="3122016"/>
              <a:ext cx="531751" cy="5218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 rot="1631058">
                  <a:off x="722686" y="3322692"/>
                  <a:ext cx="3209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0169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0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</m:oMath>
                    </m:oMathPara>
                  </a14:m>
                  <a:endParaRPr lang="ko-KR" altLang="en-US" sz="100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31058">
                  <a:off x="722687" y="3322692"/>
                  <a:ext cx="320921" cy="246221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6240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B98F-F437-43DE-A52E-8DCB4D5256E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7236297" y="764704"/>
            <a:ext cx="1381168" cy="1261342"/>
            <a:chOff x="241924" y="2699628"/>
            <a:chExt cx="1381168" cy="1261342"/>
          </a:xfrm>
        </p:grpSpPr>
        <p:sp>
          <p:nvSpPr>
            <p:cNvPr id="4" name="타원 3"/>
            <p:cNvSpPr/>
            <p:nvPr/>
          </p:nvSpPr>
          <p:spPr>
            <a:xfrm>
              <a:off x="611560" y="3604096"/>
              <a:ext cx="72008" cy="796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01691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타원 4"/>
            <p:cNvSpPr/>
            <p:nvPr/>
          </p:nvSpPr>
          <p:spPr>
            <a:xfrm>
              <a:off x="1187624" y="3054044"/>
              <a:ext cx="72008" cy="796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01691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6" name="직선 화살표 연결선 5"/>
            <p:cNvCxnSpPr/>
            <p:nvPr/>
          </p:nvCxnSpPr>
          <p:spPr>
            <a:xfrm>
              <a:off x="666418" y="3670994"/>
              <a:ext cx="275806" cy="1053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화살표 연결선 6"/>
            <p:cNvCxnSpPr/>
            <p:nvPr/>
          </p:nvCxnSpPr>
          <p:spPr>
            <a:xfrm flipH="1" flipV="1">
              <a:off x="883147" y="3003532"/>
              <a:ext cx="332759" cy="809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241924" y="3591638"/>
                  <a:ext cx="5623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0169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24" y="3591638"/>
                  <a:ext cx="562397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1055372" y="2699628"/>
                  <a:ext cx="567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0169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5372" y="2699628"/>
                  <a:ext cx="567720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직선 화살표 연결선 9"/>
            <p:cNvCxnSpPr>
              <a:endCxn id="5" idx="3"/>
            </p:cNvCxnSpPr>
            <p:nvPr/>
          </p:nvCxnSpPr>
          <p:spPr>
            <a:xfrm flipV="1">
              <a:off x="666418" y="3122016"/>
              <a:ext cx="531751" cy="5218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 rot="1631058">
                  <a:off x="722686" y="3322692"/>
                  <a:ext cx="3209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0169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0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</m:oMath>
                    </m:oMathPara>
                  </a14:m>
                  <a:endParaRPr lang="ko-KR" altLang="en-US" sz="100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31058">
                  <a:off x="722687" y="3322692"/>
                  <a:ext cx="320921" cy="246221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타원 11"/>
          <p:cNvSpPr/>
          <p:nvPr/>
        </p:nvSpPr>
        <p:spPr>
          <a:xfrm>
            <a:off x="7452322" y="1109059"/>
            <a:ext cx="992228" cy="6796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1691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851756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01691">
              <a:buFont typeface="Wingdings" panose="05000000000000000000" pitchFamily="2" charset="2"/>
              <a:buChar char="ü"/>
            </a:pPr>
            <a:r>
              <a:rPr lang="en-US" altLang="ko-KR" sz="2000" b="1" dirty="0" err="1">
                <a:solidFill>
                  <a:prstClr val="black"/>
                </a:solidFill>
              </a:rPr>
              <a:t>Antonelli</a:t>
            </a:r>
            <a:r>
              <a:rPr lang="en-US" altLang="ko-KR" sz="2000" b="1" dirty="0">
                <a:solidFill>
                  <a:prstClr val="black"/>
                </a:solidFill>
              </a:rPr>
              <a:t>, </a:t>
            </a:r>
            <a:r>
              <a:rPr lang="en-US" altLang="ko-KR" sz="2000" b="1" dirty="0" err="1">
                <a:solidFill>
                  <a:prstClr val="black"/>
                </a:solidFill>
              </a:rPr>
              <a:t>Buonanno</a:t>
            </a:r>
            <a:r>
              <a:rPr lang="en-US" altLang="ko-KR" sz="2000" b="1" dirty="0">
                <a:solidFill>
                  <a:prstClr val="black"/>
                </a:solidFill>
              </a:rPr>
              <a:t>+ 2019: </a:t>
            </a:r>
            <a:endParaRPr lang="ko-KR" altLang="en-US" sz="2000" b="1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337" y="1027364"/>
            <a:ext cx="3323531" cy="98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28830" y="2282279"/>
                <a:ext cx="7392706" cy="498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01691"/>
                <a:r>
                  <a:rPr lang="en-US" altLang="ko-KR" dirty="0">
                    <a:solidFill>
                      <a:prstClr val="black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solidFill>
                          <a:prstClr val="black"/>
                        </a:solidFill>
                        <a:latin typeface="Cambria Math"/>
                      </a:rPr>
                      <m:t>𝜈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ko-KR" altLang="en-US" i="1" smtClean="0">
                        <a:solidFill>
                          <a:prstClr val="black"/>
                        </a:solidFill>
                        <a:latin typeface="Cambria Math"/>
                      </a:rPr>
                      <m:t>→0</m:t>
                    </m:r>
                  </m:oMath>
                </a14:m>
                <a:r>
                  <a:rPr lang="en-US" altLang="ko-KR" dirty="0">
                    <a:solidFill>
                      <a:prstClr val="black"/>
                    </a:solidFill>
                  </a:rPr>
                  <a:t>, i.e.,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ko-KR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ko-KR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altLang="ko-KR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ko-KR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dirty="0">
                    <a:solidFill>
                      <a:prstClr val="black"/>
                    </a:solidFill>
                  </a:rPr>
                  <a:t>, we know the answer</a:t>
                </a:r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30" y="2282279"/>
                <a:ext cx="7392706" cy="498663"/>
              </a:xfrm>
              <a:prstGeom prst="rect">
                <a:avLst/>
              </a:prstGeom>
              <a:blipFill rotWithShape="1">
                <a:blip r:embed="rId6"/>
                <a:stretch>
                  <a:fillRect l="-660" t="-1220" b="-609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4" y="2852936"/>
            <a:ext cx="4277841" cy="71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28829" y="4348379"/>
            <a:ext cx="7717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dirty="0">
                <a:solidFill>
                  <a:prstClr val="black"/>
                </a:solidFill>
              </a:rPr>
              <a:t>Then, the post-</a:t>
            </a:r>
            <a:r>
              <a:rPr lang="en-US" altLang="ko-KR" dirty="0" err="1">
                <a:solidFill>
                  <a:prstClr val="black"/>
                </a:solidFill>
              </a:rPr>
              <a:t>Schwazschild</a:t>
            </a:r>
            <a:r>
              <a:rPr lang="en-US" altLang="ko-KR" dirty="0">
                <a:solidFill>
                  <a:prstClr val="black"/>
                </a:solidFill>
              </a:rPr>
              <a:t> EOB Hamiltonian at 3PM would be</a:t>
            </a:r>
            <a:endParaRPr lang="ko-KR" altLang="en-US" dirty="0">
              <a:solidFill>
                <a:prstClr val="black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75" y="4798500"/>
            <a:ext cx="5706594" cy="518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783" y="5459773"/>
            <a:ext cx="3547078" cy="70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94011"/>
            <a:ext cx="3825734" cy="1247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543" y="4804791"/>
            <a:ext cx="934897" cy="51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282427" y="4832819"/>
            <a:ext cx="610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dirty="0">
                <a:solidFill>
                  <a:prstClr val="black"/>
                </a:solidFill>
              </a:rPr>
              <a:t>…</a:t>
            </a:r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7987" y="6262406"/>
            <a:ext cx="3966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dirty="0">
                <a:solidFill>
                  <a:prstClr val="black"/>
                </a:solidFill>
              </a:rPr>
              <a:t>Angular momentum:</a:t>
            </a:r>
            <a:endParaRPr lang="ko-KR" altLang="en-US" dirty="0">
              <a:solidFill>
                <a:prstClr val="black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6307580"/>
            <a:ext cx="1440160" cy="27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360040" y="248784"/>
            <a:ext cx="853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/>
              <a:t>- An EOB Hamiltonian for a system of two BHs in general</a:t>
            </a:r>
          </a:p>
        </p:txBody>
      </p:sp>
    </p:spTree>
    <p:extLst>
      <p:ext uri="{BB962C8B-B14F-4D97-AF65-F5344CB8AC3E}">
        <p14:creationId xmlns:p14="http://schemas.microsoft.com/office/powerpoint/2010/main" val="234683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213981B4-E153-4ADD-90C5-8617D8798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530" y="1841937"/>
            <a:ext cx="3800281" cy="554676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DAF1AD3A-8909-40FC-BA01-CA24BF745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225" y="2983878"/>
            <a:ext cx="3639490" cy="868071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3CE8F452-47BD-40F8-883A-2BBC5968D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5512" y="386142"/>
            <a:ext cx="2751335" cy="828888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10B62CD2-BD0F-4A0C-94D5-3AA9737E99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3906" y="386145"/>
            <a:ext cx="2860397" cy="562413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35BAC1A2-2ACA-4B55-8101-0836BCBE1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6877" y="2498362"/>
            <a:ext cx="2634204" cy="441505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F71F4622-77DC-4426-BBC4-3A4C2BC162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1096" y="1313312"/>
            <a:ext cx="2089301" cy="441074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4EF74A1-9E41-48B1-AF4E-8E3C5C9C35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3061" y="1297077"/>
            <a:ext cx="1816399" cy="495508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1E19981A-8CCE-440E-B39F-B87BEBAF09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58987" y="4351582"/>
            <a:ext cx="2840790" cy="767209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79F36930-ED33-492F-AF1A-4C2CE51643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8987" y="5156572"/>
            <a:ext cx="3386412" cy="1529745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9CD2B938-1FB3-4D38-B9C8-DBBB26C3CC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93612" y="4351579"/>
            <a:ext cx="2296325" cy="626270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224F1B73-19EC-458C-BA2D-9E20EC750E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93613" y="5051455"/>
            <a:ext cx="2941354" cy="1080497"/>
          </a:xfrm>
          <a:prstGeom prst="rect">
            <a:avLst/>
          </a:prstGeom>
        </p:spPr>
      </p:pic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6AC36E7-3448-42E1-82E1-FF1F1205B646}"/>
              </a:ext>
            </a:extLst>
          </p:cNvPr>
          <p:cNvSpPr/>
          <p:nvPr/>
        </p:nvSpPr>
        <p:spPr>
          <a:xfrm>
            <a:off x="2584453" y="282445"/>
            <a:ext cx="6524051" cy="3722619"/>
          </a:xfrm>
          <a:prstGeom prst="roundRect">
            <a:avLst/>
          </a:prstGeom>
          <a:solidFill>
            <a:schemeClr val="accent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DA6D6C06-7B62-498E-98A3-B1EE8228CA7E}"/>
              </a:ext>
            </a:extLst>
          </p:cNvPr>
          <p:cNvSpPr/>
          <p:nvPr/>
        </p:nvSpPr>
        <p:spPr>
          <a:xfrm>
            <a:off x="5889958" y="3056744"/>
            <a:ext cx="891125" cy="371621"/>
          </a:xfrm>
          <a:prstGeom prst="roundRect">
            <a:avLst/>
          </a:prstGeom>
          <a:solidFill>
            <a:schemeClr val="accent2">
              <a:lumMod val="7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AB60320B-D63F-4409-8404-CBD23D60167E}"/>
              </a:ext>
            </a:extLst>
          </p:cNvPr>
          <p:cNvSpPr/>
          <p:nvPr/>
        </p:nvSpPr>
        <p:spPr>
          <a:xfrm>
            <a:off x="7095824" y="3067068"/>
            <a:ext cx="891125" cy="371621"/>
          </a:xfrm>
          <a:prstGeom prst="roundRect">
            <a:avLst/>
          </a:prstGeom>
          <a:solidFill>
            <a:schemeClr val="accent2">
              <a:lumMod val="7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AFE1275B-368B-4741-AD67-E688DCDB026D}"/>
              </a:ext>
            </a:extLst>
          </p:cNvPr>
          <p:cNvSpPr/>
          <p:nvPr/>
        </p:nvSpPr>
        <p:spPr>
          <a:xfrm>
            <a:off x="5801986" y="3486803"/>
            <a:ext cx="1057473" cy="371621"/>
          </a:xfrm>
          <a:prstGeom prst="roundRect">
            <a:avLst/>
          </a:prstGeom>
          <a:solidFill>
            <a:schemeClr val="accent2">
              <a:lumMod val="7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D25D075F-0140-4A09-8408-D1B6BA042CB9}"/>
              </a:ext>
            </a:extLst>
          </p:cNvPr>
          <p:cNvSpPr/>
          <p:nvPr/>
        </p:nvSpPr>
        <p:spPr>
          <a:xfrm>
            <a:off x="7002271" y="3474408"/>
            <a:ext cx="1057472" cy="371621"/>
          </a:xfrm>
          <a:prstGeom prst="roundRect">
            <a:avLst/>
          </a:prstGeom>
          <a:solidFill>
            <a:schemeClr val="accent2">
              <a:lumMod val="7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A3E136C7-140C-400C-BECB-550FF2BAA346}"/>
              </a:ext>
            </a:extLst>
          </p:cNvPr>
          <p:cNvSpPr/>
          <p:nvPr/>
        </p:nvSpPr>
        <p:spPr>
          <a:xfrm>
            <a:off x="1187624" y="4293096"/>
            <a:ext cx="6524051" cy="2446051"/>
          </a:xfrm>
          <a:prstGeom prst="roundRect">
            <a:avLst/>
          </a:prstGeom>
          <a:solidFill>
            <a:schemeClr val="accent2">
              <a:lumMod val="7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42" name="연결선: 구부러짐 41">
            <a:extLst>
              <a:ext uri="{FF2B5EF4-FFF2-40B4-BE49-F238E27FC236}">
                <a16:creationId xmlns:a16="http://schemas.microsoft.com/office/drawing/2014/main" id="{D31B1592-01AB-464F-9F70-6EFC195532DF}"/>
              </a:ext>
            </a:extLst>
          </p:cNvPr>
          <p:cNvCxnSpPr>
            <a:cxnSpLocks/>
            <a:stCxn id="41" idx="0"/>
            <a:endCxn id="40" idx="2"/>
          </p:cNvCxnSpPr>
          <p:nvPr/>
        </p:nvCxnSpPr>
        <p:spPr>
          <a:xfrm rot="5400000" flipH="1" flipV="1">
            <a:off x="5766795" y="2528885"/>
            <a:ext cx="447067" cy="3081357"/>
          </a:xfrm>
          <a:prstGeom prst="curved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연결선: 구부러짐 52">
            <a:extLst>
              <a:ext uri="{FF2B5EF4-FFF2-40B4-BE49-F238E27FC236}">
                <a16:creationId xmlns:a16="http://schemas.microsoft.com/office/drawing/2014/main" id="{E9DEB37C-862F-47F4-91F6-B5874D69219B}"/>
              </a:ext>
            </a:extLst>
          </p:cNvPr>
          <p:cNvCxnSpPr>
            <a:cxnSpLocks/>
            <a:stCxn id="41" idx="0"/>
            <a:endCxn id="39" idx="2"/>
          </p:cNvCxnSpPr>
          <p:nvPr/>
        </p:nvCxnSpPr>
        <p:spPr>
          <a:xfrm rot="5400000" flipH="1" flipV="1">
            <a:off x="5172850" y="3135224"/>
            <a:ext cx="434672" cy="1881073"/>
          </a:xfrm>
          <a:prstGeom prst="curved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E5B35315-9C64-483F-AD39-66A097352338}"/>
              </a:ext>
            </a:extLst>
          </p:cNvPr>
          <p:cNvSpPr/>
          <p:nvPr/>
        </p:nvSpPr>
        <p:spPr>
          <a:xfrm>
            <a:off x="5518786" y="5242476"/>
            <a:ext cx="242547" cy="319623"/>
          </a:xfrm>
          <a:prstGeom prst="roundRect">
            <a:avLst/>
          </a:prstGeom>
          <a:solidFill>
            <a:srgbClr val="7030A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124B69DB-49DA-47BE-A0D9-1061A78B7598}"/>
              </a:ext>
            </a:extLst>
          </p:cNvPr>
          <p:cNvSpPr/>
          <p:nvPr/>
        </p:nvSpPr>
        <p:spPr>
          <a:xfrm>
            <a:off x="5484048" y="5812329"/>
            <a:ext cx="348077" cy="319623"/>
          </a:xfrm>
          <a:prstGeom prst="roundRect">
            <a:avLst/>
          </a:prstGeom>
          <a:solidFill>
            <a:srgbClr val="7030A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B3C6A9CE-B85D-4AB3-8B88-85A3EDB1295A}"/>
              </a:ext>
            </a:extLst>
          </p:cNvPr>
          <p:cNvSpPr/>
          <p:nvPr/>
        </p:nvSpPr>
        <p:spPr>
          <a:xfrm>
            <a:off x="6778617" y="5812328"/>
            <a:ext cx="348077" cy="319623"/>
          </a:xfrm>
          <a:prstGeom prst="roundRect">
            <a:avLst/>
          </a:prstGeom>
          <a:solidFill>
            <a:srgbClr val="7030A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251852"/>
            <a:ext cx="24049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/>
              <a:t>- PN/PM corrected:</a:t>
            </a:r>
            <a:endParaRPr lang="ko-KR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61C5D75-CB43-4FA2-8752-E9857E25CB7A}"/>
                  </a:ext>
                </a:extLst>
              </p:cNvPr>
              <p:cNvSpPr txBox="1"/>
              <p:nvPr/>
            </p:nvSpPr>
            <p:spPr>
              <a:xfrm>
                <a:off x="35496" y="1331906"/>
                <a:ext cx="2543132" cy="3012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p>
                      </m:sSup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⋅⋅+</m:t>
                          </m:r>
                          <m:sSup>
                            <m:sSupPr>
                              <m:ctrlP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ko-KR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+⋅⋅⋅</m:t>
                          </m:r>
                        </m:e>
                      </m:d>
                    </m:oMath>
                  </m:oMathPara>
                </a14:m>
                <a:endParaRPr lang="en-US" altLang="ko-KR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US" altLang="ko-KR" sz="1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⋅⋅</m:t>
                          </m:r>
                          <m:r>
                            <a:rPr lang="en-US" altLang="ko-KR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ko-KR" sz="16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ko-KR" sz="16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ko-KR" sz="160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ko-KR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altLang="ko-KR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ko-KR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ko-KR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altLang="ko-KR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+⋅⋅⋅</m:t>
                          </m:r>
                        </m:e>
                      </m:d>
                    </m:oMath>
                  </m:oMathPara>
                </a14:m>
                <a:endParaRPr lang="en-US" altLang="ko-KR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altLang="ko-KR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⋅⋅+</m:t>
                          </m:r>
                          <m:sSup>
                            <m:sSupPr>
                              <m:ctrlP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ko-KR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+⋅⋅⋅</m:t>
                          </m:r>
                        </m:e>
                      </m:d>
                    </m:oMath>
                  </m:oMathPara>
                </a14:m>
                <a:endParaRPr lang="en-US" altLang="ko-KR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altLang="ko-KR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⋅⋅+</m:t>
                          </m:r>
                          <m:sSup>
                            <m:sSupPr>
                              <m:ctrlP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ko-KR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+⋅⋅⋅</m:t>
                          </m:r>
                        </m:e>
                      </m:d>
                    </m:oMath>
                  </m:oMathPara>
                </a14:m>
                <a:endParaRPr lang="en-US" altLang="ko-KR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altLang="ko-KR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⋅⋅+</m:t>
                          </m:r>
                          <m:sSup>
                            <m:sSupPr>
                              <m:ctrlP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ko-KR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altLang="ko-KR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ko-KR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altLang="ko-KR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+⋅⋅⋅</m:t>
                          </m:r>
                        </m:e>
                      </m:d>
                    </m:oMath>
                  </m:oMathPara>
                </a14:m>
                <a:endParaRPr lang="en-US" altLang="ko-KR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⋅⋅⋅</m:t>
                      </m:r>
                    </m:oMath>
                  </m:oMathPara>
                </a14:m>
                <a:endParaRPr lang="en-US" altLang="ko-KR" sz="16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61C5D75-CB43-4FA2-8752-E9857E25CB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1331906"/>
                <a:ext cx="2543132" cy="3012363"/>
              </a:xfrm>
              <a:prstGeom prst="rect">
                <a:avLst/>
              </a:prstGeom>
              <a:blipFill>
                <a:blip r:embed="rId13"/>
                <a:stretch>
                  <a:fillRect l="-263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287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8EC754EE-3B36-4647-AF17-73426ADBBA8F}"/>
              </a:ext>
            </a:extLst>
          </p:cNvPr>
          <p:cNvGrpSpPr/>
          <p:nvPr/>
        </p:nvGrpSpPr>
        <p:grpSpPr>
          <a:xfrm>
            <a:off x="924886" y="815852"/>
            <a:ext cx="7560128" cy="5205074"/>
            <a:chOff x="866572" y="601735"/>
            <a:chExt cx="10080171" cy="5205074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15A5A3AF-5DA3-451C-9A11-D5044983A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6572" y="601735"/>
              <a:ext cx="10003971" cy="4745705"/>
            </a:xfrm>
            <a:prstGeom prst="rect">
              <a:avLst/>
            </a:prstGeom>
          </p:spPr>
        </p:pic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ADAC8160-E110-42FE-A0DD-DF1C17144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0176" y="5463909"/>
              <a:ext cx="4381500" cy="342900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BAAF79C4-63ED-4AE6-BAC1-388150C54D10}"/>
                </a:ext>
              </a:extLst>
            </p:cNvPr>
            <p:cNvSpPr/>
            <p:nvPr/>
          </p:nvSpPr>
          <p:spPr>
            <a:xfrm>
              <a:off x="10117394" y="654828"/>
              <a:ext cx="753149" cy="454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15D556F3-BCF4-4863-BE5D-6D035390311F}"/>
                </a:ext>
              </a:extLst>
            </p:cNvPr>
            <p:cNvSpPr/>
            <p:nvPr/>
          </p:nvSpPr>
          <p:spPr>
            <a:xfrm>
              <a:off x="10193594" y="1466972"/>
              <a:ext cx="753149" cy="454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E3E96AC7-A694-42F7-9AD8-66ABF5D72013}"/>
                </a:ext>
              </a:extLst>
            </p:cNvPr>
            <p:cNvSpPr/>
            <p:nvPr/>
          </p:nvSpPr>
          <p:spPr>
            <a:xfrm>
              <a:off x="10117393" y="2689123"/>
              <a:ext cx="753149" cy="454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5B6DA81E-9EDF-45F4-A232-A4C412EE54FE}"/>
                </a:ext>
              </a:extLst>
            </p:cNvPr>
            <p:cNvSpPr/>
            <p:nvPr/>
          </p:nvSpPr>
          <p:spPr>
            <a:xfrm>
              <a:off x="10117393" y="3791155"/>
              <a:ext cx="753149" cy="454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4E38DDD-BC10-4F71-8755-97C976376C92}"/>
                </a:ext>
              </a:extLst>
            </p:cNvPr>
            <p:cNvSpPr/>
            <p:nvPr/>
          </p:nvSpPr>
          <p:spPr>
            <a:xfrm>
              <a:off x="10155494" y="4844026"/>
              <a:ext cx="753149" cy="454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FE81B74D-063A-4C1B-B848-671C542E4180}"/>
              </a:ext>
            </a:extLst>
          </p:cNvPr>
          <p:cNvSpPr/>
          <p:nvPr/>
        </p:nvSpPr>
        <p:spPr>
          <a:xfrm>
            <a:off x="790301" y="549850"/>
            <a:ext cx="7563401" cy="5758300"/>
          </a:xfrm>
          <a:prstGeom prst="roundRect">
            <a:avLst/>
          </a:prstGeom>
          <a:solidFill>
            <a:srgbClr val="7030A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9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84366FD8-2903-42C8-A6F0-A402749EA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849" y="5368038"/>
            <a:ext cx="3861981" cy="860875"/>
          </a:xfrm>
          <a:prstGeom prst="rect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9AF53C53-B848-4B05-904F-F49162CDB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9333" y="4411990"/>
            <a:ext cx="1901438" cy="591825"/>
          </a:xfrm>
          <a:prstGeom prst="rect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91792107-3DAA-442E-93FE-23D8B0A15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722" y="3711165"/>
            <a:ext cx="811058" cy="336598"/>
          </a:xfrm>
          <a:prstGeom prst="rect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1084D09-4A4C-4081-A018-644FE5A938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1848" y="3121512"/>
            <a:ext cx="1108608" cy="269922"/>
          </a:xfrm>
          <a:prstGeom prst="rect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</p:pic>
      <p:cxnSp>
        <p:nvCxnSpPr>
          <p:cNvPr id="26" name="연결선: 구부러짐 25">
            <a:extLst>
              <a:ext uri="{FF2B5EF4-FFF2-40B4-BE49-F238E27FC236}">
                <a16:creationId xmlns:a16="http://schemas.microsoft.com/office/drawing/2014/main" id="{39490E87-CD45-4A61-89CE-14854C352A65}"/>
              </a:ext>
            </a:extLst>
          </p:cNvPr>
          <p:cNvCxnSpPr>
            <a:stCxn id="10" idx="1"/>
            <a:endCxn id="19" idx="1"/>
          </p:cNvCxnSpPr>
          <p:nvPr/>
        </p:nvCxnSpPr>
        <p:spPr>
          <a:xfrm rot="10800000" flipV="1">
            <a:off x="4249333" y="3256475"/>
            <a:ext cx="12517" cy="1451427"/>
          </a:xfrm>
          <a:prstGeom prst="curvedConnector3">
            <a:avLst>
              <a:gd name="adj1" fmla="val 1469765"/>
            </a:avLst>
          </a:prstGeom>
          <a:ln w="127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연결선: 구부러짐 27">
            <a:extLst>
              <a:ext uri="{FF2B5EF4-FFF2-40B4-BE49-F238E27FC236}">
                <a16:creationId xmlns:a16="http://schemas.microsoft.com/office/drawing/2014/main" id="{2C60255C-400D-4F33-AB3C-742F882B0D02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 rot="5400000">
            <a:off x="4574838" y="3469850"/>
            <a:ext cx="319731" cy="162902"/>
          </a:xfrm>
          <a:prstGeom prst="curvedConnector3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4FE12188-7866-4809-A94B-237A78DED509}"/>
              </a:ext>
            </a:extLst>
          </p:cNvPr>
          <p:cNvSpPr/>
          <p:nvPr/>
        </p:nvSpPr>
        <p:spPr>
          <a:xfrm>
            <a:off x="5021035" y="4623124"/>
            <a:ext cx="143095" cy="220753"/>
          </a:xfrm>
          <a:prstGeom prst="roundRect">
            <a:avLst/>
          </a:prstGeom>
          <a:solidFill>
            <a:schemeClr val="accent4">
              <a:lumMod val="75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6D3ECDE9-5C4F-4096-A1F2-B2CC0F237F0E}"/>
              </a:ext>
            </a:extLst>
          </p:cNvPr>
          <p:cNvSpPr/>
          <p:nvPr/>
        </p:nvSpPr>
        <p:spPr>
          <a:xfrm>
            <a:off x="5255534" y="4423788"/>
            <a:ext cx="297953" cy="547291"/>
          </a:xfrm>
          <a:prstGeom prst="roundRect">
            <a:avLst/>
          </a:prstGeom>
          <a:solidFill>
            <a:schemeClr val="accent4">
              <a:lumMod val="75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32" name="연결선: 구부러짐 31">
            <a:extLst>
              <a:ext uri="{FF2B5EF4-FFF2-40B4-BE49-F238E27FC236}">
                <a16:creationId xmlns:a16="http://schemas.microsoft.com/office/drawing/2014/main" id="{1AE1360E-9F69-4148-83FF-25D9CFB03891}"/>
              </a:ext>
            </a:extLst>
          </p:cNvPr>
          <p:cNvCxnSpPr>
            <a:stCxn id="11" idx="2"/>
            <a:endCxn id="29" idx="0"/>
          </p:cNvCxnSpPr>
          <p:nvPr/>
        </p:nvCxnSpPr>
        <p:spPr>
          <a:xfrm rot="16200000" flipH="1">
            <a:off x="4585236" y="4115779"/>
            <a:ext cx="575358" cy="439331"/>
          </a:xfrm>
          <a:prstGeom prst="curvedConnector3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연결선: 구부러짐 33">
            <a:extLst>
              <a:ext uri="{FF2B5EF4-FFF2-40B4-BE49-F238E27FC236}">
                <a16:creationId xmlns:a16="http://schemas.microsoft.com/office/drawing/2014/main" id="{13208D46-3A9B-425D-9561-C7B4F3761584}"/>
              </a:ext>
            </a:extLst>
          </p:cNvPr>
          <p:cNvCxnSpPr>
            <a:cxnSpLocks/>
            <a:stCxn id="30" idx="2"/>
          </p:cNvCxnSpPr>
          <p:nvPr/>
        </p:nvCxnSpPr>
        <p:spPr>
          <a:xfrm rot="16200000" flipH="1">
            <a:off x="6213255" y="4162331"/>
            <a:ext cx="490996" cy="2108488"/>
          </a:xfrm>
          <a:prstGeom prst="curvedConnector3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연결선: 구부러짐 47">
            <a:extLst>
              <a:ext uri="{FF2B5EF4-FFF2-40B4-BE49-F238E27FC236}">
                <a16:creationId xmlns:a16="http://schemas.microsoft.com/office/drawing/2014/main" id="{7239CCB3-E142-4CB0-B242-315A11EDD2E3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5370457" y="3256477"/>
            <a:ext cx="497771" cy="791291"/>
          </a:xfrm>
          <a:prstGeom prst="curvedConnector3">
            <a:avLst>
              <a:gd name="adj1" fmla="val 50000"/>
            </a:avLst>
          </a:prstGeom>
          <a:ln w="127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그림 48">
            <a:extLst>
              <a:ext uri="{FF2B5EF4-FFF2-40B4-BE49-F238E27FC236}">
                <a16:creationId xmlns:a16="http://schemas.microsoft.com/office/drawing/2014/main" id="{5E7B75F4-D17C-4704-8EFA-DA94C177A6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869334"/>
            <a:ext cx="1733556" cy="32643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18864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- </a:t>
            </a:r>
            <a:r>
              <a:rPr lang="en-US" altLang="ko-KR" sz="2400" b="1" dirty="0"/>
              <a:t>Scattering angles:  </a:t>
            </a:r>
            <a:r>
              <a:rPr lang="en-US" altLang="ko-KR" sz="2400" dirty="0"/>
              <a:t>NR vs Newtonian vs EOB vs 3PM</a:t>
            </a:r>
            <a:endParaRPr lang="ko-KR" altLang="en-US" sz="2400" dirty="0"/>
          </a:p>
        </p:txBody>
      </p:sp>
      <p:pic>
        <p:nvPicPr>
          <p:cNvPr id="50" name="그림 49">
            <a:extLst>
              <a:ext uri="{FF2B5EF4-FFF2-40B4-BE49-F238E27FC236}">
                <a16:creationId xmlns:a16="http://schemas.microsoft.com/office/drawing/2014/main" id="{29505A40-70A5-4B28-87D1-5430F27D3A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6962" y="1052736"/>
            <a:ext cx="2686467" cy="1123221"/>
          </a:xfrm>
          <a:prstGeom prst="rect">
            <a:avLst/>
          </a:prstGeom>
        </p:spPr>
      </p:pic>
      <p:pic>
        <p:nvPicPr>
          <p:cNvPr id="51" name="그림 50">
            <a:extLst>
              <a:ext uri="{FF2B5EF4-FFF2-40B4-BE49-F238E27FC236}">
                <a16:creationId xmlns:a16="http://schemas.microsoft.com/office/drawing/2014/main" id="{9E04D641-C94B-4C9A-8D19-40C55DB817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7313" y="1052736"/>
            <a:ext cx="2869615" cy="119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표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7807631"/>
                  </p:ext>
                </p:extLst>
              </p:nvPr>
            </p:nvGraphicFramePr>
            <p:xfrm>
              <a:off x="683568" y="836712"/>
              <a:ext cx="7488831" cy="42770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321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23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5493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733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0819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98684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260352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Case: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altLang="ko-K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b="1" i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</m:acc>
                              <m:r>
                                <a:rPr lang="en-US" altLang="ko-KR" b="1" i="1" smtClean="0">
                                  <a:latin typeface="Cambria Math" panose="02040503050406030204" pitchFamily="18" charset="0"/>
                                </a:rPr>
                                <m:t>=(</m:t>
                              </m:r>
                              <m:sSub>
                                <m:sSubPr>
                                  <m:ctrlPr>
                                    <a:rPr lang="en-US" altLang="ko-K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1" i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altLang="ko-KR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en-US" altLang="ko-KR" b="1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altLang="ko-K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1" i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altLang="ko-KR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r>
                                <a:rPr lang="en-US" altLang="ko-KR" b="1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NR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Newtonian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3PM</a:t>
                          </a:r>
                          <a:endParaRPr lang="ko-KR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EOB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 xmlns:m="http://schemas.openxmlformats.org/officeDocument/2006/math">
                              <m:r>
                                <a:rPr lang="en-US" altLang="ko-KR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ko-KR" altLang="en-US" i="1" smtClean="0">
                                  <a:latin typeface="Cambria Math"/>
                                  <a:ea typeface="Cambria Math"/>
                                </a:rPr>
                                <m:t>𝝌</m:t>
                              </m:r>
                              <m:r>
                                <a:rPr lang="en-US" altLang="ko-KR" b="1" i="1" smtClean="0"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r>
                                <a:rPr lang="ko-KR" altLang="en-US" b="1" i="1" smtClean="0">
                                  <a:latin typeface="Cambria Math"/>
                                  <a:ea typeface="Cambria Math"/>
                                </a:rPr>
                                <m:t>𝝌</m:t>
                              </m:r>
                            </m:oMath>
                          </a14:m>
                          <a:r>
                            <a:rPr lang="ko-KR" altLang="en-US" dirty="0"/>
                            <a:t> </a:t>
                          </a:r>
                          <a:r>
                            <a:rPr lang="en-US" altLang="ko-KR" dirty="0"/>
                            <a:t>(%)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(0.090, 0.099)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90.13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87.97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90.34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89.78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-0.388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(0.214, 0.058)</m:t>
                                </m:r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165.11</m:t>
                                    </m:r>
                                  </m:e>
                                  <m:sup>
                                    <m:r>
                                      <a:rPr lang="en-US" altLang="ko-K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155.00</m:t>
                                    </m:r>
                                  </m:e>
                                  <m:sup>
                                    <m:r>
                                      <a:rPr lang="en-US" altLang="ko-K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165.73</m:t>
                                    </m:r>
                                  </m:e>
                                  <m:sup>
                                    <m:r>
                                      <a:rPr lang="en-US" altLang="ko-K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165.30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0.115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(0.03</m:t>
                                </m:r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26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, 0.015)</m:t>
                                </m:r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300.11</m:t>
                                    </m:r>
                                  </m:e>
                                  <m:sup>
                                    <m:r>
                                      <a:rPr lang="en-US" altLang="ko-K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258.51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299.98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300.52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0.137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(0.0331, 0.015)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299.08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257.63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299.12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299.67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0.197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(0.0376, 0.012)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356.05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273.65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370.20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359.91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1.084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(0.043, 0.0185)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376.41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262.64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359.44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384.72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2.208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(0.00957,0.004)</a:t>
                          </a:r>
                        </a:p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(q=16)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407.92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265.04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429.96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405.05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-0.704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54832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표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7807631"/>
                  </p:ext>
                </p:extLst>
              </p:nvPr>
            </p:nvGraphicFramePr>
            <p:xfrm>
              <a:off x="683568" y="836712"/>
              <a:ext cx="7488831" cy="42770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321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23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5493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733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0819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98684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698564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31" t="-870" r="-308278" b="-51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NR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Newtonian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3PM</a:t>
                          </a:r>
                          <a:endParaRPr lang="ko-KR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EOB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59259" t="-870" r="-2469" b="-5121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(0.090, 0.099)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90.13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87.97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90.34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89.78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-0.388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192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31" t="-288525" r="-308278" b="-7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80357" t="-288525" r="-454167" b="-7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97071" t="-288525" r="-219247" b="-7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96503" t="-288525" r="-266434" b="-7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165.30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0.115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192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31" t="-388525" r="-308278" b="-6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80357" t="-388525" r="-454167" b="-6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258.51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299.98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300.52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0.137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(0.0331, 0.015)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299.08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257.63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299.12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299.67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0.197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(0.0376, 0.012)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356.05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273.65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370.20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359.91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1.084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(0.043, 0.0185)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376.41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262.64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359.44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384.72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2.208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(0.00957,0.004)</a:t>
                          </a:r>
                        </a:p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dirty="0"/>
                            <a:t>(q=16)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407.92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265.04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429.96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405.05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/>
                            <a:t>-0.704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직사각형 3"/>
          <p:cNvSpPr/>
          <p:nvPr/>
        </p:nvSpPr>
        <p:spPr>
          <a:xfrm>
            <a:off x="251520" y="116632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solidFill>
                  <a:prstClr val="black"/>
                </a:solidFill>
                <a:sym typeface="Wingdings" panose="05000000000000000000" pitchFamily="2" charset="2"/>
              </a:rPr>
              <a:t>- Results:</a:t>
            </a:r>
            <a:endParaRPr lang="ko-KR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1260086" cy="229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464" y="4384256"/>
            <a:ext cx="1811253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289" y="4323853"/>
            <a:ext cx="1337254" cy="2518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490" y="4356367"/>
            <a:ext cx="1167577" cy="237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000" y="4314026"/>
            <a:ext cx="2713161" cy="609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761" y="5113839"/>
            <a:ext cx="95039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079255"/>
            <a:ext cx="940791" cy="158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01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179514" y="1076282"/>
            <a:ext cx="8640958" cy="5504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01691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BBHs are important sources for GW observations</a:t>
            </a:r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179514" y="166289"/>
            <a:ext cx="8229600" cy="778098"/>
          </a:xfrm>
          <a:prstGeom prst="rect">
            <a:avLst/>
          </a:prstGeom>
        </p:spPr>
        <p:txBody>
          <a:bodyPr/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01691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j-cs"/>
              </a:rPr>
              <a:t>I. Motivation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j-cs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7AFD701D-AF6E-4A55-B985-58DFC96EE327}"/>
              </a:ext>
            </a:extLst>
          </p:cNvPr>
          <p:cNvSpPr/>
          <p:nvPr/>
        </p:nvSpPr>
        <p:spPr>
          <a:xfrm>
            <a:off x="493204" y="1626696"/>
            <a:ext cx="80135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50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observations so far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- O1 (2015/09/12~2016/01/13): 3 BBH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- O2 (2016/11/30~2017/08/25): </a:t>
            </a:r>
            <a:r>
              <a:rPr lang="en-US" altLang="ko-KR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7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BBH +1 BNS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- O3a (2019/04/01~2019/10/01): 36 BBH +3 others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0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US" altLang="ko-KR" sz="2000" dirty="0">
                <a:solidFill>
                  <a:prstClr val="black"/>
                </a:solidFill>
              </a:rPr>
              <a:t>NR simulations and waveforms modeling have mostly focused on the last stage of coalescences, </a:t>
            </a:r>
            <a:r>
              <a:rPr lang="en-US" altLang="ko-KR" sz="2000" i="1" dirty="0">
                <a:solidFill>
                  <a:prstClr val="black"/>
                </a:solidFill>
              </a:rPr>
              <a:t>e.g.,</a:t>
            </a:r>
            <a:r>
              <a:rPr lang="en-US" altLang="ko-KR" sz="2000" dirty="0">
                <a:solidFill>
                  <a:prstClr val="black"/>
                </a:solidFill>
              </a:rPr>
              <a:t> quasi-circular orbits.</a:t>
            </a:r>
          </a:p>
        </p:txBody>
      </p:sp>
      <p:pic>
        <p:nvPicPr>
          <p:cNvPr id="20" name="Picture 3">
            <a:extLst>
              <a:ext uri="{FF2B5EF4-FFF2-40B4-BE49-F238E27FC236}">
                <a16:creationId xmlns:a16="http://schemas.microsoft.com/office/drawing/2014/main" id="{06B9035E-FBC4-47EC-8EFC-EB1A65E54E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222"/>
          <a:stretch>
            <a:fillRect/>
          </a:stretch>
        </p:blipFill>
        <p:spPr>
          <a:xfrm>
            <a:off x="4572000" y="4107919"/>
            <a:ext cx="3371369" cy="2246769"/>
          </a:xfrm>
          <a:prstGeom prst="rect">
            <a:avLst/>
          </a:prstGeom>
        </p:spPr>
      </p:pic>
      <p:pic>
        <p:nvPicPr>
          <p:cNvPr id="21" name="Picture 7" descr="Screen Shot 2016-09-07 at 08.03.33.png">
            <a:extLst>
              <a:ext uri="{FF2B5EF4-FFF2-40B4-BE49-F238E27FC236}">
                <a16:creationId xmlns:a16="http://schemas.microsoft.com/office/drawing/2014/main" id="{7E107A17-738E-40E3-8FF3-61C99AD656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9" t="2259" b="57177"/>
          <a:stretch/>
        </p:blipFill>
        <p:spPr>
          <a:xfrm>
            <a:off x="1043608" y="4581128"/>
            <a:ext cx="3159515" cy="1087359"/>
          </a:xfrm>
          <a:prstGeom prst="rect">
            <a:avLst/>
          </a:prstGeom>
        </p:spPr>
      </p:pic>
      <p:sp>
        <p:nvSpPr>
          <p:cNvPr id="57" name="슬라이드 번호 개체 틀 1">
            <a:extLst>
              <a:ext uri="{FF2B5EF4-FFF2-40B4-BE49-F238E27FC236}">
                <a16:creationId xmlns:a16="http://schemas.microsoft.com/office/drawing/2014/main" id="{837B1A10-6699-4389-B82E-0E3193F1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485"/>
            <a:ext cx="2133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40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497B7B6E-A4B5-488F-99F1-C2FA39064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" y="1955097"/>
            <a:ext cx="9144000" cy="2227727"/>
          </a:xfrm>
          <a:prstGeom prst="rect">
            <a:avLst/>
          </a:prstGeom>
        </p:spPr>
      </p:pic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EB5C390D-650C-40E9-9FAE-CD18749848A2}"/>
              </a:ext>
            </a:extLst>
          </p:cNvPr>
          <p:cNvSpPr/>
          <p:nvPr/>
        </p:nvSpPr>
        <p:spPr>
          <a:xfrm>
            <a:off x="4100456" y="1772816"/>
            <a:ext cx="1296144" cy="25202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23528" y="266983"/>
            <a:ext cx="8352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2000" dirty="0" smtClean="0"/>
              <a:t>Design the parameter space in which we can check the validity of our EOB Hamiltonian:</a:t>
            </a:r>
          </a:p>
          <a:p>
            <a:pPr lvl="1">
              <a:lnSpc>
                <a:spcPct val="150000"/>
              </a:lnSpc>
            </a:pPr>
            <a:r>
              <a:rPr lang="en-US" altLang="ko-KR" sz="2000" dirty="0" smtClean="0"/>
              <a:t>- High velocity and strong interaction</a:t>
            </a:r>
            <a:endParaRPr lang="ko-KR" altLang="en-US" sz="2000" dirty="0"/>
          </a:p>
        </p:txBody>
      </p:sp>
      <p:sp>
        <p:nvSpPr>
          <p:cNvPr id="5" name="직사각형 4"/>
          <p:cNvSpPr/>
          <p:nvPr/>
        </p:nvSpPr>
        <p:spPr>
          <a:xfrm>
            <a:off x="503548" y="4701387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ko-KR" sz="2000" dirty="0" smtClean="0">
                <a:solidFill>
                  <a:prstClr val="black"/>
                </a:solidFill>
              </a:rPr>
              <a:t>We have finished NR simulations for these parameters.</a:t>
            </a:r>
          </a:p>
          <a:p>
            <a:pPr marL="342900" indent="-342900">
              <a:buFontTx/>
              <a:buChar char="-"/>
            </a:pPr>
            <a:endParaRPr lang="en-US" altLang="ko-K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en-US" altLang="ko-KR" sz="2000" dirty="0" smtClean="0">
                <a:solidFill>
                  <a:prstClr val="black"/>
                </a:solidFill>
              </a:rPr>
              <a:t>The analysis and comparisons with the predictions of the known waveform models, which are valid in the limited regimes, are currently work in progress.</a:t>
            </a:r>
            <a:endParaRPr lang="ko-KR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9BEF615-DFF9-4F9A-995D-A1FCA4EA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3" name="제목 1">
            <a:extLst>
              <a:ext uri="{FF2B5EF4-FFF2-40B4-BE49-F238E27FC236}">
                <a16:creationId xmlns:a16="http://schemas.microsoft.com/office/drawing/2014/main" id="{F8521680-70B4-4603-BED9-F7ABE8E0607F}"/>
              </a:ext>
            </a:extLst>
          </p:cNvPr>
          <p:cNvSpPr txBox="1">
            <a:spLocks/>
          </p:cNvSpPr>
          <p:nvPr/>
        </p:nvSpPr>
        <p:spPr>
          <a:xfrm>
            <a:off x="179512" y="404664"/>
            <a:ext cx="8229600" cy="778098"/>
          </a:xfrm>
          <a:prstGeom prst="rect">
            <a:avLst/>
          </a:prstGeom>
        </p:spPr>
        <p:txBody>
          <a:bodyPr/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01691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j-cs"/>
              </a:rPr>
              <a:t>IV. 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j-cs"/>
              </a:rPr>
              <a:t>Conclusion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4C00416C-E900-46CF-B90A-9E55E01C30D0}"/>
                  </a:ext>
                </a:extLst>
              </p:cNvPr>
              <p:cNvSpPr/>
              <p:nvPr/>
            </p:nvSpPr>
            <p:spPr>
              <a:xfrm>
                <a:off x="328700" y="1503758"/>
                <a:ext cx="7931224" cy="50352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Tx/>
                  <a:buChar char="-"/>
                </a:pPr>
                <a:r>
                  <a:rPr lang="en-US" altLang="ko-KR" sz="2400" dirty="0"/>
                  <a:t>Gravitational radiation capture processes for two BHs have been analyzed numerically.</a:t>
                </a:r>
              </a:p>
              <a:p>
                <a:pPr marL="342900" indent="-342900" algn="just">
                  <a:buFontTx/>
                  <a:buChar char="-"/>
                </a:pPr>
                <a:endParaRPr lang="en-US" altLang="ko-KR" sz="2400" dirty="0"/>
              </a:p>
              <a:p>
                <a:pPr marL="342900" indent="-342900" algn="just">
                  <a:buFontTx/>
                  <a:buChar char="-"/>
                </a:pPr>
                <a:r>
                  <a:rPr lang="en-US" altLang="ko-KR" sz="2400" dirty="0"/>
                  <a:t>Effects of unequal masses (upto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=1:16</m:t>
                    </m:r>
                  </m:oMath>
                </a14:m>
                <a:r>
                  <a:rPr lang="en-US" altLang="ko-KR" sz="2400" dirty="0"/>
                  <a:t>) and spin configurations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ko-KR" altLang="en-US" sz="240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(+)</m:t>
                        </m:r>
                      </m:sup>
                    </m:sSub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400" dirty="0"/>
                  <a:t> are shown</a:t>
                </a:r>
                <a:r>
                  <a:rPr lang="en-US" altLang="ko-KR" sz="2400" dirty="0" smtClean="0"/>
                  <a:t>.</a:t>
                </a:r>
              </a:p>
              <a:p>
                <a:pPr marL="342900" indent="-342900" algn="just">
                  <a:buFontTx/>
                  <a:buChar char="-"/>
                </a:pPr>
                <a:endParaRPr lang="en-US" altLang="ko-KR" sz="2400" dirty="0"/>
              </a:p>
              <a:p>
                <a:pPr marL="342900" indent="-342900" algn="just">
                  <a:buFontTx/>
                  <a:buChar char="-"/>
                </a:pPr>
                <a:r>
                  <a:rPr lang="en-US" altLang="ko-KR" sz="2400" dirty="0" smtClean="0"/>
                  <a:t>Scattering angles for BH encounters with arbitrary eccentricities are calculated in NR.</a:t>
                </a:r>
                <a:endParaRPr lang="en-US" altLang="ko-KR" sz="2400" dirty="0"/>
              </a:p>
              <a:p>
                <a:pPr marL="342900" indent="-342900" algn="just">
                  <a:buFontTx/>
                  <a:buChar char="-"/>
                </a:pPr>
                <a:endParaRPr lang="en-US" altLang="ko-KR" sz="2400" dirty="0"/>
              </a:p>
              <a:p>
                <a:pPr marL="342900" indent="-342900" algn="just">
                  <a:buFontTx/>
                  <a:buChar char="-"/>
                </a:pPr>
                <a:r>
                  <a:rPr lang="en-US" altLang="ko-KR" sz="2400" dirty="0"/>
                  <a:t>A </a:t>
                </a:r>
                <a:r>
                  <a:rPr lang="en-US" altLang="ko-KR" sz="2400" dirty="0" smtClean="0"/>
                  <a:t>3PM/4PN </a:t>
                </a:r>
                <a:r>
                  <a:rPr lang="en-US" altLang="ko-KR" sz="2400" dirty="0"/>
                  <a:t>EOB Hamiltonian for arbitrary eccentricities has been constructed and various tests with NR simulations are work in progress. (w/</a:t>
                </a:r>
                <a:r>
                  <a:rPr lang="ko-KR" altLang="en-US" sz="2400" dirty="0"/>
                  <a:t> </a:t>
                </a:r>
                <a:r>
                  <a:rPr lang="en-US" altLang="ko-KR" sz="2400" dirty="0"/>
                  <a:t>Y.-H.</a:t>
                </a:r>
                <a:r>
                  <a:rPr lang="ko-KR" altLang="en-US" sz="2400" dirty="0"/>
                  <a:t> </a:t>
                </a:r>
                <a:r>
                  <a:rPr lang="en-US" altLang="ko-KR" sz="2400" dirty="0"/>
                  <a:t>Hyun</a:t>
                </a:r>
                <a:r>
                  <a:rPr lang="ko-KR" altLang="en-US" sz="2400" dirty="0"/>
                  <a:t> </a:t>
                </a:r>
                <a:r>
                  <a:rPr lang="en-US" altLang="ko-KR" sz="2400" dirty="0"/>
                  <a:t>&amp; Y.-B. Bae)</a:t>
                </a:r>
              </a:p>
            </p:txBody>
          </p:sp>
        </mc:Choice>
        <mc:Fallback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4C00416C-E900-46CF-B90A-9E55E01C30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00" y="1503758"/>
                <a:ext cx="7931224" cy="5035289"/>
              </a:xfrm>
              <a:prstGeom prst="rect">
                <a:avLst/>
              </a:prstGeom>
              <a:blipFill>
                <a:blip r:embed="rId2"/>
                <a:stretch>
                  <a:fillRect l="-1460" t="-1816" r="-1153" b="-181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888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251520" y="285293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000" dirty="0"/>
              <a:t>THANKS!</a:t>
            </a:r>
            <a:endParaRPr lang="ko-KR" altLang="en-US" sz="60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8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2706" y="205949"/>
            <a:ext cx="1567895" cy="190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타원 4"/>
          <p:cNvSpPr/>
          <p:nvPr/>
        </p:nvSpPr>
        <p:spPr>
          <a:xfrm>
            <a:off x="1791045" y="117811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타원 5"/>
          <p:cNvSpPr/>
          <p:nvPr/>
        </p:nvSpPr>
        <p:spPr>
          <a:xfrm>
            <a:off x="3725404" y="577176"/>
            <a:ext cx="275665" cy="3092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ko-KR" altLang="en-US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01951" y="842783"/>
                <a:ext cx="3326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ko-KR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ko-KR" altLang="en-US" sz="1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1944" y="842783"/>
                <a:ext cx="332683" cy="338554"/>
              </a:xfrm>
              <a:prstGeom prst="rect">
                <a:avLst/>
              </a:prstGeom>
              <a:blipFill rotWithShape="0">
                <a:blip r:embed="rId3"/>
                <a:stretch>
                  <a:fillRect r="-1851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906989" y="154353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ko-KR" dirty="0" smtClean="0">
                <a:solidFill>
                  <a:prstClr val="black"/>
                </a:solidFill>
              </a:rPr>
              <a:t>(E, L)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10" name="오른쪽 화살표 9"/>
          <p:cNvSpPr/>
          <p:nvPr/>
        </p:nvSpPr>
        <p:spPr>
          <a:xfrm rot="1526226">
            <a:off x="2192077" y="1464110"/>
            <a:ext cx="273548" cy="158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오른쪽 화살표 10"/>
          <p:cNvSpPr/>
          <p:nvPr/>
        </p:nvSpPr>
        <p:spPr>
          <a:xfrm rot="12585835">
            <a:off x="3464755" y="540651"/>
            <a:ext cx="320569" cy="78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60539" y="205935"/>
            <a:ext cx="1503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01691">
              <a:buFont typeface="Arial" pitchFamily="34" charset="0"/>
              <a:buChar char="•"/>
            </a:pPr>
            <a:r>
              <a:rPr lang="en-US" altLang="ko-KR" dirty="0">
                <a:solidFill>
                  <a:prstClr val="black"/>
                </a:solidFill>
              </a:rPr>
              <a:t> </a:t>
            </a:r>
            <a:r>
              <a:rPr lang="en-US" altLang="ko-KR" dirty="0" smtClean="0">
                <a:solidFill>
                  <a:prstClr val="black"/>
                </a:solidFill>
              </a:rPr>
              <a:t>In general, </a:t>
            </a:r>
            <a:endParaRPr lang="en-US" altLang="ko-KR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157570" y="466252"/>
                <a:ext cx="3326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ko-KR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sz="1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7563" y="466252"/>
                <a:ext cx="332683" cy="338554"/>
              </a:xfrm>
              <a:prstGeom prst="rect">
                <a:avLst/>
              </a:prstGeom>
              <a:blipFill rotWithShape="0">
                <a:blip r:embed="rId4"/>
                <a:stretch>
                  <a:fillRect r="-1818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365562" y="1422493"/>
                <a:ext cx="7486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n-US" altLang="ko-K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ko-K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ko-K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ko-K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ko-KR" altLang="en-US" b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554" y="1422479"/>
                <a:ext cx="748602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2439" r="-5691" b="-1087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2877" y="3262165"/>
            <a:ext cx="2808397" cy="314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직사각형 25"/>
          <p:cNvSpPr/>
          <p:nvPr/>
        </p:nvSpPr>
        <p:spPr>
          <a:xfrm>
            <a:off x="287899" y="2769475"/>
            <a:ext cx="2339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01691">
              <a:buFont typeface="Arial" pitchFamily="34" charset="0"/>
              <a:buChar char="•"/>
            </a:pPr>
            <a:r>
              <a:rPr lang="en-US" altLang="ko-KR" dirty="0">
                <a:solidFill>
                  <a:prstClr val="black"/>
                </a:solidFill>
              </a:rPr>
              <a:t> </a:t>
            </a:r>
            <a:r>
              <a:rPr lang="en-US" altLang="ko-KR" dirty="0" smtClean="0">
                <a:solidFill>
                  <a:prstClr val="black"/>
                </a:solidFill>
              </a:rPr>
              <a:t>“Circularization”:</a:t>
            </a:r>
            <a:endParaRPr lang="en-US" altLang="ko-KR" dirty="0">
              <a:solidFill>
                <a:prstClr val="black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2875" y="6525579"/>
            <a:ext cx="3960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/>
              <a:t>Peters (</a:t>
            </a:r>
            <a:r>
              <a:rPr lang="en-US" altLang="ko-KR" sz="1400" dirty="0" smtClean="0"/>
              <a:t>1964): Evolution </a:t>
            </a:r>
            <a:r>
              <a:rPr lang="en-US" altLang="ko-KR" sz="1400" dirty="0"/>
              <a:t>of </a:t>
            </a:r>
            <a:r>
              <a:rPr lang="en-US" altLang="ko-KR" sz="1400" dirty="0" smtClean="0"/>
              <a:t>eccentricity (‘2.5’PN)</a:t>
            </a:r>
            <a:endParaRPr lang="en-US" altLang="ko-KR" sz="1400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3911" y="3356992"/>
            <a:ext cx="4570255" cy="2952328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6006822" y="6525579"/>
            <a:ext cx="17199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Cao &amp; Han (2017)</a:t>
            </a:r>
            <a:endParaRPr lang="en-US" altLang="ko-KR" sz="1400" dirty="0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8115" y="2118862"/>
            <a:ext cx="1166051" cy="103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9" y="18864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>
              <a:buFont typeface="Arial" pitchFamily="34" charset="0"/>
              <a:buChar char="•"/>
            </a:pPr>
            <a:r>
              <a:rPr lang="en-US" altLang="ko-KR" dirty="0" smtClean="0">
                <a:solidFill>
                  <a:prstClr val="black"/>
                </a:solidFill>
              </a:rPr>
              <a:t> </a:t>
            </a:r>
            <a:r>
              <a:rPr lang="en-US" altLang="ko-KR" dirty="0">
                <a:solidFill>
                  <a:prstClr val="black"/>
                </a:solidFill>
              </a:rPr>
              <a:t>Higher-order (3.5) PN </a:t>
            </a:r>
            <a:r>
              <a:rPr lang="en-US" altLang="ko-KR" dirty="0" smtClean="0">
                <a:solidFill>
                  <a:prstClr val="black"/>
                </a:solidFill>
              </a:rPr>
              <a:t>calculation: </a:t>
            </a:r>
            <a:r>
              <a:rPr lang="en-US" altLang="ko-KR" dirty="0" err="1" smtClean="0">
                <a:solidFill>
                  <a:prstClr val="black"/>
                </a:solidFill>
              </a:rPr>
              <a:t>Kocsis</a:t>
            </a:r>
            <a:r>
              <a:rPr lang="en-US" altLang="ko-KR" dirty="0" smtClean="0">
                <a:solidFill>
                  <a:prstClr val="black"/>
                </a:solidFill>
              </a:rPr>
              <a:t> </a:t>
            </a:r>
            <a:r>
              <a:rPr lang="en-US" altLang="ko-KR" dirty="0">
                <a:solidFill>
                  <a:prstClr val="black"/>
                </a:solidFill>
              </a:rPr>
              <a:t>&amp; Levin (‘12)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34051"/>
            <a:ext cx="3448484" cy="288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3529" y="3789040"/>
                <a:ext cx="8555809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defTabSz="901691">
                  <a:buFont typeface="Arial" pitchFamily="34" charset="0"/>
                  <a:buChar char="•"/>
                </a:pPr>
                <a:r>
                  <a:rPr lang="en-US" altLang="ko-KR" sz="2000" dirty="0" smtClean="0">
                    <a:solidFill>
                      <a:prstClr val="black"/>
                    </a:solidFill>
                  </a:rPr>
                  <a:t> So, eccentric BBH mergers (e.g.,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altLang="ko-KR" sz="2000" dirty="0" smtClean="0">
                    <a:solidFill>
                      <a:prstClr val="black"/>
                    </a:solidFill>
                  </a:rPr>
                  <a:t>) might be relevant, and we may need to develop waveform models with a finite eccentricity.</a:t>
                </a:r>
              </a:p>
              <a:p>
                <a:pPr algn="just" defTabSz="901691"/>
                <a:r>
                  <a:rPr lang="en-US" altLang="ko-KR" sz="2000" dirty="0" smtClean="0">
                    <a:solidFill>
                      <a:prstClr val="black"/>
                    </a:solidFill>
                  </a:rPr>
                  <a:t> </a:t>
                </a:r>
              </a:p>
              <a:p>
                <a:pPr algn="just" defTabSz="901691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20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ko-KR" sz="2000" dirty="0" smtClean="0">
                    <a:solidFill>
                      <a:prstClr val="black"/>
                    </a:solidFill>
                  </a:rPr>
                  <a:t>BBH waveforms with eccentricity for </a:t>
                </a:r>
                <a:r>
                  <a:rPr lang="en-US" altLang="ko-KR" sz="2000" dirty="0" err="1" smtClean="0">
                    <a:solidFill>
                      <a:prstClr val="black"/>
                    </a:solidFill>
                  </a:rPr>
                  <a:t>inspiral</a:t>
                </a:r>
                <a:r>
                  <a:rPr lang="en-US" altLang="ko-KR" sz="2000" dirty="0" smtClean="0">
                    <a:solidFill>
                      <a:prstClr val="black"/>
                    </a:solidFill>
                  </a:rPr>
                  <a:t> phase only:</a:t>
                </a:r>
              </a:p>
              <a:p>
                <a:pPr algn="just" defTabSz="901691">
                  <a:lnSpc>
                    <a:spcPct val="150000"/>
                  </a:lnSpc>
                </a:pPr>
                <a:r>
                  <a:rPr lang="en-US" altLang="ko-KR" sz="20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ko-KR" sz="2000" dirty="0" smtClean="0">
                    <a:solidFill>
                      <a:prstClr val="black"/>
                    </a:solidFill>
                  </a:rPr>
                  <a:t>  </a:t>
                </a:r>
                <a:r>
                  <a:rPr lang="en-US" altLang="ko-KR" sz="2000" dirty="0" smtClean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altLang="ko-KR" sz="2000" dirty="0" smtClean="0">
                    <a:solidFill>
                      <a:prstClr val="black"/>
                    </a:solidFill>
                  </a:rPr>
                  <a:t>TaylorF2ecc (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:0.0001~0.2</m:t>
                    </m:r>
                  </m:oMath>
                </a14:m>
                <a:r>
                  <a:rPr lang="en-US" altLang="ko-KR" sz="2000" dirty="0" smtClean="0">
                    <a:solidFill>
                      <a:prstClr val="black"/>
                    </a:solidFill>
                  </a:rPr>
                  <a:t>) by C. Kim, J. Kim, H. Lee +, …</a:t>
                </a:r>
              </a:p>
              <a:p>
                <a:pPr algn="just" defTabSz="901691">
                  <a:buFont typeface="Arial" pitchFamily="34" charset="0"/>
                  <a:buChar char="•"/>
                </a:pPr>
                <a:endParaRPr lang="en-US" altLang="ko-KR" sz="2000" dirty="0">
                  <a:solidFill>
                    <a:prstClr val="black"/>
                  </a:solidFill>
                </a:endParaRPr>
              </a:p>
              <a:p>
                <a:pPr marL="342900" indent="-342900" algn="just" defTabSz="901691">
                  <a:buFont typeface="Arial" panose="020B0604020202020204" pitchFamily="34" charset="0"/>
                  <a:buChar char="•"/>
                </a:pPr>
                <a:r>
                  <a:rPr lang="en-US" altLang="ko-KR" sz="2000" b="1" dirty="0" smtClean="0"/>
                  <a:t>What kind of waveforms in general for two body encounters?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9" y="3789040"/>
                <a:ext cx="8555809" cy="2554545"/>
              </a:xfrm>
              <a:prstGeom prst="rect">
                <a:avLst/>
              </a:prstGeom>
              <a:blipFill>
                <a:blip r:embed="rId3"/>
                <a:stretch>
                  <a:fillRect l="-712" t="-1432" r="-712" b="-334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1988840"/>
            <a:ext cx="4536504" cy="14009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04048" y="148390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“Modulated” </a:t>
            </a:r>
            <a:r>
              <a:rPr lang="en-US" altLang="ko-KR" dirty="0" err="1" smtClean="0"/>
              <a:t>inspiral</a:t>
            </a:r>
            <a:r>
              <a:rPr lang="en-US" altLang="ko-KR" dirty="0" smtClean="0"/>
              <a:t> waveform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330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298639" y="2683779"/>
            <a:ext cx="3312368" cy="2816055"/>
            <a:chOff x="179512" y="908720"/>
            <a:chExt cx="3312368" cy="281605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1146114"/>
              <a:ext cx="3312368" cy="2578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59632" y="908720"/>
              <a:ext cx="146685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그룹 19"/>
          <p:cNvGrpSpPr/>
          <p:nvPr/>
        </p:nvGrpSpPr>
        <p:grpSpPr>
          <a:xfrm>
            <a:off x="4043029" y="980732"/>
            <a:ext cx="2016224" cy="1691651"/>
            <a:chOff x="3707904" y="138934"/>
            <a:chExt cx="2016224" cy="1691651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332656"/>
              <a:ext cx="2016224" cy="1497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73405" y="138934"/>
              <a:ext cx="1133475" cy="19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그룹 20"/>
          <p:cNvGrpSpPr/>
          <p:nvPr/>
        </p:nvGrpSpPr>
        <p:grpSpPr>
          <a:xfrm>
            <a:off x="4043036" y="2803230"/>
            <a:ext cx="2041139" cy="1683588"/>
            <a:chOff x="3707904" y="1961436"/>
            <a:chExt cx="2041139" cy="1683588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07904" y="2132856"/>
              <a:ext cx="2041139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139952" y="1961436"/>
              <a:ext cx="1133475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그룹 21"/>
          <p:cNvGrpSpPr/>
          <p:nvPr/>
        </p:nvGrpSpPr>
        <p:grpSpPr>
          <a:xfrm>
            <a:off x="4022813" y="4541372"/>
            <a:ext cx="2055147" cy="1673638"/>
            <a:chOff x="3687688" y="3699578"/>
            <a:chExt cx="2055147" cy="1673638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87688" y="3861048"/>
              <a:ext cx="2055147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130030" y="3699578"/>
              <a:ext cx="116205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그룹 18"/>
          <p:cNvGrpSpPr/>
          <p:nvPr/>
        </p:nvGrpSpPr>
        <p:grpSpPr>
          <a:xfrm>
            <a:off x="6615367" y="947275"/>
            <a:ext cx="2031439" cy="1689636"/>
            <a:chOff x="6516216" y="155187"/>
            <a:chExt cx="2031439" cy="1689636"/>
          </a:xfrm>
        </p:grpSpPr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516216" y="332656"/>
              <a:ext cx="2031439" cy="1512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909709" y="155187"/>
              <a:ext cx="1323975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그룹 17"/>
          <p:cNvGrpSpPr/>
          <p:nvPr/>
        </p:nvGrpSpPr>
        <p:grpSpPr>
          <a:xfrm>
            <a:off x="6587956" y="2736324"/>
            <a:ext cx="2088500" cy="1772795"/>
            <a:chOff x="6488812" y="1944236"/>
            <a:chExt cx="2088500" cy="1772795"/>
          </a:xfrm>
        </p:grpSpPr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488812" y="2132856"/>
              <a:ext cx="2088500" cy="158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937113" y="1944236"/>
              <a:ext cx="13430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그룹 16"/>
          <p:cNvGrpSpPr/>
          <p:nvPr/>
        </p:nvGrpSpPr>
        <p:grpSpPr>
          <a:xfrm>
            <a:off x="6543352" y="4563928"/>
            <a:ext cx="2132546" cy="1745392"/>
            <a:chOff x="6444208" y="3771840"/>
            <a:chExt cx="2132546" cy="1745392"/>
          </a:xfrm>
        </p:grpSpPr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6444208" y="3933056"/>
              <a:ext cx="2132546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9" name="Picture 15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948264" y="3771840"/>
              <a:ext cx="1400175" cy="209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직사각형 23"/>
          <p:cNvSpPr/>
          <p:nvPr/>
        </p:nvSpPr>
        <p:spPr>
          <a:xfrm>
            <a:off x="431648" y="260648"/>
            <a:ext cx="34265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defTabSz="901691">
              <a:buFont typeface="Arial" panose="020B0604020202020204" pitchFamily="34" charset="0"/>
              <a:buChar char="•"/>
            </a:pPr>
            <a:r>
              <a:rPr lang="en-US" altLang="ko-KR" sz="2000" b="1" dirty="0" smtClean="0">
                <a:solidFill>
                  <a:prstClr val="black"/>
                </a:solidFill>
              </a:rPr>
              <a:t>Gold &amp; </a:t>
            </a:r>
            <a:r>
              <a:rPr lang="en-US" altLang="ko-KR" sz="2000" b="1" dirty="0" err="1" smtClean="0">
                <a:solidFill>
                  <a:prstClr val="black"/>
                </a:solidFill>
              </a:rPr>
              <a:t>Brugmann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 (‘13):</a:t>
            </a:r>
            <a:endParaRPr lang="en-US" altLang="ko-KR" sz="2000" dirty="0" smtClean="0">
              <a:solidFill>
                <a:prstClr val="black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6651" y="1106876"/>
            <a:ext cx="3096344" cy="106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748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psi4_L0.95_qc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8" y="715418"/>
            <a:ext cx="3924498" cy="2921374"/>
          </a:xfrm>
          <a:prstGeom prst="rect">
            <a:avLst/>
          </a:prstGeom>
        </p:spPr>
      </p:pic>
      <p:pic>
        <p:nvPicPr>
          <p:cNvPr id="6" name="그림 5" descr="orbits_L0.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642" y="980728"/>
            <a:ext cx="962553" cy="799160"/>
          </a:xfrm>
          <a:prstGeom prst="rect">
            <a:avLst/>
          </a:prstGeom>
        </p:spPr>
      </p:pic>
      <p:pic>
        <p:nvPicPr>
          <p:cNvPr id="7" name="그림 6" descr="psi4_L0.96_qc7_v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31" y="692696"/>
            <a:ext cx="3998957" cy="2962278"/>
          </a:xfrm>
          <a:prstGeom prst="rect">
            <a:avLst/>
          </a:prstGeom>
        </p:spPr>
      </p:pic>
      <p:pic>
        <p:nvPicPr>
          <p:cNvPr id="8" name="그림 7" descr="orbits_L0.9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908734"/>
            <a:ext cx="1224136" cy="1015761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83568" y="3068960"/>
            <a:ext cx="648072" cy="216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0486" tIns="40254" rIns="80486" bIns="40254"/>
          <a:lstStyle/>
          <a:p>
            <a:pPr defTabSz="408583" latinLnBrk="0" hangingPunct="0">
              <a:lnSpc>
                <a:spcPct val="104000"/>
              </a:lnSpc>
              <a:buClr>
                <a:srgbClr val="000000"/>
              </a:buClr>
              <a:buSzPct val="100000"/>
              <a:tabLst>
                <a:tab pos="648071" algn="l"/>
                <a:tab pos="1294612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L=0.95</a:t>
            </a:r>
            <a:endParaRPr lang="en-US" sz="12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3068960"/>
            <a:ext cx="648072" cy="216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0486" tIns="40254" rIns="80486" bIns="40254"/>
          <a:lstStyle/>
          <a:p>
            <a:pPr defTabSz="408583" latinLnBrk="0" hangingPunct="0">
              <a:lnSpc>
                <a:spcPct val="104000"/>
              </a:lnSpc>
              <a:buClr>
                <a:srgbClr val="000000"/>
              </a:buClr>
              <a:buSzPct val="100000"/>
              <a:tabLst>
                <a:tab pos="648071" algn="l"/>
                <a:tab pos="1294612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L=0.96</a:t>
            </a:r>
            <a:endParaRPr lang="en-US" sz="12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pic>
        <p:nvPicPr>
          <p:cNvPr id="11" name="그림 10" descr="psi4_L1.00_qc7[1]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6328" y="3753244"/>
            <a:ext cx="3981206" cy="2952328"/>
          </a:xfrm>
          <a:prstGeom prst="rect">
            <a:avLst/>
          </a:prstGeom>
        </p:spPr>
      </p:pic>
      <p:pic>
        <p:nvPicPr>
          <p:cNvPr id="12" name="그림 11" descr="psi4_L1.3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0032" y="3717032"/>
            <a:ext cx="4060527" cy="3024336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67946" y="3717046"/>
            <a:ext cx="1696732" cy="12727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269410" y="908721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sz="1000" dirty="0" smtClean="0">
                <a:solidFill>
                  <a:prstClr val="black"/>
                </a:solidFill>
              </a:rPr>
              <a:t>~7x10^-4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292081" y="6237312"/>
            <a:ext cx="648072" cy="216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0486" tIns="40254" rIns="80486" bIns="40254"/>
          <a:lstStyle/>
          <a:p>
            <a:pPr defTabSz="408583" latinLnBrk="0" hangingPunct="0">
              <a:lnSpc>
                <a:spcPct val="104000"/>
              </a:lnSpc>
              <a:buClr>
                <a:srgbClr val="000000"/>
              </a:buClr>
              <a:buSzPct val="100000"/>
              <a:tabLst>
                <a:tab pos="648071" algn="l"/>
                <a:tab pos="1294612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L=1.3</a:t>
            </a:r>
            <a:endParaRPr lang="en-US" sz="12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11561" y="6237312"/>
            <a:ext cx="648072" cy="216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0486" tIns="40254" rIns="80486" bIns="40254"/>
          <a:lstStyle/>
          <a:p>
            <a:pPr defTabSz="408583" latinLnBrk="0" hangingPunct="0">
              <a:lnSpc>
                <a:spcPct val="104000"/>
              </a:lnSpc>
              <a:buClr>
                <a:srgbClr val="000000"/>
              </a:buClr>
              <a:buSzPct val="100000"/>
              <a:tabLst>
                <a:tab pos="648071" algn="l"/>
                <a:tab pos="1294612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L=1.0</a:t>
            </a:r>
            <a:endParaRPr lang="en-US" sz="12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5453" y="488033"/>
            <a:ext cx="3636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sz="1600" dirty="0" smtClean="0">
                <a:solidFill>
                  <a:prstClr val="black"/>
                </a:solidFill>
              </a:rPr>
              <a:t>Psi4 (Real part of l=2, m=2 @ r=100) 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6" y="1556806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sz="1000" dirty="0" smtClean="0">
                <a:solidFill>
                  <a:prstClr val="black"/>
                </a:solidFill>
              </a:rPr>
              <a:t>~3x10^-4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8036" y="1610696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sz="1000" dirty="0" smtClean="0">
                <a:solidFill>
                  <a:prstClr val="black"/>
                </a:solidFill>
              </a:rPr>
              <a:t>~2.7x10^-4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862" y="4852316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sz="1000" dirty="0" smtClean="0">
                <a:solidFill>
                  <a:prstClr val="black"/>
                </a:solidFill>
              </a:rPr>
              <a:t>~1.3x10^-4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96336" y="4149094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01691"/>
            <a:r>
              <a:rPr lang="en-US" altLang="ko-KR" sz="1000" dirty="0" smtClean="0">
                <a:solidFill>
                  <a:prstClr val="black"/>
                </a:solidFill>
              </a:rPr>
              <a:t>~5x10^-6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cxnSp>
        <p:nvCxnSpPr>
          <p:cNvPr id="22" name="직선 화살표 연결선 21"/>
          <p:cNvCxnSpPr/>
          <p:nvPr/>
        </p:nvCxnSpPr>
        <p:spPr>
          <a:xfrm>
            <a:off x="2627785" y="5517232"/>
            <a:ext cx="4337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116932" y="569691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0169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sz="11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altLang="ko-KR" sz="11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ko-KR" sz="11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~100</m:t>
                      </m:r>
                      <m:r>
                        <a:rPr lang="en-US" altLang="ko-KR" sz="11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altLang="ko-KR" sz="11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~ 0.5</m:t>
                      </m:r>
                      <m:r>
                        <a:rPr lang="en-US" altLang="ko-KR" sz="11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𝑚𝑠𝑒𝑐</m:t>
                      </m:r>
                    </m:oMath>
                  </m:oMathPara>
                </a14:m>
                <a:endParaRPr lang="ko-KR" altLang="en-US" sz="11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930" y="5696917"/>
                <a:ext cx="1224136" cy="261610"/>
              </a:xfrm>
              <a:prstGeom prst="rect">
                <a:avLst/>
              </a:prstGeom>
              <a:blipFill rotWithShape="0">
                <a:blip r:embed="rId10"/>
                <a:stretch>
                  <a:fillRect r="-109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006079" y="6209341"/>
                <a:ext cx="1540246" cy="336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01691"/>
                <a14:m>
                  <m:oMath xmlns:m="http://schemas.openxmlformats.org/officeDocument/2006/math">
                    <m:r>
                      <a:rPr lang="en-US" altLang="ko-KR" sz="1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1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altLang="ko-KR" sz="1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=0.5×</m:t>
                    </m:r>
                    <m:sSup>
                      <m:sSupPr>
                        <m:ctrlPr>
                          <a:rPr lang="en-US" altLang="ko-KR" sz="1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1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sz="1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f>
                      <m:fPr>
                        <m:ctrlPr>
                          <a:rPr lang="en-US" altLang="ko-KR" sz="1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num>
                      <m:den>
                        <m:sSub>
                          <m:sSubPr>
                            <m:ctrlPr>
                              <a:rPr lang="en-US" altLang="ko-KR" sz="1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sz="1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⨀</m:t>
                            </m:r>
                          </m:sub>
                        </m:sSub>
                      </m:den>
                    </m:f>
                    <m:r>
                      <a:rPr lang="en-US" altLang="ko-KR" sz="1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𝑠𝑒𝑐</m:t>
                    </m:r>
                  </m:oMath>
                </a14:m>
                <a:r>
                  <a:rPr lang="en-US" altLang="ko-KR" sz="1000" dirty="0" smtClean="0">
                    <a:solidFill>
                      <a:prstClr val="black"/>
                    </a:solidFill>
                  </a:rPr>
                  <a:t>)</a:t>
                </a:r>
                <a:endParaRPr lang="ko-KR" altLang="en-US" sz="1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6079" y="6209327"/>
                <a:ext cx="1540246" cy="33669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91286" y="87923"/>
            <a:ext cx="8845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0169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ko-KR" sz="2000" b="1" dirty="0" smtClean="0">
                <a:solidFill>
                  <a:prstClr val="black"/>
                </a:solidFill>
              </a:rPr>
              <a:t>How weak?: </a:t>
            </a:r>
            <a:r>
              <a:rPr lang="en-US" altLang="ko-KR" dirty="0">
                <a:solidFill>
                  <a:prstClr val="black"/>
                </a:solidFill>
              </a:rPr>
              <a:t>w/ J. </a:t>
            </a:r>
            <a:r>
              <a:rPr lang="nb-NO" altLang="ko-KR" dirty="0">
                <a:solidFill>
                  <a:prstClr val="black"/>
                </a:solidFill>
              </a:rPr>
              <a:t>Hansen, P. Diener, F. Loefler &amp; H. Kim (‘13)</a:t>
            </a:r>
          </a:p>
        </p:txBody>
      </p:sp>
    </p:spTree>
    <p:extLst>
      <p:ext uri="{BB962C8B-B14F-4D97-AF65-F5344CB8AC3E}">
        <p14:creationId xmlns:p14="http://schemas.microsoft.com/office/powerpoint/2010/main" val="171099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F2B98F-F437-43DE-A52E-8DCB4D5256ED}" type="slidenum">
              <a:rPr kumimoji="0" lang="ko-KR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01691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ko-KR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323528" y="116632"/>
            <a:ext cx="8229600" cy="576064"/>
          </a:xfrm>
          <a:prstGeom prst="rect">
            <a:avLst/>
          </a:prstGeom>
        </p:spPr>
        <p:txBody>
          <a:bodyPr vert="horz" lIns="90119" tIns="45062" rIns="90119" bIns="45062" rtlCol="0" anchor="ctr">
            <a:normAutofit fontScale="82500" lnSpcReduction="20000"/>
          </a:bodyPr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marR="0" lvl="0" indent="-571500" algn="l" defTabSz="901691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ko-KR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j-cs"/>
              </a:rPr>
              <a:t>Masses in BBHs: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20680" y="3239352"/>
                <a:ext cx="2987824" cy="3150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No BBH of stellar origin 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&gt;50</m:t>
                    </m:r>
                    <m:sSub>
                      <m:sSub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𝑀</m:t>
                        </m:r>
                      </m:e>
                      <m:sub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⨀</m:t>
                        </m:r>
                      </m:sub>
                    </m:sSub>
                  </m:oMath>
                </a14:m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? </a:t>
                </a:r>
              </a:p>
              <a:p>
                <a:pPr marL="285750" marR="0" lvl="0" indent="-28575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endPara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285750" marR="0" lvl="0" indent="-28575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Similarly, no BBH </a:t>
                </a:r>
                <a14:m>
                  <m:oMath xmlns:m="http://schemas.openxmlformats.org/officeDocument/2006/math">
                    <m:r>
                      <a:rPr kumimoji="0" lang="en-US" altLang="ko-KR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&lt;</m:t>
                    </m:r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5</m:t>
                    </m:r>
                    <m:sSub>
                      <m:sSub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𝑀</m:t>
                        </m:r>
                      </m:e>
                      <m:sub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⨀</m:t>
                        </m:r>
                      </m:sub>
                    </m:sSub>
                  </m:oMath>
                </a14:m>
                <a:r>
                  <a: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?</a:t>
                </a:r>
              </a:p>
              <a:p>
                <a:pPr marL="285750" marR="0" lvl="0" indent="-28575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endPara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   </a:t>
                </a:r>
                <a:r>
                  <a:rPr kumimoji="0" lang="en-US" altLang="ko-KR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“Mass Gap” (?):  </a:t>
                </a:r>
              </a:p>
              <a:p>
                <a:pPr marL="0" marR="0" lvl="0" indent="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  </a:t>
                </a:r>
              </a:p>
              <a:p>
                <a:pPr marL="0" marR="0" lvl="0" indent="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  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Belczynski+2011,  </a:t>
                </a:r>
              </a:p>
              <a:p>
                <a:pPr marL="0" marR="0" lvl="0" indent="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  Sathya+2019</a:t>
                </a:r>
              </a:p>
              <a:p>
                <a:pPr marL="0" marR="0" lvl="0" indent="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680" y="3239352"/>
                <a:ext cx="2987824" cy="3150991"/>
              </a:xfrm>
              <a:prstGeom prst="rect">
                <a:avLst/>
              </a:prstGeom>
              <a:blipFill>
                <a:blip r:embed="rId2"/>
                <a:stretch>
                  <a:fillRect l="-2041" t="-1741" r="-326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5" descr="Screen Shot 2019-01-04 at 23.50.5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5332806" cy="1735677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5946066" y="1321385"/>
            <a:ext cx="22894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Abbott+19 </a:t>
            </a:r>
          </a:p>
          <a:p>
            <a:pPr marL="0" marR="0" lvl="0" indent="0" algn="l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(arXiv:1811.12940)</a:t>
            </a: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F2058B2-A5E1-40C6-99CD-65EDA929E4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15" y="2636912"/>
            <a:ext cx="5765751" cy="3978369"/>
          </a:xfrm>
          <a:prstGeom prst="rect">
            <a:avLst/>
          </a:prstGeom>
        </p:spPr>
      </p:pic>
      <p:cxnSp>
        <p:nvCxnSpPr>
          <p:cNvPr id="12" name="직선 연결선 11"/>
          <p:cNvCxnSpPr/>
          <p:nvPr/>
        </p:nvCxnSpPr>
        <p:spPr>
          <a:xfrm>
            <a:off x="5700" y="5214844"/>
            <a:ext cx="61206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42211" y="3887878"/>
            <a:ext cx="60841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28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F2B98F-F437-43DE-A52E-8DCB4D5256ED}" type="slidenum">
              <a:rPr kumimoji="0" lang="ko-KR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01691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제목 3"/>
          <p:cNvSpPr txBox="1">
            <a:spLocks/>
          </p:cNvSpPr>
          <p:nvPr/>
        </p:nvSpPr>
        <p:spPr>
          <a:xfrm>
            <a:off x="323528" y="116632"/>
            <a:ext cx="8229600" cy="576064"/>
          </a:xfrm>
          <a:prstGeom prst="rect">
            <a:avLst/>
          </a:prstGeom>
        </p:spPr>
        <p:txBody>
          <a:bodyPr vert="horz" lIns="90119" tIns="45062" rIns="90119" bIns="45062" rtlCol="0" anchor="ctr">
            <a:normAutofit fontScale="82500" lnSpcReduction="20000"/>
          </a:bodyPr>
          <a:lstStyle>
            <a:lvl1pPr algn="ctr" defTabSz="901691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marR="0" lvl="0" indent="-571500" algn="l" defTabSz="901691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ko-KR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j-cs"/>
              </a:rPr>
              <a:t>Effective spins of binary objects: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j-cs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492896"/>
            <a:ext cx="5310882" cy="3744416"/>
          </a:xfrm>
          <a:prstGeom prst="rect">
            <a:avLst/>
          </a:prstGeom>
        </p:spPr>
      </p:pic>
      <p:pic>
        <p:nvPicPr>
          <p:cNvPr id="5" name="Picture 4" descr="Screen Shot 2019-01-15 at 19.56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6" y="1196752"/>
            <a:ext cx="3098552" cy="7320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300192" y="3789040"/>
                <a:ext cx="2215158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01691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𝜒</m:t>
                        </m:r>
                      </m:e>
                      <m:sub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𝑒𝑓𝑓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≈0</m:t>
                    </m:r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(??)</a:t>
                </a:r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789040"/>
                <a:ext cx="2215158" cy="491288"/>
              </a:xfrm>
              <a:prstGeom prst="rect">
                <a:avLst/>
              </a:prstGeom>
              <a:blipFill rotWithShape="0">
                <a:blip r:embed="rId4"/>
                <a:stretch>
                  <a:fillRect l="-4121" t="-11250" r="-275" b="-2125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411761" y="635237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016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Abbott+2019</a:t>
            </a: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F7438D2-114D-40B4-9F42-F0A83DA353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2246753"/>
            <a:ext cx="7985781" cy="4494615"/>
          </a:xfrm>
          <a:prstGeom prst="rect">
            <a:avLst/>
          </a:prstGeom>
        </p:spPr>
      </p:pic>
      <p:sp>
        <p:nvSpPr>
          <p:cNvPr id="9" name="타원 8">
            <a:extLst>
              <a:ext uri="{FF2B5EF4-FFF2-40B4-BE49-F238E27FC236}">
                <a16:creationId xmlns:a16="http://schemas.microsoft.com/office/drawing/2014/main" id="{77CDF51D-2E0B-4AD9-B011-B5C77E6DDF73}"/>
              </a:ext>
            </a:extLst>
          </p:cNvPr>
          <p:cNvSpPr/>
          <p:nvPr/>
        </p:nvSpPr>
        <p:spPr>
          <a:xfrm>
            <a:off x="5724128" y="1398199"/>
            <a:ext cx="1152128" cy="400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E5868D5F-2BE7-40D7-B256-5A28A7941804}"/>
              </a:ext>
            </a:extLst>
          </p:cNvPr>
          <p:cNvSpPr/>
          <p:nvPr/>
        </p:nvSpPr>
        <p:spPr>
          <a:xfrm>
            <a:off x="6829425" y="1508981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73186176-9B99-498A-BF1A-A7D7050AE53A}"/>
              </a:ext>
            </a:extLst>
          </p:cNvPr>
          <p:cNvSpPr/>
          <p:nvPr/>
        </p:nvSpPr>
        <p:spPr>
          <a:xfrm>
            <a:off x="5697455" y="1508981"/>
            <a:ext cx="88525" cy="1079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A82C6D20-20A8-4927-9340-7853E810DE22}"/>
              </a:ext>
            </a:extLst>
          </p:cNvPr>
          <p:cNvCxnSpPr>
            <a:cxnSpLocks/>
          </p:cNvCxnSpPr>
          <p:nvPr/>
        </p:nvCxnSpPr>
        <p:spPr>
          <a:xfrm flipV="1">
            <a:off x="6878194" y="1296804"/>
            <a:ext cx="142078" cy="2661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83782A51-7450-4C75-A094-B88FB9D5A79E}"/>
              </a:ext>
            </a:extLst>
          </p:cNvPr>
          <p:cNvCxnSpPr>
            <a:cxnSpLocks/>
          </p:cNvCxnSpPr>
          <p:nvPr/>
        </p:nvCxnSpPr>
        <p:spPr>
          <a:xfrm flipH="1" flipV="1">
            <a:off x="5697455" y="1296804"/>
            <a:ext cx="53009" cy="2779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AFF5B98C-78DA-4528-8E21-0B3EBACE564A}"/>
              </a:ext>
            </a:extLst>
          </p:cNvPr>
          <p:cNvCxnSpPr>
            <a:cxnSpLocks/>
          </p:cNvCxnSpPr>
          <p:nvPr/>
        </p:nvCxnSpPr>
        <p:spPr>
          <a:xfrm>
            <a:off x="6261217" y="1788371"/>
            <a:ext cx="261719" cy="73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B2FBB7A3-C49A-4E52-A4C6-4C35B4CF90D1}"/>
              </a:ext>
            </a:extLst>
          </p:cNvPr>
          <p:cNvCxnSpPr>
            <a:cxnSpLocks/>
          </p:cNvCxnSpPr>
          <p:nvPr/>
        </p:nvCxnSpPr>
        <p:spPr>
          <a:xfrm flipV="1">
            <a:off x="6277280" y="1087750"/>
            <a:ext cx="454" cy="49492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103A9CA-6EB8-41E7-817D-A25261452630}"/>
                  </a:ext>
                </a:extLst>
              </p:cNvPr>
              <p:cNvSpPr txBox="1"/>
              <p:nvPr/>
            </p:nvSpPr>
            <p:spPr>
              <a:xfrm>
                <a:off x="6057974" y="1019805"/>
                <a:ext cx="2019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ko-KR" altLang="en-US" b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103A9CA-6EB8-41E7-817D-A25261452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7974" y="1019805"/>
                <a:ext cx="201978" cy="276999"/>
              </a:xfrm>
              <a:prstGeom prst="rect">
                <a:avLst/>
              </a:prstGeom>
              <a:blipFill>
                <a:blip r:embed="rId6"/>
                <a:stretch>
                  <a:fillRect l="-21212" r="-24242" b="-1087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843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11680</TotalTime>
  <Words>1336</Words>
  <Application>Microsoft Office PowerPoint</Application>
  <PresentationFormat>화면 슬라이드 쇼(4:3)</PresentationFormat>
  <Paragraphs>282</Paragraphs>
  <Slides>32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32</vt:i4>
      </vt:variant>
    </vt:vector>
  </HeadingPairs>
  <TitlesOfParts>
    <vt:vector size="40" baseType="lpstr">
      <vt:lpstr>굴림</vt:lpstr>
      <vt:lpstr>맑은 고딕</vt:lpstr>
      <vt:lpstr>Arial</vt:lpstr>
      <vt:lpstr>Cambria Math</vt:lpstr>
      <vt:lpstr>Wingdings</vt:lpstr>
      <vt:lpstr>Office 테마</vt:lpstr>
      <vt:lpstr>1_Office 테마</vt:lpstr>
      <vt:lpstr>2_Office 테마</vt:lpstr>
      <vt:lpstr>PowerPoint 프레젠테이션</vt:lpstr>
      <vt:lpstr>Outline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 capturing cross sections of  black holes in parabolic orbits</dc:title>
  <dc:creator>Microsoft Corporation</dc:creator>
  <cp:lastModifiedBy>CAU</cp:lastModifiedBy>
  <cp:revision>888</cp:revision>
  <dcterms:created xsi:type="dcterms:W3CDTF">2006-10-05T04:04:58Z</dcterms:created>
  <dcterms:modified xsi:type="dcterms:W3CDTF">2021-02-03T05:43:20Z</dcterms:modified>
</cp:coreProperties>
</file>