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61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57" r:id="rId13"/>
    <p:sldId id="258" r:id="rId14"/>
    <p:sldId id="259" r:id="rId15"/>
    <p:sldId id="260" r:id="rId16"/>
    <p:sldId id="267" r:id="rId17"/>
    <p:sldId id="269" r:id="rId18"/>
    <p:sldId id="270" r:id="rId19"/>
    <p:sldId id="275" r:id="rId20"/>
    <p:sldId id="276" r:id="rId21"/>
    <p:sldId id="271" r:id="rId22"/>
    <p:sldId id="272" r:id="rId23"/>
    <p:sldId id="273" r:id="rId24"/>
    <p:sldId id="274" r:id="rId25"/>
    <p:sldId id="268" r:id="rId26"/>
  </p:sldIdLst>
  <p:sldSz cx="12192000" cy="6858000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8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E402E-C469-4EA1-BEC5-581AB798A052}" type="datetimeFigureOut">
              <a:rPr lang="de-DE" smtClean="0"/>
              <a:t>19.01.2021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970FB-438C-4008-86F6-6C44DB2C4C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9604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de-CH" sz="1800" b="0" strike="noStrike" spc="-1">
                <a:latin typeface="Arial"/>
              </a:rPr>
              <a:t>Format des Titeltextes durch Klicken bearbeiten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1720" cy="3976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CH" sz="4400" b="0" strike="noStrike" spc="-1">
                <a:latin typeface="Arial"/>
              </a:rPr>
              <a:t>Format des Titeltextes durch Klicken bearbeiten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3200" b="0" strike="noStrike" spc="-1"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2800" b="0" strike="noStrike" spc="-1"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2400" b="0" strike="noStrike" spc="-1"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2000" b="0" strike="noStrike" spc="-1"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2000" b="0" strike="noStrike" spc="-1"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2000" b="0" strike="noStrike" spc="-1"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2000" b="0" strike="noStrike" spc="-1"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5.png"/><Relationship Id="rId4" Type="http://schemas.openxmlformats.org/officeDocument/2006/relationships/image" Target="../media/image2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jpeg"/><Relationship Id="rId5" Type="http://schemas.openxmlformats.org/officeDocument/2006/relationships/image" Target="../media/image25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Status </a:t>
            </a:r>
            <a:r>
              <a:rPr lang="de-DE" dirty="0" smtClean="0"/>
              <a:t>GEM </a:t>
            </a:r>
            <a:r>
              <a:rPr lang="de-DE" dirty="0" err="1" smtClean="0"/>
              <a:t>Detectors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Bernhard Ketzer</a:t>
            </a:r>
          </a:p>
          <a:p>
            <a:endParaRPr lang="de-DE" dirty="0" smtClean="0"/>
          </a:p>
          <a:p>
            <a:r>
              <a:rPr lang="de-DE" dirty="0" smtClean="0"/>
              <a:t>COMPASS/AMBER Technical Board</a:t>
            </a:r>
          </a:p>
          <a:p>
            <a:r>
              <a:rPr lang="de-DE" dirty="0" smtClean="0"/>
              <a:t>19</a:t>
            </a:r>
            <a:r>
              <a:rPr lang="de-DE" dirty="0" smtClean="0"/>
              <a:t>.01.2021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395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Spare </a:t>
            </a:r>
            <a:r>
              <a:rPr lang="de-DE" dirty="0" err="1" smtClean="0"/>
              <a:t>Slides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567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0" y="-4680"/>
            <a:ext cx="10514520" cy="1324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90000"/>
              </a:lnSpc>
            </a:pPr>
            <a:r>
              <a:rPr lang="de-CH" sz="4400" b="0" strike="noStrike" spc="-1">
                <a:solidFill>
                  <a:srgbClr val="000000"/>
                </a:solidFill>
                <a:latin typeface="Calibri Light"/>
                <a:ea typeface="Calibri Light"/>
              </a:rPr>
              <a:t>First Generation GEMs (CG1G)</a:t>
            </a:r>
            <a:endParaRPr lang="de-CH" sz="4400" b="0" strike="noStrike" spc="-1">
              <a:latin typeface="Arial"/>
            </a:endParaRPr>
          </a:p>
        </p:txBody>
      </p:sp>
      <p:pic>
        <p:nvPicPr>
          <p:cNvPr id="79" name="Grafik 4"/>
          <p:cNvPicPr/>
          <p:nvPr/>
        </p:nvPicPr>
        <p:blipFill>
          <a:blip r:embed="rId2"/>
          <a:stretch/>
        </p:blipFill>
        <p:spPr>
          <a:xfrm>
            <a:off x="838080" y="1672560"/>
            <a:ext cx="3821040" cy="3001680"/>
          </a:xfrm>
          <a:prstGeom prst="rect">
            <a:avLst/>
          </a:prstGeom>
          <a:ln w="12600">
            <a:noFill/>
          </a:ln>
        </p:spPr>
      </p:pic>
      <p:sp>
        <p:nvSpPr>
          <p:cNvPr id="80" name="CustomShape 2"/>
          <p:cNvSpPr/>
          <p:nvPr/>
        </p:nvSpPr>
        <p:spPr>
          <a:xfrm>
            <a:off x="4035240" y="2769120"/>
            <a:ext cx="1201680" cy="202680"/>
          </a:xfrm>
          <a:custGeom>
            <a:avLst/>
            <a:gdLst/>
            <a:ahLst/>
            <a:cxnLst/>
            <a:rect l="l" t="t" r="r" b="b"/>
            <a:pathLst>
              <a:path w="21600" h="20289">
                <a:moveTo>
                  <a:pt x="0" y="1023"/>
                </a:moveTo>
                <a:cubicBezTo>
                  <a:pt x="145" y="863"/>
                  <a:pt x="287" y="542"/>
                  <a:pt x="435" y="542"/>
                </a:cubicBezTo>
                <a:cubicBezTo>
                  <a:pt x="4092" y="542"/>
                  <a:pt x="3075" y="-1174"/>
                  <a:pt x="4529" y="1504"/>
                </a:cubicBezTo>
                <a:cubicBezTo>
                  <a:pt x="5023" y="1344"/>
                  <a:pt x="5515" y="1023"/>
                  <a:pt x="6010" y="1023"/>
                </a:cubicBezTo>
                <a:cubicBezTo>
                  <a:pt x="6752" y="1023"/>
                  <a:pt x="6971" y="909"/>
                  <a:pt x="7490" y="1986"/>
                </a:cubicBezTo>
                <a:cubicBezTo>
                  <a:pt x="8609" y="4304"/>
                  <a:pt x="7185" y="1684"/>
                  <a:pt x="8448" y="3429"/>
                </a:cubicBezTo>
                <a:cubicBezTo>
                  <a:pt x="8627" y="3675"/>
                  <a:pt x="8971" y="4392"/>
                  <a:pt x="8971" y="4392"/>
                </a:cubicBezTo>
                <a:cubicBezTo>
                  <a:pt x="9058" y="4873"/>
                  <a:pt x="9125" y="5505"/>
                  <a:pt x="9232" y="5836"/>
                </a:cubicBezTo>
                <a:cubicBezTo>
                  <a:pt x="9393" y="6328"/>
                  <a:pt x="9581" y="6477"/>
                  <a:pt x="9755" y="6798"/>
                </a:cubicBezTo>
                <a:cubicBezTo>
                  <a:pt x="9842" y="6959"/>
                  <a:pt x="9927" y="7156"/>
                  <a:pt x="10016" y="7280"/>
                </a:cubicBezTo>
                <a:cubicBezTo>
                  <a:pt x="10454" y="7884"/>
                  <a:pt x="10251" y="7552"/>
                  <a:pt x="10626" y="8242"/>
                </a:cubicBezTo>
                <a:cubicBezTo>
                  <a:pt x="11374" y="11000"/>
                  <a:pt x="10427" y="7694"/>
                  <a:pt x="11148" y="9686"/>
                </a:cubicBezTo>
                <a:cubicBezTo>
                  <a:pt x="11242" y="9945"/>
                  <a:pt x="11316" y="10390"/>
                  <a:pt x="11410" y="10648"/>
                </a:cubicBezTo>
                <a:cubicBezTo>
                  <a:pt x="11492" y="10875"/>
                  <a:pt x="11589" y="10903"/>
                  <a:pt x="11671" y="11130"/>
                </a:cubicBezTo>
                <a:cubicBezTo>
                  <a:pt x="11765" y="11388"/>
                  <a:pt x="11834" y="11889"/>
                  <a:pt x="11932" y="12092"/>
                </a:cubicBezTo>
                <a:cubicBezTo>
                  <a:pt x="12071" y="12380"/>
                  <a:pt x="12220" y="12499"/>
                  <a:pt x="12368" y="12573"/>
                </a:cubicBezTo>
                <a:cubicBezTo>
                  <a:pt x="12860" y="12821"/>
                  <a:pt x="13355" y="12894"/>
                  <a:pt x="13848" y="13055"/>
                </a:cubicBezTo>
                <a:cubicBezTo>
                  <a:pt x="14148" y="13386"/>
                  <a:pt x="14345" y="13564"/>
                  <a:pt x="14632" y="14017"/>
                </a:cubicBezTo>
                <a:cubicBezTo>
                  <a:pt x="15020" y="14629"/>
                  <a:pt x="14788" y="14478"/>
                  <a:pt x="15242" y="14980"/>
                </a:cubicBezTo>
                <a:cubicBezTo>
                  <a:pt x="15415" y="15171"/>
                  <a:pt x="15592" y="15249"/>
                  <a:pt x="15765" y="15461"/>
                </a:cubicBezTo>
                <a:cubicBezTo>
                  <a:pt x="16383" y="16220"/>
                  <a:pt x="15613" y="15644"/>
                  <a:pt x="16374" y="16905"/>
                </a:cubicBezTo>
                <a:cubicBezTo>
                  <a:pt x="16543" y="17185"/>
                  <a:pt x="16724" y="17195"/>
                  <a:pt x="16897" y="17386"/>
                </a:cubicBezTo>
                <a:cubicBezTo>
                  <a:pt x="17014" y="17516"/>
                  <a:pt x="17129" y="17707"/>
                  <a:pt x="17245" y="17867"/>
                </a:cubicBezTo>
                <a:cubicBezTo>
                  <a:pt x="18170" y="20422"/>
                  <a:pt x="17443" y="18740"/>
                  <a:pt x="19510" y="19311"/>
                </a:cubicBezTo>
                <a:lnTo>
                  <a:pt x="21077" y="19793"/>
                </a:lnTo>
                <a:cubicBezTo>
                  <a:pt x="21421" y="20426"/>
                  <a:pt x="21247" y="20274"/>
                  <a:pt x="21600" y="20274"/>
                </a:cubicBezTo>
              </a:path>
            </a:pathLst>
          </a:custGeom>
          <a:noFill/>
          <a:ln w="20304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1" name="CustomShape 3"/>
          <p:cNvSpPr/>
          <p:nvPr/>
        </p:nvSpPr>
        <p:spPr>
          <a:xfrm>
            <a:off x="4035240" y="3299040"/>
            <a:ext cx="1206360" cy="318960"/>
          </a:xfrm>
          <a:custGeom>
            <a:avLst/>
            <a:gdLst/>
            <a:ahLst/>
            <a:cxnLst/>
            <a:rect l="l" t="t" r="r" b="b"/>
            <a:pathLst>
              <a:path w="21600" h="21177">
                <a:moveTo>
                  <a:pt x="0" y="21177"/>
                </a:moveTo>
                <a:cubicBezTo>
                  <a:pt x="2933" y="20738"/>
                  <a:pt x="5870" y="20545"/>
                  <a:pt x="8800" y="19861"/>
                </a:cubicBezTo>
                <a:cubicBezTo>
                  <a:pt x="9166" y="19776"/>
                  <a:pt x="9507" y="19140"/>
                  <a:pt x="9867" y="18874"/>
                </a:cubicBezTo>
                <a:lnTo>
                  <a:pt x="10311" y="18545"/>
                </a:lnTo>
                <a:cubicBezTo>
                  <a:pt x="11301" y="16713"/>
                  <a:pt x="10054" y="18903"/>
                  <a:pt x="11022" y="17559"/>
                </a:cubicBezTo>
                <a:cubicBezTo>
                  <a:pt x="11146" y="17386"/>
                  <a:pt x="11252" y="17056"/>
                  <a:pt x="11378" y="16901"/>
                </a:cubicBezTo>
                <a:cubicBezTo>
                  <a:pt x="11521" y="16724"/>
                  <a:pt x="11675" y="16693"/>
                  <a:pt x="11822" y="16572"/>
                </a:cubicBezTo>
                <a:cubicBezTo>
                  <a:pt x="11941" y="16474"/>
                  <a:pt x="12059" y="16341"/>
                  <a:pt x="12178" y="16243"/>
                </a:cubicBezTo>
                <a:cubicBezTo>
                  <a:pt x="12325" y="16121"/>
                  <a:pt x="12476" y="16061"/>
                  <a:pt x="12622" y="15914"/>
                </a:cubicBezTo>
                <a:cubicBezTo>
                  <a:pt x="12803" y="15731"/>
                  <a:pt x="12978" y="15475"/>
                  <a:pt x="13156" y="15256"/>
                </a:cubicBezTo>
                <a:cubicBezTo>
                  <a:pt x="13386" y="14971"/>
                  <a:pt x="13654" y="14662"/>
                  <a:pt x="13867" y="14269"/>
                </a:cubicBezTo>
                <a:cubicBezTo>
                  <a:pt x="13962" y="14092"/>
                  <a:pt x="14035" y="13767"/>
                  <a:pt x="14133" y="13611"/>
                </a:cubicBezTo>
                <a:cubicBezTo>
                  <a:pt x="14246" y="13433"/>
                  <a:pt x="14371" y="13406"/>
                  <a:pt x="14489" y="13282"/>
                </a:cubicBezTo>
                <a:cubicBezTo>
                  <a:pt x="14579" y="13187"/>
                  <a:pt x="14665" y="13045"/>
                  <a:pt x="14756" y="12953"/>
                </a:cubicBezTo>
                <a:cubicBezTo>
                  <a:pt x="14991" y="12715"/>
                  <a:pt x="15467" y="12295"/>
                  <a:pt x="15467" y="12295"/>
                </a:cubicBezTo>
                <a:cubicBezTo>
                  <a:pt x="15526" y="12076"/>
                  <a:pt x="15592" y="11880"/>
                  <a:pt x="15644" y="11637"/>
                </a:cubicBezTo>
                <a:cubicBezTo>
                  <a:pt x="15711" y="11329"/>
                  <a:pt x="15739" y="10898"/>
                  <a:pt x="15822" y="10651"/>
                </a:cubicBezTo>
                <a:cubicBezTo>
                  <a:pt x="15895" y="10434"/>
                  <a:pt x="16007" y="10490"/>
                  <a:pt x="16089" y="10322"/>
                </a:cubicBezTo>
                <a:cubicBezTo>
                  <a:pt x="16276" y="9938"/>
                  <a:pt x="16622" y="9006"/>
                  <a:pt x="16622" y="9006"/>
                </a:cubicBezTo>
                <a:cubicBezTo>
                  <a:pt x="16843" y="7782"/>
                  <a:pt x="17174" y="5804"/>
                  <a:pt x="17511" y="5388"/>
                </a:cubicBezTo>
                <a:cubicBezTo>
                  <a:pt x="17846" y="4974"/>
                  <a:pt x="18005" y="4874"/>
                  <a:pt x="18311" y="3743"/>
                </a:cubicBezTo>
                <a:cubicBezTo>
                  <a:pt x="18561" y="2820"/>
                  <a:pt x="18489" y="2910"/>
                  <a:pt x="18933" y="2427"/>
                </a:cubicBezTo>
                <a:cubicBezTo>
                  <a:pt x="19285" y="2044"/>
                  <a:pt x="19652" y="1869"/>
                  <a:pt x="20000" y="1440"/>
                </a:cubicBezTo>
                <a:lnTo>
                  <a:pt x="20533" y="782"/>
                </a:lnTo>
                <a:cubicBezTo>
                  <a:pt x="21022" y="-423"/>
                  <a:pt x="20693" y="124"/>
                  <a:pt x="21600" y="124"/>
                </a:cubicBezTo>
              </a:path>
            </a:pathLst>
          </a:custGeom>
          <a:noFill/>
          <a:ln w="20304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2" name="CustomShape 4"/>
          <p:cNvSpPr/>
          <p:nvPr/>
        </p:nvSpPr>
        <p:spPr>
          <a:xfrm>
            <a:off x="2136960" y="4662720"/>
            <a:ext cx="269640" cy="610200"/>
          </a:xfrm>
          <a:custGeom>
            <a:avLst/>
            <a:gdLst/>
            <a:ahLst/>
            <a:cxnLst/>
            <a:rect l="l" t="t" r="r" b="b"/>
            <a:pathLst>
              <a:path w="20945" h="21600">
                <a:moveTo>
                  <a:pt x="385" y="0"/>
                </a:moveTo>
                <a:cubicBezTo>
                  <a:pt x="256" y="1229"/>
                  <a:pt x="0" y="2457"/>
                  <a:pt x="0" y="3688"/>
                </a:cubicBezTo>
                <a:cubicBezTo>
                  <a:pt x="0" y="5211"/>
                  <a:pt x="155" y="6734"/>
                  <a:pt x="385" y="8254"/>
                </a:cubicBezTo>
                <a:cubicBezTo>
                  <a:pt x="412" y="8438"/>
                  <a:pt x="588" y="8615"/>
                  <a:pt x="769" y="8781"/>
                </a:cubicBezTo>
                <a:cubicBezTo>
                  <a:pt x="976" y="8969"/>
                  <a:pt x="1237" y="9147"/>
                  <a:pt x="1538" y="9307"/>
                </a:cubicBezTo>
                <a:cubicBezTo>
                  <a:pt x="2010" y="9559"/>
                  <a:pt x="2389" y="9905"/>
                  <a:pt x="3077" y="10010"/>
                </a:cubicBezTo>
                <a:lnTo>
                  <a:pt x="4230" y="10185"/>
                </a:lnTo>
                <a:cubicBezTo>
                  <a:pt x="4359" y="10361"/>
                  <a:pt x="4328" y="10581"/>
                  <a:pt x="4615" y="10712"/>
                </a:cubicBezTo>
                <a:cubicBezTo>
                  <a:pt x="4902" y="10843"/>
                  <a:pt x="5406" y="10805"/>
                  <a:pt x="5769" y="10888"/>
                </a:cubicBezTo>
                <a:cubicBezTo>
                  <a:pt x="6182" y="10982"/>
                  <a:pt x="6500" y="11153"/>
                  <a:pt x="6922" y="11239"/>
                </a:cubicBezTo>
                <a:cubicBezTo>
                  <a:pt x="8751" y="11610"/>
                  <a:pt x="9602" y="11619"/>
                  <a:pt x="11537" y="11766"/>
                </a:cubicBezTo>
                <a:cubicBezTo>
                  <a:pt x="12178" y="11883"/>
                  <a:pt x="12788" y="12046"/>
                  <a:pt x="13460" y="12117"/>
                </a:cubicBezTo>
                <a:cubicBezTo>
                  <a:pt x="14467" y="12223"/>
                  <a:pt x="15514" y="12226"/>
                  <a:pt x="16537" y="12293"/>
                </a:cubicBezTo>
                <a:cubicBezTo>
                  <a:pt x="18906" y="12447"/>
                  <a:pt x="18280" y="12383"/>
                  <a:pt x="19998" y="12644"/>
                </a:cubicBezTo>
                <a:cubicBezTo>
                  <a:pt x="21600" y="13375"/>
                  <a:pt x="20769" y="12813"/>
                  <a:pt x="20382" y="14576"/>
                </a:cubicBezTo>
                <a:cubicBezTo>
                  <a:pt x="20242" y="15219"/>
                  <a:pt x="20198" y="15867"/>
                  <a:pt x="19998" y="16507"/>
                </a:cubicBezTo>
                <a:cubicBezTo>
                  <a:pt x="19941" y="16691"/>
                  <a:pt x="19627" y="16849"/>
                  <a:pt x="19613" y="17034"/>
                </a:cubicBezTo>
                <a:cubicBezTo>
                  <a:pt x="19499" y="18555"/>
                  <a:pt x="19613" y="20078"/>
                  <a:pt x="19613" y="21600"/>
                </a:cubicBezTo>
              </a:path>
            </a:pathLst>
          </a:custGeom>
          <a:noFill/>
          <a:ln w="20304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3" name="CustomShape 5"/>
          <p:cNvSpPr/>
          <p:nvPr/>
        </p:nvSpPr>
        <p:spPr>
          <a:xfrm>
            <a:off x="2748240" y="4632840"/>
            <a:ext cx="232920" cy="649800"/>
          </a:xfrm>
          <a:custGeom>
            <a:avLst/>
            <a:gdLst/>
            <a:ahLst/>
            <a:cxnLst/>
            <a:rect l="l" t="t" r="r" b="b"/>
            <a:pathLst>
              <a:path w="20968" h="21600">
                <a:moveTo>
                  <a:pt x="20494" y="0"/>
                </a:moveTo>
                <a:cubicBezTo>
                  <a:pt x="20909" y="768"/>
                  <a:pt x="21312" y="1007"/>
                  <a:pt x="20494" y="1814"/>
                </a:cubicBezTo>
                <a:cubicBezTo>
                  <a:pt x="20347" y="1959"/>
                  <a:pt x="19900" y="2034"/>
                  <a:pt x="19603" y="2144"/>
                </a:cubicBezTo>
                <a:cubicBezTo>
                  <a:pt x="19498" y="2299"/>
                  <a:pt x="19003" y="3104"/>
                  <a:pt x="18712" y="3298"/>
                </a:cubicBezTo>
                <a:cubicBezTo>
                  <a:pt x="18192" y="3644"/>
                  <a:pt x="17269" y="3911"/>
                  <a:pt x="16930" y="4287"/>
                </a:cubicBezTo>
                <a:cubicBezTo>
                  <a:pt x="16156" y="5146"/>
                  <a:pt x="16991" y="4465"/>
                  <a:pt x="15593" y="5111"/>
                </a:cubicBezTo>
                <a:cubicBezTo>
                  <a:pt x="15259" y="5266"/>
                  <a:pt x="15055" y="5457"/>
                  <a:pt x="14702" y="5606"/>
                </a:cubicBezTo>
                <a:cubicBezTo>
                  <a:pt x="14011" y="5899"/>
                  <a:pt x="13217" y="6156"/>
                  <a:pt x="12475" y="6431"/>
                </a:cubicBezTo>
                <a:cubicBezTo>
                  <a:pt x="12029" y="6595"/>
                  <a:pt x="11488" y="6731"/>
                  <a:pt x="11138" y="6925"/>
                </a:cubicBezTo>
                <a:cubicBezTo>
                  <a:pt x="10841" y="7090"/>
                  <a:pt x="10600" y="7271"/>
                  <a:pt x="10247" y="7420"/>
                </a:cubicBezTo>
                <a:cubicBezTo>
                  <a:pt x="9556" y="7712"/>
                  <a:pt x="8602" y="7921"/>
                  <a:pt x="8020" y="8244"/>
                </a:cubicBezTo>
                <a:cubicBezTo>
                  <a:pt x="7723" y="8409"/>
                  <a:pt x="7463" y="8584"/>
                  <a:pt x="7129" y="8739"/>
                </a:cubicBezTo>
                <a:cubicBezTo>
                  <a:pt x="6866" y="8860"/>
                  <a:pt x="6506" y="8949"/>
                  <a:pt x="6237" y="9069"/>
                </a:cubicBezTo>
                <a:cubicBezTo>
                  <a:pt x="5762" y="9280"/>
                  <a:pt x="5346" y="9508"/>
                  <a:pt x="4901" y="9728"/>
                </a:cubicBezTo>
                <a:cubicBezTo>
                  <a:pt x="4583" y="10199"/>
                  <a:pt x="4263" y="10798"/>
                  <a:pt x="3564" y="11212"/>
                </a:cubicBezTo>
                <a:cubicBezTo>
                  <a:pt x="3230" y="11410"/>
                  <a:pt x="2673" y="11542"/>
                  <a:pt x="2228" y="11707"/>
                </a:cubicBezTo>
                <a:cubicBezTo>
                  <a:pt x="2079" y="12641"/>
                  <a:pt x="2034" y="13579"/>
                  <a:pt x="1782" y="14510"/>
                </a:cubicBezTo>
                <a:cubicBezTo>
                  <a:pt x="1735" y="14683"/>
                  <a:pt x="1466" y="14837"/>
                  <a:pt x="1337" y="15005"/>
                </a:cubicBezTo>
                <a:cubicBezTo>
                  <a:pt x="1168" y="15222"/>
                  <a:pt x="992" y="15441"/>
                  <a:pt x="891" y="15664"/>
                </a:cubicBezTo>
                <a:cubicBezTo>
                  <a:pt x="329" y="16912"/>
                  <a:pt x="226" y="18202"/>
                  <a:pt x="0" y="19456"/>
                </a:cubicBezTo>
                <a:cubicBezTo>
                  <a:pt x="476" y="21393"/>
                  <a:pt x="-288" y="20727"/>
                  <a:pt x="891" y="21600"/>
                </a:cubicBezTo>
              </a:path>
            </a:pathLst>
          </a:custGeom>
          <a:noFill/>
          <a:ln w="20304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CustomShape 6"/>
          <p:cNvSpPr/>
          <p:nvPr/>
        </p:nvSpPr>
        <p:spPr>
          <a:xfrm>
            <a:off x="255600" y="4645800"/>
            <a:ext cx="2465280" cy="81972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C55A11"/>
                </a:solidFill>
                <a:latin typeface="Calibri"/>
                <a:ea typeface="Calibri"/>
              </a:rPr>
              <a:t>TP flat cable 2x25 cond., max. 60 cm</a:t>
            </a:r>
            <a:endParaRPr lang="de-CH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C55A11"/>
                </a:solidFill>
                <a:latin typeface="Calibri"/>
                <a:ea typeface="Calibri"/>
              </a:rPr>
              <a:t>E - TWISTED PAIRS FLAT CABLES FOR IDC - PITCH 0.635 mm</a:t>
            </a:r>
            <a:endParaRPr lang="de-CH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C55A11"/>
                </a:solidFill>
                <a:latin typeface="Calibri"/>
                <a:ea typeface="Calibri"/>
              </a:rPr>
              <a:t>3M type 79992-25P-270A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85" name="CustomShape 7"/>
          <p:cNvSpPr/>
          <p:nvPr/>
        </p:nvSpPr>
        <p:spPr>
          <a:xfrm>
            <a:off x="2912040" y="5380920"/>
            <a:ext cx="859680" cy="4539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algn="ctr"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Repeater Card</a:t>
            </a:r>
            <a:endParaRPr lang="de-CH" sz="1200" b="0" strike="noStrike" spc="-1">
              <a:latin typeface="Arial"/>
            </a:endParaRPr>
          </a:p>
        </p:txBody>
      </p:sp>
      <p:pic>
        <p:nvPicPr>
          <p:cNvPr id="86" name="Grafik 19"/>
          <p:cNvPicPr/>
          <p:nvPr/>
        </p:nvPicPr>
        <p:blipFill>
          <a:blip r:embed="rId3"/>
          <a:srcRect l="12420" t="25725" r="18657" b="31586"/>
          <a:stretch/>
        </p:blipFill>
        <p:spPr>
          <a:xfrm>
            <a:off x="5157720" y="2726280"/>
            <a:ext cx="929160" cy="767160"/>
          </a:xfrm>
          <a:prstGeom prst="rect">
            <a:avLst/>
          </a:prstGeom>
          <a:ln w="12600">
            <a:noFill/>
          </a:ln>
        </p:spPr>
      </p:pic>
      <p:pic>
        <p:nvPicPr>
          <p:cNvPr id="87" name="Grafik 20"/>
          <p:cNvPicPr/>
          <p:nvPr/>
        </p:nvPicPr>
        <p:blipFill>
          <a:blip r:embed="rId3"/>
          <a:srcRect l="12420" t="25725" r="18657" b="31586"/>
          <a:stretch/>
        </p:blipFill>
        <p:spPr>
          <a:xfrm rot="5400000">
            <a:off x="2175120" y="5283360"/>
            <a:ext cx="929160" cy="767160"/>
          </a:xfrm>
          <a:prstGeom prst="rect">
            <a:avLst/>
          </a:prstGeom>
          <a:ln w="12600">
            <a:noFill/>
          </a:ln>
        </p:spPr>
      </p:pic>
      <p:pic>
        <p:nvPicPr>
          <p:cNvPr id="88" name="Grafik 21"/>
          <p:cNvPicPr/>
          <p:nvPr/>
        </p:nvPicPr>
        <p:blipFill>
          <a:blip r:embed="rId4"/>
          <a:srcRect l="26290" t="46203" r="26450" b="12275"/>
          <a:stretch/>
        </p:blipFill>
        <p:spPr>
          <a:xfrm>
            <a:off x="5153760" y="4675320"/>
            <a:ext cx="1387080" cy="1625400"/>
          </a:xfrm>
          <a:prstGeom prst="rect">
            <a:avLst/>
          </a:prstGeom>
          <a:ln w="12600">
            <a:noFill/>
          </a:ln>
        </p:spPr>
      </p:pic>
      <p:sp>
        <p:nvSpPr>
          <p:cNvPr id="89" name="CustomShape 8"/>
          <p:cNvSpPr/>
          <p:nvPr/>
        </p:nvSpPr>
        <p:spPr>
          <a:xfrm>
            <a:off x="6087960" y="3185280"/>
            <a:ext cx="648000" cy="1488960"/>
          </a:xfrm>
          <a:custGeom>
            <a:avLst/>
            <a:gdLst/>
            <a:ahLst/>
            <a:cxnLst/>
            <a:rect l="l" t="t" r="r" b="b"/>
            <a:pathLst>
              <a:path w="20515" h="21600">
                <a:moveTo>
                  <a:pt x="0" y="0"/>
                </a:moveTo>
                <a:cubicBezTo>
                  <a:pt x="9637" y="969"/>
                  <a:pt x="19274" y="1938"/>
                  <a:pt x="20437" y="4035"/>
                </a:cubicBezTo>
                <a:cubicBezTo>
                  <a:pt x="21600" y="6132"/>
                  <a:pt x="9471" y="9653"/>
                  <a:pt x="6978" y="12580"/>
                </a:cubicBezTo>
                <a:cubicBezTo>
                  <a:pt x="4486" y="15508"/>
                  <a:pt x="4985" y="18554"/>
                  <a:pt x="5483" y="21600"/>
                </a:cubicBezTo>
              </a:path>
            </a:pathLst>
          </a:custGeom>
          <a:noFill/>
          <a:ln w="152280">
            <a:solidFill>
              <a:srgbClr val="BDD7EE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0" name="CustomShape 9"/>
          <p:cNvSpPr/>
          <p:nvPr/>
        </p:nvSpPr>
        <p:spPr>
          <a:xfrm>
            <a:off x="2434320" y="5001120"/>
            <a:ext cx="3435840" cy="1669320"/>
          </a:xfrm>
          <a:custGeom>
            <a:avLst/>
            <a:gdLst/>
            <a:ahLst/>
            <a:cxnLst/>
            <a:rect l="l" t="t" r="r" b="b"/>
            <a:pathLst>
              <a:path w="21354" h="21064">
                <a:moveTo>
                  <a:pt x="704" y="15204"/>
                </a:moveTo>
                <a:cubicBezTo>
                  <a:pt x="229" y="16102"/>
                  <a:pt x="-246" y="16999"/>
                  <a:pt x="143" y="17920"/>
                </a:cubicBezTo>
                <a:cubicBezTo>
                  <a:pt x="533" y="18840"/>
                  <a:pt x="1864" y="20408"/>
                  <a:pt x="3040" y="20725"/>
                </a:cubicBezTo>
                <a:cubicBezTo>
                  <a:pt x="4216" y="21042"/>
                  <a:pt x="5228" y="21600"/>
                  <a:pt x="7198" y="19820"/>
                </a:cubicBezTo>
                <a:cubicBezTo>
                  <a:pt x="9168" y="18040"/>
                  <a:pt x="12501" y="13349"/>
                  <a:pt x="14860" y="10046"/>
                </a:cubicBezTo>
                <a:cubicBezTo>
                  <a:pt x="17219" y="6742"/>
                  <a:pt x="19287" y="3371"/>
                  <a:pt x="21354" y="0"/>
                </a:cubicBezTo>
              </a:path>
            </a:pathLst>
          </a:custGeom>
          <a:noFill/>
          <a:ln w="152280">
            <a:solidFill>
              <a:srgbClr val="BDD7EE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CustomShape 10"/>
          <p:cNvSpPr/>
          <p:nvPr/>
        </p:nvSpPr>
        <p:spPr>
          <a:xfrm>
            <a:off x="6653520" y="2580480"/>
            <a:ext cx="1298880" cy="11847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2E75B6"/>
                </a:solidFill>
                <a:latin typeface="Calibri"/>
                <a:ea typeface="Calibri"/>
              </a:rPr>
              <a:t>TP Flat cable, 2x20 cond., max. 3 m</a:t>
            </a:r>
            <a:endParaRPr lang="de-CH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2E75B6"/>
                </a:solidFill>
                <a:latin typeface="Calibri"/>
                <a:ea typeface="Calibri"/>
              </a:rPr>
              <a:t>FLAT CABLE TWIST 40C 1.27MM AWG28</a:t>
            </a:r>
            <a:endParaRPr lang="de-CH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2E75B6"/>
                </a:solidFill>
                <a:latin typeface="Calibri"/>
                <a:ea typeface="Calibri"/>
              </a:rPr>
              <a:t>3M type 2100/40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92" name="CustomShape 11"/>
          <p:cNvSpPr/>
          <p:nvPr/>
        </p:nvSpPr>
        <p:spPr>
          <a:xfrm>
            <a:off x="1879560" y="4844880"/>
            <a:ext cx="3942720" cy="1803960"/>
          </a:xfrm>
          <a:custGeom>
            <a:avLst/>
            <a:gdLst/>
            <a:ahLst/>
            <a:cxnLst/>
            <a:rect l="l" t="t" r="r" b="b"/>
            <a:pathLst>
              <a:path w="21009" h="20683">
                <a:moveTo>
                  <a:pt x="2421" y="14522"/>
                </a:moveTo>
                <a:cubicBezTo>
                  <a:pt x="1677" y="15663"/>
                  <a:pt x="933" y="16804"/>
                  <a:pt x="627" y="17831"/>
                </a:cubicBezTo>
                <a:cubicBezTo>
                  <a:pt x="321" y="18857"/>
                  <a:pt x="-591" y="20772"/>
                  <a:pt x="584" y="20680"/>
                </a:cubicBezTo>
                <a:cubicBezTo>
                  <a:pt x="1759" y="20588"/>
                  <a:pt x="5206" y="20404"/>
                  <a:pt x="7677" y="17279"/>
                </a:cubicBezTo>
                <a:cubicBezTo>
                  <a:pt x="10148" y="14154"/>
                  <a:pt x="13189" y="4687"/>
                  <a:pt x="15411" y="1929"/>
                </a:cubicBezTo>
                <a:cubicBezTo>
                  <a:pt x="17633" y="-828"/>
                  <a:pt x="19321" y="-47"/>
                  <a:pt x="21009" y="735"/>
                </a:cubicBezTo>
              </a:path>
            </a:pathLst>
          </a:custGeom>
          <a:noFill/>
          <a:ln w="25560">
            <a:solidFill>
              <a:srgbClr val="0070C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3" name="CustomShape 12"/>
          <p:cNvSpPr/>
          <p:nvPr/>
        </p:nvSpPr>
        <p:spPr>
          <a:xfrm>
            <a:off x="5892120" y="3400200"/>
            <a:ext cx="435600" cy="1301040"/>
          </a:xfrm>
          <a:custGeom>
            <a:avLst/>
            <a:gdLst/>
            <a:ahLst/>
            <a:cxnLst/>
            <a:rect l="l" t="t" r="r" b="b"/>
            <a:pathLst>
              <a:path w="20668" h="21600">
                <a:moveTo>
                  <a:pt x="8602" y="0"/>
                </a:moveTo>
                <a:cubicBezTo>
                  <a:pt x="13428" y="84"/>
                  <a:pt x="18255" y="167"/>
                  <a:pt x="19927" y="1005"/>
                </a:cubicBezTo>
                <a:cubicBezTo>
                  <a:pt x="21600" y="1842"/>
                  <a:pt x="20119" y="4010"/>
                  <a:pt x="18637" y="5023"/>
                </a:cubicBezTo>
                <a:cubicBezTo>
                  <a:pt x="17156" y="6036"/>
                  <a:pt x="13619" y="5149"/>
                  <a:pt x="11039" y="7083"/>
                </a:cubicBezTo>
                <a:cubicBezTo>
                  <a:pt x="8458" y="9017"/>
                  <a:pt x="4492" y="14459"/>
                  <a:pt x="3154" y="16627"/>
                </a:cubicBezTo>
                <a:cubicBezTo>
                  <a:pt x="1816" y="18795"/>
                  <a:pt x="3536" y="19264"/>
                  <a:pt x="3011" y="20093"/>
                </a:cubicBezTo>
                <a:cubicBezTo>
                  <a:pt x="2485" y="20922"/>
                  <a:pt x="1242" y="21261"/>
                  <a:pt x="0" y="21600"/>
                </a:cubicBezTo>
              </a:path>
            </a:pathLst>
          </a:custGeom>
          <a:noFill/>
          <a:ln w="25560">
            <a:solidFill>
              <a:srgbClr val="0070C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4" name="Grafik 30"/>
          <p:cNvPicPr/>
          <p:nvPr/>
        </p:nvPicPr>
        <p:blipFill>
          <a:blip r:embed="rId5"/>
          <a:stretch/>
        </p:blipFill>
        <p:spPr>
          <a:xfrm>
            <a:off x="8782920" y="4421520"/>
            <a:ext cx="3164400" cy="2109240"/>
          </a:xfrm>
          <a:prstGeom prst="rect">
            <a:avLst/>
          </a:prstGeom>
          <a:ln w="12600">
            <a:noFill/>
          </a:ln>
        </p:spPr>
      </p:pic>
      <p:pic>
        <p:nvPicPr>
          <p:cNvPr id="95" name="Grafik 31"/>
          <p:cNvPicPr/>
          <p:nvPr/>
        </p:nvPicPr>
        <p:blipFill>
          <a:blip r:embed="rId6"/>
          <a:stretch/>
        </p:blipFill>
        <p:spPr>
          <a:xfrm>
            <a:off x="8782920" y="1442160"/>
            <a:ext cx="3164400" cy="2109240"/>
          </a:xfrm>
          <a:prstGeom prst="rect">
            <a:avLst/>
          </a:prstGeom>
          <a:ln w="12600">
            <a:noFill/>
          </a:ln>
        </p:spPr>
      </p:pic>
      <p:grpSp>
        <p:nvGrpSpPr>
          <p:cNvPr id="96" name="Group 13"/>
          <p:cNvGrpSpPr/>
          <p:nvPr/>
        </p:nvGrpSpPr>
        <p:grpSpPr>
          <a:xfrm>
            <a:off x="7190280" y="5896800"/>
            <a:ext cx="821520" cy="399600"/>
            <a:chOff x="7190280" y="5896800"/>
            <a:chExt cx="821520" cy="399600"/>
          </a:xfrm>
        </p:grpSpPr>
        <p:sp>
          <p:nvSpPr>
            <p:cNvPr id="97" name="CustomShape 14"/>
            <p:cNvSpPr/>
            <p:nvPr/>
          </p:nvSpPr>
          <p:spPr>
            <a:xfrm>
              <a:off x="7190280" y="5896800"/>
              <a:ext cx="821520" cy="399600"/>
            </a:xfrm>
            <a:prstGeom prst="rect">
              <a:avLst/>
            </a:prstGeom>
            <a:solidFill>
              <a:srgbClr val="BFBFBF"/>
            </a:solidFill>
            <a:ln w="12600">
              <a:solidFill>
                <a:srgbClr val="AFABAB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8" name="CustomShape 15"/>
            <p:cNvSpPr/>
            <p:nvPr/>
          </p:nvSpPr>
          <p:spPr>
            <a:xfrm>
              <a:off x="7242480" y="5960520"/>
              <a:ext cx="717480" cy="27252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45720" tIns="45000" rIns="45720" bIns="45000" anchor="ctr"/>
            <a:lstStyle/>
            <a:p>
              <a:pPr algn="ctr">
                <a:lnSpc>
                  <a:spcPct val="100000"/>
                </a:lnSpc>
              </a:pPr>
              <a:r>
                <a:rPr lang="de-CH" sz="1200" b="0" strike="noStrike" spc="-1">
                  <a:solidFill>
                    <a:srgbClr val="FFFFFF"/>
                  </a:solidFill>
                  <a:latin typeface="Calibri"/>
                  <a:ea typeface="Calibri"/>
                </a:rPr>
                <a:t>HV Switch</a:t>
              </a:r>
              <a:endParaRPr lang="de-CH" sz="1200" b="0" strike="noStrike" spc="-1">
                <a:latin typeface="Arial"/>
              </a:endParaRPr>
            </a:p>
          </p:txBody>
        </p:sp>
      </p:grpSp>
      <p:sp>
        <p:nvSpPr>
          <p:cNvPr id="99" name="CustomShape 16"/>
          <p:cNvSpPr/>
          <p:nvPr/>
        </p:nvSpPr>
        <p:spPr>
          <a:xfrm>
            <a:off x="1554120" y="3706200"/>
            <a:ext cx="6908400" cy="2412000"/>
          </a:xfrm>
          <a:custGeom>
            <a:avLst/>
            <a:gdLst/>
            <a:ahLst/>
            <a:cxnLst/>
            <a:rect l="l" t="t" r="r" b="b"/>
            <a:pathLst>
              <a:path w="21334" h="21201">
                <a:moveTo>
                  <a:pt x="80" y="8806"/>
                </a:moveTo>
                <a:cubicBezTo>
                  <a:pt x="-35" y="9722"/>
                  <a:pt x="-151" y="10638"/>
                  <a:pt x="699" y="10990"/>
                </a:cubicBezTo>
                <a:cubicBezTo>
                  <a:pt x="1550" y="11343"/>
                  <a:pt x="4228" y="11237"/>
                  <a:pt x="5182" y="10920"/>
                </a:cubicBezTo>
                <a:cubicBezTo>
                  <a:pt x="6135" y="10603"/>
                  <a:pt x="5933" y="9769"/>
                  <a:pt x="6420" y="9088"/>
                </a:cubicBezTo>
                <a:cubicBezTo>
                  <a:pt x="6907" y="8406"/>
                  <a:pt x="7452" y="7901"/>
                  <a:pt x="8104" y="6833"/>
                </a:cubicBezTo>
                <a:cubicBezTo>
                  <a:pt x="8756" y="5764"/>
                  <a:pt x="9863" y="3779"/>
                  <a:pt x="10333" y="2675"/>
                </a:cubicBezTo>
                <a:cubicBezTo>
                  <a:pt x="10804" y="1571"/>
                  <a:pt x="10469" y="631"/>
                  <a:pt x="10928" y="208"/>
                </a:cubicBezTo>
                <a:cubicBezTo>
                  <a:pt x="11386" y="-215"/>
                  <a:pt x="13082" y="138"/>
                  <a:pt x="13082" y="138"/>
                </a:cubicBezTo>
                <a:cubicBezTo>
                  <a:pt x="14519" y="161"/>
                  <a:pt x="18176" y="-250"/>
                  <a:pt x="19546" y="349"/>
                </a:cubicBezTo>
                <a:cubicBezTo>
                  <a:pt x="20917" y="948"/>
                  <a:pt x="21160" y="2287"/>
                  <a:pt x="21305" y="3732"/>
                </a:cubicBezTo>
                <a:cubicBezTo>
                  <a:pt x="21449" y="5176"/>
                  <a:pt x="21053" y="7502"/>
                  <a:pt x="20413" y="9017"/>
                </a:cubicBezTo>
                <a:cubicBezTo>
                  <a:pt x="19773" y="10532"/>
                  <a:pt x="18196" y="11308"/>
                  <a:pt x="17466" y="12823"/>
                </a:cubicBezTo>
                <a:cubicBezTo>
                  <a:pt x="16735" y="14338"/>
                  <a:pt x="16161" y="16769"/>
                  <a:pt x="16029" y="18108"/>
                </a:cubicBezTo>
                <a:cubicBezTo>
                  <a:pt x="15897" y="19447"/>
                  <a:pt x="16450" y="20363"/>
                  <a:pt x="16673" y="20857"/>
                </a:cubicBezTo>
                <a:cubicBezTo>
                  <a:pt x="16896" y="21350"/>
                  <a:pt x="17131" y="21209"/>
                  <a:pt x="17367" y="21068"/>
                </a:cubicBezTo>
              </a:path>
            </a:pathLst>
          </a:custGeom>
          <a:noFill/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0" name="CustomShape 17"/>
          <p:cNvSpPr/>
          <p:nvPr/>
        </p:nvSpPr>
        <p:spPr>
          <a:xfrm>
            <a:off x="1546200" y="3794400"/>
            <a:ext cx="6908400" cy="2412000"/>
          </a:xfrm>
          <a:custGeom>
            <a:avLst/>
            <a:gdLst/>
            <a:ahLst/>
            <a:cxnLst/>
            <a:rect l="l" t="t" r="r" b="b"/>
            <a:pathLst>
              <a:path w="21334" h="21201">
                <a:moveTo>
                  <a:pt x="80" y="8806"/>
                </a:moveTo>
                <a:cubicBezTo>
                  <a:pt x="-35" y="9722"/>
                  <a:pt x="-151" y="10638"/>
                  <a:pt x="699" y="10990"/>
                </a:cubicBezTo>
                <a:cubicBezTo>
                  <a:pt x="1550" y="11343"/>
                  <a:pt x="4228" y="11237"/>
                  <a:pt x="5182" y="10920"/>
                </a:cubicBezTo>
                <a:cubicBezTo>
                  <a:pt x="6135" y="10603"/>
                  <a:pt x="5933" y="9769"/>
                  <a:pt x="6420" y="9088"/>
                </a:cubicBezTo>
                <a:cubicBezTo>
                  <a:pt x="6907" y="8406"/>
                  <a:pt x="7452" y="7901"/>
                  <a:pt x="8104" y="6833"/>
                </a:cubicBezTo>
                <a:cubicBezTo>
                  <a:pt x="8756" y="5764"/>
                  <a:pt x="9863" y="3779"/>
                  <a:pt x="10333" y="2675"/>
                </a:cubicBezTo>
                <a:cubicBezTo>
                  <a:pt x="10804" y="1571"/>
                  <a:pt x="10469" y="631"/>
                  <a:pt x="10928" y="208"/>
                </a:cubicBezTo>
                <a:cubicBezTo>
                  <a:pt x="11386" y="-215"/>
                  <a:pt x="13082" y="138"/>
                  <a:pt x="13082" y="138"/>
                </a:cubicBezTo>
                <a:cubicBezTo>
                  <a:pt x="14519" y="161"/>
                  <a:pt x="18176" y="-250"/>
                  <a:pt x="19546" y="349"/>
                </a:cubicBezTo>
                <a:cubicBezTo>
                  <a:pt x="20917" y="948"/>
                  <a:pt x="21160" y="2287"/>
                  <a:pt x="21305" y="3732"/>
                </a:cubicBezTo>
                <a:cubicBezTo>
                  <a:pt x="21449" y="5176"/>
                  <a:pt x="21053" y="7502"/>
                  <a:pt x="20413" y="9017"/>
                </a:cubicBezTo>
                <a:cubicBezTo>
                  <a:pt x="19773" y="10532"/>
                  <a:pt x="18196" y="11308"/>
                  <a:pt x="17466" y="12823"/>
                </a:cubicBezTo>
                <a:cubicBezTo>
                  <a:pt x="16735" y="14338"/>
                  <a:pt x="16161" y="16769"/>
                  <a:pt x="16029" y="18108"/>
                </a:cubicBezTo>
                <a:cubicBezTo>
                  <a:pt x="15897" y="19447"/>
                  <a:pt x="16450" y="20363"/>
                  <a:pt x="16673" y="20857"/>
                </a:cubicBezTo>
                <a:cubicBezTo>
                  <a:pt x="16896" y="21350"/>
                  <a:pt x="17131" y="21209"/>
                  <a:pt x="17367" y="21068"/>
                </a:cubicBezTo>
              </a:path>
            </a:pathLst>
          </a:custGeom>
          <a:noFill/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18"/>
          <p:cNvSpPr/>
          <p:nvPr/>
        </p:nvSpPr>
        <p:spPr>
          <a:xfrm>
            <a:off x="6894000" y="4924800"/>
            <a:ext cx="2361240" cy="1077480"/>
          </a:xfrm>
          <a:custGeom>
            <a:avLst/>
            <a:gdLst/>
            <a:ahLst/>
            <a:cxnLst/>
            <a:rect l="l" t="t" r="r" b="b"/>
            <a:pathLst>
              <a:path w="21529" h="21512">
                <a:moveTo>
                  <a:pt x="2524" y="21440"/>
                </a:moveTo>
                <a:cubicBezTo>
                  <a:pt x="2183" y="21520"/>
                  <a:pt x="1842" y="21600"/>
                  <a:pt x="1427" y="21280"/>
                </a:cubicBezTo>
                <a:cubicBezTo>
                  <a:pt x="1013" y="20960"/>
                  <a:pt x="148" y="20507"/>
                  <a:pt x="39" y="19520"/>
                </a:cubicBezTo>
                <a:cubicBezTo>
                  <a:pt x="-71" y="18533"/>
                  <a:pt x="14" y="17120"/>
                  <a:pt x="770" y="15360"/>
                </a:cubicBezTo>
                <a:cubicBezTo>
                  <a:pt x="1525" y="13600"/>
                  <a:pt x="2426" y="11253"/>
                  <a:pt x="4571" y="8960"/>
                </a:cubicBezTo>
                <a:cubicBezTo>
                  <a:pt x="6715" y="6667"/>
                  <a:pt x="10808" y="3093"/>
                  <a:pt x="13635" y="1600"/>
                </a:cubicBezTo>
                <a:cubicBezTo>
                  <a:pt x="16461" y="107"/>
                  <a:pt x="18995" y="53"/>
                  <a:pt x="21529" y="0"/>
                </a:cubicBezTo>
              </a:path>
            </a:pathLst>
          </a:custGeom>
          <a:noFill/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2" name="CustomShape 19"/>
          <p:cNvSpPr/>
          <p:nvPr/>
        </p:nvSpPr>
        <p:spPr>
          <a:xfrm>
            <a:off x="8929800" y="6469200"/>
            <a:ext cx="1221120" cy="271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A732N (6kV, 1mA)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103" name="CustomShape 20"/>
          <p:cNvSpPr/>
          <p:nvPr/>
        </p:nvSpPr>
        <p:spPr>
          <a:xfrm>
            <a:off x="10353600" y="6483960"/>
            <a:ext cx="1125000" cy="271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A516 (12V, 1.5A)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104" name="CustomShape 21"/>
          <p:cNvSpPr/>
          <p:nvPr/>
        </p:nvSpPr>
        <p:spPr>
          <a:xfrm rot="16200000">
            <a:off x="11243160" y="5435280"/>
            <a:ext cx="1566720" cy="2710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CAEN SY527 Mainframe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105" name="CustomShape 22"/>
          <p:cNvSpPr/>
          <p:nvPr/>
        </p:nvSpPr>
        <p:spPr>
          <a:xfrm>
            <a:off x="8012880" y="5951520"/>
            <a:ext cx="2758320" cy="817560"/>
          </a:xfrm>
          <a:custGeom>
            <a:avLst/>
            <a:gdLst/>
            <a:ahLst/>
            <a:cxnLst/>
            <a:rect l="l" t="t" r="r" b="b"/>
            <a:pathLst>
              <a:path w="21600" h="20303">
                <a:moveTo>
                  <a:pt x="0" y="5838"/>
                </a:moveTo>
                <a:cubicBezTo>
                  <a:pt x="963" y="5124"/>
                  <a:pt x="1926" y="4411"/>
                  <a:pt x="2449" y="5449"/>
                </a:cubicBezTo>
                <a:cubicBezTo>
                  <a:pt x="2972" y="6487"/>
                  <a:pt x="2752" y="9989"/>
                  <a:pt x="3140" y="12065"/>
                </a:cubicBezTo>
                <a:cubicBezTo>
                  <a:pt x="3527" y="14141"/>
                  <a:pt x="2627" y="16670"/>
                  <a:pt x="4772" y="17903"/>
                </a:cubicBezTo>
                <a:cubicBezTo>
                  <a:pt x="6917" y="19135"/>
                  <a:pt x="13542" y="21600"/>
                  <a:pt x="16012" y="19459"/>
                </a:cubicBezTo>
                <a:cubicBezTo>
                  <a:pt x="18481" y="17319"/>
                  <a:pt x="18659" y="8303"/>
                  <a:pt x="19591" y="5059"/>
                </a:cubicBezTo>
                <a:cubicBezTo>
                  <a:pt x="20522" y="1816"/>
                  <a:pt x="21061" y="908"/>
                  <a:pt x="21600" y="0"/>
                </a:cubicBezTo>
              </a:path>
            </a:pathLst>
          </a:custGeom>
          <a:noFill/>
          <a:ln w="255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CustomShape 23"/>
          <p:cNvSpPr/>
          <p:nvPr/>
        </p:nvSpPr>
        <p:spPr>
          <a:xfrm>
            <a:off x="8003880" y="6192360"/>
            <a:ext cx="452880" cy="271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Symbol"/>
                <a:ea typeface="Symbol"/>
              </a:rPr>
              <a:t>±</a:t>
            </a: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12V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107" name="CustomShape 24"/>
          <p:cNvSpPr/>
          <p:nvPr/>
        </p:nvSpPr>
        <p:spPr>
          <a:xfrm>
            <a:off x="5232600" y="4247640"/>
            <a:ext cx="1010880" cy="4539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algn="ctr"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ADC Cards</a:t>
            </a:r>
            <a:endParaRPr lang="de-CH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(2 Detectors)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108" name="CustomShape 25"/>
          <p:cNvSpPr/>
          <p:nvPr/>
        </p:nvSpPr>
        <p:spPr>
          <a:xfrm>
            <a:off x="883800" y="5697720"/>
            <a:ext cx="1501560" cy="10022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70C0"/>
                </a:solidFill>
                <a:latin typeface="Calibri"/>
                <a:ea typeface="Calibri"/>
              </a:rPr>
              <a:t>TRG/CLK</a:t>
            </a:r>
            <a:endParaRPr lang="de-CH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70C0"/>
                </a:solidFill>
                <a:latin typeface="Calibri"/>
                <a:ea typeface="Calibri"/>
              </a:rPr>
              <a:t>SCREENED VIDEO CABLE, 4,7 mm, 2 PAIRS</a:t>
            </a:r>
            <a:endParaRPr lang="de-CH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70C0"/>
                </a:solidFill>
                <a:latin typeface="Calibri"/>
                <a:ea typeface="Calibri"/>
              </a:rPr>
              <a:t>type VB 04 P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109" name="CustomShape 26"/>
          <p:cNvSpPr/>
          <p:nvPr/>
        </p:nvSpPr>
        <p:spPr>
          <a:xfrm>
            <a:off x="5841000" y="1827720"/>
            <a:ext cx="2202120" cy="6364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APV LV: 2ch per plane (</a:t>
            </a:r>
            <a:r>
              <a:rPr lang="de-CH" sz="1200" b="0" strike="noStrike" spc="-1">
                <a:solidFill>
                  <a:srgbClr val="000000"/>
                </a:solidFill>
                <a:latin typeface="Symbol"/>
                <a:ea typeface="Symbol"/>
              </a:rPr>
              <a:t>± </a:t>
            </a: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3.5V, GND, -0.9A, +0.7A)</a:t>
            </a:r>
            <a:endParaRPr lang="de-CH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FLEX.COPPER CABLE 12x 2,5 mm2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110" name="CustomShape 27"/>
          <p:cNvSpPr/>
          <p:nvPr/>
        </p:nvSpPr>
        <p:spPr>
          <a:xfrm>
            <a:off x="6063840" y="2490840"/>
            <a:ext cx="4699080" cy="2553120"/>
          </a:xfrm>
          <a:custGeom>
            <a:avLst/>
            <a:gdLst/>
            <a:ahLst/>
            <a:cxnLst/>
            <a:rect l="l" t="t" r="r" b="b"/>
            <a:pathLst>
              <a:path w="21600" h="20442">
                <a:moveTo>
                  <a:pt x="0" y="2790"/>
                </a:moveTo>
                <a:cubicBezTo>
                  <a:pt x="126" y="2319"/>
                  <a:pt x="252" y="1848"/>
                  <a:pt x="1622" y="1506"/>
                </a:cubicBezTo>
                <a:cubicBezTo>
                  <a:pt x="2992" y="1164"/>
                  <a:pt x="6365" y="-1158"/>
                  <a:pt x="8220" y="736"/>
                </a:cubicBezTo>
                <a:cubicBezTo>
                  <a:pt x="10075" y="2629"/>
                  <a:pt x="10818" y="10546"/>
                  <a:pt x="12754" y="12868"/>
                </a:cubicBezTo>
                <a:cubicBezTo>
                  <a:pt x="14689" y="15189"/>
                  <a:pt x="18356" y="13402"/>
                  <a:pt x="19831" y="14665"/>
                </a:cubicBezTo>
                <a:cubicBezTo>
                  <a:pt x="21305" y="15927"/>
                  <a:pt x="21453" y="18185"/>
                  <a:pt x="21600" y="20442"/>
                </a:cubicBezTo>
              </a:path>
            </a:pathLst>
          </a:custGeom>
          <a:noFill/>
          <a:ln w="507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1" name="CustomShape 28"/>
          <p:cNvSpPr/>
          <p:nvPr/>
        </p:nvSpPr>
        <p:spPr>
          <a:xfrm>
            <a:off x="2943720" y="4127400"/>
            <a:ext cx="7827480" cy="2203560"/>
          </a:xfrm>
          <a:custGeom>
            <a:avLst/>
            <a:gdLst/>
            <a:ahLst/>
            <a:cxnLst/>
            <a:rect l="l" t="t" r="r" b="b"/>
            <a:pathLst>
              <a:path w="21600" h="19945">
                <a:moveTo>
                  <a:pt x="0" y="18536"/>
                </a:moveTo>
                <a:cubicBezTo>
                  <a:pt x="24" y="19322"/>
                  <a:pt x="48" y="20109"/>
                  <a:pt x="310" y="19915"/>
                </a:cubicBezTo>
                <a:cubicBezTo>
                  <a:pt x="571" y="19722"/>
                  <a:pt x="590" y="20423"/>
                  <a:pt x="1570" y="17375"/>
                </a:cubicBezTo>
                <a:cubicBezTo>
                  <a:pt x="2550" y="14328"/>
                  <a:pt x="4094" y="4435"/>
                  <a:pt x="6190" y="1629"/>
                </a:cubicBezTo>
                <a:cubicBezTo>
                  <a:pt x="8287" y="-1177"/>
                  <a:pt x="12373" y="480"/>
                  <a:pt x="14149" y="540"/>
                </a:cubicBezTo>
                <a:cubicBezTo>
                  <a:pt x="15925" y="601"/>
                  <a:pt x="15885" y="1689"/>
                  <a:pt x="16847" y="1992"/>
                </a:cubicBezTo>
                <a:cubicBezTo>
                  <a:pt x="17808" y="2294"/>
                  <a:pt x="19128" y="1012"/>
                  <a:pt x="19920" y="2354"/>
                </a:cubicBezTo>
                <a:cubicBezTo>
                  <a:pt x="20712" y="3697"/>
                  <a:pt x="21156" y="6872"/>
                  <a:pt x="21600" y="10046"/>
                </a:cubicBezTo>
              </a:path>
            </a:pathLst>
          </a:custGeom>
          <a:noFill/>
          <a:ln w="507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2" name="CustomShape 29"/>
          <p:cNvSpPr/>
          <p:nvPr/>
        </p:nvSpPr>
        <p:spPr>
          <a:xfrm>
            <a:off x="6537240" y="2550600"/>
            <a:ext cx="4385160" cy="4118400"/>
          </a:xfrm>
          <a:custGeom>
            <a:avLst/>
            <a:gdLst/>
            <a:ahLst/>
            <a:cxnLst/>
            <a:rect l="l" t="t" r="r" b="b"/>
            <a:pathLst>
              <a:path w="21010" h="21273">
                <a:moveTo>
                  <a:pt x="18904" y="0"/>
                </a:moveTo>
                <a:cubicBezTo>
                  <a:pt x="19500" y="1909"/>
                  <a:pt x="20095" y="3817"/>
                  <a:pt x="20364" y="4970"/>
                </a:cubicBezTo>
                <a:cubicBezTo>
                  <a:pt x="20633" y="6123"/>
                  <a:pt x="21581" y="6482"/>
                  <a:pt x="20518" y="6917"/>
                </a:cubicBezTo>
                <a:cubicBezTo>
                  <a:pt x="19455" y="7352"/>
                  <a:pt x="16925" y="7000"/>
                  <a:pt x="13986" y="7580"/>
                </a:cubicBezTo>
                <a:cubicBezTo>
                  <a:pt x="11047" y="8160"/>
                  <a:pt x="5117" y="8967"/>
                  <a:pt x="2882" y="10396"/>
                </a:cubicBezTo>
                <a:cubicBezTo>
                  <a:pt x="647" y="11825"/>
                  <a:pt x="743" y="14421"/>
                  <a:pt x="577" y="16153"/>
                </a:cubicBezTo>
                <a:cubicBezTo>
                  <a:pt x="410" y="17886"/>
                  <a:pt x="1934" y="19985"/>
                  <a:pt x="1883" y="20792"/>
                </a:cubicBezTo>
                <a:cubicBezTo>
                  <a:pt x="1832" y="21600"/>
                  <a:pt x="557" y="21186"/>
                  <a:pt x="269" y="20999"/>
                </a:cubicBezTo>
                <a:cubicBezTo>
                  <a:pt x="-19" y="20813"/>
                  <a:pt x="199" y="19998"/>
                  <a:pt x="154" y="19674"/>
                </a:cubicBezTo>
                <a:cubicBezTo>
                  <a:pt x="109" y="19350"/>
                  <a:pt x="55" y="19201"/>
                  <a:pt x="0" y="19053"/>
                </a:cubicBezTo>
              </a:path>
            </a:pathLst>
          </a:custGeom>
          <a:noFill/>
          <a:ln w="50760">
            <a:solidFill>
              <a:srgbClr val="80808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3" name="CustomShape 30"/>
          <p:cNvSpPr/>
          <p:nvPr/>
        </p:nvSpPr>
        <p:spPr>
          <a:xfrm>
            <a:off x="9142560" y="1182960"/>
            <a:ext cx="2036520" cy="271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Deutronics DN35W-5 (5.5V, 6A)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114" name="CustomShape 31"/>
          <p:cNvSpPr/>
          <p:nvPr/>
        </p:nvSpPr>
        <p:spPr>
          <a:xfrm>
            <a:off x="4904460" y="6322250"/>
            <a:ext cx="1853640" cy="4539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ADC LV: 2ch per </a:t>
            </a:r>
            <a:r>
              <a:rPr lang="de-CH" sz="12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station</a:t>
            </a:r>
            <a:r>
              <a:rPr lang="de-CH" sz="1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(</a:t>
            </a:r>
            <a:r>
              <a:rPr lang="de-CH" sz="1200" b="0" strike="noStrike" spc="-1" dirty="0">
                <a:solidFill>
                  <a:srgbClr val="000000"/>
                </a:solidFill>
                <a:latin typeface="Symbol"/>
                <a:ea typeface="Symbol"/>
              </a:rPr>
              <a:t>±</a:t>
            </a:r>
            <a:r>
              <a:rPr lang="de-CH" sz="1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5.5V, GND, </a:t>
            </a:r>
            <a:r>
              <a:rPr lang="de-CH" sz="1200" b="0" strike="noStrike" spc="-1" dirty="0" smtClean="0">
                <a:solidFill>
                  <a:srgbClr val="000000"/>
                </a:solidFill>
                <a:latin typeface="Calibri"/>
                <a:ea typeface="Calibri"/>
              </a:rPr>
              <a:t>+3.2A, -0.6A)</a:t>
            </a:r>
            <a:endParaRPr lang="de-CH" sz="1200" b="0" strike="noStrike" spc="-1" dirty="0">
              <a:latin typeface="Arial"/>
            </a:endParaRPr>
          </a:p>
        </p:txBody>
      </p:sp>
      <p:sp>
        <p:nvSpPr>
          <p:cNvPr id="115" name="CustomShape 32"/>
          <p:cNvSpPr/>
          <p:nvPr/>
        </p:nvSpPr>
        <p:spPr>
          <a:xfrm>
            <a:off x="5086080" y="3749400"/>
            <a:ext cx="3094200" cy="4539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FF0000"/>
                </a:solidFill>
                <a:latin typeface="Calibri"/>
                <a:ea typeface="Calibri"/>
              </a:rPr>
              <a:t>S-HV cable HV COAX.CABLE HTC-50-1-1, 5kV,RED</a:t>
            </a:r>
            <a:endParaRPr lang="de-CH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FF0000"/>
                </a:solidFill>
                <a:latin typeface="Calibri"/>
                <a:ea typeface="Calibri"/>
              </a:rPr>
              <a:t>type HTC-50-1-1   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116" name="CustomShape 33"/>
          <p:cNvSpPr/>
          <p:nvPr/>
        </p:nvSpPr>
        <p:spPr>
          <a:xfrm>
            <a:off x="818640" y="1075680"/>
            <a:ext cx="2309760" cy="4539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 marL="171360" indent="-170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1 station = 2 detectors = 4 planes</a:t>
            </a:r>
            <a:endParaRPr lang="de-CH" sz="1200" b="0" strike="noStrike" spc="-1">
              <a:latin typeface="Arial"/>
            </a:endParaRPr>
          </a:p>
          <a:p>
            <a:pPr marL="171360" indent="-170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6 APV25 (S0/S1) per plane</a:t>
            </a:r>
            <a:endParaRPr lang="de-CH" sz="1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0" y="2520"/>
            <a:ext cx="10514520" cy="1324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90000"/>
              </a:lnSpc>
            </a:pPr>
            <a:r>
              <a:rPr lang="de-CH" sz="4400" b="0" strike="noStrike" spc="-1">
                <a:solidFill>
                  <a:srgbClr val="000000"/>
                </a:solidFill>
                <a:latin typeface="Calibri Light"/>
                <a:ea typeface="Calibri Light"/>
              </a:rPr>
              <a:t>PixelGEMs (CG2G)</a:t>
            </a:r>
            <a:endParaRPr lang="de-CH" sz="4400" b="0" strike="noStrike" spc="-1">
              <a:latin typeface="Arial"/>
            </a:endParaRPr>
          </a:p>
        </p:txBody>
      </p:sp>
      <p:pic>
        <p:nvPicPr>
          <p:cNvPr id="118" name="Grafik 2"/>
          <p:cNvPicPr/>
          <p:nvPr/>
        </p:nvPicPr>
        <p:blipFill>
          <a:blip r:embed="rId2"/>
          <a:srcRect l="10670" r="10520"/>
          <a:stretch/>
        </p:blipFill>
        <p:spPr>
          <a:xfrm>
            <a:off x="1249560" y="1844280"/>
            <a:ext cx="3035160" cy="2888640"/>
          </a:xfrm>
          <a:prstGeom prst="rect">
            <a:avLst/>
          </a:prstGeom>
          <a:ln w="12600">
            <a:noFill/>
          </a:ln>
        </p:spPr>
      </p:pic>
      <p:pic>
        <p:nvPicPr>
          <p:cNvPr id="119" name="Grafik 3"/>
          <p:cNvPicPr/>
          <p:nvPr/>
        </p:nvPicPr>
        <p:blipFill>
          <a:blip r:embed="rId3"/>
          <a:stretch/>
        </p:blipFill>
        <p:spPr>
          <a:xfrm>
            <a:off x="8782920" y="4421520"/>
            <a:ext cx="3164400" cy="2109240"/>
          </a:xfrm>
          <a:prstGeom prst="rect">
            <a:avLst/>
          </a:prstGeom>
          <a:ln w="12600">
            <a:noFill/>
          </a:ln>
        </p:spPr>
      </p:pic>
      <p:pic>
        <p:nvPicPr>
          <p:cNvPr id="120" name="Grafik 4"/>
          <p:cNvPicPr/>
          <p:nvPr/>
        </p:nvPicPr>
        <p:blipFill>
          <a:blip r:embed="rId4"/>
          <a:srcRect t="21627" b="16932"/>
          <a:stretch/>
        </p:blipFill>
        <p:spPr>
          <a:xfrm>
            <a:off x="8762760" y="1465920"/>
            <a:ext cx="3184920" cy="1304280"/>
          </a:xfrm>
          <a:prstGeom prst="rect">
            <a:avLst/>
          </a:prstGeom>
          <a:ln w="12600">
            <a:noFill/>
          </a:ln>
        </p:spPr>
      </p:pic>
      <p:sp>
        <p:nvSpPr>
          <p:cNvPr id="121" name="CustomShape 2"/>
          <p:cNvSpPr/>
          <p:nvPr/>
        </p:nvSpPr>
        <p:spPr>
          <a:xfrm>
            <a:off x="8929800" y="6469200"/>
            <a:ext cx="1221120" cy="271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A732N (6kV, 1mA)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122" name="CustomShape 3"/>
          <p:cNvSpPr/>
          <p:nvPr/>
        </p:nvSpPr>
        <p:spPr>
          <a:xfrm rot="16200000">
            <a:off x="11243160" y="5435280"/>
            <a:ext cx="1566720" cy="2710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CAEN SY527 Mainframe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123" name="CustomShape 4"/>
          <p:cNvSpPr/>
          <p:nvPr/>
        </p:nvSpPr>
        <p:spPr>
          <a:xfrm>
            <a:off x="9142560" y="1182960"/>
            <a:ext cx="2036520" cy="271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Deutronics DN35W-5 (5.5V, 6A)</a:t>
            </a:r>
            <a:endParaRPr lang="de-CH" sz="1200" b="0" strike="noStrike" spc="-1">
              <a:latin typeface="Arial"/>
            </a:endParaRPr>
          </a:p>
        </p:txBody>
      </p:sp>
      <p:pic>
        <p:nvPicPr>
          <p:cNvPr id="124" name="Grafik 10"/>
          <p:cNvPicPr/>
          <p:nvPr/>
        </p:nvPicPr>
        <p:blipFill>
          <a:blip r:embed="rId5"/>
          <a:stretch/>
        </p:blipFill>
        <p:spPr>
          <a:xfrm rot="5400000">
            <a:off x="5787720" y="3085560"/>
            <a:ext cx="1879920" cy="1409760"/>
          </a:xfrm>
          <a:prstGeom prst="rect">
            <a:avLst/>
          </a:prstGeom>
          <a:ln w="12600">
            <a:noFill/>
          </a:ln>
        </p:spPr>
      </p:pic>
      <p:sp>
        <p:nvSpPr>
          <p:cNvPr id="125" name="Line 5"/>
          <p:cNvSpPr/>
          <p:nvPr/>
        </p:nvSpPr>
        <p:spPr>
          <a:xfrm>
            <a:off x="3413160" y="4634640"/>
            <a:ext cx="1263240" cy="360"/>
          </a:xfrm>
          <a:prstGeom prst="line">
            <a:avLst/>
          </a:prstGeom>
          <a:ln w="10152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6" name="Line 6"/>
          <p:cNvSpPr/>
          <p:nvPr/>
        </p:nvSpPr>
        <p:spPr>
          <a:xfrm flipV="1">
            <a:off x="4676400" y="2617200"/>
            <a:ext cx="360" cy="2038320"/>
          </a:xfrm>
          <a:prstGeom prst="line">
            <a:avLst/>
          </a:prstGeom>
          <a:ln w="10152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7" name="Line 7"/>
          <p:cNvSpPr/>
          <p:nvPr/>
        </p:nvSpPr>
        <p:spPr>
          <a:xfrm>
            <a:off x="4676400" y="2617200"/>
            <a:ext cx="1717200" cy="360"/>
          </a:xfrm>
          <a:prstGeom prst="line">
            <a:avLst/>
          </a:prstGeom>
          <a:ln w="10152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8" name="Line 8"/>
          <p:cNvSpPr/>
          <p:nvPr/>
        </p:nvSpPr>
        <p:spPr>
          <a:xfrm>
            <a:off x="6400800" y="2617200"/>
            <a:ext cx="360" cy="607320"/>
          </a:xfrm>
          <a:prstGeom prst="line">
            <a:avLst/>
          </a:prstGeom>
          <a:ln w="10152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9" name="Line 9"/>
          <p:cNvSpPr/>
          <p:nvPr/>
        </p:nvSpPr>
        <p:spPr>
          <a:xfrm>
            <a:off x="4107240" y="3918600"/>
            <a:ext cx="360" cy="196200"/>
          </a:xfrm>
          <a:prstGeom prst="line">
            <a:avLst/>
          </a:prstGeom>
          <a:ln w="6480">
            <a:solidFill>
              <a:schemeClr val="accent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" name="Line 10"/>
          <p:cNvSpPr/>
          <p:nvPr/>
        </p:nvSpPr>
        <p:spPr>
          <a:xfrm>
            <a:off x="4114800" y="4122000"/>
            <a:ext cx="333720" cy="360"/>
          </a:xfrm>
          <a:prstGeom prst="line">
            <a:avLst/>
          </a:prstGeom>
          <a:ln w="10152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1" name="Line 11"/>
          <p:cNvSpPr/>
          <p:nvPr/>
        </p:nvSpPr>
        <p:spPr>
          <a:xfrm flipV="1">
            <a:off x="4462920" y="2329200"/>
            <a:ext cx="360" cy="1785600"/>
          </a:xfrm>
          <a:prstGeom prst="line">
            <a:avLst/>
          </a:prstGeom>
          <a:ln w="10152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Line 12"/>
          <p:cNvSpPr/>
          <p:nvPr/>
        </p:nvSpPr>
        <p:spPr>
          <a:xfrm>
            <a:off x="4448520" y="2322000"/>
            <a:ext cx="2176920" cy="360"/>
          </a:xfrm>
          <a:prstGeom prst="line">
            <a:avLst/>
          </a:prstGeom>
          <a:ln w="10152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3" name="Line 13"/>
          <p:cNvSpPr/>
          <p:nvPr/>
        </p:nvSpPr>
        <p:spPr>
          <a:xfrm>
            <a:off x="6640200" y="2329200"/>
            <a:ext cx="360" cy="892800"/>
          </a:xfrm>
          <a:prstGeom prst="line">
            <a:avLst/>
          </a:prstGeom>
          <a:ln w="10152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4" name="Line 14"/>
          <p:cNvSpPr/>
          <p:nvPr/>
        </p:nvSpPr>
        <p:spPr>
          <a:xfrm flipH="1">
            <a:off x="1930320" y="1944720"/>
            <a:ext cx="188640" cy="360"/>
          </a:xfrm>
          <a:prstGeom prst="line">
            <a:avLst/>
          </a:prstGeom>
          <a:ln w="10152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5" name="Line 15"/>
          <p:cNvSpPr/>
          <p:nvPr/>
        </p:nvSpPr>
        <p:spPr>
          <a:xfrm flipV="1">
            <a:off x="1915560" y="1611000"/>
            <a:ext cx="360" cy="340920"/>
          </a:xfrm>
          <a:prstGeom prst="line">
            <a:avLst/>
          </a:prstGeom>
          <a:ln w="10152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6" name="Line 16"/>
          <p:cNvSpPr/>
          <p:nvPr/>
        </p:nvSpPr>
        <p:spPr>
          <a:xfrm>
            <a:off x="1930320" y="1611000"/>
            <a:ext cx="4905720" cy="360"/>
          </a:xfrm>
          <a:prstGeom prst="line">
            <a:avLst/>
          </a:prstGeom>
          <a:ln w="10152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7" name="Line 17"/>
          <p:cNvSpPr/>
          <p:nvPr/>
        </p:nvSpPr>
        <p:spPr>
          <a:xfrm>
            <a:off x="6836040" y="1611000"/>
            <a:ext cx="360" cy="1611000"/>
          </a:xfrm>
          <a:prstGeom prst="line">
            <a:avLst/>
          </a:prstGeom>
          <a:ln w="10152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8" name="Line 18"/>
          <p:cNvSpPr/>
          <p:nvPr/>
        </p:nvSpPr>
        <p:spPr>
          <a:xfrm flipV="1">
            <a:off x="1400400" y="1407600"/>
            <a:ext cx="360" cy="1277280"/>
          </a:xfrm>
          <a:prstGeom prst="line">
            <a:avLst/>
          </a:prstGeom>
          <a:ln w="10152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9" name="Line 19"/>
          <p:cNvSpPr/>
          <p:nvPr/>
        </p:nvSpPr>
        <p:spPr>
          <a:xfrm>
            <a:off x="1386000" y="1386000"/>
            <a:ext cx="5711400" cy="360"/>
          </a:xfrm>
          <a:prstGeom prst="line">
            <a:avLst/>
          </a:prstGeom>
          <a:ln w="10152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0" name="Line 20"/>
          <p:cNvSpPr/>
          <p:nvPr/>
        </p:nvSpPr>
        <p:spPr>
          <a:xfrm>
            <a:off x="7111800" y="1407600"/>
            <a:ext cx="360" cy="1814400"/>
          </a:xfrm>
          <a:prstGeom prst="line">
            <a:avLst/>
          </a:prstGeom>
          <a:ln w="10152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1" name="CustomShape 21"/>
          <p:cNvSpPr/>
          <p:nvPr/>
        </p:nvSpPr>
        <p:spPr>
          <a:xfrm>
            <a:off x="4327920" y="1563840"/>
            <a:ext cx="2572560" cy="81972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C55A11"/>
                </a:solidFill>
                <a:latin typeface="Calibri"/>
                <a:ea typeface="Calibri"/>
              </a:rPr>
              <a:t>TP flat cable 2x25 cond., max. 150 cm</a:t>
            </a:r>
            <a:endParaRPr lang="de-CH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C55A11"/>
                </a:solidFill>
                <a:latin typeface="Calibri"/>
                <a:ea typeface="Calibri"/>
              </a:rPr>
              <a:t>E - TWISTED PAIRS FLAT CABLES FOR IDC - PITCH 0.635 mm</a:t>
            </a:r>
            <a:endParaRPr lang="de-CH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C55A11"/>
                </a:solidFill>
                <a:latin typeface="Calibri"/>
                <a:ea typeface="Calibri"/>
              </a:rPr>
              <a:t>3M type 79992-25P-270A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142" name="Line 22"/>
          <p:cNvSpPr/>
          <p:nvPr/>
        </p:nvSpPr>
        <p:spPr>
          <a:xfrm>
            <a:off x="4114440" y="4506480"/>
            <a:ext cx="878400" cy="360"/>
          </a:xfrm>
          <a:prstGeom prst="line">
            <a:avLst/>
          </a:prstGeom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3" name="Line 23"/>
          <p:cNvSpPr/>
          <p:nvPr/>
        </p:nvSpPr>
        <p:spPr>
          <a:xfrm>
            <a:off x="4992840" y="4513680"/>
            <a:ext cx="360" cy="2018160"/>
          </a:xfrm>
          <a:prstGeom prst="line">
            <a:avLst/>
          </a:prstGeom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4" name="Line 24"/>
          <p:cNvSpPr/>
          <p:nvPr/>
        </p:nvSpPr>
        <p:spPr>
          <a:xfrm>
            <a:off x="4992840" y="6531840"/>
            <a:ext cx="3548520" cy="360"/>
          </a:xfrm>
          <a:prstGeom prst="line">
            <a:avLst/>
          </a:prstGeom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5" name="Line 25"/>
          <p:cNvSpPr/>
          <p:nvPr/>
        </p:nvSpPr>
        <p:spPr>
          <a:xfrm flipV="1">
            <a:off x="8534160" y="5058000"/>
            <a:ext cx="360" cy="1473840"/>
          </a:xfrm>
          <a:prstGeom prst="line">
            <a:avLst/>
          </a:prstGeom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6" name="Line 26"/>
          <p:cNvSpPr/>
          <p:nvPr/>
        </p:nvSpPr>
        <p:spPr>
          <a:xfrm>
            <a:off x="8541360" y="5050800"/>
            <a:ext cx="747720" cy="360"/>
          </a:xfrm>
          <a:prstGeom prst="line">
            <a:avLst/>
          </a:prstGeom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7" name="Line 27"/>
          <p:cNvSpPr/>
          <p:nvPr/>
        </p:nvSpPr>
        <p:spPr>
          <a:xfrm>
            <a:off x="4241520" y="4259880"/>
            <a:ext cx="918000" cy="360"/>
          </a:xfrm>
          <a:prstGeom prst="line">
            <a:avLst/>
          </a:prstGeom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8" name="Line 28"/>
          <p:cNvSpPr/>
          <p:nvPr/>
        </p:nvSpPr>
        <p:spPr>
          <a:xfrm>
            <a:off x="5174280" y="4259880"/>
            <a:ext cx="360" cy="2046240"/>
          </a:xfrm>
          <a:prstGeom prst="line">
            <a:avLst/>
          </a:prstGeom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9" name="Line 29"/>
          <p:cNvSpPr/>
          <p:nvPr/>
        </p:nvSpPr>
        <p:spPr>
          <a:xfrm>
            <a:off x="5159520" y="6306120"/>
            <a:ext cx="3193200" cy="360"/>
          </a:xfrm>
          <a:prstGeom prst="line">
            <a:avLst/>
          </a:prstGeom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0" name="Line 30"/>
          <p:cNvSpPr/>
          <p:nvPr/>
        </p:nvSpPr>
        <p:spPr>
          <a:xfrm flipV="1">
            <a:off x="8345520" y="4949280"/>
            <a:ext cx="360" cy="1356840"/>
          </a:xfrm>
          <a:prstGeom prst="line">
            <a:avLst/>
          </a:prstGeom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1" name="Line 31"/>
          <p:cNvSpPr/>
          <p:nvPr/>
        </p:nvSpPr>
        <p:spPr>
          <a:xfrm>
            <a:off x="8352720" y="4963680"/>
            <a:ext cx="936360" cy="360"/>
          </a:xfrm>
          <a:prstGeom prst="line">
            <a:avLst/>
          </a:prstGeom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2" name="CustomShape 32"/>
          <p:cNvSpPr/>
          <p:nvPr/>
        </p:nvSpPr>
        <p:spPr>
          <a:xfrm>
            <a:off x="5204880" y="5857200"/>
            <a:ext cx="3094200" cy="4539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FF0000"/>
                </a:solidFill>
                <a:latin typeface="Calibri"/>
                <a:ea typeface="Calibri"/>
              </a:rPr>
              <a:t>S-HV cable HV COAX.CABLE HTC-50-1-1, 5kV,RED</a:t>
            </a:r>
            <a:endParaRPr lang="de-CH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FF0000"/>
                </a:solidFill>
                <a:latin typeface="Calibri"/>
                <a:ea typeface="Calibri"/>
              </a:rPr>
              <a:t>type HTC-50-1-1   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153" name="CustomShape 33"/>
          <p:cNvSpPr/>
          <p:nvPr/>
        </p:nvSpPr>
        <p:spPr>
          <a:xfrm rot="16200000">
            <a:off x="4673880" y="5204880"/>
            <a:ext cx="368640" cy="2710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Drift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154" name="CustomShape 34"/>
          <p:cNvSpPr/>
          <p:nvPr/>
        </p:nvSpPr>
        <p:spPr>
          <a:xfrm rot="16200000">
            <a:off x="4824000" y="5149080"/>
            <a:ext cx="505800" cy="2710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Center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155" name="Line 35"/>
          <p:cNvSpPr/>
          <p:nvPr/>
        </p:nvSpPr>
        <p:spPr>
          <a:xfrm>
            <a:off x="10304280" y="2329200"/>
            <a:ext cx="360" cy="1509480"/>
          </a:xfrm>
          <a:prstGeom prst="line">
            <a:avLst/>
          </a:prstGeom>
          <a:ln w="507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Line 36"/>
          <p:cNvSpPr/>
          <p:nvPr/>
        </p:nvSpPr>
        <p:spPr>
          <a:xfrm flipH="1">
            <a:off x="7706880" y="3846240"/>
            <a:ext cx="2597400" cy="360"/>
          </a:xfrm>
          <a:prstGeom prst="line">
            <a:avLst/>
          </a:prstGeom>
          <a:ln w="507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7" name="Line 37"/>
          <p:cNvSpPr/>
          <p:nvPr/>
        </p:nvSpPr>
        <p:spPr>
          <a:xfrm>
            <a:off x="7728840" y="3838680"/>
            <a:ext cx="360" cy="1110600"/>
          </a:xfrm>
          <a:prstGeom prst="line">
            <a:avLst/>
          </a:prstGeom>
          <a:ln w="507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8" name="Line 38"/>
          <p:cNvSpPr/>
          <p:nvPr/>
        </p:nvSpPr>
        <p:spPr>
          <a:xfrm flipH="1">
            <a:off x="6545880" y="4986720"/>
            <a:ext cx="1161000" cy="360"/>
          </a:xfrm>
          <a:prstGeom prst="line">
            <a:avLst/>
          </a:prstGeom>
          <a:ln w="507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9" name="Line 39"/>
          <p:cNvSpPr/>
          <p:nvPr/>
        </p:nvSpPr>
        <p:spPr>
          <a:xfrm flipV="1">
            <a:off x="6538680" y="4634640"/>
            <a:ext cx="360" cy="352080"/>
          </a:xfrm>
          <a:prstGeom prst="line">
            <a:avLst/>
          </a:prstGeom>
          <a:ln w="507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0" name="Line 40"/>
          <p:cNvSpPr/>
          <p:nvPr/>
        </p:nvSpPr>
        <p:spPr>
          <a:xfrm>
            <a:off x="11081520" y="2039040"/>
            <a:ext cx="360" cy="2075760"/>
          </a:xfrm>
          <a:prstGeom prst="line">
            <a:avLst/>
          </a:prstGeom>
          <a:ln w="507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1" name="Line 41"/>
          <p:cNvSpPr/>
          <p:nvPr/>
        </p:nvSpPr>
        <p:spPr>
          <a:xfrm flipH="1">
            <a:off x="7975440" y="4122000"/>
            <a:ext cx="3135240" cy="360"/>
          </a:xfrm>
          <a:prstGeom prst="line">
            <a:avLst/>
          </a:prstGeom>
          <a:ln w="507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2" name="Line 42"/>
          <p:cNvSpPr/>
          <p:nvPr/>
        </p:nvSpPr>
        <p:spPr>
          <a:xfrm>
            <a:off x="7982640" y="4122000"/>
            <a:ext cx="360" cy="1081080"/>
          </a:xfrm>
          <a:prstGeom prst="line">
            <a:avLst/>
          </a:prstGeom>
          <a:ln w="507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Line 43"/>
          <p:cNvSpPr/>
          <p:nvPr/>
        </p:nvSpPr>
        <p:spPr>
          <a:xfrm flipH="1">
            <a:off x="6393600" y="5217840"/>
            <a:ext cx="1581840" cy="360"/>
          </a:xfrm>
          <a:prstGeom prst="line">
            <a:avLst/>
          </a:prstGeom>
          <a:ln w="507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Line 44"/>
          <p:cNvSpPr/>
          <p:nvPr/>
        </p:nvSpPr>
        <p:spPr>
          <a:xfrm flipV="1">
            <a:off x="6393600" y="4634640"/>
            <a:ext cx="360" cy="568440"/>
          </a:xfrm>
          <a:prstGeom prst="line">
            <a:avLst/>
          </a:prstGeom>
          <a:ln w="507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CustomShape 45"/>
          <p:cNvSpPr/>
          <p:nvPr/>
        </p:nvSpPr>
        <p:spPr>
          <a:xfrm>
            <a:off x="527040" y="4949280"/>
            <a:ext cx="2309760" cy="4539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 marL="171360" indent="-170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1 station = 2 detectors = 4 planes</a:t>
            </a:r>
            <a:endParaRPr lang="de-CH" sz="1200" b="0" strike="noStrike" spc="-1">
              <a:latin typeface="Arial"/>
            </a:endParaRPr>
          </a:p>
          <a:p>
            <a:pPr marL="171360" indent="-170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8 APV25 (S1) per plane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166" name="CustomShape 46"/>
          <p:cNvSpPr/>
          <p:nvPr/>
        </p:nvSpPr>
        <p:spPr>
          <a:xfrm>
            <a:off x="7668720" y="3557880"/>
            <a:ext cx="2170440" cy="271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LV APV: 2 ch. per det. (</a:t>
            </a:r>
            <a:r>
              <a:rPr lang="de-CH" sz="1200" b="0" strike="noStrike" spc="-1">
                <a:solidFill>
                  <a:srgbClr val="000000"/>
                </a:solidFill>
                <a:latin typeface="Symbol"/>
                <a:ea typeface="Symbol"/>
              </a:rPr>
              <a:t>±</a:t>
            </a: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5V, GND)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167" name="CustomShape 47"/>
          <p:cNvSpPr/>
          <p:nvPr/>
        </p:nvSpPr>
        <p:spPr>
          <a:xfrm>
            <a:off x="8028720" y="3860640"/>
            <a:ext cx="2954160" cy="271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LV ADC: 3 ch. per station (2x +5V, 1x -5V, GND)</a:t>
            </a:r>
            <a:endParaRPr lang="de-CH" sz="1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roup 1"/>
          <p:cNvGrpSpPr/>
          <p:nvPr/>
        </p:nvGrpSpPr>
        <p:grpSpPr>
          <a:xfrm>
            <a:off x="1553760" y="5431680"/>
            <a:ext cx="2792880" cy="253440"/>
            <a:chOff x="1553760" y="5431680"/>
            <a:chExt cx="2792880" cy="253440"/>
          </a:xfrm>
        </p:grpSpPr>
        <p:sp>
          <p:nvSpPr>
            <p:cNvPr id="169" name="Line 2"/>
            <p:cNvSpPr/>
            <p:nvPr/>
          </p:nvSpPr>
          <p:spPr>
            <a:xfrm>
              <a:off x="1579320" y="5678280"/>
              <a:ext cx="2614680" cy="36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0" name="Line 3"/>
            <p:cNvSpPr/>
            <p:nvPr/>
          </p:nvSpPr>
          <p:spPr>
            <a:xfrm>
              <a:off x="1553760" y="5431680"/>
              <a:ext cx="28800" cy="25308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1" name="Line 4"/>
            <p:cNvSpPr/>
            <p:nvPr/>
          </p:nvSpPr>
          <p:spPr>
            <a:xfrm flipH="1">
              <a:off x="4181760" y="5462280"/>
              <a:ext cx="164880" cy="22284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72" name="Group 5"/>
          <p:cNvGrpSpPr/>
          <p:nvPr/>
        </p:nvGrpSpPr>
        <p:grpSpPr>
          <a:xfrm>
            <a:off x="2023560" y="1316880"/>
            <a:ext cx="2792520" cy="253440"/>
            <a:chOff x="2023560" y="1316880"/>
            <a:chExt cx="2792520" cy="253440"/>
          </a:xfrm>
        </p:grpSpPr>
        <p:sp>
          <p:nvSpPr>
            <p:cNvPr id="173" name="Line 6"/>
            <p:cNvSpPr/>
            <p:nvPr/>
          </p:nvSpPr>
          <p:spPr>
            <a:xfrm flipH="1">
              <a:off x="2176200" y="1323720"/>
              <a:ext cx="2614680" cy="36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4" name="Line 7"/>
            <p:cNvSpPr/>
            <p:nvPr/>
          </p:nvSpPr>
          <p:spPr>
            <a:xfrm flipH="1" flipV="1">
              <a:off x="4787280" y="1317240"/>
              <a:ext cx="28800" cy="25308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5" name="Line 8"/>
            <p:cNvSpPr/>
            <p:nvPr/>
          </p:nvSpPr>
          <p:spPr>
            <a:xfrm flipV="1">
              <a:off x="2023560" y="1316880"/>
              <a:ext cx="164880" cy="22284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76" name="Group 9"/>
          <p:cNvGrpSpPr/>
          <p:nvPr/>
        </p:nvGrpSpPr>
        <p:grpSpPr>
          <a:xfrm>
            <a:off x="1012320" y="1758240"/>
            <a:ext cx="247680" cy="2893680"/>
            <a:chOff x="1012320" y="1758240"/>
            <a:chExt cx="247680" cy="2893680"/>
          </a:xfrm>
        </p:grpSpPr>
        <p:sp>
          <p:nvSpPr>
            <p:cNvPr id="177" name="Line 10"/>
            <p:cNvSpPr/>
            <p:nvPr/>
          </p:nvSpPr>
          <p:spPr>
            <a:xfrm>
              <a:off x="1019160" y="1784520"/>
              <a:ext cx="360" cy="270936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8" name="Line 11"/>
            <p:cNvSpPr/>
            <p:nvPr/>
          </p:nvSpPr>
          <p:spPr>
            <a:xfrm flipH="1">
              <a:off x="1012680" y="1758240"/>
              <a:ext cx="247320" cy="2988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9" name="Line 12"/>
            <p:cNvSpPr/>
            <p:nvPr/>
          </p:nvSpPr>
          <p:spPr>
            <a:xfrm flipH="1" flipV="1">
              <a:off x="1012320" y="4481280"/>
              <a:ext cx="217800" cy="17064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80" name="CustomShape 13"/>
          <p:cNvSpPr/>
          <p:nvPr/>
        </p:nvSpPr>
        <p:spPr>
          <a:xfrm>
            <a:off x="0" y="0"/>
            <a:ext cx="10514520" cy="1324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90000"/>
              </a:lnSpc>
            </a:pPr>
            <a:r>
              <a:rPr lang="de-CH" sz="4400" b="0" strike="noStrike" spc="-1">
                <a:solidFill>
                  <a:srgbClr val="000000"/>
                </a:solidFill>
                <a:latin typeface="Calibri Light"/>
                <a:ea typeface="Calibri Light"/>
              </a:rPr>
              <a:t>Upgraded Triple GEMs (CG3G)</a:t>
            </a:r>
            <a:endParaRPr lang="de-CH" sz="4400" b="0" strike="noStrike" spc="-1">
              <a:latin typeface="Arial"/>
            </a:endParaRPr>
          </a:p>
        </p:txBody>
      </p:sp>
      <p:pic>
        <p:nvPicPr>
          <p:cNvPr id="181" name="TripleGEMVersionK.pdf"/>
          <p:cNvPicPr/>
          <p:nvPr/>
        </p:nvPicPr>
        <p:blipFill>
          <a:blip r:embed="rId2"/>
          <a:stretch/>
        </p:blipFill>
        <p:spPr>
          <a:xfrm>
            <a:off x="1254600" y="1562040"/>
            <a:ext cx="3874680" cy="3873240"/>
          </a:xfrm>
          <a:prstGeom prst="rect">
            <a:avLst/>
          </a:prstGeom>
          <a:ln w="12600">
            <a:noFill/>
          </a:ln>
        </p:spPr>
      </p:pic>
      <p:sp>
        <p:nvSpPr>
          <p:cNvPr id="182" name="CustomShape 14"/>
          <p:cNvSpPr/>
          <p:nvPr/>
        </p:nvSpPr>
        <p:spPr>
          <a:xfrm>
            <a:off x="9298226" y="194845"/>
            <a:ext cx="2860920" cy="154980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 marL="171360" indent="-170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CH" sz="1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1 </a:t>
            </a:r>
            <a:r>
              <a:rPr lang="de-CH" sz="12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station</a:t>
            </a:r>
            <a:r>
              <a:rPr lang="de-CH" sz="1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= 2 </a:t>
            </a:r>
            <a:r>
              <a:rPr lang="de-CH" sz="12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detectors</a:t>
            </a:r>
            <a:r>
              <a:rPr lang="de-CH" sz="1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= 4 planes</a:t>
            </a:r>
            <a:endParaRPr lang="de-CH" sz="1200" b="0" strike="noStrike" spc="-1" dirty="0">
              <a:latin typeface="Arial"/>
            </a:endParaRPr>
          </a:p>
          <a:p>
            <a:pPr marL="171360" indent="-170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CH" sz="1200" spc="-1" smtClean="0">
                <a:solidFill>
                  <a:srgbClr val="000000"/>
                </a:solidFill>
                <a:latin typeface="Calibri"/>
                <a:ea typeface="Calibri"/>
              </a:rPr>
              <a:t>24</a:t>
            </a:r>
            <a:r>
              <a:rPr lang="de-CH" sz="1200" b="0" strike="noStrike" spc="-1" smtClean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de-CH" sz="1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APV25 (S1) per plane</a:t>
            </a:r>
            <a:endParaRPr lang="de-CH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CH" sz="1200" b="1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Required</a:t>
            </a:r>
            <a:r>
              <a:rPr lang="de-CH" sz="12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 Power Supply </a:t>
            </a:r>
            <a:r>
              <a:rPr lang="de-CH" sz="1200" b="1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Rails</a:t>
            </a:r>
            <a:r>
              <a:rPr lang="de-CH" sz="12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de-CH" sz="1200" b="1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for</a:t>
            </a:r>
            <a:r>
              <a:rPr lang="de-CH" sz="12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 1 </a:t>
            </a:r>
            <a:r>
              <a:rPr lang="de-CH" sz="1200" b="1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Detector</a:t>
            </a:r>
            <a:r>
              <a:rPr lang="de-CH" sz="12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:</a:t>
            </a:r>
            <a:endParaRPr lang="de-CH" sz="1200" b="0" strike="noStrike" spc="-1" dirty="0">
              <a:latin typeface="Arial"/>
            </a:endParaRPr>
          </a:p>
          <a:p>
            <a:pPr marL="171360" indent="-170280">
              <a:lnSpc>
                <a:spcPct val="100000"/>
              </a:lnSpc>
              <a:buClr>
                <a:srgbClr val="EA3323"/>
              </a:buClr>
              <a:buFont typeface="Arial"/>
              <a:buChar char="•"/>
            </a:pPr>
            <a:r>
              <a:rPr lang="de-CH" sz="1200" b="0" strike="noStrike" spc="-1" dirty="0">
                <a:solidFill>
                  <a:srgbClr val="EA3323"/>
                </a:solidFill>
                <a:latin typeface="Calibri"/>
                <a:ea typeface="Calibri"/>
              </a:rPr>
              <a:t>4 kV, 1 mA </a:t>
            </a:r>
            <a:r>
              <a:rPr lang="de-CH" sz="1200" b="0" strike="noStrike" spc="-1" dirty="0" err="1">
                <a:solidFill>
                  <a:srgbClr val="EA3323"/>
                </a:solidFill>
                <a:latin typeface="Calibri"/>
                <a:ea typeface="Calibri"/>
              </a:rPr>
              <a:t>for</a:t>
            </a:r>
            <a:r>
              <a:rPr lang="de-CH" sz="1200" b="0" strike="noStrike" spc="-1" dirty="0">
                <a:solidFill>
                  <a:srgbClr val="EA3323"/>
                </a:solidFill>
                <a:latin typeface="Calibri"/>
                <a:ea typeface="Calibri"/>
              </a:rPr>
              <a:t> GEMs &amp; Drift</a:t>
            </a:r>
            <a:endParaRPr lang="de-CH" sz="1200" b="0" strike="noStrike" spc="-1" dirty="0">
              <a:latin typeface="Arial"/>
            </a:endParaRPr>
          </a:p>
          <a:p>
            <a:pPr marL="171360" indent="-170280">
              <a:lnSpc>
                <a:spcPct val="100000"/>
              </a:lnSpc>
              <a:buClr>
                <a:srgbClr val="6A99D0"/>
              </a:buClr>
              <a:buFont typeface="Arial"/>
              <a:buChar char="•"/>
            </a:pPr>
            <a:r>
              <a:rPr lang="de-CH" sz="1200" b="0" strike="noStrike" spc="-1" dirty="0">
                <a:solidFill>
                  <a:srgbClr val="6A99D0"/>
                </a:solidFill>
                <a:latin typeface="Calibri"/>
                <a:ea typeface="Calibri"/>
              </a:rPr>
              <a:t>3.3 V, 3 A  (4x) </a:t>
            </a:r>
            <a:r>
              <a:rPr lang="de-CH" sz="1200" b="0" strike="noStrike" spc="-1" dirty="0" err="1">
                <a:solidFill>
                  <a:srgbClr val="6A99D0"/>
                </a:solidFill>
                <a:latin typeface="Calibri"/>
                <a:ea typeface="Calibri"/>
              </a:rPr>
              <a:t>for</a:t>
            </a:r>
            <a:r>
              <a:rPr lang="de-CH" sz="1200" b="0" strike="noStrike" spc="-1" dirty="0">
                <a:solidFill>
                  <a:srgbClr val="6A99D0"/>
                </a:solidFill>
                <a:latin typeface="Calibri"/>
                <a:ea typeface="Calibri"/>
              </a:rPr>
              <a:t> APV Supply</a:t>
            </a:r>
            <a:r>
              <a:rPr dirty="0"/>
              <a:t/>
            </a:r>
            <a:br>
              <a:rPr dirty="0"/>
            </a:br>
            <a:r>
              <a:rPr lang="de-CH" sz="1200" b="0" strike="noStrike" spc="-1" dirty="0">
                <a:solidFill>
                  <a:srgbClr val="6A99D0"/>
                </a:solidFill>
                <a:latin typeface="Calibri"/>
                <a:ea typeface="Calibri"/>
              </a:rPr>
              <a:t>(</a:t>
            </a:r>
            <a:r>
              <a:rPr lang="de-CH" sz="1200" b="0" strike="noStrike" spc="-1" dirty="0" err="1">
                <a:solidFill>
                  <a:srgbClr val="6A99D0"/>
                </a:solidFill>
                <a:latin typeface="Calibri"/>
                <a:ea typeface="Calibri"/>
              </a:rPr>
              <a:t>floating</a:t>
            </a:r>
            <a:r>
              <a:rPr lang="de-CH" sz="1200" b="0" strike="noStrike" spc="-1" dirty="0">
                <a:solidFill>
                  <a:srgbClr val="6A99D0"/>
                </a:solidFill>
                <a:latin typeface="Calibri"/>
                <a:ea typeface="Calibri"/>
              </a:rPr>
              <a:t>, remote sense </a:t>
            </a:r>
            <a:r>
              <a:rPr lang="de-CH" sz="1200" b="0" strike="noStrike" spc="-1" dirty="0" err="1">
                <a:solidFill>
                  <a:srgbClr val="6A99D0"/>
                </a:solidFill>
                <a:latin typeface="Calibri"/>
                <a:ea typeface="Calibri"/>
              </a:rPr>
              <a:t>wires</a:t>
            </a:r>
            <a:r>
              <a:rPr lang="de-CH" sz="1200" b="0" strike="noStrike" spc="-1" dirty="0">
                <a:solidFill>
                  <a:srgbClr val="6A99D0"/>
                </a:solidFill>
                <a:latin typeface="Calibri"/>
                <a:ea typeface="Calibri"/>
              </a:rPr>
              <a:t>)</a:t>
            </a:r>
            <a:endParaRPr lang="de-CH" sz="1200" b="0" strike="noStrike" spc="-1" dirty="0">
              <a:latin typeface="Arial"/>
            </a:endParaRPr>
          </a:p>
          <a:p>
            <a:pPr marL="171360" indent="-170280">
              <a:lnSpc>
                <a:spcPct val="100000"/>
              </a:lnSpc>
              <a:buClr>
                <a:srgbClr val="7FAC55"/>
              </a:buClr>
              <a:buFont typeface="Arial"/>
              <a:buChar char="•"/>
            </a:pPr>
            <a:r>
              <a:rPr lang="de-CH" sz="1200" b="0" strike="noStrike" spc="-1" dirty="0">
                <a:solidFill>
                  <a:srgbClr val="7FAC55"/>
                </a:solidFill>
                <a:latin typeface="Calibri"/>
                <a:ea typeface="Calibri"/>
              </a:rPr>
              <a:t>5 V, 3 A </a:t>
            </a:r>
            <a:r>
              <a:rPr lang="de-CH" sz="1200" b="0" strike="noStrike" spc="-1" dirty="0" err="1">
                <a:solidFill>
                  <a:srgbClr val="7FAC55"/>
                </a:solidFill>
                <a:latin typeface="Calibri"/>
                <a:ea typeface="Calibri"/>
              </a:rPr>
              <a:t>for</a:t>
            </a:r>
            <a:r>
              <a:rPr lang="de-CH" sz="1200" b="0" strike="noStrike" spc="-1" dirty="0">
                <a:solidFill>
                  <a:srgbClr val="7FAC55"/>
                </a:solidFill>
                <a:latin typeface="Calibri"/>
                <a:ea typeface="Calibri"/>
              </a:rPr>
              <a:t> </a:t>
            </a:r>
            <a:r>
              <a:rPr lang="de-CH" sz="1200" b="0" strike="noStrike" spc="-1" dirty="0" err="1">
                <a:solidFill>
                  <a:srgbClr val="7FAC55"/>
                </a:solidFill>
                <a:latin typeface="Calibri"/>
                <a:ea typeface="Calibri"/>
              </a:rPr>
              <a:t>each</a:t>
            </a:r>
            <a:r>
              <a:rPr lang="de-CH" sz="1200" b="0" strike="noStrike" spc="-1" dirty="0">
                <a:solidFill>
                  <a:srgbClr val="7FAC55"/>
                </a:solidFill>
                <a:latin typeface="Calibri"/>
                <a:ea typeface="Calibri"/>
              </a:rPr>
              <a:t> ADC</a:t>
            </a:r>
            <a:r>
              <a:rPr dirty="0"/>
              <a:t/>
            </a:r>
            <a:br>
              <a:rPr dirty="0"/>
            </a:br>
            <a:r>
              <a:rPr lang="de-CH" sz="1200" b="0" strike="noStrike" spc="-1" dirty="0">
                <a:solidFill>
                  <a:srgbClr val="7FAC55"/>
                </a:solidFill>
                <a:latin typeface="Calibri"/>
                <a:ea typeface="Calibri"/>
              </a:rPr>
              <a:t>(</a:t>
            </a:r>
            <a:r>
              <a:rPr lang="de-CH" sz="1200" b="0" strike="noStrike" spc="-1" dirty="0" err="1">
                <a:solidFill>
                  <a:srgbClr val="7FAC55"/>
                </a:solidFill>
                <a:latin typeface="Calibri"/>
                <a:ea typeface="Calibri"/>
              </a:rPr>
              <a:t>floating</a:t>
            </a:r>
            <a:r>
              <a:rPr lang="de-CH" sz="1200" b="0" strike="noStrike" spc="-1" dirty="0">
                <a:solidFill>
                  <a:srgbClr val="7FAC55"/>
                </a:solidFill>
                <a:latin typeface="Calibri"/>
                <a:ea typeface="Calibri"/>
              </a:rPr>
              <a:t>)</a:t>
            </a:r>
            <a:endParaRPr lang="de-CH" sz="1200" b="0" strike="noStrike" spc="-1" dirty="0">
              <a:latin typeface="Arial"/>
            </a:endParaRPr>
          </a:p>
        </p:txBody>
      </p:sp>
      <p:pic>
        <p:nvPicPr>
          <p:cNvPr id="183" name="Grafik 4"/>
          <p:cNvPicPr/>
          <p:nvPr/>
        </p:nvPicPr>
        <p:blipFill>
          <a:blip r:embed="rId3"/>
          <a:srcRect l="7274"/>
          <a:stretch/>
        </p:blipFill>
        <p:spPr>
          <a:xfrm>
            <a:off x="9003600" y="4488480"/>
            <a:ext cx="2934360" cy="2109240"/>
          </a:xfrm>
          <a:prstGeom prst="rect">
            <a:avLst/>
          </a:prstGeom>
          <a:ln w="12600">
            <a:noFill/>
          </a:ln>
        </p:spPr>
      </p:pic>
      <p:sp>
        <p:nvSpPr>
          <p:cNvPr id="184" name="CustomShape 15"/>
          <p:cNvSpPr/>
          <p:nvPr/>
        </p:nvSpPr>
        <p:spPr>
          <a:xfrm>
            <a:off x="8936640" y="6560640"/>
            <a:ext cx="1221120" cy="271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A732N (6kV, 1mA)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185" name="CustomShape 16"/>
          <p:cNvSpPr/>
          <p:nvPr/>
        </p:nvSpPr>
        <p:spPr>
          <a:xfrm rot="16200000">
            <a:off x="11233440" y="5675400"/>
            <a:ext cx="1566720" cy="2710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CAEN SY527 Mainframe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190" name="Line 19"/>
          <p:cNvSpPr/>
          <p:nvPr/>
        </p:nvSpPr>
        <p:spPr>
          <a:xfrm>
            <a:off x="1588680" y="5554440"/>
            <a:ext cx="2614680" cy="360"/>
          </a:xfrm>
          <a:prstGeom prst="line">
            <a:avLst/>
          </a:prstGeom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Line 20"/>
          <p:cNvSpPr/>
          <p:nvPr/>
        </p:nvSpPr>
        <p:spPr>
          <a:xfrm>
            <a:off x="5685840" y="4967280"/>
            <a:ext cx="3589560" cy="47160"/>
          </a:xfrm>
          <a:prstGeom prst="line">
            <a:avLst/>
          </a:prstGeom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2" name="Line 21"/>
          <p:cNvSpPr/>
          <p:nvPr/>
        </p:nvSpPr>
        <p:spPr>
          <a:xfrm>
            <a:off x="1563480" y="5423400"/>
            <a:ext cx="28800" cy="134640"/>
          </a:xfrm>
          <a:prstGeom prst="line">
            <a:avLst/>
          </a:prstGeom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3" name="Line 22"/>
          <p:cNvSpPr/>
          <p:nvPr/>
        </p:nvSpPr>
        <p:spPr>
          <a:xfrm flipH="1">
            <a:off x="4191480" y="5439600"/>
            <a:ext cx="164520" cy="118440"/>
          </a:xfrm>
          <a:prstGeom prst="line">
            <a:avLst/>
          </a:prstGeom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4" name="Line 23"/>
          <p:cNvSpPr/>
          <p:nvPr/>
        </p:nvSpPr>
        <p:spPr>
          <a:xfrm flipV="1">
            <a:off x="5132160" y="4957920"/>
            <a:ext cx="568800" cy="266400"/>
          </a:xfrm>
          <a:prstGeom prst="line">
            <a:avLst/>
          </a:prstGeom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95" name="Group 24"/>
          <p:cNvGrpSpPr/>
          <p:nvPr/>
        </p:nvGrpSpPr>
        <p:grpSpPr>
          <a:xfrm>
            <a:off x="2020680" y="1435680"/>
            <a:ext cx="2792520" cy="134640"/>
            <a:chOff x="2020680" y="1435680"/>
            <a:chExt cx="2792520" cy="134640"/>
          </a:xfrm>
        </p:grpSpPr>
        <p:sp>
          <p:nvSpPr>
            <p:cNvPr id="196" name="Line 25"/>
            <p:cNvSpPr/>
            <p:nvPr/>
          </p:nvSpPr>
          <p:spPr>
            <a:xfrm flipH="1">
              <a:off x="2173320" y="1439280"/>
              <a:ext cx="2614680" cy="36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7" name="Line 26"/>
            <p:cNvSpPr/>
            <p:nvPr/>
          </p:nvSpPr>
          <p:spPr>
            <a:xfrm flipH="1" flipV="1">
              <a:off x="4784400" y="1436040"/>
              <a:ext cx="28800" cy="13428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8" name="Line 27"/>
            <p:cNvSpPr/>
            <p:nvPr/>
          </p:nvSpPr>
          <p:spPr>
            <a:xfrm flipV="1">
              <a:off x="2020680" y="1435680"/>
              <a:ext cx="164520" cy="11844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99" name="Group 28"/>
          <p:cNvGrpSpPr/>
          <p:nvPr/>
        </p:nvGrpSpPr>
        <p:grpSpPr>
          <a:xfrm>
            <a:off x="1133640" y="1778760"/>
            <a:ext cx="128160" cy="2873160"/>
            <a:chOff x="1133640" y="1778760"/>
            <a:chExt cx="128160" cy="2873160"/>
          </a:xfrm>
        </p:grpSpPr>
        <p:sp>
          <p:nvSpPr>
            <p:cNvPr id="200" name="Line 29"/>
            <p:cNvSpPr/>
            <p:nvPr/>
          </p:nvSpPr>
          <p:spPr>
            <a:xfrm>
              <a:off x="1137240" y="1805040"/>
              <a:ext cx="360" cy="268992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1" name="Line 30"/>
            <p:cNvSpPr/>
            <p:nvPr/>
          </p:nvSpPr>
          <p:spPr>
            <a:xfrm flipH="1">
              <a:off x="1134000" y="1778760"/>
              <a:ext cx="127800" cy="2952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2" name="Line 31"/>
            <p:cNvSpPr/>
            <p:nvPr/>
          </p:nvSpPr>
          <p:spPr>
            <a:xfrm flipH="1" flipV="1">
              <a:off x="1133640" y="4482360"/>
              <a:ext cx="112680" cy="16956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03" name="CustomShape 32"/>
          <p:cNvSpPr/>
          <p:nvPr/>
        </p:nvSpPr>
        <p:spPr>
          <a:xfrm>
            <a:off x="7175734" y="787985"/>
            <a:ext cx="1647720" cy="1074600"/>
          </a:xfrm>
          <a:prstGeom prst="roundRect">
            <a:avLst>
              <a:gd name="adj" fmla="val 15897"/>
            </a:avLst>
          </a:prstGeom>
          <a:solidFill>
            <a:srgbClr val="FFFFFF"/>
          </a:solidFill>
          <a:ln w="38160">
            <a:solidFill>
              <a:schemeClr val="accent4">
                <a:lumOff val="25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de-CH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New ADC </a:t>
            </a:r>
            <a:r>
              <a:rPr lang="de-CH" sz="1800" b="0" strike="noStrike" spc="-1" dirty="0" err="1" smtClean="0">
                <a:solidFill>
                  <a:srgbClr val="000000"/>
                </a:solidFill>
                <a:latin typeface="Calibri"/>
                <a:ea typeface="Calibri"/>
              </a:rPr>
              <a:t>chain</a:t>
            </a:r>
            <a:r>
              <a:rPr lang="de-CH" sz="1800" b="0" strike="noStrike" spc="-1" dirty="0" smtClean="0">
                <a:solidFill>
                  <a:srgbClr val="000000"/>
                </a:solidFill>
                <a:latin typeface="Calibri"/>
                <a:ea typeface="Calibri"/>
              </a:rPr>
              <a:t> (</a:t>
            </a:r>
            <a:r>
              <a:rPr lang="de-CH" sz="1800" b="0" strike="noStrike" spc="-1" dirty="0" err="1" smtClean="0">
                <a:solidFill>
                  <a:srgbClr val="000000"/>
                </a:solidFill>
                <a:latin typeface="Calibri"/>
                <a:ea typeface="Calibri"/>
              </a:rPr>
              <a:t>iFTDC</a:t>
            </a:r>
            <a:r>
              <a:rPr lang="de-CH" sz="1800" b="0" strike="noStrike" spc="-1" dirty="0" smtClean="0">
                <a:solidFill>
                  <a:srgbClr val="000000"/>
                </a:solidFill>
                <a:latin typeface="Calibri"/>
                <a:ea typeface="Calibri"/>
              </a:rPr>
              <a:t>)</a:t>
            </a:r>
            <a:endParaRPr lang="de-CH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(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for</a:t>
            </a: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24 APVs in total)</a:t>
            </a:r>
            <a:endParaRPr lang="de-CH" sz="1400" b="0" strike="noStrike" spc="-1" dirty="0">
              <a:latin typeface="Arial"/>
            </a:endParaRPr>
          </a:p>
        </p:txBody>
      </p:sp>
      <p:sp>
        <p:nvSpPr>
          <p:cNvPr id="205" name="CustomShape 34"/>
          <p:cNvSpPr/>
          <p:nvPr/>
        </p:nvSpPr>
        <p:spPr>
          <a:xfrm rot="4693281">
            <a:off x="8018904" y="2772737"/>
            <a:ext cx="1877760" cy="3628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800" b="0" strike="noStrike" spc="-1" dirty="0">
                <a:solidFill>
                  <a:srgbClr val="7FAB54"/>
                </a:solidFill>
                <a:latin typeface="Calibri"/>
                <a:ea typeface="Calibri"/>
              </a:rPr>
              <a:t>Per ADC +5V &amp; &lt;3A</a:t>
            </a:r>
            <a:endParaRPr lang="de-CH" sz="1800" b="0" strike="noStrike" spc="-1" dirty="0">
              <a:latin typeface="Arial"/>
            </a:endParaRPr>
          </a:p>
        </p:txBody>
      </p:sp>
      <p:sp>
        <p:nvSpPr>
          <p:cNvPr id="206" name="CustomShape 35"/>
          <p:cNvSpPr/>
          <p:nvPr/>
        </p:nvSpPr>
        <p:spPr>
          <a:xfrm>
            <a:off x="4015800" y="1181160"/>
            <a:ext cx="2782226" cy="1954022"/>
          </a:xfrm>
          <a:custGeom>
            <a:avLst/>
            <a:gdLst/>
            <a:ahLst/>
            <a:cxnLst/>
            <a:rect l="l" t="t" r="r" b="b"/>
            <a:pathLst>
              <a:path w="21600" h="16931">
                <a:moveTo>
                  <a:pt x="0" y="5780"/>
                </a:moveTo>
                <a:cubicBezTo>
                  <a:pt x="345" y="-4669"/>
                  <a:pt x="7545" y="-952"/>
                  <a:pt x="21600" y="16931"/>
                </a:cubicBezTo>
              </a:path>
            </a:pathLst>
          </a:custGeom>
          <a:noFill/>
          <a:ln w="8892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CustomShape 36"/>
          <p:cNvSpPr/>
          <p:nvPr/>
        </p:nvSpPr>
        <p:spPr>
          <a:xfrm>
            <a:off x="5071320" y="3448910"/>
            <a:ext cx="1414080" cy="880809"/>
          </a:xfrm>
          <a:custGeom>
            <a:avLst/>
            <a:gdLst/>
            <a:ahLst/>
            <a:cxnLst/>
            <a:rect l="l" t="t" r="r" b="b"/>
            <a:pathLst>
              <a:path w="21600" h="21280">
                <a:moveTo>
                  <a:pt x="0" y="21269"/>
                </a:moveTo>
                <a:cubicBezTo>
                  <a:pt x="4169" y="21600"/>
                  <a:pt x="11369" y="14510"/>
                  <a:pt x="21600" y="0"/>
                </a:cubicBezTo>
              </a:path>
            </a:pathLst>
          </a:custGeom>
          <a:noFill/>
          <a:ln w="8892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8" name="CustomShape 37"/>
          <p:cNvSpPr/>
          <p:nvPr/>
        </p:nvSpPr>
        <p:spPr>
          <a:xfrm>
            <a:off x="2383200" y="4141248"/>
            <a:ext cx="4027680" cy="2590752"/>
          </a:xfrm>
          <a:custGeom>
            <a:avLst/>
            <a:gdLst/>
            <a:ahLst/>
            <a:cxnLst/>
            <a:rect l="l" t="t" r="r" b="b"/>
            <a:pathLst>
              <a:path w="21600" h="16721">
                <a:moveTo>
                  <a:pt x="0" y="9723"/>
                </a:moveTo>
                <a:cubicBezTo>
                  <a:pt x="401" y="21600"/>
                  <a:pt x="7601" y="18359"/>
                  <a:pt x="21600" y="0"/>
                </a:cubicBezTo>
              </a:path>
            </a:pathLst>
          </a:custGeom>
          <a:noFill/>
          <a:ln w="8892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CustomShape 38"/>
          <p:cNvSpPr/>
          <p:nvPr/>
        </p:nvSpPr>
        <p:spPr>
          <a:xfrm>
            <a:off x="905760" y="985320"/>
            <a:ext cx="5868146" cy="1465920"/>
          </a:xfrm>
          <a:custGeom>
            <a:avLst/>
            <a:gdLst/>
            <a:ahLst/>
            <a:cxnLst/>
            <a:rect l="l" t="t" r="r" b="b"/>
            <a:pathLst>
              <a:path w="21600" h="16643">
                <a:moveTo>
                  <a:pt x="0" y="7553"/>
                </a:moveTo>
                <a:cubicBezTo>
                  <a:pt x="9720" y="-4957"/>
                  <a:pt x="16920" y="-1927"/>
                  <a:pt x="21600" y="16643"/>
                </a:cubicBezTo>
              </a:path>
            </a:pathLst>
          </a:custGeom>
          <a:noFill/>
          <a:ln w="8892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CustomShape 39"/>
          <p:cNvSpPr/>
          <p:nvPr/>
        </p:nvSpPr>
        <p:spPr>
          <a:xfrm>
            <a:off x="66600" y="1602000"/>
            <a:ext cx="1285200" cy="1074240"/>
          </a:xfrm>
          <a:custGeom>
            <a:avLst/>
            <a:gdLst/>
            <a:ahLst/>
            <a:cxnLst/>
            <a:rect l="l" t="t" r="r" b="b"/>
            <a:pathLst>
              <a:path w="16336" h="21600">
                <a:moveTo>
                  <a:pt x="16336" y="21600"/>
                </a:moveTo>
                <a:cubicBezTo>
                  <a:pt x="-3457" y="19589"/>
                  <a:pt x="-5264" y="12389"/>
                  <a:pt x="10915" y="0"/>
                </a:cubicBezTo>
              </a:path>
            </a:pathLst>
          </a:custGeom>
          <a:noFill/>
          <a:ln w="88920">
            <a:solidFill>
              <a:schemeClr val="accent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1" name="CustomShape 40"/>
          <p:cNvSpPr/>
          <p:nvPr/>
        </p:nvSpPr>
        <p:spPr>
          <a:xfrm rot="360000">
            <a:off x="4437000" y="6186960"/>
            <a:ext cx="1304640" cy="332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600" b="0" strike="noStrike" spc="-1">
                <a:solidFill>
                  <a:srgbClr val="6B99D0"/>
                </a:solidFill>
                <a:latin typeface="Calibri"/>
                <a:ea typeface="Calibri"/>
              </a:rPr>
              <a:t>3,3V &amp; 2x3A</a:t>
            </a:r>
            <a:endParaRPr lang="de-CH" sz="1600" b="0" strike="noStrike" spc="-1">
              <a:latin typeface="Arial"/>
            </a:endParaRPr>
          </a:p>
        </p:txBody>
      </p:sp>
      <p:sp>
        <p:nvSpPr>
          <p:cNvPr id="212" name="CustomShape 41"/>
          <p:cNvSpPr/>
          <p:nvPr/>
        </p:nvSpPr>
        <p:spPr>
          <a:xfrm rot="60000">
            <a:off x="6190920" y="4807440"/>
            <a:ext cx="3098160" cy="4237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100" b="0" strike="noStrike" spc="-1">
                <a:solidFill>
                  <a:srgbClr val="FF0000"/>
                </a:solidFill>
                <a:latin typeface="Calibri"/>
                <a:ea typeface="Calibri"/>
              </a:rPr>
              <a:t>S-HV cable HV COAX.CABLE HTC-50-1-1, 5kV,RED</a:t>
            </a:r>
            <a:endParaRPr lang="de-CH" sz="11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CH" sz="1100" b="0" strike="noStrike" spc="-1">
                <a:solidFill>
                  <a:srgbClr val="FF0000"/>
                </a:solidFill>
                <a:latin typeface="Calibri"/>
                <a:ea typeface="Calibri"/>
              </a:rPr>
              <a:t>type HTC-50-1-1   </a:t>
            </a:r>
            <a:endParaRPr lang="de-CH" sz="1100" b="0" strike="noStrike" spc="-1">
              <a:latin typeface="Arial"/>
            </a:endParaRPr>
          </a:p>
        </p:txBody>
      </p:sp>
      <p:sp>
        <p:nvSpPr>
          <p:cNvPr id="213" name="CustomShape 42"/>
          <p:cNvSpPr/>
          <p:nvPr/>
        </p:nvSpPr>
        <p:spPr>
          <a:xfrm rot="1818000">
            <a:off x="5641200" y="1304280"/>
            <a:ext cx="1846440" cy="4237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100" b="0" strike="noStrike" spc="-1" dirty="0">
                <a:solidFill>
                  <a:srgbClr val="F5C342"/>
                </a:solidFill>
                <a:latin typeface="Calibri"/>
                <a:ea typeface="Calibri"/>
              </a:rPr>
              <a:t>Flat </a:t>
            </a:r>
            <a:r>
              <a:rPr lang="de-CH" sz="1100" b="0" strike="noStrike" spc="-1" dirty="0" err="1">
                <a:solidFill>
                  <a:srgbClr val="F5C342"/>
                </a:solidFill>
                <a:latin typeface="Calibri"/>
                <a:ea typeface="Calibri"/>
              </a:rPr>
              <a:t>cable</a:t>
            </a:r>
            <a:endParaRPr lang="de-CH" sz="11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CH" sz="1100" b="0" strike="noStrike" spc="-1" dirty="0">
                <a:solidFill>
                  <a:srgbClr val="F5C342"/>
                </a:solidFill>
                <a:latin typeface="Calibri"/>
                <a:ea typeface="Calibri"/>
              </a:rPr>
              <a:t>EQDP-014-40.00-STR-SBL-5-B</a:t>
            </a:r>
            <a:endParaRPr lang="de-CH" sz="1100" b="0" strike="noStrike" spc="-1" dirty="0">
              <a:latin typeface="Arial"/>
            </a:endParaRPr>
          </a:p>
        </p:txBody>
      </p:sp>
      <p:sp>
        <p:nvSpPr>
          <p:cNvPr id="214" name="CustomShape 43"/>
          <p:cNvSpPr/>
          <p:nvPr/>
        </p:nvSpPr>
        <p:spPr>
          <a:xfrm rot="2820000">
            <a:off x="5073120" y="4142520"/>
            <a:ext cx="1304640" cy="332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600" b="0" strike="noStrike" spc="-1">
                <a:solidFill>
                  <a:srgbClr val="6B99D0"/>
                </a:solidFill>
                <a:latin typeface="Calibri"/>
                <a:ea typeface="Calibri"/>
              </a:rPr>
              <a:t>3,3V &amp; 2x3A</a:t>
            </a:r>
            <a:endParaRPr lang="de-CH" sz="1600" b="0" strike="noStrike" spc="-1">
              <a:latin typeface="Arial"/>
            </a:endParaRPr>
          </a:p>
        </p:txBody>
      </p:sp>
      <p:sp>
        <p:nvSpPr>
          <p:cNvPr id="216" name="CustomShape 45"/>
          <p:cNvSpPr/>
          <p:nvPr/>
        </p:nvSpPr>
        <p:spPr>
          <a:xfrm>
            <a:off x="3544560" y="1349640"/>
            <a:ext cx="1956240" cy="2477880"/>
          </a:xfrm>
          <a:custGeom>
            <a:avLst/>
            <a:gdLst/>
            <a:ahLst/>
            <a:cxnLst/>
            <a:rect l="l" t="t" r="r" b="b"/>
            <a:pathLst>
              <a:path w="17556" h="18390">
                <a:moveTo>
                  <a:pt x="0" y="1766"/>
                </a:moveTo>
                <a:cubicBezTo>
                  <a:pt x="16903" y="-3210"/>
                  <a:pt x="21600" y="2331"/>
                  <a:pt x="14092" y="18390"/>
                </a:cubicBezTo>
              </a:path>
            </a:pathLst>
          </a:custGeom>
          <a:noFill/>
          <a:ln w="25560">
            <a:solidFill>
              <a:schemeClr val="accent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47"/>
          <p:cNvSpPr/>
          <p:nvPr/>
        </p:nvSpPr>
        <p:spPr>
          <a:xfrm>
            <a:off x="902880" y="3180240"/>
            <a:ext cx="1960920" cy="2470680"/>
          </a:xfrm>
          <a:custGeom>
            <a:avLst/>
            <a:gdLst/>
            <a:ahLst/>
            <a:cxnLst/>
            <a:rect l="l" t="t" r="r" b="b"/>
            <a:pathLst>
              <a:path w="17601" h="18336">
                <a:moveTo>
                  <a:pt x="17601" y="16489"/>
                </a:moveTo>
                <a:cubicBezTo>
                  <a:pt x="754" y="21600"/>
                  <a:pt x="-3999" y="16104"/>
                  <a:pt x="3342" y="0"/>
                </a:cubicBezTo>
              </a:path>
            </a:pathLst>
          </a:custGeom>
          <a:noFill/>
          <a:ln w="25560">
            <a:solidFill>
              <a:schemeClr val="accent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3906" y="2090462"/>
            <a:ext cx="1550126" cy="1850571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3851" y="2895748"/>
            <a:ext cx="1550126" cy="1850571"/>
          </a:xfrm>
          <a:prstGeom prst="rect">
            <a:avLst/>
          </a:prstGeom>
        </p:spPr>
      </p:pic>
      <p:sp>
        <p:nvSpPr>
          <p:cNvPr id="55" name="CustomShape 17"/>
          <p:cNvSpPr/>
          <p:nvPr/>
        </p:nvSpPr>
        <p:spPr>
          <a:xfrm>
            <a:off x="4856966" y="6615360"/>
            <a:ext cx="3549960" cy="271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Rohde&amp;Schwarz HMP4040 | 4 chan. (each 10 A), 384 W</a:t>
            </a:r>
            <a:endParaRPr lang="de-CH" sz="1200" b="0" strike="noStrike" spc="-1">
              <a:latin typeface="Arial"/>
            </a:endParaRPr>
          </a:p>
        </p:txBody>
      </p:sp>
      <p:pic>
        <p:nvPicPr>
          <p:cNvPr id="56" name="Grafik 55"/>
          <p:cNvPicPr/>
          <p:nvPr/>
        </p:nvPicPr>
        <p:blipFill>
          <a:blip r:embed="rId5"/>
          <a:stretch/>
        </p:blipFill>
        <p:spPr>
          <a:xfrm>
            <a:off x="5510726" y="5529240"/>
            <a:ext cx="2266920" cy="1085400"/>
          </a:xfrm>
          <a:prstGeom prst="rect">
            <a:avLst/>
          </a:prstGeom>
          <a:ln>
            <a:noFill/>
          </a:ln>
        </p:spPr>
      </p:pic>
      <p:sp>
        <p:nvSpPr>
          <p:cNvPr id="215" name="CustomShape 44"/>
          <p:cNvSpPr/>
          <p:nvPr/>
        </p:nvSpPr>
        <p:spPr>
          <a:xfrm>
            <a:off x="5106600" y="3839400"/>
            <a:ext cx="1212731" cy="2502406"/>
          </a:xfrm>
          <a:custGeom>
            <a:avLst/>
            <a:gdLst/>
            <a:ahLst/>
            <a:cxnLst/>
            <a:rect l="l" t="t" r="r" b="b"/>
            <a:pathLst>
              <a:path w="19923" h="21600">
                <a:moveTo>
                  <a:pt x="0" y="0"/>
                </a:moveTo>
                <a:cubicBezTo>
                  <a:pt x="15081" y="7152"/>
                  <a:pt x="21600" y="14352"/>
                  <a:pt x="19558" y="21600"/>
                </a:cubicBezTo>
              </a:path>
            </a:pathLst>
          </a:custGeom>
          <a:noFill/>
          <a:ln w="25560">
            <a:solidFill>
              <a:schemeClr val="accent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46"/>
          <p:cNvSpPr/>
          <p:nvPr/>
        </p:nvSpPr>
        <p:spPr>
          <a:xfrm>
            <a:off x="2858400" y="5404680"/>
            <a:ext cx="2921760" cy="1055880"/>
          </a:xfrm>
          <a:custGeom>
            <a:avLst/>
            <a:gdLst/>
            <a:ahLst/>
            <a:cxnLst/>
            <a:rect l="l" t="t" r="r" b="b"/>
            <a:pathLst>
              <a:path w="21600" h="20889">
                <a:moveTo>
                  <a:pt x="0" y="0"/>
                </a:moveTo>
                <a:cubicBezTo>
                  <a:pt x="4088" y="14656"/>
                  <a:pt x="11288" y="21600"/>
                  <a:pt x="21600" y="20831"/>
                </a:cubicBezTo>
              </a:path>
            </a:pathLst>
          </a:custGeom>
          <a:noFill/>
          <a:ln w="25560">
            <a:solidFill>
              <a:schemeClr val="accent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Freihandform 3"/>
          <p:cNvSpPr/>
          <p:nvPr/>
        </p:nvSpPr>
        <p:spPr>
          <a:xfrm>
            <a:off x="7418439" y="2366463"/>
            <a:ext cx="1402355" cy="4123937"/>
          </a:xfrm>
          <a:custGeom>
            <a:avLst/>
            <a:gdLst>
              <a:gd name="connsiteX0" fmla="*/ 589935 w 1402355"/>
              <a:gd name="connsiteY0" fmla="*/ 15402 h 4123937"/>
              <a:gd name="connsiteX1" fmla="*/ 1143000 w 1402355"/>
              <a:gd name="connsiteY1" fmla="*/ 118640 h 4123937"/>
              <a:gd name="connsiteX2" fmla="*/ 1401096 w 1402355"/>
              <a:gd name="connsiteY2" fmla="*/ 892931 h 4123937"/>
              <a:gd name="connsiteX3" fmla="*/ 1047135 w 1402355"/>
              <a:gd name="connsiteY3" fmla="*/ 3835234 h 4123937"/>
              <a:gd name="connsiteX4" fmla="*/ 0 w 1402355"/>
              <a:gd name="connsiteY4" fmla="*/ 4012214 h 412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2355" h="4123937">
                <a:moveTo>
                  <a:pt x="589935" y="15402"/>
                </a:moveTo>
                <a:cubicBezTo>
                  <a:pt x="798871" y="-6107"/>
                  <a:pt x="1007807" y="-27615"/>
                  <a:pt x="1143000" y="118640"/>
                </a:cubicBezTo>
                <a:cubicBezTo>
                  <a:pt x="1278193" y="264895"/>
                  <a:pt x="1417074" y="273499"/>
                  <a:pt x="1401096" y="892931"/>
                </a:cubicBezTo>
                <a:cubicBezTo>
                  <a:pt x="1385119" y="1512363"/>
                  <a:pt x="1280651" y="3315354"/>
                  <a:pt x="1047135" y="3835234"/>
                </a:cubicBezTo>
                <a:cubicBezTo>
                  <a:pt x="813619" y="4355114"/>
                  <a:pt x="181897" y="4014672"/>
                  <a:pt x="0" y="40122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reihandform 4"/>
          <p:cNvSpPr/>
          <p:nvPr/>
        </p:nvSpPr>
        <p:spPr>
          <a:xfrm>
            <a:off x="6916994" y="3151965"/>
            <a:ext cx="1583056" cy="3234690"/>
          </a:xfrm>
          <a:custGeom>
            <a:avLst/>
            <a:gdLst>
              <a:gd name="connsiteX0" fmla="*/ 715296 w 1583056"/>
              <a:gd name="connsiteY0" fmla="*/ 18938 h 3234690"/>
              <a:gd name="connsiteX1" fmla="*/ 1128251 w 1583056"/>
              <a:gd name="connsiteY1" fmla="*/ 4190 h 3234690"/>
              <a:gd name="connsiteX2" fmla="*/ 1496961 w 1583056"/>
              <a:gd name="connsiteY2" fmla="*/ 85306 h 3234690"/>
              <a:gd name="connsiteX3" fmla="*/ 1570703 w 1583056"/>
              <a:gd name="connsiteY3" fmla="*/ 660493 h 3234690"/>
              <a:gd name="connsiteX4" fmla="*/ 1305232 w 1583056"/>
              <a:gd name="connsiteY4" fmla="*/ 2577783 h 3234690"/>
              <a:gd name="connsiteX5" fmla="*/ 870154 w 1583056"/>
              <a:gd name="connsiteY5" fmla="*/ 2880125 h 3234690"/>
              <a:gd name="connsiteX6" fmla="*/ 0 w 1583056"/>
              <a:gd name="connsiteY6" fmla="*/ 3234087 h 3234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3056" h="3234690">
                <a:moveTo>
                  <a:pt x="715296" y="18938"/>
                </a:moveTo>
                <a:cubicBezTo>
                  <a:pt x="856635" y="6033"/>
                  <a:pt x="997974" y="-6871"/>
                  <a:pt x="1128251" y="4190"/>
                </a:cubicBezTo>
                <a:cubicBezTo>
                  <a:pt x="1258528" y="15251"/>
                  <a:pt x="1423219" y="-24078"/>
                  <a:pt x="1496961" y="85306"/>
                </a:cubicBezTo>
                <a:cubicBezTo>
                  <a:pt x="1570703" y="194690"/>
                  <a:pt x="1602658" y="245080"/>
                  <a:pt x="1570703" y="660493"/>
                </a:cubicBezTo>
                <a:cubicBezTo>
                  <a:pt x="1538748" y="1075906"/>
                  <a:pt x="1421990" y="2207844"/>
                  <a:pt x="1305232" y="2577783"/>
                </a:cubicBezTo>
                <a:cubicBezTo>
                  <a:pt x="1188474" y="2947722"/>
                  <a:pt x="1087693" y="2770741"/>
                  <a:pt x="870154" y="2880125"/>
                </a:cubicBezTo>
                <a:cubicBezTo>
                  <a:pt x="652615" y="2989509"/>
                  <a:pt x="56535" y="3248835"/>
                  <a:pt x="0" y="323408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0" y="0"/>
            <a:ext cx="10514520" cy="1324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90000"/>
              </a:lnSpc>
            </a:pPr>
            <a:r>
              <a:rPr lang="de-CH" sz="4400" b="0" strike="noStrike" spc="-1">
                <a:solidFill>
                  <a:srgbClr val="000000"/>
                </a:solidFill>
                <a:latin typeface="Calibri Light"/>
                <a:ea typeface="Calibri Light"/>
              </a:rPr>
              <a:t>Triple GEMs with VMM (CG4G)</a:t>
            </a:r>
            <a:endParaRPr lang="de-CH" sz="4400" b="0" strike="noStrike" spc="-1">
              <a:latin typeface="Arial"/>
            </a:endParaRPr>
          </a:p>
        </p:txBody>
      </p:sp>
      <p:grpSp>
        <p:nvGrpSpPr>
          <p:cNvPr id="220" name="Group 2"/>
          <p:cNvGrpSpPr/>
          <p:nvPr/>
        </p:nvGrpSpPr>
        <p:grpSpPr>
          <a:xfrm>
            <a:off x="1553760" y="5431680"/>
            <a:ext cx="2792880" cy="253440"/>
            <a:chOff x="1553760" y="5431680"/>
            <a:chExt cx="2792880" cy="253440"/>
          </a:xfrm>
        </p:grpSpPr>
        <p:sp>
          <p:nvSpPr>
            <p:cNvPr id="221" name="Line 3"/>
            <p:cNvSpPr/>
            <p:nvPr/>
          </p:nvSpPr>
          <p:spPr>
            <a:xfrm>
              <a:off x="1579320" y="5678280"/>
              <a:ext cx="2614680" cy="36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22" name="Line 4"/>
            <p:cNvSpPr/>
            <p:nvPr/>
          </p:nvSpPr>
          <p:spPr>
            <a:xfrm>
              <a:off x="1553760" y="5431680"/>
              <a:ext cx="28800" cy="25308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23" name="Line 5"/>
            <p:cNvSpPr/>
            <p:nvPr/>
          </p:nvSpPr>
          <p:spPr>
            <a:xfrm flipH="1">
              <a:off x="4181760" y="5462280"/>
              <a:ext cx="164880" cy="22284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224" name="Group 6"/>
          <p:cNvGrpSpPr/>
          <p:nvPr/>
        </p:nvGrpSpPr>
        <p:grpSpPr>
          <a:xfrm>
            <a:off x="2023560" y="1316880"/>
            <a:ext cx="2792520" cy="253440"/>
            <a:chOff x="2023560" y="1316880"/>
            <a:chExt cx="2792520" cy="253440"/>
          </a:xfrm>
        </p:grpSpPr>
        <p:sp>
          <p:nvSpPr>
            <p:cNvPr id="225" name="Line 7"/>
            <p:cNvSpPr/>
            <p:nvPr/>
          </p:nvSpPr>
          <p:spPr>
            <a:xfrm flipH="1">
              <a:off x="2176200" y="1323720"/>
              <a:ext cx="2614680" cy="36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26" name="Line 8"/>
            <p:cNvSpPr/>
            <p:nvPr/>
          </p:nvSpPr>
          <p:spPr>
            <a:xfrm flipH="1" flipV="1">
              <a:off x="4787280" y="1317240"/>
              <a:ext cx="28800" cy="25308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27" name="Line 9"/>
            <p:cNvSpPr/>
            <p:nvPr/>
          </p:nvSpPr>
          <p:spPr>
            <a:xfrm flipV="1">
              <a:off x="2023560" y="1316880"/>
              <a:ext cx="164880" cy="22284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228" name="Group 10"/>
          <p:cNvGrpSpPr/>
          <p:nvPr/>
        </p:nvGrpSpPr>
        <p:grpSpPr>
          <a:xfrm>
            <a:off x="1012320" y="1758240"/>
            <a:ext cx="247680" cy="2893680"/>
            <a:chOff x="1012320" y="1758240"/>
            <a:chExt cx="247680" cy="2893680"/>
          </a:xfrm>
        </p:grpSpPr>
        <p:sp>
          <p:nvSpPr>
            <p:cNvPr id="229" name="Line 11"/>
            <p:cNvSpPr/>
            <p:nvPr/>
          </p:nvSpPr>
          <p:spPr>
            <a:xfrm>
              <a:off x="1019160" y="1784520"/>
              <a:ext cx="360" cy="270936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30" name="Line 12"/>
            <p:cNvSpPr/>
            <p:nvPr/>
          </p:nvSpPr>
          <p:spPr>
            <a:xfrm flipH="1">
              <a:off x="1012680" y="1758240"/>
              <a:ext cx="247320" cy="2988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31" name="Line 13"/>
            <p:cNvSpPr/>
            <p:nvPr/>
          </p:nvSpPr>
          <p:spPr>
            <a:xfrm flipH="1" flipV="1">
              <a:off x="1012320" y="4481280"/>
              <a:ext cx="217800" cy="17064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232" name="TripleGEMVersionK.pdf"/>
          <p:cNvPicPr/>
          <p:nvPr/>
        </p:nvPicPr>
        <p:blipFill>
          <a:blip r:embed="rId2"/>
          <a:stretch/>
        </p:blipFill>
        <p:spPr>
          <a:xfrm>
            <a:off x="1254600" y="1562040"/>
            <a:ext cx="3874680" cy="3873240"/>
          </a:xfrm>
          <a:prstGeom prst="rect">
            <a:avLst/>
          </a:prstGeom>
          <a:ln w="12600">
            <a:noFill/>
          </a:ln>
        </p:spPr>
      </p:pic>
      <p:sp>
        <p:nvSpPr>
          <p:cNvPr id="233" name="CustomShape 14"/>
          <p:cNvSpPr/>
          <p:nvPr/>
        </p:nvSpPr>
        <p:spPr>
          <a:xfrm>
            <a:off x="9115920" y="2816640"/>
            <a:ext cx="3006360" cy="173160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 marL="171360" indent="-170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1 station = 2 detectors = 4 planes</a:t>
            </a:r>
            <a:endParaRPr lang="de-CH" sz="1200" b="0" strike="noStrike" spc="-1">
              <a:latin typeface="Arial"/>
            </a:endParaRPr>
          </a:p>
          <a:p>
            <a:pPr marL="171360" indent="-170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24 VMM3a ASICS  per plane</a:t>
            </a:r>
            <a:endParaRPr lang="de-CH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CH" sz="1200" b="1" strike="noStrike" spc="-1">
                <a:solidFill>
                  <a:srgbClr val="000000"/>
                </a:solidFill>
                <a:latin typeface="Calibri"/>
                <a:ea typeface="Calibri"/>
              </a:rPr>
              <a:t>Required Power Supply Rails for 1 Detector:</a:t>
            </a:r>
            <a:endParaRPr lang="de-CH" sz="1200" b="0" strike="noStrike" spc="-1">
              <a:latin typeface="Arial"/>
            </a:endParaRPr>
          </a:p>
          <a:p>
            <a:pPr marL="171360" indent="-170280">
              <a:lnSpc>
                <a:spcPct val="100000"/>
              </a:lnSpc>
              <a:buClr>
                <a:srgbClr val="EA3323"/>
              </a:buClr>
              <a:buFont typeface="Arial"/>
              <a:buChar char="•"/>
            </a:pPr>
            <a:r>
              <a:rPr lang="de-CH" sz="1200" b="0" strike="noStrike" spc="-1">
                <a:solidFill>
                  <a:srgbClr val="EA3323"/>
                </a:solidFill>
                <a:latin typeface="Calibri"/>
                <a:ea typeface="Calibri"/>
              </a:rPr>
              <a:t>4 kV, 1 mA for GEMs &amp; Drift</a:t>
            </a:r>
            <a:endParaRPr lang="de-CH" sz="1200" b="0" strike="noStrike" spc="-1">
              <a:latin typeface="Arial"/>
            </a:endParaRPr>
          </a:p>
          <a:p>
            <a:pPr marL="171360" indent="-170280">
              <a:lnSpc>
                <a:spcPct val="100000"/>
              </a:lnSpc>
              <a:buClr>
                <a:srgbClr val="6A99D0"/>
              </a:buClr>
              <a:buFont typeface="Arial"/>
              <a:buChar char="•"/>
            </a:pPr>
            <a:r>
              <a:rPr lang="de-CH" sz="1200" b="0" strike="noStrike" spc="-1">
                <a:solidFill>
                  <a:srgbClr val="FFC000"/>
                </a:solidFill>
                <a:latin typeface="Calibri"/>
                <a:ea typeface="Calibri"/>
              </a:rPr>
              <a:t>VMM ASICs:</a:t>
            </a:r>
            <a:endParaRPr lang="de-CH" sz="1200" b="0" strike="noStrike" spc="-1">
              <a:latin typeface="Arial"/>
            </a:endParaRPr>
          </a:p>
          <a:p>
            <a:pPr marL="171360" indent="-170280">
              <a:lnSpc>
                <a:spcPct val="100000"/>
              </a:lnSpc>
              <a:buClr>
                <a:srgbClr val="6A99D0"/>
              </a:buClr>
              <a:buFont typeface="Arial"/>
              <a:buChar char="•"/>
            </a:pPr>
            <a:r>
              <a:rPr lang="de-CH" sz="1200" b="0" strike="noStrike" spc="-1">
                <a:solidFill>
                  <a:srgbClr val="FFC000"/>
                </a:solidFill>
                <a:latin typeface="Calibri"/>
                <a:ea typeface="Calibri"/>
              </a:rPr>
              <a:t>(1.9 – 3.5) V, 24 x 1.67 A grouped to 4 x 10 A</a:t>
            </a:r>
            <a:endParaRPr lang="de-CH" sz="1200" b="0" strike="noStrike" spc="-1">
              <a:latin typeface="Arial"/>
            </a:endParaRPr>
          </a:p>
          <a:p>
            <a:pPr marL="171360" indent="-170280">
              <a:lnSpc>
                <a:spcPct val="100000"/>
              </a:lnSpc>
              <a:buClr>
                <a:srgbClr val="7FAC55"/>
              </a:buClr>
              <a:buFont typeface="Arial"/>
              <a:buChar char="•"/>
            </a:pPr>
            <a:r>
              <a:rPr lang="de-CH" sz="1200" b="0" strike="noStrike" spc="-1">
                <a:solidFill>
                  <a:srgbClr val="6A99D0"/>
                </a:solidFill>
                <a:latin typeface="Calibri"/>
                <a:ea typeface="Calibri"/>
              </a:rPr>
              <a:t>Auxilary front-end electronics:</a:t>
            </a:r>
            <a:endParaRPr lang="de-CH" sz="1200" b="0" strike="noStrike" spc="-1">
              <a:latin typeface="Arial"/>
            </a:endParaRPr>
          </a:p>
          <a:p>
            <a:pPr marL="171360" indent="-170280">
              <a:lnSpc>
                <a:spcPct val="100000"/>
              </a:lnSpc>
              <a:buClr>
                <a:srgbClr val="7FAC55"/>
              </a:buClr>
              <a:buFont typeface="Arial"/>
              <a:buChar char="•"/>
            </a:pPr>
            <a:r>
              <a:rPr lang="de-CH" sz="1200" b="0" strike="noStrike" spc="-1">
                <a:solidFill>
                  <a:srgbClr val="6A99D0"/>
                </a:solidFill>
                <a:latin typeface="Calibri"/>
                <a:ea typeface="Calibri"/>
              </a:rPr>
              <a:t>(2.9 – 3.5) V, 2.4 A (all front-end boards)</a:t>
            </a:r>
            <a:r>
              <a:t/>
            </a:r>
            <a:br/>
            <a:r>
              <a:rPr lang="de-CH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de-CH" sz="1200" b="0" strike="noStrike" spc="-1">
              <a:latin typeface="Arial"/>
            </a:endParaRPr>
          </a:p>
        </p:txBody>
      </p:sp>
      <p:pic>
        <p:nvPicPr>
          <p:cNvPr id="234" name="Grafik 4"/>
          <p:cNvPicPr/>
          <p:nvPr/>
        </p:nvPicPr>
        <p:blipFill>
          <a:blip r:embed="rId3"/>
          <a:srcRect l="7274"/>
          <a:stretch/>
        </p:blipFill>
        <p:spPr>
          <a:xfrm>
            <a:off x="9003600" y="4488480"/>
            <a:ext cx="2934360" cy="2109240"/>
          </a:xfrm>
          <a:prstGeom prst="rect">
            <a:avLst/>
          </a:prstGeom>
          <a:ln w="12600">
            <a:noFill/>
          </a:ln>
        </p:spPr>
      </p:pic>
      <p:sp>
        <p:nvSpPr>
          <p:cNvPr id="235" name="CustomShape 15"/>
          <p:cNvSpPr/>
          <p:nvPr/>
        </p:nvSpPr>
        <p:spPr>
          <a:xfrm>
            <a:off x="8936640" y="6560640"/>
            <a:ext cx="1221120" cy="271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A732N (6kV, 1mA)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236" name="CustomShape 16"/>
          <p:cNvSpPr/>
          <p:nvPr/>
        </p:nvSpPr>
        <p:spPr>
          <a:xfrm rot="16200000">
            <a:off x="11233800" y="5675400"/>
            <a:ext cx="1566720" cy="271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CAEN SY527 Mainframe</a:t>
            </a:r>
            <a:endParaRPr lang="de-CH" sz="1200" b="0" strike="noStrike" spc="-1">
              <a:latin typeface="Arial"/>
            </a:endParaRPr>
          </a:p>
        </p:txBody>
      </p:sp>
      <p:pic>
        <p:nvPicPr>
          <p:cNvPr id="237" name="Grafik 7"/>
          <p:cNvPicPr/>
          <p:nvPr/>
        </p:nvPicPr>
        <p:blipFill>
          <a:blip r:embed="rId4"/>
          <a:srcRect t="22633" b="19584"/>
          <a:stretch/>
        </p:blipFill>
        <p:spPr>
          <a:xfrm>
            <a:off x="9153720" y="392040"/>
            <a:ext cx="2423160" cy="1399680"/>
          </a:xfrm>
          <a:prstGeom prst="rect">
            <a:avLst/>
          </a:prstGeom>
          <a:ln w="12600">
            <a:noFill/>
          </a:ln>
        </p:spPr>
      </p:pic>
      <p:sp>
        <p:nvSpPr>
          <p:cNvPr id="238" name="CustomShape 17"/>
          <p:cNvSpPr/>
          <p:nvPr/>
        </p:nvSpPr>
        <p:spPr>
          <a:xfrm>
            <a:off x="4665240" y="6615360"/>
            <a:ext cx="3549960" cy="271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Rohde&amp;Schwarz HMP4040 | 4 chan. (each 10 A), 384 W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239" name="CustomShape 18"/>
          <p:cNvSpPr/>
          <p:nvPr/>
        </p:nvSpPr>
        <p:spPr>
          <a:xfrm>
            <a:off x="8654040" y="177840"/>
            <a:ext cx="3395880" cy="271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Rohde&amp;Schwarz HMC8043 | 3 chan. (each 3 A), 99 W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240" name="Line 19"/>
          <p:cNvSpPr/>
          <p:nvPr/>
        </p:nvSpPr>
        <p:spPr>
          <a:xfrm>
            <a:off x="1588680" y="5554440"/>
            <a:ext cx="2614680" cy="360"/>
          </a:xfrm>
          <a:prstGeom prst="line">
            <a:avLst/>
          </a:prstGeom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1" name="Line 20"/>
          <p:cNvSpPr/>
          <p:nvPr/>
        </p:nvSpPr>
        <p:spPr>
          <a:xfrm>
            <a:off x="5685840" y="4967280"/>
            <a:ext cx="3589560" cy="47160"/>
          </a:xfrm>
          <a:prstGeom prst="line">
            <a:avLst/>
          </a:prstGeom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2" name="Line 21"/>
          <p:cNvSpPr/>
          <p:nvPr/>
        </p:nvSpPr>
        <p:spPr>
          <a:xfrm>
            <a:off x="1563480" y="5423400"/>
            <a:ext cx="28800" cy="134640"/>
          </a:xfrm>
          <a:prstGeom prst="line">
            <a:avLst/>
          </a:prstGeom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3" name="Line 22"/>
          <p:cNvSpPr/>
          <p:nvPr/>
        </p:nvSpPr>
        <p:spPr>
          <a:xfrm flipH="1">
            <a:off x="4191480" y="5439600"/>
            <a:ext cx="164520" cy="118440"/>
          </a:xfrm>
          <a:prstGeom prst="line">
            <a:avLst/>
          </a:prstGeom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4" name="Line 23"/>
          <p:cNvSpPr/>
          <p:nvPr/>
        </p:nvSpPr>
        <p:spPr>
          <a:xfrm flipV="1">
            <a:off x="5132160" y="4957920"/>
            <a:ext cx="568800" cy="266400"/>
          </a:xfrm>
          <a:prstGeom prst="line">
            <a:avLst/>
          </a:prstGeom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245" name="Group 24"/>
          <p:cNvGrpSpPr/>
          <p:nvPr/>
        </p:nvGrpSpPr>
        <p:grpSpPr>
          <a:xfrm>
            <a:off x="2020680" y="1435680"/>
            <a:ext cx="2792520" cy="134640"/>
            <a:chOff x="2020680" y="1435680"/>
            <a:chExt cx="2792520" cy="134640"/>
          </a:xfrm>
        </p:grpSpPr>
        <p:sp>
          <p:nvSpPr>
            <p:cNvPr id="246" name="Line 25"/>
            <p:cNvSpPr/>
            <p:nvPr/>
          </p:nvSpPr>
          <p:spPr>
            <a:xfrm flipH="1">
              <a:off x="2173320" y="1439280"/>
              <a:ext cx="2614680" cy="36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47" name="Line 26"/>
            <p:cNvSpPr/>
            <p:nvPr/>
          </p:nvSpPr>
          <p:spPr>
            <a:xfrm flipH="1" flipV="1">
              <a:off x="4784400" y="1436040"/>
              <a:ext cx="28800" cy="13428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48" name="Line 27"/>
            <p:cNvSpPr/>
            <p:nvPr/>
          </p:nvSpPr>
          <p:spPr>
            <a:xfrm flipV="1">
              <a:off x="2020680" y="1435680"/>
              <a:ext cx="164520" cy="11844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249" name="Group 28"/>
          <p:cNvGrpSpPr/>
          <p:nvPr/>
        </p:nvGrpSpPr>
        <p:grpSpPr>
          <a:xfrm>
            <a:off x="1133640" y="1778760"/>
            <a:ext cx="128160" cy="2873160"/>
            <a:chOff x="1133640" y="1778760"/>
            <a:chExt cx="128160" cy="2873160"/>
          </a:xfrm>
        </p:grpSpPr>
        <p:sp>
          <p:nvSpPr>
            <p:cNvPr id="250" name="Line 29"/>
            <p:cNvSpPr/>
            <p:nvPr/>
          </p:nvSpPr>
          <p:spPr>
            <a:xfrm>
              <a:off x="1137240" y="1805040"/>
              <a:ext cx="360" cy="268992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51" name="Line 30"/>
            <p:cNvSpPr/>
            <p:nvPr/>
          </p:nvSpPr>
          <p:spPr>
            <a:xfrm flipH="1">
              <a:off x="1134000" y="1778760"/>
              <a:ext cx="127800" cy="2952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52" name="Line 31"/>
            <p:cNvSpPr/>
            <p:nvPr/>
          </p:nvSpPr>
          <p:spPr>
            <a:xfrm flipH="1" flipV="1">
              <a:off x="1133640" y="4482360"/>
              <a:ext cx="112680" cy="16956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53" name="CustomShape 32"/>
          <p:cNvSpPr/>
          <p:nvPr/>
        </p:nvSpPr>
        <p:spPr>
          <a:xfrm rot="60000">
            <a:off x="6190920" y="4807440"/>
            <a:ext cx="3098160" cy="4237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100" b="0" strike="noStrike" spc="-1">
                <a:solidFill>
                  <a:srgbClr val="FF0000"/>
                </a:solidFill>
                <a:latin typeface="Calibri"/>
                <a:ea typeface="Calibri"/>
              </a:rPr>
              <a:t>S-HV cable HV COAX.CABLE HTC-50-1-1, 5kV,RED</a:t>
            </a:r>
            <a:endParaRPr lang="de-CH" sz="11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CH" sz="1100" b="0" strike="noStrike" spc="-1">
                <a:solidFill>
                  <a:srgbClr val="FF0000"/>
                </a:solidFill>
                <a:latin typeface="Calibri"/>
                <a:ea typeface="Calibri"/>
              </a:rPr>
              <a:t>type HTC-50-1-1   </a:t>
            </a:r>
            <a:endParaRPr lang="de-CH" sz="1100" b="0" strike="noStrike" spc="-1">
              <a:latin typeface="Arial"/>
            </a:endParaRPr>
          </a:p>
        </p:txBody>
      </p:sp>
      <p:pic>
        <p:nvPicPr>
          <p:cNvPr id="254" name="Grafik 253"/>
          <p:cNvPicPr/>
          <p:nvPr/>
        </p:nvPicPr>
        <p:blipFill>
          <a:blip r:embed="rId5"/>
          <a:stretch/>
        </p:blipFill>
        <p:spPr>
          <a:xfrm>
            <a:off x="5319000" y="5529240"/>
            <a:ext cx="2266920" cy="1085400"/>
          </a:xfrm>
          <a:prstGeom prst="rect">
            <a:avLst/>
          </a:prstGeom>
          <a:ln>
            <a:noFill/>
          </a:ln>
        </p:spPr>
      </p:pic>
      <p:sp>
        <p:nvSpPr>
          <p:cNvPr id="255" name="CustomShape 33"/>
          <p:cNvSpPr/>
          <p:nvPr/>
        </p:nvSpPr>
        <p:spPr>
          <a:xfrm>
            <a:off x="2169000" y="4847040"/>
            <a:ext cx="331560" cy="57060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6" name="CustomShape 34"/>
          <p:cNvSpPr/>
          <p:nvPr/>
        </p:nvSpPr>
        <p:spPr>
          <a:xfrm>
            <a:off x="2202840" y="5110200"/>
            <a:ext cx="87840" cy="8784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7" name="CustomShape 35"/>
          <p:cNvSpPr/>
          <p:nvPr/>
        </p:nvSpPr>
        <p:spPr>
          <a:xfrm>
            <a:off x="2378880" y="5110200"/>
            <a:ext cx="87480" cy="8784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8" name="CustomShape 36"/>
          <p:cNvSpPr/>
          <p:nvPr/>
        </p:nvSpPr>
        <p:spPr>
          <a:xfrm>
            <a:off x="2291400" y="5242320"/>
            <a:ext cx="86760" cy="8712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9" name="CustomShape 37"/>
          <p:cNvSpPr/>
          <p:nvPr/>
        </p:nvSpPr>
        <p:spPr>
          <a:xfrm>
            <a:off x="2507400" y="4847040"/>
            <a:ext cx="331200" cy="57060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0" name="CustomShape 38"/>
          <p:cNvSpPr/>
          <p:nvPr/>
        </p:nvSpPr>
        <p:spPr>
          <a:xfrm>
            <a:off x="2541240" y="5110200"/>
            <a:ext cx="87120" cy="8784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1" name="CustomShape 39"/>
          <p:cNvSpPr/>
          <p:nvPr/>
        </p:nvSpPr>
        <p:spPr>
          <a:xfrm>
            <a:off x="2717280" y="5110200"/>
            <a:ext cx="86760" cy="8784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2" name="CustomShape 40"/>
          <p:cNvSpPr/>
          <p:nvPr/>
        </p:nvSpPr>
        <p:spPr>
          <a:xfrm>
            <a:off x="2629080" y="5242320"/>
            <a:ext cx="87480" cy="8712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3" name="CustomShape 41"/>
          <p:cNvSpPr/>
          <p:nvPr/>
        </p:nvSpPr>
        <p:spPr>
          <a:xfrm>
            <a:off x="2845080" y="4847040"/>
            <a:ext cx="331560" cy="57060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4" name="CustomShape 42"/>
          <p:cNvSpPr/>
          <p:nvPr/>
        </p:nvSpPr>
        <p:spPr>
          <a:xfrm>
            <a:off x="2878920" y="5110200"/>
            <a:ext cx="87480" cy="8784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5" name="CustomShape 43"/>
          <p:cNvSpPr/>
          <p:nvPr/>
        </p:nvSpPr>
        <p:spPr>
          <a:xfrm>
            <a:off x="3054960" y="5110200"/>
            <a:ext cx="87480" cy="8784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6" name="CustomShape 44"/>
          <p:cNvSpPr/>
          <p:nvPr/>
        </p:nvSpPr>
        <p:spPr>
          <a:xfrm>
            <a:off x="2967120" y="5242320"/>
            <a:ext cx="87120" cy="8712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7" name="CustomShape 45"/>
          <p:cNvSpPr/>
          <p:nvPr/>
        </p:nvSpPr>
        <p:spPr>
          <a:xfrm>
            <a:off x="3182040" y="4847040"/>
            <a:ext cx="331920" cy="57060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8" name="CustomShape 46"/>
          <p:cNvSpPr/>
          <p:nvPr/>
        </p:nvSpPr>
        <p:spPr>
          <a:xfrm>
            <a:off x="3216240" y="5110200"/>
            <a:ext cx="87480" cy="8784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9" name="CustomShape 47"/>
          <p:cNvSpPr/>
          <p:nvPr/>
        </p:nvSpPr>
        <p:spPr>
          <a:xfrm>
            <a:off x="3392280" y="5110200"/>
            <a:ext cx="87480" cy="8784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0" name="CustomShape 48"/>
          <p:cNvSpPr/>
          <p:nvPr/>
        </p:nvSpPr>
        <p:spPr>
          <a:xfrm>
            <a:off x="3304440" y="5242320"/>
            <a:ext cx="87120" cy="8712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1" name="CustomShape 49"/>
          <p:cNvSpPr/>
          <p:nvPr/>
        </p:nvSpPr>
        <p:spPr>
          <a:xfrm>
            <a:off x="3520800" y="4847040"/>
            <a:ext cx="331560" cy="57060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2" name="CustomShape 50"/>
          <p:cNvSpPr/>
          <p:nvPr/>
        </p:nvSpPr>
        <p:spPr>
          <a:xfrm>
            <a:off x="3554280" y="5110200"/>
            <a:ext cx="87480" cy="8784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3" name="CustomShape 51"/>
          <p:cNvSpPr/>
          <p:nvPr/>
        </p:nvSpPr>
        <p:spPr>
          <a:xfrm>
            <a:off x="3730320" y="5110200"/>
            <a:ext cx="87120" cy="8784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4" name="CustomShape 52"/>
          <p:cNvSpPr/>
          <p:nvPr/>
        </p:nvSpPr>
        <p:spPr>
          <a:xfrm>
            <a:off x="3642480" y="5242320"/>
            <a:ext cx="87120" cy="8712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5" name="CustomShape 53"/>
          <p:cNvSpPr/>
          <p:nvPr/>
        </p:nvSpPr>
        <p:spPr>
          <a:xfrm>
            <a:off x="3857760" y="4847040"/>
            <a:ext cx="332640" cy="57060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6" name="CustomShape 54"/>
          <p:cNvSpPr/>
          <p:nvPr/>
        </p:nvSpPr>
        <p:spPr>
          <a:xfrm>
            <a:off x="3892680" y="5110200"/>
            <a:ext cx="87120" cy="8784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7" name="CustomShape 55"/>
          <p:cNvSpPr/>
          <p:nvPr/>
        </p:nvSpPr>
        <p:spPr>
          <a:xfrm>
            <a:off x="4068360" y="5110200"/>
            <a:ext cx="87120" cy="8784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8" name="CustomShape 56"/>
          <p:cNvSpPr/>
          <p:nvPr/>
        </p:nvSpPr>
        <p:spPr>
          <a:xfrm>
            <a:off x="3980520" y="5242320"/>
            <a:ext cx="87120" cy="8712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9" name="CustomShape 57"/>
          <p:cNvSpPr/>
          <p:nvPr/>
        </p:nvSpPr>
        <p:spPr>
          <a:xfrm rot="16200000">
            <a:off x="4633920" y="4073040"/>
            <a:ext cx="331200" cy="57132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0" name="CustomShape 58"/>
          <p:cNvSpPr/>
          <p:nvPr/>
        </p:nvSpPr>
        <p:spPr>
          <a:xfrm rot="16200000">
            <a:off x="4777920" y="4402440"/>
            <a:ext cx="87480" cy="8712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1" name="CustomShape 59"/>
          <p:cNvSpPr/>
          <p:nvPr/>
        </p:nvSpPr>
        <p:spPr>
          <a:xfrm rot="16200000">
            <a:off x="4777920" y="4226760"/>
            <a:ext cx="87480" cy="8712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2" name="CustomShape 60"/>
          <p:cNvSpPr/>
          <p:nvPr/>
        </p:nvSpPr>
        <p:spPr>
          <a:xfrm rot="16200000">
            <a:off x="4910400" y="4314600"/>
            <a:ext cx="86760" cy="8712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3" name="CustomShape 61"/>
          <p:cNvSpPr/>
          <p:nvPr/>
        </p:nvSpPr>
        <p:spPr>
          <a:xfrm rot="16200000">
            <a:off x="4633920" y="3734640"/>
            <a:ext cx="331200" cy="57132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4" name="CustomShape 62"/>
          <p:cNvSpPr/>
          <p:nvPr/>
        </p:nvSpPr>
        <p:spPr>
          <a:xfrm rot="16200000">
            <a:off x="4777920" y="4064760"/>
            <a:ext cx="87840" cy="8712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5" name="CustomShape 63"/>
          <p:cNvSpPr/>
          <p:nvPr/>
        </p:nvSpPr>
        <p:spPr>
          <a:xfrm rot="16200000">
            <a:off x="4778280" y="3888720"/>
            <a:ext cx="87120" cy="8712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6" name="CustomShape 64"/>
          <p:cNvSpPr/>
          <p:nvPr/>
        </p:nvSpPr>
        <p:spPr>
          <a:xfrm rot="16200000">
            <a:off x="4910400" y="3976560"/>
            <a:ext cx="87120" cy="8712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7" name="CustomShape 65"/>
          <p:cNvSpPr/>
          <p:nvPr/>
        </p:nvSpPr>
        <p:spPr>
          <a:xfrm rot="16200000">
            <a:off x="4633560" y="3396600"/>
            <a:ext cx="331920" cy="57132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8" name="CustomShape 66"/>
          <p:cNvSpPr/>
          <p:nvPr/>
        </p:nvSpPr>
        <p:spPr>
          <a:xfrm rot="16200000">
            <a:off x="4778280" y="3727800"/>
            <a:ext cx="87120" cy="8712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9" name="CustomShape 67"/>
          <p:cNvSpPr/>
          <p:nvPr/>
        </p:nvSpPr>
        <p:spPr>
          <a:xfrm rot="16200000">
            <a:off x="4777920" y="3551040"/>
            <a:ext cx="87480" cy="8712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0" name="CustomShape 68"/>
          <p:cNvSpPr/>
          <p:nvPr/>
        </p:nvSpPr>
        <p:spPr>
          <a:xfrm rot="16200000">
            <a:off x="4910040" y="3639600"/>
            <a:ext cx="87840" cy="8712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1" name="CustomShape 69"/>
          <p:cNvSpPr/>
          <p:nvPr/>
        </p:nvSpPr>
        <p:spPr>
          <a:xfrm rot="16200000">
            <a:off x="4633920" y="3059640"/>
            <a:ext cx="331560" cy="57132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2" name="CustomShape 70"/>
          <p:cNvSpPr/>
          <p:nvPr/>
        </p:nvSpPr>
        <p:spPr>
          <a:xfrm rot="16200000">
            <a:off x="4778280" y="3390120"/>
            <a:ext cx="86760" cy="8712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3" name="CustomShape 71"/>
          <p:cNvSpPr/>
          <p:nvPr/>
        </p:nvSpPr>
        <p:spPr>
          <a:xfrm rot="16200000">
            <a:off x="4777920" y="3214080"/>
            <a:ext cx="87480" cy="8712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4" name="CustomShape 72"/>
          <p:cNvSpPr/>
          <p:nvPr/>
        </p:nvSpPr>
        <p:spPr>
          <a:xfrm rot="16200000">
            <a:off x="4910040" y="3302280"/>
            <a:ext cx="87480" cy="8712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5" name="CustomShape 73"/>
          <p:cNvSpPr/>
          <p:nvPr/>
        </p:nvSpPr>
        <p:spPr>
          <a:xfrm rot="16200000">
            <a:off x="4633920" y="2721600"/>
            <a:ext cx="331560" cy="57132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6" name="CustomShape 74"/>
          <p:cNvSpPr/>
          <p:nvPr/>
        </p:nvSpPr>
        <p:spPr>
          <a:xfrm rot="16200000">
            <a:off x="4778280" y="3051720"/>
            <a:ext cx="87120" cy="8712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7" name="CustomShape 75"/>
          <p:cNvSpPr/>
          <p:nvPr/>
        </p:nvSpPr>
        <p:spPr>
          <a:xfrm rot="16200000">
            <a:off x="4777920" y="2876040"/>
            <a:ext cx="87480" cy="8712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8" name="CustomShape 76"/>
          <p:cNvSpPr/>
          <p:nvPr/>
        </p:nvSpPr>
        <p:spPr>
          <a:xfrm rot="16200000">
            <a:off x="4910400" y="2963880"/>
            <a:ext cx="86760" cy="8712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9" name="CustomShape 77"/>
          <p:cNvSpPr/>
          <p:nvPr/>
        </p:nvSpPr>
        <p:spPr>
          <a:xfrm rot="16200000">
            <a:off x="4633200" y="2383560"/>
            <a:ext cx="332640" cy="57132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0" name="CustomShape 78"/>
          <p:cNvSpPr/>
          <p:nvPr/>
        </p:nvSpPr>
        <p:spPr>
          <a:xfrm rot="16200000">
            <a:off x="4778280" y="2714040"/>
            <a:ext cx="86760" cy="8712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1" name="CustomShape 79"/>
          <p:cNvSpPr/>
          <p:nvPr/>
        </p:nvSpPr>
        <p:spPr>
          <a:xfrm rot="16200000">
            <a:off x="4778280" y="2538360"/>
            <a:ext cx="87120" cy="8712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2" name="CustomShape 80"/>
          <p:cNvSpPr/>
          <p:nvPr/>
        </p:nvSpPr>
        <p:spPr>
          <a:xfrm rot="16200000">
            <a:off x="4910040" y="2626200"/>
            <a:ext cx="87480" cy="8712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3" name="CustomShape 81"/>
          <p:cNvSpPr/>
          <p:nvPr/>
        </p:nvSpPr>
        <p:spPr>
          <a:xfrm rot="10800000">
            <a:off x="4224960" y="2133360"/>
            <a:ext cx="332640" cy="57132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4" name="CustomShape 82"/>
          <p:cNvSpPr/>
          <p:nvPr/>
        </p:nvSpPr>
        <p:spPr>
          <a:xfrm rot="10800000">
            <a:off x="4218840" y="2056680"/>
            <a:ext cx="87480" cy="8748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5" name="CustomShape 83"/>
          <p:cNvSpPr/>
          <p:nvPr/>
        </p:nvSpPr>
        <p:spPr>
          <a:xfrm rot="10800000">
            <a:off x="4043160" y="2056680"/>
            <a:ext cx="87480" cy="8748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6" name="CustomShape 84"/>
          <p:cNvSpPr/>
          <p:nvPr/>
        </p:nvSpPr>
        <p:spPr>
          <a:xfrm rot="10800000">
            <a:off x="4129200" y="1925640"/>
            <a:ext cx="86760" cy="8748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7" name="CustomShape 85"/>
          <p:cNvSpPr/>
          <p:nvPr/>
        </p:nvSpPr>
        <p:spPr>
          <a:xfrm rot="10800000">
            <a:off x="3885120" y="2133360"/>
            <a:ext cx="331920" cy="57132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8" name="CustomShape 86"/>
          <p:cNvSpPr/>
          <p:nvPr/>
        </p:nvSpPr>
        <p:spPr>
          <a:xfrm rot="10800000">
            <a:off x="3879360" y="2056680"/>
            <a:ext cx="87120" cy="8748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9" name="CustomShape 87"/>
          <p:cNvSpPr/>
          <p:nvPr/>
        </p:nvSpPr>
        <p:spPr>
          <a:xfrm rot="10800000">
            <a:off x="3701880" y="2056680"/>
            <a:ext cx="86400" cy="8748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0" name="CustomShape 88"/>
          <p:cNvSpPr/>
          <p:nvPr/>
        </p:nvSpPr>
        <p:spPr>
          <a:xfrm rot="10800000">
            <a:off x="3792240" y="1925640"/>
            <a:ext cx="87480" cy="8748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1" name="CustomShape 89"/>
          <p:cNvSpPr/>
          <p:nvPr/>
        </p:nvSpPr>
        <p:spPr>
          <a:xfrm rot="10800000">
            <a:off x="3545640" y="2133360"/>
            <a:ext cx="331200" cy="57132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2" name="CustomShape 90"/>
          <p:cNvSpPr/>
          <p:nvPr/>
        </p:nvSpPr>
        <p:spPr>
          <a:xfrm rot="10800000">
            <a:off x="3542760" y="2056680"/>
            <a:ext cx="87480" cy="8748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3" name="CustomShape 91"/>
          <p:cNvSpPr/>
          <p:nvPr/>
        </p:nvSpPr>
        <p:spPr>
          <a:xfrm rot="10800000">
            <a:off x="3367080" y="2056680"/>
            <a:ext cx="87480" cy="8748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4" name="CustomShape 92"/>
          <p:cNvSpPr/>
          <p:nvPr/>
        </p:nvSpPr>
        <p:spPr>
          <a:xfrm rot="10800000">
            <a:off x="3452760" y="1925640"/>
            <a:ext cx="86760" cy="8748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5" name="CustomShape 93"/>
          <p:cNvSpPr/>
          <p:nvPr/>
        </p:nvSpPr>
        <p:spPr>
          <a:xfrm rot="10800000">
            <a:off x="3209040" y="2133360"/>
            <a:ext cx="331560" cy="57132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6" name="CustomShape 94"/>
          <p:cNvSpPr/>
          <p:nvPr/>
        </p:nvSpPr>
        <p:spPr>
          <a:xfrm rot="10800000">
            <a:off x="3206160" y="2056680"/>
            <a:ext cx="87840" cy="8748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7" name="CustomShape 95"/>
          <p:cNvSpPr/>
          <p:nvPr/>
        </p:nvSpPr>
        <p:spPr>
          <a:xfrm rot="10800000">
            <a:off x="3029400" y="2056680"/>
            <a:ext cx="87480" cy="8748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8" name="CustomShape 96"/>
          <p:cNvSpPr/>
          <p:nvPr/>
        </p:nvSpPr>
        <p:spPr>
          <a:xfrm rot="10800000">
            <a:off x="3115440" y="1925640"/>
            <a:ext cx="86760" cy="8748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9" name="CustomShape 97"/>
          <p:cNvSpPr/>
          <p:nvPr/>
        </p:nvSpPr>
        <p:spPr>
          <a:xfrm rot="10800000">
            <a:off x="2869920" y="2133360"/>
            <a:ext cx="331200" cy="57132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0" name="CustomShape 98"/>
          <p:cNvSpPr/>
          <p:nvPr/>
        </p:nvSpPr>
        <p:spPr>
          <a:xfrm rot="10800000">
            <a:off x="2868120" y="2056680"/>
            <a:ext cx="87840" cy="8748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1" name="CustomShape 99"/>
          <p:cNvSpPr/>
          <p:nvPr/>
        </p:nvSpPr>
        <p:spPr>
          <a:xfrm rot="10800000">
            <a:off x="2688480" y="2056680"/>
            <a:ext cx="86400" cy="8748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2" name="CustomShape 100"/>
          <p:cNvSpPr/>
          <p:nvPr/>
        </p:nvSpPr>
        <p:spPr>
          <a:xfrm rot="10800000">
            <a:off x="2778840" y="1925640"/>
            <a:ext cx="87480" cy="8748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3" name="CustomShape 101"/>
          <p:cNvSpPr/>
          <p:nvPr/>
        </p:nvSpPr>
        <p:spPr>
          <a:xfrm rot="10800000">
            <a:off x="2532960" y="2133360"/>
            <a:ext cx="331560" cy="57132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4" name="CustomShape 102"/>
          <p:cNvSpPr/>
          <p:nvPr/>
        </p:nvSpPr>
        <p:spPr>
          <a:xfrm rot="10800000">
            <a:off x="2529000" y="2056680"/>
            <a:ext cx="87120" cy="8748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5" name="CustomShape 103"/>
          <p:cNvSpPr/>
          <p:nvPr/>
        </p:nvSpPr>
        <p:spPr>
          <a:xfrm rot="10800000">
            <a:off x="2354760" y="2056680"/>
            <a:ext cx="87840" cy="8748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6" name="CustomShape 104"/>
          <p:cNvSpPr/>
          <p:nvPr/>
        </p:nvSpPr>
        <p:spPr>
          <a:xfrm rot="10800000">
            <a:off x="2441160" y="1925640"/>
            <a:ext cx="87120" cy="8748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7" name="CustomShape 105"/>
          <p:cNvSpPr/>
          <p:nvPr/>
        </p:nvSpPr>
        <p:spPr>
          <a:xfrm rot="5400000">
            <a:off x="1400400" y="2387520"/>
            <a:ext cx="331560" cy="57132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8" name="CustomShape 106"/>
          <p:cNvSpPr/>
          <p:nvPr/>
        </p:nvSpPr>
        <p:spPr>
          <a:xfrm rot="5400000">
            <a:off x="1499760" y="2540880"/>
            <a:ext cx="87480" cy="8712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9" name="CustomShape 107"/>
          <p:cNvSpPr/>
          <p:nvPr/>
        </p:nvSpPr>
        <p:spPr>
          <a:xfrm rot="5400000">
            <a:off x="1500120" y="2717640"/>
            <a:ext cx="87480" cy="8640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0" name="CustomShape 108"/>
          <p:cNvSpPr/>
          <p:nvPr/>
        </p:nvSpPr>
        <p:spPr>
          <a:xfrm rot="5400000">
            <a:off x="1368360" y="2629080"/>
            <a:ext cx="87480" cy="8748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1" name="CustomShape 109"/>
          <p:cNvSpPr/>
          <p:nvPr/>
        </p:nvSpPr>
        <p:spPr>
          <a:xfrm rot="5400000">
            <a:off x="1400040" y="2725560"/>
            <a:ext cx="331920" cy="57132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2" name="CustomShape 110"/>
          <p:cNvSpPr/>
          <p:nvPr/>
        </p:nvSpPr>
        <p:spPr>
          <a:xfrm rot="5400000">
            <a:off x="1500120" y="2879640"/>
            <a:ext cx="87480" cy="8640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3" name="CustomShape 111"/>
          <p:cNvSpPr/>
          <p:nvPr/>
        </p:nvSpPr>
        <p:spPr>
          <a:xfrm rot="5400000">
            <a:off x="1500480" y="3056040"/>
            <a:ext cx="87120" cy="8640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4" name="CustomShape 112"/>
          <p:cNvSpPr/>
          <p:nvPr/>
        </p:nvSpPr>
        <p:spPr>
          <a:xfrm rot="5400000">
            <a:off x="1368360" y="2967480"/>
            <a:ext cx="87480" cy="8748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5" name="CustomShape 113"/>
          <p:cNvSpPr/>
          <p:nvPr/>
        </p:nvSpPr>
        <p:spPr>
          <a:xfrm rot="5400000">
            <a:off x="1400400" y="3063240"/>
            <a:ext cx="331560" cy="57132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6" name="CustomShape 114"/>
          <p:cNvSpPr/>
          <p:nvPr/>
        </p:nvSpPr>
        <p:spPr>
          <a:xfrm rot="5400000">
            <a:off x="1500120" y="3217320"/>
            <a:ext cx="87480" cy="8640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7" name="CustomShape 115"/>
          <p:cNvSpPr/>
          <p:nvPr/>
        </p:nvSpPr>
        <p:spPr>
          <a:xfrm rot="5400000">
            <a:off x="1500120" y="3393360"/>
            <a:ext cx="87840" cy="8640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8" name="CustomShape 116"/>
          <p:cNvSpPr/>
          <p:nvPr/>
        </p:nvSpPr>
        <p:spPr>
          <a:xfrm rot="5400000">
            <a:off x="1368720" y="3304800"/>
            <a:ext cx="86760" cy="8748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9" name="CustomShape 117"/>
          <p:cNvSpPr/>
          <p:nvPr/>
        </p:nvSpPr>
        <p:spPr>
          <a:xfrm rot="5400000">
            <a:off x="1400040" y="3400920"/>
            <a:ext cx="331920" cy="57132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0" name="CustomShape 118"/>
          <p:cNvSpPr/>
          <p:nvPr/>
        </p:nvSpPr>
        <p:spPr>
          <a:xfrm rot="5400000">
            <a:off x="1500840" y="3554640"/>
            <a:ext cx="87480" cy="8676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1" name="CustomShape 119"/>
          <p:cNvSpPr/>
          <p:nvPr/>
        </p:nvSpPr>
        <p:spPr>
          <a:xfrm rot="5400000">
            <a:off x="1500120" y="3730680"/>
            <a:ext cx="87840" cy="8640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2" name="CustomShape 120"/>
          <p:cNvSpPr/>
          <p:nvPr/>
        </p:nvSpPr>
        <p:spPr>
          <a:xfrm rot="5400000">
            <a:off x="1368720" y="3642120"/>
            <a:ext cx="86760" cy="8748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3" name="CustomShape 121"/>
          <p:cNvSpPr/>
          <p:nvPr/>
        </p:nvSpPr>
        <p:spPr>
          <a:xfrm rot="5400000">
            <a:off x="1400040" y="3738600"/>
            <a:ext cx="331920" cy="57132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4" name="CustomShape 122"/>
          <p:cNvSpPr/>
          <p:nvPr/>
        </p:nvSpPr>
        <p:spPr>
          <a:xfrm rot="5400000">
            <a:off x="1500120" y="3893040"/>
            <a:ext cx="87120" cy="8712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5" name="CustomShape 123"/>
          <p:cNvSpPr/>
          <p:nvPr/>
        </p:nvSpPr>
        <p:spPr>
          <a:xfrm rot="5400000">
            <a:off x="1500480" y="4069080"/>
            <a:ext cx="87120" cy="8640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6" name="CustomShape 124"/>
          <p:cNvSpPr/>
          <p:nvPr/>
        </p:nvSpPr>
        <p:spPr>
          <a:xfrm rot="5400000">
            <a:off x="1368720" y="3980880"/>
            <a:ext cx="87120" cy="8712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7" name="CustomShape 125"/>
          <p:cNvSpPr/>
          <p:nvPr/>
        </p:nvSpPr>
        <p:spPr>
          <a:xfrm rot="5400000">
            <a:off x="1400400" y="4076640"/>
            <a:ext cx="331560" cy="57132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8" name="CustomShape 126"/>
          <p:cNvSpPr/>
          <p:nvPr/>
        </p:nvSpPr>
        <p:spPr>
          <a:xfrm rot="5400000">
            <a:off x="1500120" y="4231080"/>
            <a:ext cx="87480" cy="8640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9" name="CustomShape 127"/>
          <p:cNvSpPr/>
          <p:nvPr/>
        </p:nvSpPr>
        <p:spPr>
          <a:xfrm rot="5400000">
            <a:off x="1500120" y="4406760"/>
            <a:ext cx="87480" cy="86400"/>
          </a:xfrm>
          <a:prstGeom prst="rect">
            <a:avLst/>
          </a:prstGeom>
          <a:solidFill>
            <a:srgbClr val="9966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0" name="CustomShape 128"/>
          <p:cNvSpPr/>
          <p:nvPr/>
        </p:nvSpPr>
        <p:spPr>
          <a:xfrm rot="5400000">
            <a:off x="1368720" y="4318560"/>
            <a:ext cx="86760" cy="8748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1" name="Line 129"/>
          <p:cNvSpPr/>
          <p:nvPr/>
        </p:nvSpPr>
        <p:spPr>
          <a:xfrm flipH="1">
            <a:off x="887040" y="2648160"/>
            <a:ext cx="392760" cy="36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2" name="Line 130"/>
          <p:cNvSpPr/>
          <p:nvPr/>
        </p:nvSpPr>
        <p:spPr>
          <a:xfrm flipH="1">
            <a:off x="887040" y="2999880"/>
            <a:ext cx="392760" cy="36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3" name="Line 131"/>
          <p:cNvSpPr/>
          <p:nvPr/>
        </p:nvSpPr>
        <p:spPr>
          <a:xfrm flipH="1">
            <a:off x="887040" y="3307680"/>
            <a:ext cx="392760" cy="36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4" name="Line 132"/>
          <p:cNvSpPr/>
          <p:nvPr/>
        </p:nvSpPr>
        <p:spPr>
          <a:xfrm flipH="1">
            <a:off x="887040" y="3659400"/>
            <a:ext cx="392760" cy="36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5" name="Line 133"/>
          <p:cNvSpPr/>
          <p:nvPr/>
        </p:nvSpPr>
        <p:spPr>
          <a:xfrm flipH="1">
            <a:off x="887040" y="3967200"/>
            <a:ext cx="392760" cy="36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6" name="Line 134"/>
          <p:cNvSpPr/>
          <p:nvPr/>
        </p:nvSpPr>
        <p:spPr>
          <a:xfrm flipH="1">
            <a:off x="887040" y="4318920"/>
            <a:ext cx="392760" cy="36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7" name="Line 135"/>
          <p:cNvSpPr/>
          <p:nvPr/>
        </p:nvSpPr>
        <p:spPr>
          <a:xfrm>
            <a:off x="887040" y="2648160"/>
            <a:ext cx="360" cy="219852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8" name="Line 136"/>
          <p:cNvSpPr/>
          <p:nvPr/>
        </p:nvSpPr>
        <p:spPr>
          <a:xfrm flipH="1">
            <a:off x="887040" y="2648160"/>
            <a:ext cx="392760" cy="36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9" name="Line 137"/>
          <p:cNvSpPr/>
          <p:nvPr/>
        </p:nvSpPr>
        <p:spPr>
          <a:xfrm flipH="1">
            <a:off x="887040" y="2999880"/>
            <a:ext cx="392760" cy="36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0" name="Line 138"/>
          <p:cNvSpPr/>
          <p:nvPr/>
        </p:nvSpPr>
        <p:spPr>
          <a:xfrm flipH="1">
            <a:off x="887040" y="3307680"/>
            <a:ext cx="392760" cy="36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1" name="Line 139"/>
          <p:cNvSpPr/>
          <p:nvPr/>
        </p:nvSpPr>
        <p:spPr>
          <a:xfrm flipH="1">
            <a:off x="887040" y="3659400"/>
            <a:ext cx="392760" cy="36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2" name="Line 140"/>
          <p:cNvSpPr/>
          <p:nvPr/>
        </p:nvSpPr>
        <p:spPr>
          <a:xfrm flipH="1">
            <a:off x="887040" y="3967200"/>
            <a:ext cx="392760" cy="36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3" name="Line 141"/>
          <p:cNvSpPr/>
          <p:nvPr/>
        </p:nvSpPr>
        <p:spPr>
          <a:xfrm flipH="1">
            <a:off x="887040" y="4318920"/>
            <a:ext cx="392760" cy="36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4" name="Line 142"/>
          <p:cNvSpPr/>
          <p:nvPr/>
        </p:nvSpPr>
        <p:spPr>
          <a:xfrm flipH="1">
            <a:off x="875160" y="2648160"/>
            <a:ext cx="11880" cy="3942000"/>
          </a:xfrm>
          <a:prstGeom prst="line">
            <a:avLst/>
          </a:prstGeom>
          <a:ln w="29160">
            <a:solidFill>
              <a:srgbClr val="FFC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5" name="Line 143"/>
          <p:cNvSpPr/>
          <p:nvPr/>
        </p:nvSpPr>
        <p:spPr>
          <a:xfrm flipH="1">
            <a:off x="742320" y="2692080"/>
            <a:ext cx="537480" cy="36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6" name="Line 144"/>
          <p:cNvSpPr/>
          <p:nvPr/>
        </p:nvSpPr>
        <p:spPr>
          <a:xfrm flipH="1">
            <a:off x="742320" y="3043800"/>
            <a:ext cx="537480" cy="36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7" name="Line 145"/>
          <p:cNvSpPr/>
          <p:nvPr/>
        </p:nvSpPr>
        <p:spPr>
          <a:xfrm flipH="1">
            <a:off x="742320" y="3351600"/>
            <a:ext cx="537480" cy="36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8" name="Line 146"/>
          <p:cNvSpPr/>
          <p:nvPr/>
        </p:nvSpPr>
        <p:spPr>
          <a:xfrm flipH="1">
            <a:off x="742320" y="3703320"/>
            <a:ext cx="537480" cy="36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9" name="Line 147"/>
          <p:cNvSpPr/>
          <p:nvPr/>
        </p:nvSpPr>
        <p:spPr>
          <a:xfrm flipH="1">
            <a:off x="742320" y="4011120"/>
            <a:ext cx="537480" cy="36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0" name="Line 148"/>
          <p:cNvSpPr/>
          <p:nvPr/>
        </p:nvSpPr>
        <p:spPr>
          <a:xfrm flipH="1">
            <a:off x="742320" y="4362840"/>
            <a:ext cx="537480" cy="36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1" name="Line 149"/>
          <p:cNvSpPr/>
          <p:nvPr/>
        </p:nvSpPr>
        <p:spPr>
          <a:xfrm flipH="1">
            <a:off x="720360" y="1164600"/>
            <a:ext cx="21960" cy="4728960"/>
          </a:xfrm>
          <a:prstGeom prst="line">
            <a:avLst/>
          </a:prstGeom>
          <a:ln w="29160">
            <a:solidFill>
              <a:srgbClr val="6666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2" name="Line 150"/>
          <p:cNvSpPr/>
          <p:nvPr/>
        </p:nvSpPr>
        <p:spPr>
          <a:xfrm flipH="1">
            <a:off x="675360" y="2603880"/>
            <a:ext cx="604440" cy="36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3" name="Line 151"/>
          <p:cNvSpPr/>
          <p:nvPr/>
        </p:nvSpPr>
        <p:spPr>
          <a:xfrm flipH="1">
            <a:off x="675360" y="2955960"/>
            <a:ext cx="604440" cy="36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4" name="Line 152"/>
          <p:cNvSpPr/>
          <p:nvPr/>
        </p:nvSpPr>
        <p:spPr>
          <a:xfrm flipH="1">
            <a:off x="675360" y="3263760"/>
            <a:ext cx="604440" cy="36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5" name="Line 153"/>
          <p:cNvSpPr/>
          <p:nvPr/>
        </p:nvSpPr>
        <p:spPr>
          <a:xfrm flipH="1">
            <a:off x="675360" y="3615480"/>
            <a:ext cx="604440" cy="36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6" name="Line 154"/>
          <p:cNvSpPr/>
          <p:nvPr/>
        </p:nvSpPr>
        <p:spPr>
          <a:xfrm flipH="1">
            <a:off x="675360" y="3923280"/>
            <a:ext cx="604440" cy="36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7" name="Line 155"/>
          <p:cNvSpPr/>
          <p:nvPr/>
        </p:nvSpPr>
        <p:spPr>
          <a:xfrm flipH="1">
            <a:off x="675360" y="4275000"/>
            <a:ext cx="604440" cy="36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8" name="Line 156"/>
          <p:cNvSpPr/>
          <p:nvPr/>
        </p:nvSpPr>
        <p:spPr>
          <a:xfrm flipH="1">
            <a:off x="660600" y="1107360"/>
            <a:ext cx="14760" cy="486360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9" name="Line 157"/>
          <p:cNvSpPr/>
          <p:nvPr/>
        </p:nvSpPr>
        <p:spPr>
          <a:xfrm>
            <a:off x="5086080" y="4362840"/>
            <a:ext cx="219960" cy="360"/>
          </a:xfrm>
          <a:prstGeom prst="line">
            <a:avLst/>
          </a:prstGeom>
          <a:ln>
            <a:solidFill>
              <a:srgbClr val="FF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0" name="Line 158"/>
          <p:cNvSpPr/>
          <p:nvPr/>
        </p:nvSpPr>
        <p:spPr>
          <a:xfrm>
            <a:off x="5086080" y="4011120"/>
            <a:ext cx="219960" cy="360"/>
          </a:xfrm>
          <a:prstGeom prst="line">
            <a:avLst/>
          </a:prstGeom>
          <a:ln>
            <a:solidFill>
              <a:srgbClr val="FF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1" name="Line 159"/>
          <p:cNvSpPr/>
          <p:nvPr/>
        </p:nvSpPr>
        <p:spPr>
          <a:xfrm>
            <a:off x="5086080" y="3703320"/>
            <a:ext cx="219960" cy="360"/>
          </a:xfrm>
          <a:prstGeom prst="line">
            <a:avLst/>
          </a:prstGeom>
          <a:ln>
            <a:solidFill>
              <a:srgbClr val="FF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2" name="Line 160"/>
          <p:cNvSpPr/>
          <p:nvPr/>
        </p:nvSpPr>
        <p:spPr>
          <a:xfrm>
            <a:off x="5086080" y="3351600"/>
            <a:ext cx="219960" cy="360"/>
          </a:xfrm>
          <a:prstGeom prst="line">
            <a:avLst/>
          </a:prstGeom>
          <a:ln>
            <a:solidFill>
              <a:srgbClr val="FF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3" name="Line 161"/>
          <p:cNvSpPr/>
          <p:nvPr/>
        </p:nvSpPr>
        <p:spPr>
          <a:xfrm>
            <a:off x="5086080" y="3043800"/>
            <a:ext cx="219960" cy="360"/>
          </a:xfrm>
          <a:prstGeom prst="line">
            <a:avLst/>
          </a:prstGeom>
          <a:ln>
            <a:solidFill>
              <a:srgbClr val="FF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4" name="Line 162"/>
          <p:cNvSpPr/>
          <p:nvPr/>
        </p:nvSpPr>
        <p:spPr>
          <a:xfrm>
            <a:off x="5086080" y="2692080"/>
            <a:ext cx="219960" cy="360"/>
          </a:xfrm>
          <a:prstGeom prst="line">
            <a:avLst/>
          </a:prstGeom>
          <a:ln>
            <a:solidFill>
              <a:srgbClr val="FF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5" name="Line 163"/>
          <p:cNvSpPr/>
          <p:nvPr/>
        </p:nvSpPr>
        <p:spPr>
          <a:xfrm>
            <a:off x="5086080" y="4362840"/>
            <a:ext cx="219960" cy="36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6" name="Line 164"/>
          <p:cNvSpPr/>
          <p:nvPr/>
        </p:nvSpPr>
        <p:spPr>
          <a:xfrm>
            <a:off x="5086080" y="4011120"/>
            <a:ext cx="219960" cy="36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7" name="Line 165"/>
          <p:cNvSpPr/>
          <p:nvPr/>
        </p:nvSpPr>
        <p:spPr>
          <a:xfrm>
            <a:off x="5086080" y="3703320"/>
            <a:ext cx="219960" cy="36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8" name="Line 166"/>
          <p:cNvSpPr/>
          <p:nvPr/>
        </p:nvSpPr>
        <p:spPr>
          <a:xfrm>
            <a:off x="5086080" y="3351600"/>
            <a:ext cx="219960" cy="36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9" name="Line 167"/>
          <p:cNvSpPr/>
          <p:nvPr/>
        </p:nvSpPr>
        <p:spPr>
          <a:xfrm>
            <a:off x="5086080" y="3043800"/>
            <a:ext cx="219960" cy="36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0" name="Line 168"/>
          <p:cNvSpPr/>
          <p:nvPr/>
        </p:nvSpPr>
        <p:spPr>
          <a:xfrm>
            <a:off x="5086080" y="2692080"/>
            <a:ext cx="219960" cy="36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1" name="Line 169"/>
          <p:cNvSpPr/>
          <p:nvPr/>
        </p:nvSpPr>
        <p:spPr>
          <a:xfrm flipH="1" flipV="1">
            <a:off x="5306040" y="2692080"/>
            <a:ext cx="12960" cy="3707640"/>
          </a:xfrm>
          <a:prstGeom prst="line">
            <a:avLst/>
          </a:prstGeom>
          <a:ln w="29160">
            <a:solidFill>
              <a:srgbClr val="FFC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2" name="Line 170"/>
          <p:cNvSpPr/>
          <p:nvPr/>
        </p:nvSpPr>
        <p:spPr>
          <a:xfrm>
            <a:off x="5086080" y="4318920"/>
            <a:ext cx="414360" cy="36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3" name="Line 171"/>
          <p:cNvSpPr/>
          <p:nvPr/>
        </p:nvSpPr>
        <p:spPr>
          <a:xfrm>
            <a:off x="5086080" y="3967200"/>
            <a:ext cx="414360" cy="36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4" name="Line 172"/>
          <p:cNvSpPr/>
          <p:nvPr/>
        </p:nvSpPr>
        <p:spPr>
          <a:xfrm>
            <a:off x="5086080" y="3659400"/>
            <a:ext cx="414360" cy="36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5" name="Line 173"/>
          <p:cNvSpPr/>
          <p:nvPr/>
        </p:nvSpPr>
        <p:spPr>
          <a:xfrm>
            <a:off x="5086080" y="3307680"/>
            <a:ext cx="414360" cy="36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6" name="Line 174"/>
          <p:cNvSpPr/>
          <p:nvPr/>
        </p:nvSpPr>
        <p:spPr>
          <a:xfrm>
            <a:off x="5086080" y="2999880"/>
            <a:ext cx="414360" cy="36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7" name="Line 175"/>
          <p:cNvSpPr/>
          <p:nvPr/>
        </p:nvSpPr>
        <p:spPr>
          <a:xfrm>
            <a:off x="5086080" y="2648160"/>
            <a:ext cx="414360" cy="36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8" name="Line 176"/>
          <p:cNvSpPr/>
          <p:nvPr/>
        </p:nvSpPr>
        <p:spPr>
          <a:xfrm flipV="1">
            <a:off x="5500440" y="1190520"/>
            <a:ext cx="360" cy="3128400"/>
          </a:xfrm>
          <a:prstGeom prst="line">
            <a:avLst/>
          </a:prstGeom>
          <a:ln w="29160">
            <a:solidFill>
              <a:srgbClr val="6666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9" name="Line 177"/>
          <p:cNvSpPr/>
          <p:nvPr/>
        </p:nvSpPr>
        <p:spPr>
          <a:xfrm>
            <a:off x="5086080" y="4407120"/>
            <a:ext cx="491760" cy="36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0" name="Line 178"/>
          <p:cNvSpPr/>
          <p:nvPr/>
        </p:nvSpPr>
        <p:spPr>
          <a:xfrm>
            <a:off x="5086080" y="4055040"/>
            <a:ext cx="491760" cy="36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1" name="Line 179"/>
          <p:cNvSpPr/>
          <p:nvPr/>
        </p:nvSpPr>
        <p:spPr>
          <a:xfrm>
            <a:off x="5086080" y="3747240"/>
            <a:ext cx="491760" cy="36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2" name="Line 180"/>
          <p:cNvSpPr/>
          <p:nvPr/>
        </p:nvSpPr>
        <p:spPr>
          <a:xfrm>
            <a:off x="5086080" y="3395520"/>
            <a:ext cx="491760" cy="36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3" name="Line 181"/>
          <p:cNvSpPr/>
          <p:nvPr/>
        </p:nvSpPr>
        <p:spPr>
          <a:xfrm>
            <a:off x="5086080" y="3087720"/>
            <a:ext cx="491760" cy="36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4" name="Line 182"/>
          <p:cNvSpPr/>
          <p:nvPr/>
        </p:nvSpPr>
        <p:spPr>
          <a:xfrm>
            <a:off x="5086080" y="2736000"/>
            <a:ext cx="491760" cy="36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5" name="Line 183"/>
          <p:cNvSpPr/>
          <p:nvPr/>
        </p:nvSpPr>
        <p:spPr>
          <a:xfrm flipV="1">
            <a:off x="5572080" y="1125360"/>
            <a:ext cx="5760" cy="440388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6" name="Line 184"/>
          <p:cNvSpPr/>
          <p:nvPr/>
        </p:nvSpPr>
        <p:spPr>
          <a:xfrm flipV="1">
            <a:off x="4050000" y="1407240"/>
            <a:ext cx="360" cy="219600"/>
          </a:xfrm>
          <a:prstGeom prst="line">
            <a:avLst/>
          </a:prstGeom>
          <a:ln>
            <a:solidFill>
              <a:srgbClr val="FF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7" name="Line 185"/>
          <p:cNvSpPr/>
          <p:nvPr/>
        </p:nvSpPr>
        <p:spPr>
          <a:xfrm flipV="1">
            <a:off x="3698280" y="1407240"/>
            <a:ext cx="360" cy="219600"/>
          </a:xfrm>
          <a:prstGeom prst="line">
            <a:avLst/>
          </a:prstGeom>
          <a:ln>
            <a:solidFill>
              <a:srgbClr val="FF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8" name="Line 186"/>
          <p:cNvSpPr/>
          <p:nvPr/>
        </p:nvSpPr>
        <p:spPr>
          <a:xfrm flipV="1">
            <a:off x="3390480" y="1407240"/>
            <a:ext cx="360" cy="219600"/>
          </a:xfrm>
          <a:prstGeom prst="line">
            <a:avLst/>
          </a:prstGeom>
          <a:ln>
            <a:solidFill>
              <a:srgbClr val="FF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9" name="Line 187"/>
          <p:cNvSpPr/>
          <p:nvPr/>
        </p:nvSpPr>
        <p:spPr>
          <a:xfrm flipV="1">
            <a:off x="3038760" y="1407240"/>
            <a:ext cx="360" cy="219600"/>
          </a:xfrm>
          <a:prstGeom prst="line">
            <a:avLst/>
          </a:prstGeom>
          <a:ln>
            <a:solidFill>
              <a:srgbClr val="FF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0" name="Line 188"/>
          <p:cNvSpPr/>
          <p:nvPr/>
        </p:nvSpPr>
        <p:spPr>
          <a:xfrm flipV="1">
            <a:off x="2730960" y="1407240"/>
            <a:ext cx="360" cy="219600"/>
          </a:xfrm>
          <a:prstGeom prst="line">
            <a:avLst/>
          </a:prstGeom>
          <a:ln>
            <a:solidFill>
              <a:srgbClr val="FF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1" name="Line 189"/>
          <p:cNvSpPr/>
          <p:nvPr/>
        </p:nvSpPr>
        <p:spPr>
          <a:xfrm flipV="1">
            <a:off x="2379240" y="1407240"/>
            <a:ext cx="360" cy="219600"/>
          </a:xfrm>
          <a:prstGeom prst="line">
            <a:avLst/>
          </a:prstGeom>
          <a:ln>
            <a:solidFill>
              <a:srgbClr val="FF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2" name="Line 190"/>
          <p:cNvSpPr/>
          <p:nvPr/>
        </p:nvSpPr>
        <p:spPr>
          <a:xfrm flipV="1">
            <a:off x="4050000" y="1238400"/>
            <a:ext cx="360" cy="38844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3" name="Line 191"/>
          <p:cNvSpPr/>
          <p:nvPr/>
        </p:nvSpPr>
        <p:spPr>
          <a:xfrm flipV="1">
            <a:off x="3698280" y="1238400"/>
            <a:ext cx="360" cy="38844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4" name="Line 192"/>
          <p:cNvSpPr/>
          <p:nvPr/>
        </p:nvSpPr>
        <p:spPr>
          <a:xfrm flipV="1">
            <a:off x="3390480" y="1238400"/>
            <a:ext cx="360" cy="38844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5" name="Line 193"/>
          <p:cNvSpPr/>
          <p:nvPr/>
        </p:nvSpPr>
        <p:spPr>
          <a:xfrm flipV="1">
            <a:off x="3038760" y="1238400"/>
            <a:ext cx="360" cy="38844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6" name="Line 194"/>
          <p:cNvSpPr/>
          <p:nvPr/>
        </p:nvSpPr>
        <p:spPr>
          <a:xfrm flipV="1">
            <a:off x="2730960" y="1238400"/>
            <a:ext cx="360" cy="38844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7" name="Line 195"/>
          <p:cNvSpPr/>
          <p:nvPr/>
        </p:nvSpPr>
        <p:spPr>
          <a:xfrm flipV="1">
            <a:off x="2379240" y="1238400"/>
            <a:ext cx="360" cy="38844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8" name="Line 196"/>
          <p:cNvSpPr/>
          <p:nvPr/>
        </p:nvSpPr>
        <p:spPr>
          <a:xfrm flipH="1" flipV="1">
            <a:off x="818640" y="1228680"/>
            <a:ext cx="4628520" cy="9720"/>
          </a:xfrm>
          <a:prstGeom prst="line">
            <a:avLst/>
          </a:prstGeom>
          <a:ln w="29160">
            <a:solidFill>
              <a:srgbClr val="FFC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9" name="Line 197"/>
          <p:cNvSpPr/>
          <p:nvPr/>
        </p:nvSpPr>
        <p:spPr>
          <a:xfrm flipV="1">
            <a:off x="4006080" y="1190880"/>
            <a:ext cx="360" cy="43632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0" name="Line 198"/>
          <p:cNvSpPr/>
          <p:nvPr/>
        </p:nvSpPr>
        <p:spPr>
          <a:xfrm flipV="1">
            <a:off x="3654360" y="1190880"/>
            <a:ext cx="360" cy="43632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1" name="Line 199"/>
          <p:cNvSpPr/>
          <p:nvPr/>
        </p:nvSpPr>
        <p:spPr>
          <a:xfrm flipV="1">
            <a:off x="3346560" y="1190880"/>
            <a:ext cx="360" cy="43632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2" name="Line 200"/>
          <p:cNvSpPr/>
          <p:nvPr/>
        </p:nvSpPr>
        <p:spPr>
          <a:xfrm flipV="1">
            <a:off x="2994840" y="1190880"/>
            <a:ext cx="360" cy="43632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3" name="Line 201"/>
          <p:cNvSpPr/>
          <p:nvPr/>
        </p:nvSpPr>
        <p:spPr>
          <a:xfrm flipV="1">
            <a:off x="2687040" y="1190880"/>
            <a:ext cx="360" cy="43632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4" name="Line 202"/>
          <p:cNvSpPr/>
          <p:nvPr/>
        </p:nvSpPr>
        <p:spPr>
          <a:xfrm flipV="1">
            <a:off x="2335320" y="1190880"/>
            <a:ext cx="360" cy="43632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5" name="Line 203"/>
          <p:cNvSpPr/>
          <p:nvPr/>
        </p:nvSpPr>
        <p:spPr>
          <a:xfrm flipH="1" flipV="1">
            <a:off x="742320" y="1164600"/>
            <a:ext cx="4758120" cy="25920"/>
          </a:xfrm>
          <a:prstGeom prst="line">
            <a:avLst/>
          </a:prstGeom>
          <a:ln w="29160">
            <a:solidFill>
              <a:srgbClr val="6666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6" name="Line 204"/>
          <p:cNvSpPr/>
          <p:nvPr/>
        </p:nvSpPr>
        <p:spPr>
          <a:xfrm flipV="1">
            <a:off x="4094280" y="1319040"/>
            <a:ext cx="360" cy="30780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7" name="Line 205"/>
          <p:cNvSpPr/>
          <p:nvPr/>
        </p:nvSpPr>
        <p:spPr>
          <a:xfrm flipV="1">
            <a:off x="3742200" y="1319040"/>
            <a:ext cx="360" cy="30780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8" name="Line 206"/>
          <p:cNvSpPr/>
          <p:nvPr/>
        </p:nvSpPr>
        <p:spPr>
          <a:xfrm flipV="1">
            <a:off x="3434400" y="1319040"/>
            <a:ext cx="360" cy="30780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9" name="Line 207"/>
          <p:cNvSpPr/>
          <p:nvPr/>
        </p:nvSpPr>
        <p:spPr>
          <a:xfrm flipV="1">
            <a:off x="3082680" y="1319040"/>
            <a:ext cx="360" cy="30780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0" name="Line 208"/>
          <p:cNvSpPr/>
          <p:nvPr/>
        </p:nvSpPr>
        <p:spPr>
          <a:xfrm flipV="1">
            <a:off x="2774880" y="1319040"/>
            <a:ext cx="360" cy="30780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1" name="Line 209"/>
          <p:cNvSpPr/>
          <p:nvPr/>
        </p:nvSpPr>
        <p:spPr>
          <a:xfrm flipV="1">
            <a:off x="2423160" y="1319040"/>
            <a:ext cx="360" cy="30780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2" name="Line 210"/>
          <p:cNvSpPr/>
          <p:nvPr/>
        </p:nvSpPr>
        <p:spPr>
          <a:xfrm flipH="1" flipV="1">
            <a:off x="666720" y="1107360"/>
            <a:ext cx="4911120" cy="1800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3" name="Line 211"/>
          <p:cNvSpPr/>
          <p:nvPr/>
        </p:nvSpPr>
        <p:spPr>
          <a:xfrm>
            <a:off x="4006080" y="5418360"/>
            <a:ext cx="360" cy="219960"/>
          </a:xfrm>
          <a:prstGeom prst="line">
            <a:avLst/>
          </a:prstGeom>
          <a:ln>
            <a:solidFill>
              <a:srgbClr val="FF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4" name="Line 212"/>
          <p:cNvSpPr/>
          <p:nvPr/>
        </p:nvSpPr>
        <p:spPr>
          <a:xfrm>
            <a:off x="3654360" y="5418360"/>
            <a:ext cx="360" cy="219960"/>
          </a:xfrm>
          <a:prstGeom prst="line">
            <a:avLst/>
          </a:prstGeom>
          <a:ln>
            <a:solidFill>
              <a:srgbClr val="FF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5" name="Line 213"/>
          <p:cNvSpPr/>
          <p:nvPr/>
        </p:nvSpPr>
        <p:spPr>
          <a:xfrm>
            <a:off x="3346560" y="5418360"/>
            <a:ext cx="360" cy="219960"/>
          </a:xfrm>
          <a:prstGeom prst="line">
            <a:avLst/>
          </a:prstGeom>
          <a:ln>
            <a:solidFill>
              <a:srgbClr val="FF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6" name="Line 214"/>
          <p:cNvSpPr/>
          <p:nvPr/>
        </p:nvSpPr>
        <p:spPr>
          <a:xfrm>
            <a:off x="2994840" y="5418360"/>
            <a:ext cx="360" cy="219960"/>
          </a:xfrm>
          <a:prstGeom prst="line">
            <a:avLst/>
          </a:prstGeom>
          <a:ln>
            <a:solidFill>
              <a:srgbClr val="FF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7" name="Line 215"/>
          <p:cNvSpPr/>
          <p:nvPr/>
        </p:nvSpPr>
        <p:spPr>
          <a:xfrm>
            <a:off x="2687040" y="5418360"/>
            <a:ext cx="360" cy="219960"/>
          </a:xfrm>
          <a:prstGeom prst="line">
            <a:avLst/>
          </a:prstGeom>
          <a:ln>
            <a:solidFill>
              <a:srgbClr val="FF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8" name="Line 216"/>
          <p:cNvSpPr/>
          <p:nvPr/>
        </p:nvSpPr>
        <p:spPr>
          <a:xfrm>
            <a:off x="2335320" y="5418360"/>
            <a:ext cx="360" cy="219960"/>
          </a:xfrm>
          <a:prstGeom prst="line">
            <a:avLst/>
          </a:prstGeom>
          <a:ln>
            <a:solidFill>
              <a:srgbClr val="FF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9" name="Line 217"/>
          <p:cNvSpPr/>
          <p:nvPr/>
        </p:nvSpPr>
        <p:spPr>
          <a:xfrm flipH="1" flipV="1">
            <a:off x="2335320" y="5786640"/>
            <a:ext cx="2903400" cy="5760"/>
          </a:xfrm>
          <a:prstGeom prst="line">
            <a:avLst/>
          </a:prstGeom>
          <a:ln w="29160">
            <a:solidFill>
              <a:srgbClr val="FFC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0" name="Line 218"/>
          <p:cNvSpPr/>
          <p:nvPr/>
        </p:nvSpPr>
        <p:spPr>
          <a:xfrm>
            <a:off x="4006080" y="5418360"/>
            <a:ext cx="360" cy="36828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1" name="Line 219"/>
          <p:cNvSpPr/>
          <p:nvPr/>
        </p:nvSpPr>
        <p:spPr>
          <a:xfrm>
            <a:off x="3654360" y="5418360"/>
            <a:ext cx="360" cy="36828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2" name="Line 220"/>
          <p:cNvSpPr/>
          <p:nvPr/>
        </p:nvSpPr>
        <p:spPr>
          <a:xfrm>
            <a:off x="3346560" y="5418360"/>
            <a:ext cx="360" cy="36828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3" name="Line 221"/>
          <p:cNvSpPr/>
          <p:nvPr/>
        </p:nvSpPr>
        <p:spPr>
          <a:xfrm>
            <a:off x="2994840" y="5418360"/>
            <a:ext cx="360" cy="36828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4" name="Line 222"/>
          <p:cNvSpPr/>
          <p:nvPr/>
        </p:nvSpPr>
        <p:spPr>
          <a:xfrm>
            <a:off x="2687040" y="5418360"/>
            <a:ext cx="360" cy="36828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5" name="Line 223"/>
          <p:cNvSpPr/>
          <p:nvPr/>
        </p:nvSpPr>
        <p:spPr>
          <a:xfrm>
            <a:off x="2335320" y="5418360"/>
            <a:ext cx="360" cy="36828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6" name="Line 224"/>
          <p:cNvSpPr/>
          <p:nvPr/>
        </p:nvSpPr>
        <p:spPr>
          <a:xfrm>
            <a:off x="3962160" y="5418360"/>
            <a:ext cx="360" cy="47844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7" name="Line 225"/>
          <p:cNvSpPr/>
          <p:nvPr/>
        </p:nvSpPr>
        <p:spPr>
          <a:xfrm>
            <a:off x="3610440" y="5418360"/>
            <a:ext cx="360" cy="47844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8" name="Line 226"/>
          <p:cNvSpPr/>
          <p:nvPr/>
        </p:nvSpPr>
        <p:spPr>
          <a:xfrm>
            <a:off x="3302640" y="5418360"/>
            <a:ext cx="360" cy="47844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9" name="Line 227"/>
          <p:cNvSpPr/>
          <p:nvPr/>
        </p:nvSpPr>
        <p:spPr>
          <a:xfrm>
            <a:off x="2950920" y="5418360"/>
            <a:ext cx="360" cy="47844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0" name="Line 228"/>
          <p:cNvSpPr/>
          <p:nvPr/>
        </p:nvSpPr>
        <p:spPr>
          <a:xfrm>
            <a:off x="2643120" y="5418360"/>
            <a:ext cx="360" cy="47844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1" name="Line 229"/>
          <p:cNvSpPr/>
          <p:nvPr/>
        </p:nvSpPr>
        <p:spPr>
          <a:xfrm>
            <a:off x="2291040" y="5418360"/>
            <a:ext cx="360" cy="47844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2" name="Line 230"/>
          <p:cNvSpPr/>
          <p:nvPr/>
        </p:nvSpPr>
        <p:spPr>
          <a:xfrm flipH="1" flipV="1">
            <a:off x="720360" y="5896800"/>
            <a:ext cx="3274200" cy="2880"/>
          </a:xfrm>
          <a:prstGeom prst="line">
            <a:avLst/>
          </a:prstGeom>
          <a:ln w="29160">
            <a:solidFill>
              <a:srgbClr val="6666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3" name="Line 231"/>
          <p:cNvSpPr/>
          <p:nvPr/>
        </p:nvSpPr>
        <p:spPr>
          <a:xfrm>
            <a:off x="4050000" y="5418360"/>
            <a:ext cx="360" cy="55260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4" name="Line 232"/>
          <p:cNvSpPr/>
          <p:nvPr/>
        </p:nvSpPr>
        <p:spPr>
          <a:xfrm>
            <a:off x="3698280" y="5418360"/>
            <a:ext cx="360" cy="55260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5" name="Line 233"/>
          <p:cNvSpPr/>
          <p:nvPr/>
        </p:nvSpPr>
        <p:spPr>
          <a:xfrm>
            <a:off x="3390480" y="5418360"/>
            <a:ext cx="360" cy="55260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6" name="Line 234"/>
          <p:cNvSpPr/>
          <p:nvPr/>
        </p:nvSpPr>
        <p:spPr>
          <a:xfrm>
            <a:off x="3038760" y="5418360"/>
            <a:ext cx="360" cy="55260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7" name="Line 235"/>
          <p:cNvSpPr/>
          <p:nvPr/>
        </p:nvSpPr>
        <p:spPr>
          <a:xfrm>
            <a:off x="2730960" y="5418360"/>
            <a:ext cx="360" cy="55260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8" name="Line 236"/>
          <p:cNvSpPr/>
          <p:nvPr/>
        </p:nvSpPr>
        <p:spPr>
          <a:xfrm>
            <a:off x="2379240" y="5418360"/>
            <a:ext cx="360" cy="552600"/>
          </a:xfrm>
          <a:prstGeom prst="line">
            <a:avLst/>
          </a:prstGeom>
          <a:ln w="12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9" name="Line 237"/>
          <p:cNvSpPr/>
          <p:nvPr/>
        </p:nvSpPr>
        <p:spPr>
          <a:xfrm flipH="1" flipV="1">
            <a:off x="660600" y="5970960"/>
            <a:ext cx="3389400" cy="540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0" name="Line 238"/>
          <p:cNvSpPr/>
          <p:nvPr/>
        </p:nvSpPr>
        <p:spPr>
          <a:xfrm flipH="1">
            <a:off x="803880" y="1228680"/>
            <a:ext cx="14760" cy="5403240"/>
          </a:xfrm>
          <a:prstGeom prst="line">
            <a:avLst/>
          </a:prstGeom>
          <a:ln w="29160">
            <a:solidFill>
              <a:srgbClr val="FFC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1" name="Line 239"/>
          <p:cNvSpPr/>
          <p:nvPr/>
        </p:nvSpPr>
        <p:spPr>
          <a:xfrm>
            <a:off x="664200" y="5242320"/>
            <a:ext cx="360" cy="219960"/>
          </a:xfrm>
          <a:prstGeom prst="line">
            <a:avLst/>
          </a:prstGeom>
          <a:ln>
            <a:solidFill>
              <a:srgbClr val="FF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2" name="Line 240"/>
          <p:cNvSpPr/>
          <p:nvPr/>
        </p:nvSpPr>
        <p:spPr>
          <a:xfrm flipH="1" flipV="1">
            <a:off x="5500440" y="1190520"/>
            <a:ext cx="5051160" cy="280440"/>
          </a:xfrm>
          <a:prstGeom prst="line">
            <a:avLst/>
          </a:prstGeom>
          <a:ln w="29160">
            <a:solidFill>
              <a:srgbClr val="6666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3" name="Line 241"/>
          <p:cNvSpPr/>
          <p:nvPr/>
        </p:nvSpPr>
        <p:spPr>
          <a:xfrm>
            <a:off x="664200" y="4451040"/>
            <a:ext cx="360" cy="131760"/>
          </a:xfrm>
          <a:prstGeom prst="line">
            <a:avLst/>
          </a:prstGeom>
          <a:ln>
            <a:solidFill>
              <a:srgbClr val="6666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4" name="Line 242"/>
          <p:cNvSpPr/>
          <p:nvPr/>
        </p:nvSpPr>
        <p:spPr>
          <a:xfrm flipH="1" flipV="1">
            <a:off x="5319000" y="6399720"/>
            <a:ext cx="384120" cy="17640"/>
          </a:xfrm>
          <a:prstGeom prst="line">
            <a:avLst/>
          </a:prstGeom>
          <a:ln w="29160">
            <a:solidFill>
              <a:srgbClr val="FFC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5" name="Line 243"/>
          <p:cNvSpPr/>
          <p:nvPr/>
        </p:nvSpPr>
        <p:spPr>
          <a:xfrm flipH="1" flipV="1">
            <a:off x="5238720" y="6506640"/>
            <a:ext cx="1033200" cy="6120"/>
          </a:xfrm>
          <a:prstGeom prst="line">
            <a:avLst/>
          </a:prstGeom>
          <a:ln w="29160">
            <a:solidFill>
              <a:srgbClr val="FFC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6" name="Line 244"/>
          <p:cNvSpPr/>
          <p:nvPr/>
        </p:nvSpPr>
        <p:spPr>
          <a:xfrm>
            <a:off x="5238720" y="5786640"/>
            <a:ext cx="360" cy="720360"/>
          </a:xfrm>
          <a:prstGeom prst="line">
            <a:avLst/>
          </a:prstGeom>
          <a:ln w="29160">
            <a:solidFill>
              <a:srgbClr val="FFC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7" name="Line 245"/>
          <p:cNvSpPr/>
          <p:nvPr/>
        </p:nvSpPr>
        <p:spPr>
          <a:xfrm>
            <a:off x="6271920" y="6369840"/>
            <a:ext cx="360" cy="136800"/>
          </a:xfrm>
          <a:prstGeom prst="line">
            <a:avLst/>
          </a:prstGeom>
          <a:ln w="29160">
            <a:solidFill>
              <a:srgbClr val="FFC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8" name="Line 246"/>
          <p:cNvSpPr/>
          <p:nvPr/>
        </p:nvSpPr>
        <p:spPr>
          <a:xfrm flipH="1">
            <a:off x="875160" y="6584040"/>
            <a:ext cx="5917320" cy="6120"/>
          </a:xfrm>
          <a:prstGeom prst="line">
            <a:avLst/>
          </a:prstGeom>
          <a:ln w="29160">
            <a:solidFill>
              <a:srgbClr val="FFC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9" name="Line 247"/>
          <p:cNvSpPr/>
          <p:nvPr/>
        </p:nvSpPr>
        <p:spPr>
          <a:xfrm flipH="1" flipV="1">
            <a:off x="803880" y="6631920"/>
            <a:ext cx="6524280" cy="24120"/>
          </a:xfrm>
          <a:prstGeom prst="line">
            <a:avLst/>
          </a:prstGeom>
          <a:ln w="29160">
            <a:solidFill>
              <a:srgbClr val="FFC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0" name="Line 248"/>
          <p:cNvSpPr/>
          <p:nvPr/>
        </p:nvSpPr>
        <p:spPr>
          <a:xfrm flipH="1">
            <a:off x="6792480" y="6393600"/>
            <a:ext cx="5760" cy="185040"/>
          </a:xfrm>
          <a:prstGeom prst="line">
            <a:avLst/>
          </a:prstGeom>
          <a:ln w="29160">
            <a:solidFill>
              <a:srgbClr val="FFC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1" name="Line 249"/>
          <p:cNvSpPr/>
          <p:nvPr/>
        </p:nvSpPr>
        <p:spPr>
          <a:xfrm flipH="1">
            <a:off x="7328160" y="6387840"/>
            <a:ext cx="11880" cy="268200"/>
          </a:xfrm>
          <a:prstGeom prst="line">
            <a:avLst/>
          </a:prstGeom>
          <a:ln w="29160">
            <a:solidFill>
              <a:srgbClr val="FFC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2" name="CustomShape 250"/>
          <p:cNvSpPr/>
          <p:nvPr/>
        </p:nvSpPr>
        <p:spPr>
          <a:xfrm>
            <a:off x="1092600" y="6114960"/>
            <a:ext cx="3862080" cy="48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de-CH" sz="1600" b="0" strike="noStrike" spc="-1">
                <a:solidFill>
                  <a:srgbClr val="FFC000"/>
                </a:solidFill>
                <a:latin typeface="Arial"/>
                <a:ea typeface="DejaVu Sans"/>
              </a:rPr>
              <a:t>VMM ASIC Power: (1.9 – 3.5) V, 4 x 10 A</a:t>
            </a:r>
            <a:endParaRPr lang="de-CH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FFC000"/>
                </a:solidFill>
                <a:latin typeface="Arial"/>
                <a:ea typeface="DejaVu Sans"/>
              </a:rPr>
              <a:t>→ 76 – 140 W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473" name="CustomShape 251"/>
          <p:cNvSpPr/>
          <p:nvPr/>
        </p:nvSpPr>
        <p:spPr>
          <a:xfrm>
            <a:off x="4816080" y="838440"/>
            <a:ext cx="4586040" cy="48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de-CH" sz="1600" b="0" strike="noStrike" spc="-1">
                <a:solidFill>
                  <a:srgbClr val="6A99D0"/>
                </a:solidFill>
                <a:latin typeface="Arial"/>
                <a:ea typeface="DejaVu Sans"/>
              </a:rPr>
              <a:t>Auxilary front-end electronics: (2.9 – 3.5) V, 2.4 A</a:t>
            </a:r>
            <a:endParaRPr lang="de-CH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6A99D0"/>
                </a:solidFill>
                <a:latin typeface="Arial"/>
                <a:ea typeface="DejaVu Sans"/>
              </a:rPr>
              <a:t>                                                                 → 6.9 – 8.4 W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474" name="Line 252"/>
          <p:cNvSpPr/>
          <p:nvPr/>
        </p:nvSpPr>
        <p:spPr>
          <a:xfrm flipH="1" flipV="1">
            <a:off x="5577840" y="1530720"/>
            <a:ext cx="3640320" cy="1800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75" name="Grafik 31"/>
          <p:cNvPicPr/>
          <p:nvPr/>
        </p:nvPicPr>
        <p:blipFill>
          <a:blip r:embed="rId6"/>
          <a:stretch/>
        </p:blipFill>
        <p:spPr>
          <a:xfrm>
            <a:off x="10335240" y="1906920"/>
            <a:ext cx="1231920" cy="820800"/>
          </a:xfrm>
          <a:prstGeom prst="rect">
            <a:avLst/>
          </a:prstGeom>
          <a:ln w="12600">
            <a:noFill/>
          </a:ln>
        </p:spPr>
      </p:pic>
      <p:sp>
        <p:nvSpPr>
          <p:cNvPr id="476" name="CustomShape 253"/>
          <p:cNvSpPr/>
          <p:nvPr/>
        </p:nvSpPr>
        <p:spPr>
          <a:xfrm>
            <a:off x="10023840" y="1634760"/>
            <a:ext cx="2035080" cy="271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tIns="45000" rIns="45720" bIns="45000"/>
          <a:lstStyle/>
          <a:p>
            <a:pPr>
              <a:lnSpc>
                <a:spcPct val="100000"/>
              </a:lnSpc>
            </a:pPr>
            <a:r>
              <a:rPr lang="de-CH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Deutronics DN35W-5 (5.5V, 6A)</a:t>
            </a:r>
            <a:endParaRPr lang="de-CH" sz="1200" b="0" strike="noStrike" spc="-1">
              <a:latin typeface="Arial"/>
            </a:endParaRPr>
          </a:p>
        </p:txBody>
      </p:sp>
      <p:sp>
        <p:nvSpPr>
          <p:cNvPr id="477" name="CustomShape 254"/>
          <p:cNvSpPr/>
          <p:nvPr/>
        </p:nvSpPr>
        <p:spPr>
          <a:xfrm>
            <a:off x="9843480" y="2023560"/>
            <a:ext cx="403920" cy="315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de-CH" sz="1600" b="0" strike="noStrike" spc="-1">
                <a:solidFill>
                  <a:srgbClr val="6A99D0"/>
                </a:solidFill>
                <a:latin typeface="Arial"/>
                <a:ea typeface="DejaVu Sans"/>
              </a:rPr>
              <a:t>Or</a:t>
            </a:r>
            <a:endParaRPr lang="de-CH" sz="1600" b="0" strike="noStrike" spc="-1">
              <a:latin typeface="Arial"/>
            </a:endParaRPr>
          </a:p>
        </p:txBody>
      </p:sp>
      <p:sp>
        <p:nvSpPr>
          <p:cNvPr id="478" name="CustomShape 255"/>
          <p:cNvSpPr/>
          <p:nvPr/>
        </p:nvSpPr>
        <p:spPr>
          <a:xfrm>
            <a:off x="5841720" y="2582280"/>
            <a:ext cx="2897640" cy="178740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de-CH" sz="1400" b="0" i="1" strike="noStrike" spc="-1">
                <a:solidFill>
                  <a:srgbClr val="000000"/>
                </a:solidFill>
                <a:latin typeface="Arial"/>
                <a:ea typeface="DejaVu Sans"/>
              </a:rPr>
              <a:t>Example SRS VMM hybrid:</a:t>
            </a:r>
            <a:endParaRPr lang="de-CH" sz="14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400" b="0" i="1" strike="noStrike" spc="-1">
                <a:solidFill>
                  <a:srgbClr val="000000"/>
                </a:solidFill>
                <a:latin typeface="Arial"/>
                <a:ea typeface="DejaVu Sans"/>
              </a:rPr>
              <a:t>2 VMM ASICs, Aux.(FPGA, ...)</a:t>
            </a:r>
            <a:endParaRPr lang="de-CH" sz="14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400" b="0" i="1" strike="noStrike" spc="-1">
                <a:solidFill>
                  <a:srgbClr val="000000"/>
                </a:solidFill>
                <a:latin typeface="Arial"/>
                <a:ea typeface="DejaVu Sans"/>
              </a:rPr>
              <a:t>VMMs: (1.9-3.5) V @ 1.67 A</a:t>
            </a:r>
            <a:endParaRPr lang="de-CH" sz="14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400" b="0" i="1" strike="noStrike" spc="-1">
                <a:solidFill>
                  <a:srgbClr val="000000"/>
                </a:solidFill>
                <a:latin typeface="Arial"/>
                <a:ea typeface="DejaVu Sans"/>
              </a:rPr>
              <a:t>Aux.: (2.9-3.5) V @ 0.1 A</a:t>
            </a:r>
            <a:endParaRPr lang="de-CH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CH" sz="1400" b="0" i="1" strike="noStrike" spc="-1">
                <a:solidFill>
                  <a:srgbClr val="000000"/>
                </a:solidFill>
                <a:latin typeface="Arial"/>
                <a:ea typeface="DejaVu Sans"/>
              </a:rPr>
              <a:t>→ 24 hybrids/detector</a:t>
            </a:r>
            <a:endParaRPr lang="de-CH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de-CH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CH" sz="1400" b="1" i="1" strike="noStrike" spc="-1">
                <a:solidFill>
                  <a:srgbClr val="000000"/>
                </a:solidFill>
                <a:latin typeface="Arial"/>
                <a:ea typeface="DejaVu Sans"/>
              </a:rPr>
              <a:t>Bare VMM ASIC: ~0.8 A @ 1.2 V</a:t>
            </a:r>
            <a:endParaRPr lang="de-CH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CH" sz="1400" b="0" i="1" strike="noStrike" spc="-1">
                <a:solidFill>
                  <a:srgbClr val="000000"/>
                </a:solidFill>
                <a:latin typeface="Arial"/>
                <a:ea typeface="DejaVu Sans"/>
              </a:rPr>
              <a:t>48 VMM ASICs need/detector</a:t>
            </a:r>
            <a:endParaRPr lang="de-CH" sz="14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083" y="-660"/>
            <a:ext cx="9152951" cy="685866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 rot="1086090">
            <a:off x="6117747" y="1858296"/>
            <a:ext cx="5865837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 err="1" smtClean="0"/>
              <a:t>Does</a:t>
            </a:r>
            <a:r>
              <a:rPr lang="de-DE" dirty="0" smtClean="0"/>
              <a:t> not </a:t>
            </a:r>
            <a:r>
              <a:rPr lang="de-DE" dirty="0" err="1" smtClean="0"/>
              <a:t>work</a:t>
            </a:r>
            <a:r>
              <a:rPr lang="de-DE" dirty="0" smtClean="0"/>
              <a:t>!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Old ADCs (CG1G) </a:t>
            </a:r>
            <a:r>
              <a:rPr lang="de-DE" dirty="0" err="1" smtClean="0"/>
              <a:t>need</a:t>
            </a:r>
            <a:r>
              <a:rPr lang="de-DE" dirty="0" smtClean="0"/>
              <a:t> 2ch </a:t>
            </a:r>
            <a:r>
              <a:rPr lang="de-DE" dirty="0" err="1" smtClean="0"/>
              <a:t>with</a:t>
            </a:r>
            <a:r>
              <a:rPr lang="de-DE" dirty="0" smtClean="0"/>
              <a:t> &gt; 3A (?) per </a:t>
            </a:r>
            <a:r>
              <a:rPr lang="de-DE" dirty="0" err="1" smtClean="0"/>
              <a:t>station</a:t>
            </a:r>
            <a:endParaRPr lang="de-DE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New ADCs (CG3G): 4 ADCs per </a:t>
            </a:r>
            <a:r>
              <a:rPr lang="de-DE" dirty="0" err="1" smtClean="0"/>
              <a:t>station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102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LV </a:t>
            </a:r>
            <a:r>
              <a:rPr lang="de-DE" dirty="0" err="1" smtClean="0"/>
              <a:t>Configurations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327001"/>
              </p:ext>
            </p:extLst>
          </p:nvPr>
        </p:nvGraphicFramePr>
        <p:xfrm>
          <a:off x="609480" y="1176867"/>
          <a:ext cx="10972440" cy="451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740">
                  <a:extLst>
                    <a:ext uri="{9D8B030D-6E8A-4147-A177-3AD203B41FA5}">
                      <a16:colId xmlns:a16="http://schemas.microsoft.com/office/drawing/2014/main" val="3430302460"/>
                    </a:ext>
                  </a:extLst>
                </a:gridCol>
                <a:gridCol w="1828740">
                  <a:extLst>
                    <a:ext uri="{9D8B030D-6E8A-4147-A177-3AD203B41FA5}">
                      <a16:colId xmlns:a16="http://schemas.microsoft.com/office/drawing/2014/main" val="525132565"/>
                    </a:ext>
                  </a:extLst>
                </a:gridCol>
                <a:gridCol w="1828740">
                  <a:extLst>
                    <a:ext uri="{9D8B030D-6E8A-4147-A177-3AD203B41FA5}">
                      <a16:colId xmlns:a16="http://schemas.microsoft.com/office/drawing/2014/main" val="2705776204"/>
                    </a:ext>
                  </a:extLst>
                </a:gridCol>
                <a:gridCol w="1828740">
                  <a:extLst>
                    <a:ext uri="{9D8B030D-6E8A-4147-A177-3AD203B41FA5}">
                      <a16:colId xmlns:a16="http://schemas.microsoft.com/office/drawing/2014/main" val="2240192705"/>
                    </a:ext>
                  </a:extLst>
                </a:gridCol>
                <a:gridCol w="1828740">
                  <a:extLst>
                    <a:ext uri="{9D8B030D-6E8A-4147-A177-3AD203B41FA5}">
                      <a16:colId xmlns:a16="http://schemas.microsoft.com/office/drawing/2014/main" val="4200975394"/>
                    </a:ext>
                  </a:extLst>
                </a:gridCol>
                <a:gridCol w="1828740">
                  <a:extLst>
                    <a:ext uri="{9D8B030D-6E8A-4147-A177-3AD203B41FA5}">
                      <a16:colId xmlns:a16="http://schemas.microsoft.com/office/drawing/2014/main" val="10109707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Generation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p.s.</a:t>
                      </a:r>
                      <a:r>
                        <a:rPr lang="de-DE" dirty="0" smtClean="0"/>
                        <a:t> type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GMnnU1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GMnnV1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GMnnX1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GMnnY1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7603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CG1G</a:t>
                      </a:r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APV: CAEN A516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aseline="0" dirty="0" smtClean="0"/>
                        <a:t>2ch, </a:t>
                      </a:r>
                      <a:r>
                        <a:rPr lang="de-DE" baseline="0" dirty="0" smtClean="0">
                          <a:sym typeface="Symbol" panose="05050102010706020507" pitchFamily="18" charset="2"/>
                        </a:rPr>
                        <a:t>3.5V, -0.9A, +0.7A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/>
                        <a:t>2ch, </a:t>
                      </a:r>
                      <a:r>
                        <a:rPr lang="de-DE" baseline="0" dirty="0" smtClean="0">
                          <a:sym typeface="Symbol" panose="05050102010706020507" pitchFamily="18" charset="2"/>
                        </a:rPr>
                        <a:t>3.5V, -0.9A, +0.7A</a:t>
                      </a:r>
                      <a:endParaRPr lang="de-DE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/>
                        <a:t>2ch, </a:t>
                      </a:r>
                      <a:r>
                        <a:rPr lang="de-DE" baseline="0" dirty="0" smtClean="0">
                          <a:sym typeface="Symbol" panose="05050102010706020507" pitchFamily="18" charset="2"/>
                        </a:rPr>
                        <a:t>3.5V, -0.9A, +0.7A</a:t>
                      </a:r>
                      <a:endParaRPr lang="de-DE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/>
                        <a:t>2ch, </a:t>
                      </a:r>
                      <a:r>
                        <a:rPr lang="de-DE" baseline="0" dirty="0" smtClean="0">
                          <a:sym typeface="Symbol" panose="05050102010706020507" pitchFamily="18" charset="2"/>
                        </a:rPr>
                        <a:t>3.5V, -0.9A, +0.7A</a:t>
                      </a:r>
                      <a:endParaRPr lang="de-DE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409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APV: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dirty="0" smtClean="0"/>
                        <a:t>HMP4040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2ch,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smtClean="0">
                          <a:sym typeface="Symbol" panose="05050102010706020507" pitchFamily="18" charset="2"/>
                        </a:rPr>
                        <a:t>3.5V, -1.8A, +1.4A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2ch,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smtClean="0">
                          <a:sym typeface="Symbol" panose="05050102010706020507" pitchFamily="18" charset="2"/>
                        </a:rPr>
                        <a:t>3.5V, -1.8A, +1.4A</a:t>
                      </a:r>
                      <a:endParaRPr lang="de-DE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314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ADC: DN35-5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2ch, </a:t>
                      </a:r>
                      <a:r>
                        <a:rPr lang="de-DE" dirty="0" smtClean="0">
                          <a:sym typeface="Symbol" panose="05050102010706020507" pitchFamily="18" charset="2"/>
                        </a:rPr>
                        <a:t>5V</a:t>
                      </a:r>
                      <a:r>
                        <a:rPr lang="de-DE" smtClean="0">
                          <a:sym typeface="Symbol" panose="05050102010706020507" pitchFamily="18" charset="2"/>
                        </a:rPr>
                        <a:t>, +3.2A, -0.6A</a:t>
                      </a:r>
                      <a:r>
                        <a:rPr lang="de-DE" smtClean="0"/>
                        <a:t> 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1215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CG2G (PGEM)</a:t>
                      </a:r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APV: DN35-5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2ch,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smtClean="0">
                          <a:sym typeface="Symbol" panose="05050102010706020507" pitchFamily="18" charset="2"/>
                        </a:rPr>
                        <a:t>3.5V, -1.8A, +1.4A</a:t>
                      </a:r>
                      <a:endParaRPr lang="de-DE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2ch,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smtClean="0">
                          <a:sym typeface="Symbol" panose="05050102010706020507" pitchFamily="18" charset="2"/>
                        </a:rPr>
                        <a:t>3.5V, -1.8A, +1.4A</a:t>
                      </a:r>
                      <a:endParaRPr lang="de-DE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2851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ADC: DN35-5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3ch, </a:t>
                      </a:r>
                      <a:r>
                        <a:rPr lang="de-DE" dirty="0" smtClean="0">
                          <a:sym typeface="Symbol" panose="05050102010706020507" pitchFamily="18" charset="2"/>
                        </a:rPr>
                        <a:t>5V, +6A, -3A</a:t>
                      </a:r>
                      <a:r>
                        <a:rPr lang="de-DE" dirty="0" smtClean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7606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CG3G</a:t>
                      </a:r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APV: HMP4040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1ch, +3.3V, 4-6A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1ch, +3.3V, 4-6A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1ch, +3.3V, 4-6A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1ch, +3.3V, 4-6A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586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ADC: HMP4040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1ch, +5V, &lt;3A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1ch, +5V, &lt;3A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1ch, +5V, &lt;3A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1ch, +5V, &lt;3A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9848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CG4G</a:t>
                      </a:r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VMM (SRS): HMP4040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1ch, 1.9-3.5V, 9.6A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1ch, 1.9-3.5V, 9.6A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1ch, 1.9-3.5V, 9.6A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1ch, 1.9-3.5V, 9.6A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7126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Auxiliary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1ch, 2.9-3.5V, 2.4A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1ch, 2.9-3.5V, 2.4A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8327244"/>
                  </a:ext>
                </a:extLst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520989" y="6113206"/>
            <a:ext cx="7021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For</a:t>
            </a:r>
            <a:r>
              <a:rPr lang="de-DE" dirty="0" smtClean="0"/>
              <a:t> Center HV </a:t>
            </a:r>
            <a:r>
              <a:rPr lang="de-DE" dirty="0" err="1" smtClean="0"/>
              <a:t>switch</a:t>
            </a:r>
            <a:r>
              <a:rPr lang="de-DE" dirty="0" smtClean="0"/>
              <a:t>: 1 </a:t>
            </a:r>
            <a:r>
              <a:rPr lang="de-DE" dirty="0" err="1" smtClean="0"/>
              <a:t>ch</a:t>
            </a:r>
            <a:r>
              <a:rPr lang="de-DE" dirty="0" smtClean="0"/>
              <a:t> 12V,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smtClean="0">
                <a:sym typeface="Symbol" panose="05050102010706020507" pitchFamily="18" charset="2"/>
              </a:rPr>
              <a:t> find simpler </a:t>
            </a:r>
            <a:r>
              <a:rPr lang="de-DE" dirty="0" err="1" smtClean="0">
                <a:sym typeface="Symbol" panose="05050102010706020507" pitchFamily="18" charset="2"/>
              </a:rPr>
              <a:t>solution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8458200" y="81116"/>
            <a:ext cx="30187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green</a:t>
            </a:r>
            <a:r>
              <a:rPr lang="de-DE" dirty="0" smtClean="0"/>
              <a:t>: </a:t>
            </a:r>
            <a:r>
              <a:rPr lang="de-DE" dirty="0" err="1" smtClean="0"/>
              <a:t>existing</a:t>
            </a:r>
            <a:endParaRPr lang="de-DE" dirty="0" smtClean="0"/>
          </a:p>
          <a:p>
            <a:r>
              <a:rPr lang="de-DE" dirty="0" err="1" smtClean="0"/>
              <a:t>dark</a:t>
            </a:r>
            <a:r>
              <a:rPr lang="de-DE" dirty="0" smtClean="0"/>
              <a:t> orange: plan </a:t>
            </a:r>
            <a:r>
              <a:rPr lang="de-DE" dirty="0" err="1" smtClean="0"/>
              <a:t>for</a:t>
            </a:r>
            <a:r>
              <a:rPr lang="de-DE" dirty="0" smtClean="0"/>
              <a:t> 2021</a:t>
            </a:r>
          </a:p>
          <a:p>
            <a:r>
              <a:rPr lang="de-DE" dirty="0" smtClean="0"/>
              <a:t>light orange: </a:t>
            </a:r>
            <a:r>
              <a:rPr lang="de-DE" dirty="0" err="1" smtClean="0"/>
              <a:t>possible</a:t>
            </a:r>
            <a:r>
              <a:rPr lang="de-DE" dirty="0" smtClean="0"/>
              <a:t> </a:t>
            </a:r>
            <a:r>
              <a:rPr lang="de-DE" dirty="0" err="1" smtClean="0"/>
              <a:t>future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002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Price Tags</a:t>
            </a:r>
            <a:endParaRPr lang="de-DE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486115"/>
              </p:ext>
            </p:extLst>
          </p:nvPr>
        </p:nvGraphicFramePr>
        <p:xfrm>
          <a:off x="837381" y="1825795"/>
          <a:ext cx="812799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626445863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606975433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7131689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Type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Web </a:t>
                      </a:r>
                      <a:r>
                        <a:rPr lang="de-DE" dirty="0" err="1" smtClean="0"/>
                        <a:t>price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Needed</a:t>
                      </a:r>
                      <a:r>
                        <a:rPr lang="de-DE" dirty="0" smtClean="0"/>
                        <a:t> per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station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8149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HMC8043 (3ch)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1450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 (Moritz‘ </a:t>
                      </a:r>
                      <a:r>
                        <a:rPr lang="de-DE" dirty="0" err="1" smtClean="0"/>
                        <a:t>conf</a:t>
                      </a:r>
                      <a:r>
                        <a:rPr lang="de-DE" dirty="0" smtClean="0"/>
                        <a:t>.)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748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HMP4040 (4ch)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2310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</a:t>
                      </a:r>
                      <a:r>
                        <a:rPr lang="de-DE" baseline="0" dirty="0" smtClean="0"/>
                        <a:t> (CG1G), 2 </a:t>
                      </a:r>
                      <a:r>
                        <a:rPr lang="de-DE" baseline="0" dirty="0" err="1" smtClean="0"/>
                        <a:t>if</a:t>
                      </a:r>
                      <a:r>
                        <a:rPr lang="de-DE" baseline="0" dirty="0" smtClean="0"/>
                        <a:t> also ADC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8125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 (CG2G, CG3G)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507725"/>
                  </a:ext>
                </a:extLst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8965380" y="2198143"/>
            <a:ext cx="2976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but not </a:t>
            </a:r>
            <a:r>
              <a:rPr lang="de-DE" dirty="0" err="1" smtClean="0"/>
              <a:t>sufficient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ADCs!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837381" y="4254910"/>
            <a:ext cx="6308202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 smtClean="0"/>
              <a:t>Note: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HMP4040 </a:t>
            </a:r>
            <a:r>
              <a:rPr lang="de-DE" dirty="0" err="1" smtClean="0"/>
              <a:t>already</a:t>
            </a:r>
            <a:r>
              <a:rPr lang="de-DE" dirty="0" smtClean="0"/>
              <a:t> in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APVs at NA64 </a:t>
            </a:r>
            <a:r>
              <a:rPr lang="de-DE" dirty="0" err="1" smtClean="0"/>
              <a:t>and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lab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will </a:t>
            </a:r>
            <a:r>
              <a:rPr lang="de-DE" dirty="0" err="1" smtClean="0"/>
              <a:t>perform</a:t>
            </a:r>
            <a:r>
              <a:rPr lang="de-DE" dirty="0" smtClean="0"/>
              <a:t> rate </a:t>
            </a:r>
            <a:r>
              <a:rPr lang="de-DE" dirty="0" err="1" smtClean="0"/>
              <a:t>test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lab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err="1" smtClean="0"/>
              <a:t>compatibility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DCS?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err="1" smtClean="0"/>
              <a:t>connection</a:t>
            </a:r>
            <a:r>
              <a:rPr lang="de-DE" dirty="0" smtClean="0"/>
              <a:t> on </a:t>
            </a:r>
            <a:r>
              <a:rPr lang="de-DE" dirty="0" err="1" smtClean="0"/>
              <a:t>backside</a:t>
            </a:r>
            <a:r>
              <a:rPr lang="de-DE" dirty="0" smtClean="0"/>
              <a:t>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028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Occupancy</a:t>
            </a:r>
            <a:r>
              <a:rPr lang="de-DE" dirty="0" smtClean="0"/>
              <a:t> </a:t>
            </a:r>
            <a:r>
              <a:rPr lang="de-DE" dirty="0" err="1" smtClean="0"/>
              <a:t>vs</a:t>
            </a:r>
            <a:r>
              <a:rPr lang="de-DE" dirty="0" smtClean="0"/>
              <a:t> Trigger Rate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6155" y="1288008"/>
            <a:ext cx="8191176" cy="548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25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Slides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Moritz: TB Nov. 12, 2019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0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Test </a:t>
            </a:r>
            <a:r>
              <a:rPr lang="de-DE" dirty="0" err="1" smtClean="0"/>
              <a:t>of</a:t>
            </a:r>
            <a:r>
              <a:rPr lang="de-DE" dirty="0" smtClean="0"/>
              <a:t> R&amp;S Power Supply </a:t>
            </a:r>
            <a:r>
              <a:rPr lang="de-DE" dirty="0" err="1" smtClean="0"/>
              <a:t>during</a:t>
            </a:r>
            <a:r>
              <a:rPr lang="de-DE" dirty="0" smtClean="0"/>
              <a:t> Dry Run</a:t>
            </a:r>
            <a:endParaRPr lang="de-DE" dirty="0"/>
          </a:p>
        </p:txBody>
      </p:sp>
      <p:sp>
        <p:nvSpPr>
          <p:cNvPr id="5" name="TextShape 2"/>
          <p:cNvSpPr txBox="1"/>
          <p:nvPr/>
        </p:nvSpPr>
        <p:spPr>
          <a:xfrm>
            <a:off x="1593300" y="178488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strike="noStrike" spc="-1" dirty="0">
                <a:latin typeface="Arial"/>
              </a:rPr>
              <a:t>Noise </a:t>
            </a:r>
            <a:r>
              <a:rPr lang="de-DE" sz="3200" b="0" strike="noStrike" spc="-1" dirty="0" err="1">
                <a:latin typeface="Arial"/>
              </a:rPr>
              <a:t>spikes</a:t>
            </a:r>
            <a:r>
              <a:rPr lang="de-DE" sz="3200" b="0" strike="noStrike" spc="-1" dirty="0">
                <a:latin typeface="Arial"/>
              </a:rPr>
              <a:t> </a:t>
            </a:r>
            <a:r>
              <a:rPr lang="de-DE" sz="3200" b="0" strike="noStrike" spc="-1" dirty="0" err="1">
                <a:latin typeface="Arial"/>
              </a:rPr>
              <a:t>increased</a:t>
            </a:r>
            <a:r>
              <a:rPr lang="de-DE" sz="3200" b="0" strike="noStrike" spc="-1" dirty="0">
                <a:latin typeface="Arial"/>
              </a:rPr>
              <a:t> </a:t>
            </a:r>
            <a:r>
              <a:rPr lang="de-DE" sz="3200" b="0" strike="noStrike" spc="-1" dirty="0" err="1">
                <a:latin typeface="Arial"/>
              </a:rPr>
              <a:t>using</a:t>
            </a:r>
            <a:r>
              <a:rPr lang="de-DE" sz="3200" b="0" strike="noStrike" spc="-1" dirty="0">
                <a:latin typeface="Arial"/>
              </a:rPr>
              <a:t> </a:t>
            </a:r>
            <a:r>
              <a:rPr lang="de-DE" sz="3200" b="0" strike="noStrike" spc="-1" dirty="0" err="1">
                <a:latin typeface="Arial"/>
              </a:rPr>
              <a:t>the</a:t>
            </a:r>
            <a:r>
              <a:rPr lang="de-DE" sz="3200" b="0" strike="noStrike" spc="-1" dirty="0">
                <a:latin typeface="Arial"/>
              </a:rPr>
              <a:t> </a:t>
            </a:r>
            <a:r>
              <a:rPr lang="de-DE" sz="3200" b="0" strike="noStrike" spc="-1" dirty="0" err="1">
                <a:latin typeface="Arial"/>
              </a:rPr>
              <a:t>new</a:t>
            </a:r>
            <a:r>
              <a:rPr lang="de-DE" sz="3200" b="0" strike="noStrike" spc="-1" dirty="0">
                <a:latin typeface="Arial"/>
              </a:rPr>
              <a:t> power </a:t>
            </a:r>
            <a:r>
              <a:rPr lang="de-DE" sz="3200" b="0" strike="noStrike" spc="-1" dirty="0" err="1">
                <a:latin typeface="Arial"/>
              </a:rPr>
              <a:t>supply</a:t>
            </a:r>
            <a:endParaRPr lang="de-DE" sz="3200" b="0" strike="noStrike" spc="-1" dirty="0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strike="noStrike" spc="-1" dirty="0">
                <a:latin typeface="Arial"/>
              </a:rPr>
              <a:t>New </a:t>
            </a:r>
            <a:r>
              <a:rPr lang="de-DE" sz="3200" b="0" strike="noStrike" spc="-1" dirty="0" err="1">
                <a:latin typeface="Arial"/>
              </a:rPr>
              <a:t>pedestals</a:t>
            </a:r>
            <a:r>
              <a:rPr lang="de-DE" sz="3200" b="0" strike="noStrike" spc="-1" dirty="0">
                <a:latin typeface="Arial"/>
              </a:rPr>
              <a:t> </a:t>
            </a:r>
            <a:r>
              <a:rPr lang="de-DE" sz="3200" b="0" strike="noStrike" spc="-1" dirty="0" err="1">
                <a:latin typeface="Arial"/>
              </a:rPr>
              <a:t>were</a:t>
            </a:r>
            <a:r>
              <a:rPr lang="de-DE" sz="3200" b="0" strike="noStrike" spc="-1" dirty="0">
                <a:latin typeface="Arial"/>
              </a:rPr>
              <a:t> </a:t>
            </a:r>
            <a:r>
              <a:rPr lang="de-DE" sz="3200" b="0" strike="noStrike" spc="-1" dirty="0" err="1">
                <a:latin typeface="Arial"/>
              </a:rPr>
              <a:t>taken</a:t>
            </a:r>
            <a:r>
              <a:rPr lang="de-DE" sz="3200" b="0" strike="noStrike" spc="-1" dirty="0">
                <a:latin typeface="Arial"/>
              </a:rPr>
              <a:t> </a:t>
            </a:r>
            <a:r>
              <a:rPr lang="de-DE" sz="3200" b="0" strike="noStrike" spc="-1" dirty="0" err="1">
                <a:latin typeface="Arial"/>
              </a:rPr>
              <a:t>and</a:t>
            </a:r>
            <a:r>
              <a:rPr lang="de-DE" sz="3200" b="0" strike="noStrike" spc="-1" dirty="0">
                <a:latin typeface="Arial"/>
              </a:rPr>
              <a:t> </a:t>
            </a:r>
            <a:r>
              <a:rPr lang="de-DE" sz="3200" b="0" strike="noStrike" spc="-1" dirty="0" err="1">
                <a:latin typeface="Arial"/>
              </a:rPr>
              <a:t>loaded</a:t>
            </a:r>
            <a:endParaRPr lang="de-DE" sz="3200" b="0" strike="noStrike" spc="-1" dirty="0">
              <a:latin typeface="Arial"/>
            </a:endParaRPr>
          </a:p>
        </p:txBody>
      </p:sp>
      <p:pic>
        <p:nvPicPr>
          <p:cNvPr id="6" name="Grafik 5"/>
          <p:cNvPicPr/>
          <p:nvPr/>
        </p:nvPicPr>
        <p:blipFill>
          <a:blip r:embed="rId2"/>
          <a:stretch/>
        </p:blipFill>
        <p:spPr>
          <a:xfrm>
            <a:off x="6311460" y="1784520"/>
            <a:ext cx="4287240" cy="32886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010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833" y="0"/>
            <a:ext cx="9138202" cy="6847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59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965" y="0"/>
            <a:ext cx="91520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96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965" y="0"/>
            <a:ext cx="91520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11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965" y="0"/>
            <a:ext cx="91520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33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965" y="0"/>
            <a:ext cx="91520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97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Occupancy</a:t>
            </a:r>
            <a:r>
              <a:rPr lang="de-DE" dirty="0" smtClean="0"/>
              <a:t> </a:t>
            </a:r>
            <a:r>
              <a:rPr lang="de-DE" dirty="0" err="1" smtClean="0"/>
              <a:t>compared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2019</a:t>
            </a:r>
            <a:endParaRPr lang="de-DE" dirty="0"/>
          </a:p>
        </p:txBody>
      </p:sp>
      <p:sp>
        <p:nvSpPr>
          <p:cNvPr id="3" name="TextShape 2"/>
          <p:cNvSpPr txBox="1"/>
          <p:nvPr/>
        </p:nvSpPr>
        <p:spPr>
          <a:xfrm>
            <a:off x="1558380" y="17847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latin typeface="Arial"/>
              </a:rPr>
              <a:t>The occupancy has the same magnitude compared to 2019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latin typeface="Arial"/>
              </a:rPr>
              <a:t>XY is sligthly worse, U slightly better</a:t>
            </a:r>
          </a:p>
        </p:txBody>
      </p:sp>
      <p:pic>
        <p:nvPicPr>
          <p:cNvPr id="4" name="Grafik 3"/>
          <p:cNvPicPr/>
          <p:nvPr/>
        </p:nvPicPr>
        <p:blipFill>
          <a:blip r:embed="rId2"/>
          <a:stretch/>
        </p:blipFill>
        <p:spPr>
          <a:xfrm>
            <a:off x="6273067" y="1418400"/>
            <a:ext cx="5503519" cy="390175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450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New </a:t>
            </a:r>
            <a:r>
              <a:rPr lang="de-DE" dirty="0" err="1" smtClean="0"/>
              <a:t>Detectors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2021 (G3G)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/>
          <a:srcRect t="24081" b="8032"/>
          <a:stretch/>
        </p:blipFill>
        <p:spPr>
          <a:xfrm>
            <a:off x="930629" y="1418400"/>
            <a:ext cx="9933734" cy="505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4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383460" y="1489587"/>
            <a:ext cx="117070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GEM </a:t>
            </a:r>
            <a:r>
              <a:rPr lang="de-DE" dirty="0" err="1" smtClean="0"/>
              <a:t>foils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readout</a:t>
            </a:r>
            <a:r>
              <a:rPr lang="de-DE" dirty="0" smtClean="0"/>
              <a:t> </a:t>
            </a:r>
            <a:r>
              <a:rPr lang="de-DE" dirty="0" err="1" smtClean="0"/>
              <a:t>circuit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2 </a:t>
            </a:r>
            <a:r>
              <a:rPr lang="de-DE" dirty="0" err="1" smtClean="0"/>
              <a:t>detector</a:t>
            </a:r>
            <a:r>
              <a:rPr lang="de-DE" dirty="0" smtClean="0"/>
              <a:t> </a:t>
            </a:r>
            <a:r>
              <a:rPr lang="de-DE" dirty="0" err="1" smtClean="0"/>
              <a:t>received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CERN, </a:t>
            </a:r>
            <a:r>
              <a:rPr lang="de-DE" dirty="0" err="1" smtClean="0"/>
              <a:t>optical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 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frames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2 </a:t>
            </a:r>
            <a:r>
              <a:rPr lang="de-DE" dirty="0" err="1" smtClean="0"/>
              <a:t>detectors</a:t>
            </a:r>
            <a:r>
              <a:rPr lang="de-DE" dirty="0" smtClean="0"/>
              <a:t> </a:t>
            </a:r>
            <a:r>
              <a:rPr lang="de-DE" dirty="0" err="1" smtClean="0"/>
              <a:t>received</a:t>
            </a:r>
            <a:r>
              <a:rPr lang="de-DE" dirty="0" smtClean="0"/>
              <a:t>, </a:t>
            </a:r>
            <a:r>
              <a:rPr lang="de-DE" dirty="0" err="1" smtClean="0"/>
              <a:t>being</a:t>
            </a:r>
            <a:r>
              <a:rPr lang="de-DE" dirty="0" smtClean="0"/>
              <a:t> </a:t>
            </a:r>
            <a:r>
              <a:rPr lang="de-DE" dirty="0" err="1" smtClean="0"/>
              <a:t>prepared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support</a:t>
            </a:r>
            <a:r>
              <a:rPr lang="de-DE" dirty="0" smtClean="0"/>
              <a:t> </a:t>
            </a:r>
            <a:r>
              <a:rPr lang="de-DE" dirty="0" err="1" smtClean="0"/>
              <a:t>plates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2 </a:t>
            </a:r>
            <a:r>
              <a:rPr lang="de-DE" dirty="0" err="1" smtClean="0"/>
              <a:t>detectors</a:t>
            </a:r>
            <a:r>
              <a:rPr lang="de-DE" dirty="0" smtClean="0"/>
              <a:t> </a:t>
            </a:r>
            <a:r>
              <a:rPr lang="de-DE" dirty="0" err="1" smtClean="0"/>
              <a:t>received</a:t>
            </a:r>
            <a:r>
              <a:rPr lang="de-DE" dirty="0" smtClean="0"/>
              <a:t>, strong </a:t>
            </a:r>
            <a:r>
              <a:rPr lang="de-DE" dirty="0" err="1" smtClean="0"/>
              <a:t>bending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large </a:t>
            </a:r>
            <a:r>
              <a:rPr lang="de-DE" dirty="0" err="1" smtClean="0"/>
              <a:t>ones</a:t>
            </a:r>
            <a:r>
              <a:rPr lang="de-DE" dirty="0" smtClean="0"/>
              <a:t> </a:t>
            </a:r>
            <a:r>
              <a:rPr lang="de-DE" dirty="0" err="1" smtClean="0"/>
              <a:t>observed</a:t>
            </a:r>
            <a:r>
              <a:rPr lang="de-DE" dirty="0" smtClean="0"/>
              <a:t>,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reproduced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company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699"/>
          <a:stretch/>
        </p:blipFill>
        <p:spPr>
          <a:xfrm>
            <a:off x="1922208" y="2708937"/>
            <a:ext cx="8025580" cy="38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33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APV Frontend Cards</a:t>
            </a:r>
            <a:endParaRPr lang="de-DE" dirty="0"/>
          </a:p>
        </p:txBody>
      </p:sp>
      <p:sp>
        <p:nvSpPr>
          <p:cNvPr id="3" name="Google Shape;180;p27"/>
          <p:cNvSpPr txBox="1"/>
          <p:nvPr/>
        </p:nvSpPr>
        <p:spPr>
          <a:xfrm>
            <a:off x="1056097" y="1294024"/>
            <a:ext cx="3994800" cy="10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07529A"/>
              </a:buClr>
              <a:buSzPts val="1500"/>
              <a:buFont typeface="Calibri"/>
              <a:buChar char="●"/>
            </a:pPr>
            <a:r>
              <a:rPr lang="en-US" sz="2000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3 Prototypes tested, ENC measured</a:t>
            </a:r>
            <a:endParaRPr sz="2000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07529A"/>
              </a:buClr>
              <a:buSzPts val="1500"/>
              <a:buFont typeface="Calibri"/>
              <a:buChar char="●"/>
            </a:pPr>
            <a:r>
              <a:rPr lang="en-US" sz="2000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Tested with Test Station + existing ADC</a:t>
            </a:r>
            <a:endParaRPr sz="2000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07529A"/>
              </a:buClr>
              <a:buSzPts val="1500"/>
              <a:buFont typeface="Calibri"/>
              <a:buChar char="●"/>
            </a:pPr>
            <a:r>
              <a:rPr lang="en-US" sz="2000" b="1" dirty="0">
                <a:solidFill>
                  <a:srgbClr val="127622"/>
                </a:solidFill>
                <a:latin typeface="Calibri"/>
                <a:ea typeface="Calibri"/>
                <a:cs typeface="Calibri"/>
                <a:sym typeface="Calibri"/>
              </a:rPr>
              <a:t>54 more frontends in production.</a:t>
            </a:r>
            <a:endParaRPr sz="2000" b="1" dirty="0">
              <a:solidFill>
                <a:srgbClr val="12762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Google Shape;181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>
            <a:off x="1260530" y="3038315"/>
            <a:ext cx="1133000" cy="1005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8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22574" y="693596"/>
            <a:ext cx="4114800" cy="2991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88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56097" y="4404343"/>
            <a:ext cx="1431576" cy="188012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89;p27"/>
          <p:cNvSpPr txBox="1"/>
          <p:nvPr/>
        </p:nvSpPr>
        <p:spPr>
          <a:xfrm>
            <a:off x="3628104" y="3757543"/>
            <a:ext cx="3550085" cy="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EAB90C"/>
                </a:solidFill>
                <a:latin typeface="Exo 2 Regular"/>
                <a:ea typeface="Exo 2 Regular"/>
                <a:cs typeface="Exo 2 Regular"/>
                <a:sym typeface="Exo 2 Regular"/>
              </a:rPr>
              <a:t>New ADCs for APV Readout</a:t>
            </a:r>
            <a:endParaRPr sz="2000" b="1" strike="noStrike" dirty="0">
              <a:solidFill>
                <a:srgbClr val="EAB90C"/>
              </a:solidFill>
              <a:latin typeface="Exo 2 Regular"/>
              <a:ea typeface="Exo 2 Regular"/>
              <a:cs typeface="Exo 2 Regular"/>
              <a:sym typeface="Exo 2 Regular"/>
            </a:endParaRPr>
          </a:p>
        </p:txBody>
      </p:sp>
      <p:sp>
        <p:nvSpPr>
          <p:cNvPr id="8" name="Google Shape;190;p27"/>
          <p:cNvSpPr txBox="1"/>
          <p:nvPr/>
        </p:nvSpPr>
        <p:spPr>
          <a:xfrm>
            <a:off x="3840344" y="4404343"/>
            <a:ext cx="3155100" cy="128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rgbClr val="07529A"/>
              </a:buClr>
              <a:buSzPts val="1200"/>
              <a:buFont typeface="Calibri"/>
              <a:buChar char="●"/>
            </a:pPr>
            <a:r>
              <a:rPr lang="en-US" sz="2000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16 Channels, 12 Bit, 65 MSPS</a:t>
            </a:r>
            <a:endParaRPr sz="2000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rgbClr val="07529A"/>
              </a:buClr>
              <a:buSzPts val="1200"/>
              <a:buFont typeface="Calibri"/>
              <a:buChar char="●"/>
            </a:pPr>
            <a:r>
              <a:rPr lang="en-US" sz="2000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2 units needed for one GEM detector</a:t>
            </a:r>
            <a:endParaRPr sz="2000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rgbClr val="07529A"/>
              </a:buClr>
              <a:buSzPts val="1200"/>
              <a:buFont typeface="Calibri"/>
              <a:buChar char="●"/>
            </a:pPr>
            <a:r>
              <a:rPr lang="en-US" sz="2000" dirty="0" smtClean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Schematic</a:t>
            </a:r>
            <a:r>
              <a:rPr lang="en-US" sz="2000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: I. </a:t>
            </a:r>
            <a:r>
              <a:rPr lang="en-US" sz="2000" dirty="0" err="1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Konorov</a:t>
            </a:r>
            <a:endParaRPr sz="2000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rgbClr val="07529A"/>
              </a:buClr>
              <a:buSzPts val="1200"/>
              <a:buFont typeface="Calibri"/>
              <a:buChar char="●"/>
            </a:pPr>
            <a:r>
              <a:rPr lang="en-US" sz="2000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Layout: C. Tezel, C. H.</a:t>
            </a:r>
            <a:endParaRPr sz="2000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rgbClr val="07529A"/>
              </a:buClr>
              <a:buSzPts val="1200"/>
              <a:buFont typeface="Calibri"/>
              <a:buChar char="●"/>
            </a:pPr>
            <a:r>
              <a:rPr lang="en-US" sz="2000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Assembly: 3 Prototypes</a:t>
            </a:r>
            <a:endParaRPr sz="2000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591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Stabilized</a:t>
            </a:r>
            <a:r>
              <a:rPr lang="de-DE" dirty="0" smtClean="0"/>
              <a:t> </a:t>
            </a:r>
            <a:r>
              <a:rPr lang="de-DE" dirty="0" err="1" smtClean="0"/>
              <a:t>Voltage</a:t>
            </a:r>
            <a:r>
              <a:rPr lang="de-DE" dirty="0" smtClean="0"/>
              <a:t> </a:t>
            </a:r>
            <a:r>
              <a:rPr lang="de-DE" dirty="0" err="1" smtClean="0"/>
              <a:t>Divider</a:t>
            </a:r>
            <a:endParaRPr lang="de-DE" dirty="0"/>
          </a:p>
        </p:txBody>
      </p:sp>
      <p:sp>
        <p:nvSpPr>
          <p:cNvPr id="3" name="Google Shape;195;p28"/>
          <p:cNvSpPr txBox="1"/>
          <p:nvPr/>
        </p:nvSpPr>
        <p:spPr>
          <a:xfrm>
            <a:off x="888079" y="1418400"/>
            <a:ext cx="3874500" cy="37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07529A"/>
              </a:buClr>
              <a:buSzPts val="1500"/>
              <a:buFont typeface="Calibri"/>
              <a:buChar char="●"/>
            </a:pPr>
            <a:r>
              <a:rPr lang="en-US" sz="2000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Prototypes assembled + tested</a:t>
            </a:r>
            <a:endParaRPr sz="2000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Clr>
                <a:srgbClr val="07529A"/>
              </a:buClr>
              <a:buSzPts val="1500"/>
              <a:buFont typeface="Calibri"/>
              <a:buChar char="−"/>
            </a:pPr>
            <a:r>
              <a:rPr lang="en-US" sz="2000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Output voltage stable for small loads</a:t>
            </a:r>
            <a:endParaRPr sz="2000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Clr>
                <a:srgbClr val="07529A"/>
              </a:buClr>
              <a:buSzPts val="1500"/>
              <a:buFont typeface="Calibri"/>
              <a:buChar char="−"/>
            </a:pPr>
            <a:r>
              <a:rPr lang="en-US" sz="2000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Current limited (~15µA)</a:t>
            </a:r>
            <a:endParaRPr sz="2000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Clr>
                <a:srgbClr val="07529A"/>
              </a:buClr>
              <a:buSzPts val="1500"/>
              <a:buFont typeface="Calibri"/>
              <a:buChar char="−"/>
            </a:pPr>
            <a:r>
              <a:rPr lang="en-US" sz="2000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even smaller voltage change when loading neighboring pad</a:t>
            </a:r>
            <a:endParaRPr sz="2000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07529A"/>
              </a:buClr>
              <a:buSzPts val="1500"/>
              <a:buFont typeface="Calibri"/>
              <a:buChar char="●"/>
            </a:pPr>
            <a:r>
              <a:rPr lang="en-US" sz="2000" dirty="0" err="1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Todo</a:t>
            </a:r>
            <a:r>
              <a:rPr lang="en-US" sz="2000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endParaRPr sz="2000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Clr>
                <a:srgbClr val="07529A"/>
              </a:buClr>
              <a:buSzPts val="1500"/>
              <a:buFont typeface="Calibri"/>
              <a:buChar char="−"/>
            </a:pPr>
            <a:r>
              <a:rPr lang="en-US" sz="2000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Test in detector</a:t>
            </a:r>
            <a:endParaRPr sz="2000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Google Shape;201;p2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33777" y="376085"/>
            <a:ext cx="3810972" cy="3214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20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91284" y="3693171"/>
            <a:ext cx="3642851" cy="3032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9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800000">
            <a:off x="1514885" y="4387646"/>
            <a:ext cx="4679437" cy="22773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865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Discharge</a:t>
            </a:r>
            <a:r>
              <a:rPr lang="de-DE" dirty="0" smtClean="0"/>
              <a:t> Simulator</a:t>
            </a:r>
            <a:endParaRPr lang="de-DE" dirty="0"/>
          </a:p>
        </p:txBody>
      </p:sp>
      <p:pic>
        <p:nvPicPr>
          <p:cNvPr id="3" name="Google Shape;212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534272" y="451152"/>
            <a:ext cx="2157387" cy="283773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214;p29"/>
          <p:cNvSpPr txBox="1"/>
          <p:nvPr/>
        </p:nvSpPr>
        <p:spPr>
          <a:xfrm>
            <a:off x="1022975" y="1485874"/>
            <a:ext cx="4381500" cy="19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marR="0" lvl="0" indent="-317500" algn="l" rtl="0">
              <a:spcBef>
                <a:spcPts val="0"/>
              </a:spcBef>
              <a:spcAft>
                <a:spcPts val="0"/>
              </a:spcAft>
              <a:buClr>
                <a:srgbClr val="07529A"/>
              </a:buClr>
              <a:buSzPts val="1400"/>
              <a:buFont typeface="Calibri"/>
              <a:buChar char="●"/>
            </a:pPr>
            <a:r>
              <a:rPr lang="en-US" sz="2000" b="0" strike="noStrike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APV FE has protection against discharges</a:t>
            </a:r>
            <a:endParaRPr sz="2000" b="0" strike="noStrike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17500" algn="l" rtl="0">
              <a:spcBef>
                <a:spcPts val="0"/>
              </a:spcBef>
              <a:spcAft>
                <a:spcPts val="0"/>
              </a:spcAft>
              <a:buClr>
                <a:srgbClr val="07529A"/>
              </a:buClr>
              <a:buSzPts val="1400"/>
              <a:buFont typeface="Calibri"/>
              <a:buChar char="●"/>
            </a:pPr>
            <a:r>
              <a:rPr lang="en-US" sz="2000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Different scenarios tested</a:t>
            </a:r>
            <a:endParaRPr sz="2000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17500" algn="l" rtl="0">
              <a:spcBef>
                <a:spcPts val="0"/>
              </a:spcBef>
              <a:spcAft>
                <a:spcPts val="0"/>
              </a:spcAft>
              <a:buClr>
                <a:srgbClr val="07529A"/>
              </a:buClr>
              <a:buSzPts val="1400"/>
              <a:buFont typeface="Calibri"/>
              <a:buChar char="○"/>
            </a:pPr>
            <a:r>
              <a:rPr lang="en-US" sz="2000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Discharge protection works</a:t>
            </a:r>
            <a:endParaRPr sz="2000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17500" algn="l" rtl="0">
              <a:spcBef>
                <a:spcPts val="0"/>
              </a:spcBef>
              <a:spcAft>
                <a:spcPts val="0"/>
              </a:spcAft>
              <a:buClr>
                <a:srgbClr val="07529A"/>
              </a:buClr>
              <a:buSzPts val="1400"/>
              <a:buFont typeface="Calibri"/>
              <a:buChar char="○"/>
            </a:pPr>
            <a:r>
              <a:rPr lang="en-US" sz="2000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Long-term stable</a:t>
            </a:r>
            <a:endParaRPr sz="2000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215;p29"/>
          <p:cNvSpPr txBox="1"/>
          <p:nvPr/>
        </p:nvSpPr>
        <p:spPr>
          <a:xfrm>
            <a:off x="6149809" y="1165050"/>
            <a:ext cx="2861455" cy="1991106"/>
          </a:xfrm>
          <a:prstGeom prst="rect">
            <a:avLst/>
          </a:prstGeom>
          <a:solidFill>
            <a:srgbClr val="E6E905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45000" rIns="90000" bIns="45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strike="noStrike" dirty="0">
                <a:latin typeface="Calibri"/>
                <a:ea typeface="Calibri"/>
                <a:cs typeface="Calibri"/>
                <a:sym typeface="Calibri"/>
              </a:rPr>
              <a:t>Discharge Simulator</a:t>
            </a:r>
            <a:endParaRPr sz="2000" b="0" strike="noStrike" dirty="0">
              <a:sym typeface="Arial"/>
            </a:endParaRPr>
          </a:p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Calibri"/>
              <a:buChar char="●"/>
            </a:pPr>
            <a:r>
              <a:rPr lang="en-US" sz="2000" b="0" strike="noStrike" dirty="0">
                <a:latin typeface="Calibri"/>
                <a:ea typeface="Calibri"/>
                <a:cs typeface="Calibri"/>
                <a:sym typeface="Calibri"/>
              </a:rPr>
              <a:t>Up to 800V / 800nC</a:t>
            </a:r>
            <a:endParaRPr sz="2000" dirty="0"/>
          </a:p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Calibri"/>
              <a:buChar char="●"/>
            </a:pPr>
            <a:r>
              <a:rPr lang="en-US" sz="2000" b="0" strike="noStrike" dirty="0">
                <a:latin typeface="Calibri"/>
                <a:ea typeface="Calibri"/>
                <a:cs typeface="Calibri"/>
                <a:sym typeface="Calibri"/>
              </a:rPr>
              <a:t>Monitoring Output</a:t>
            </a:r>
            <a:endParaRPr sz="2000" dirty="0"/>
          </a:p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Calibri"/>
              <a:buChar char="●"/>
            </a:pPr>
            <a:r>
              <a:rPr lang="en-US" sz="2000" b="0" i="0" u="none" strike="noStrike" cap="none" dirty="0">
                <a:latin typeface="Calibri"/>
                <a:ea typeface="Calibri"/>
                <a:cs typeface="Calibri"/>
                <a:sym typeface="Calibri"/>
              </a:rPr>
              <a:t>Measure Voltage/Current</a:t>
            </a:r>
            <a:endParaRPr sz="2000" dirty="0"/>
          </a:p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Calibri"/>
              <a:buChar char="●"/>
            </a:pPr>
            <a:r>
              <a:rPr lang="en-US" sz="2000" b="0" strike="noStrike" dirty="0">
                <a:latin typeface="Calibri"/>
                <a:ea typeface="Calibri"/>
                <a:cs typeface="Calibri"/>
                <a:sym typeface="Calibri"/>
              </a:rPr>
              <a:t>Fast rise time</a:t>
            </a:r>
            <a:endParaRPr sz="2000" b="0" strike="noStrike" dirty="0">
              <a:sym typeface="Arial"/>
            </a:endParaRPr>
          </a:p>
        </p:txBody>
      </p:sp>
      <p:pic>
        <p:nvPicPr>
          <p:cNvPr id="6" name="Google Shape;21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479" y="3429274"/>
            <a:ext cx="3992017" cy="2925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219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14992" y="3374708"/>
            <a:ext cx="3730802" cy="29805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098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VMM Tests</a:t>
            </a:r>
            <a:endParaRPr lang="de-DE" dirty="0"/>
          </a:p>
        </p:txBody>
      </p:sp>
      <p:sp>
        <p:nvSpPr>
          <p:cNvPr id="3" name=" 2"/>
          <p:cNvSpPr txBox="1">
            <a:spLocks noGrp="1"/>
          </p:cNvSpPr>
          <p:nvPr/>
        </p:nvSpPr>
        <p:spPr>
          <a:xfrm>
            <a:off x="609480" y="1418400"/>
            <a:ext cx="9864000" cy="56880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>
                <a:solidFill>
                  <a:srgbClr val="07529A"/>
                </a:solidFill>
                <a:highlight>
                  <a:scrgbClr r="0" g="0" b="0">
                    <a:alpha val="0"/>
                  </a:scrgbClr>
                </a:highlight>
                <a:latin typeface="Liberation Sans" pitchFamily="18"/>
              </a:rPr>
              <a:t>Setup of an RD51 SRS VMM lab system: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2000" dirty="0">
              <a:solidFill>
                <a:srgbClr val="07529A"/>
              </a:solidFill>
              <a:highlight>
                <a:scrgbClr r="0" g="0" b="0">
                  <a:alpha val="0"/>
                </a:scrgbClr>
              </a:highlight>
              <a:latin typeface="Liberation Sans" pitchFamily="18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>
                <a:solidFill>
                  <a:srgbClr val="07529A"/>
                </a:solidFill>
                <a:highlight>
                  <a:scrgbClr r="0" g="0" b="0">
                    <a:alpha val="0"/>
                  </a:scrgbClr>
                </a:highlight>
                <a:latin typeface="Liberation Sans" pitchFamily="18"/>
              </a:rPr>
              <a:t>Ordered electronics for one 30x30 cm² GEM prototype: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>
                <a:solidFill>
                  <a:srgbClr val="07529A"/>
                </a:solidFill>
                <a:highlight>
                  <a:scrgbClr r="0" g="0" b="0">
                    <a:alpha val="0"/>
                  </a:scrgbClr>
                </a:highlight>
                <a:latin typeface="Liberation Sans" pitchFamily="18"/>
              </a:rPr>
              <a:t>- 14 VMM hybrids, 1 DVMM, 1 CTF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>
                <a:solidFill>
                  <a:srgbClr val="07529A"/>
                </a:solidFill>
                <a:highlight>
                  <a:scrgbClr r="0" g="0" b="0">
                    <a:alpha val="0"/>
                  </a:scrgbClr>
                </a:highlight>
                <a:latin typeface="Liberation Sans" pitchFamily="18"/>
              </a:rPr>
              <a:t>- FECs and a crate from other group on loan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>
                <a:solidFill>
                  <a:srgbClr val="07529A"/>
                </a:solidFill>
                <a:highlight>
                  <a:scrgbClr r="0" g="0" b="0">
                    <a:alpha val="0"/>
                  </a:scrgbClr>
                </a:highlight>
                <a:latin typeface="Liberation Sans" pitchFamily="18"/>
              </a:rPr>
              <a:t>(we will order our own, when crates available in CERN store)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2000" dirty="0">
              <a:solidFill>
                <a:srgbClr val="07529A"/>
              </a:solidFill>
              <a:highlight>
                <a:scrgbClr r="0" g="0" b="0">
                  <a:alpha val="0"/>
                </a:scrgbClr>
              </a:highlight>
              <a:latin typeface="Liberation Sans" pitchFamily="18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>
                <a:solidFill>
                  <a:srgbClr val="07529A"/>
                </a:solidFill>
                <a:highlight>
                  <a:scrgbClr r="0" g="0" b="0">
                    <a:alpha val="0"/>
                  </a:scrgbClr>
                </a:highlight>
                <a:latin typeface="Liberation Sans" pitchFamily="18"/>
              </a:rPr>
              <a:t>Status: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>
                <a:solidFill>
                  <a:srgbClr val="07529A"/>
                </a:solidFill>
                <a:highlight>
                  <a:scrgbClr r="0" g="0" b="0">
                    <a:alpha val="0"/>
                  </a:scrgbClr>
                </a:highlight>
                <a:latin typeface="Liberation Sans" pitchFamily="18"/>
              </a:rPr>
              <a:t>- 14 VMM hybrids currently in production, delivery expected in February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>
                <a:solidFill>
                  <a:srgbClr val="07529A"/>
                </a:solidFill>
                <a:highlight>
                  <a:scrgbClr r="0" g="0" b="0">
                    <a:alpha val="0"/>
                  </a:scrgbClr>
                </a:highlight>
                <a:latin typeface="Liberation Sans" pitchFamily="18"/>
              </a:rPr>
              <a:t>- DVMM, CTF ready at company SRS Technology, will be delivered with hybrids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2000" dirty="0">
              <a:solidFill>
                <a:srgbClr val="07529A"/>
              </a:solidFill>
              <a:highlight>
                <a:scrgbClr r="0" g="0" b="0">
                  <a:alpha val="0"/>
                </a:scrgbClr>
              </a:highlight>
              <a:latin typeface="Liberation Sans" pitchFamily="18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>
                <a:solidFill>
                  <a:srgbClr val="07529A"/>
                </a:solidFill>
                <a:highlight>
                  <a:scrgbClr r="0" g="0" b="0">
                    <a:alpha val="0"/>
                  </a:scrgbClr>
                </a:highlight>
                <a:latin typeface="Liberation Sans" pitchFamily="18"/>
              </a:rPr>
              <a:t>- so far: few hybrids on loan, our own DVMM (prototype version)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2000" dirty="0">
              <a:solidFill>
                <a:srgbClr val="07529A"/>
              </a:solidFill>
              <a:highlight>
                <a:scrgbClr r="0" g="0" b="0">
                  <a:alpha val="0"/>
                </a:scrgbClr>
              </a:highlight>
              <a:latin typeface="Liberation Sans" pitchFamily="18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>
                <a:solidFill>
                  <a:srgbClr val="07529A"/>
                </a:solidFill>
                <a:highlight>
                  <a:scrgbClr r="0" g="0" b="0">
                    <a:alpha val="0"/>
                  </a:scrgbClr>
                </a:highlight>
                <a:latin typeface="Liberation Sans" pitchFamily="18"/>
              </a:rPr>
              <a:t>- Michael assembled a new SRS create, almost complete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2000" dirty="0">
              <a:solidFill>
                <a:srgbClr val="07529A"/>
              </a:solidFill>
              <a:highlight>
                <a:scrgbClr r="0" g="0" b="0">
                  <a:alpha val="0"/>
                </a:scrgbClr>
              </a:highlight>
              <a:latin typeface="Liberation Sans" pitchFamily="18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2000" dirty="0">
              <a:solidFill>
                <a:srgbClr val="CE181E"/>
              </a:solidFill>
              <a:highlight>
                <a:scrgbClr r="0" g="0" b="0">
                  <a:alpha val="0"/>
                </a:scrgbClr>
              </a:highlight>
              <a:latin typeface="Liberation Sans" pitchFamily="18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2000" dirty="0">
              <a:solidFill>
                <a:srgbClr val="07529A"/>
              </a:solidFill>
              <a:highlight>
                <a:scrgbClr r="0" g="0" b="0">
                  <a:alpha val="0"/>
                </a:scrgbClr>
              </a:highlight>
              <a:latin typeface="Liberation Sans" pitchFamily="18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2000" dirty="0">
              <a:solidFill>
                <a:srgbClr val="07529A"/>
              </a:solidFill>
              <a:highlight>
                <a:scrgbClr r="0" g="0" b="0">
                  <a:alpha val="0"/>
                </a:scrgbClr>
              </a:highlight>
              <a:latin typeface="Liberation Sans" pitchFamily="18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8410044" y="3745856"/>
            <a:ext cx="3384000" cy="253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217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1320</Words>
  <Application>Microsoft Office PowerPoint</Application>
  <PresentationFormat>Breitbild</PresentationFormat>
  <Paragraphs>220</Paragraphs>
  <Slides>24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24</vt:i4>
      </vt:variant>
    </vt:vector>
  </HeadingPairs>
  <TitlesOfParts>
    <vt:vector size="34" baseType="lpstr">
      <vt:lpstr>Arial</vt:lpstr>
      <vt:lpstr>Calibri</vt:lpstr>
      <vt:lpstr>Calibri Light</vt:lpstr>
      <vt:lpstr>DejaVu Sans</vt:lpstr>
      <vt:lpstr>Exo 2 Regular</vt:lpstr>
      <vt:lpstr>Liberation Sans</vt:lpstr>
      <vt:lpstr>Symbol</vt:lpstr>
      <vt:lpstr>Wingdings</vt:lpstr>
      <vt:lpstr>Office Theme</vt:lpstr>
      <vt:lpstr>Office Theme</vt:lpstr>
      <vt:lpstr>Status GEM Detectors</vt:lpstr>
      <vt:lpstr>Test of R&amp;S Power Supply during Dry Run</vt:lpstr>
      <vt:lpstr>Occupancy compared to 2019</vt:lpstr>
      <vt:lpstr>New Detectors for 2021 (G3G)</vt:lpstr>
      <vt:lpstr>Status of Production</vt:lpstr>
      <vt:lpstr>APV Frontend Cards</vt:lpstr>
      <vt:lpstr>Stabilized Voltage Divider</vt:lpstr>
      <vt:lpstr>Discharge Simulator</vt:lpstr>
      <vt:lpstr>VMM Tests</vt:lpstr>
      <vt:lpstr>Spare Slides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LV Configurations</vt:lpstr>
      <vt:lpstr>Price Tags</vt:lpstr>
      <vt:lpstr>Occupancy vs Trigger Rate</vt:lpstr>
      <vt:lpstr>Slides from Moritz: TB Nov. 12, 2019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ketzer</dc:creator>
  <dc:description/>
  <cp:lastModifiedBy>Windows User</cp:lastModifiedBy>
  <cp:revision>73</cp:revision>
  <dcterms:modified xsi:type="dcterms:W3CDTF">2021-01-19T12:49:25Z</dcterms:modified>
  <dc:language>de-CH</dc:language>
</cp:coreProperties>
</file>