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57" r:id="rId5"/>
    <p:sldId id="263" r:id="rId6"/>
    <p:sldId id="264" r:id="rId7"/>
    <p:sldId id="30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fano Levorato" initials="SL" lastIdx="1" clrIdx="0">
    <p:extLst>
      <p:ext uri="{19B8F6BF-5375-455C-9EA6-DF929625EA0E}">
        <p15:presenceInfo xmlns:p15="http://schemas.microsoft.com/office/powerpoint/2012/main" userId="Stefano Levorat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11" autoAdjust="0"/>
    <p:restoredTop sz="94680" autoAdjust="0"/>
  </p:normalViewPr>
  <p:slideViewPr>
    <p:cSldViewPr snapToGrid="0">
      <p:cViewPr varScale="1">
        <p:scale>
          <a:sx n="68" d="100"/>
          <a:sy n="68" d="100"/>
        </p:scale>
        <p:origin x="6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E3E00-62C0-4CED-8FD5-46AA1C701610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E1BBC-BDCD-4472-9FEC-8E015CC86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153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4B819-8BB4-4FC4-9E45-7016708D7F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7663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4B819-8BB4-4FC4-9E45-7016708D7F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8963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4B819-8BB4-4FC4-9E45-7016708D7F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2704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4B819-8BB4-4FC4-9E45-7016708D7F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5274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F66D-FA96-4B42-A88B-1C8A32438A8B}" type="datetime1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Levorato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0A66-C663-41E1-AAD7-3D764B13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171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4514-58D1-4F3F-8E6A-60C66B6410BD}" type="datetime1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Levorato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0A66-C663-41E1-AAD7-3D764B13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474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084A-07C3-40D0-9697-FF4CD81B710F}" type="datetime1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Levorato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0A66-C663-41E1-AAD7-3D764B13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34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4B254-1AC0-41CF-82C5-E759B28E1665}" type="datetime1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Levorato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0A66-C663-41E1-AAD7-3D764B13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72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FA47-FD73-46AF-ACF4-C91BBB358B42}" type="datetime1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Levorato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0A66-C663-41E1-AAD7-3D764B13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75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2A397-FC4E-4110-A1B6-A8DB745E694B}" type="datetime1">
              <a:rPr lang="en-US" smtClean="0"/>
              <a:t>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Levorato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0A66-C663-41E1-AAD7-3D764B13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45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A73C1-E6A8-4AEF-A2E6-B854051D29DC}" type="datetime1">
              <a:rPr lang="en-US" smtClean="0"/>
              <a:t>1/19/2021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Levorato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0A66-C663-41E1-AAD7-3D764B13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588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76878-E04E-4CB0-8E72-D9FD072CE67F}" type="datetime1">
              <a:rPr lang="en-US" smtClean="0"/>
              <a:t>1/19/2021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Levorato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0A66-C663-41E1-AAD7-3D764B13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50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42DEA-C317-44E0-8C9F-66C366D8535F}" type="datetime1">
              <a:rPr lang="en-US" smtClean="0"/>
              <a:t>1/19/2021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Levorato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0A66-C663-41E1-AAD7-3D764B13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56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95C30-170A-49F1-AF77-677B427D90F8}" type="datetime1">
              <a:rPr lang="en-US" smtClean="0"/>
              <a:t>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Levorato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0A66-C663-41E1-AAD7-3D764B13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85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FB44B-64EA-49A0-B477-6AA22F1314BA}" type="datetime1">
              <a:rPr lang="en-US" smtClean="0"/>
              <a:t>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Levorato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0A66-C663-41E1-AAD7-3D764B13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75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61BFA-954C-4BC0-A183-A97658A4FE2D}" type="datetime1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Stefano Levorato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C0A66-C663-41E1-AAD7-3D764B13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47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874"/>
            <a:ext cx="12192000" cy="3651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Stefano Levorato –  CERN – 19 January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C0A66-C663-41E1-AAD7-3D764B13D089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30" descr="Image result for INFN">
            <a:extLst>
              <a:ext uri="{FF2B5EF4-FFF2-40B4-BE49-F238E27FC236}">
                <a16:creationId xmlns:a16="http://schemas.microsoft.com/office/drawing/2014/main" id="{2526CBBA-E3FF-4E19-8DCB-716F979C1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6017" y="16815"/>
            <a:ext cx="946072" cy="47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1658679-C968-4E76-8821-933649EB01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4816" y="18296"/>
            <a:ext cx="474149" cy="474149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0054A419-3A85-4C30-A449-B02BF680CAB4}"/>
              </a:ext>
            </a:extLst>
          </p:cNvPr>
          <p:cNvGrpSpPr/>
          <p:nvPr/>
        </p:nvGrpSpPr>
        <p:grpSpPr>
          <a:xfrm>
            <a:off x="0" y="-3004"/>
            <a:ext cx="10142220" cy="397183"/>
            <a:chOff x="0" y="-3004"/>
            <a:chExt cx="5330279" cy="397183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2DEA6CF-81C9-49EF-BAAD-B5E187AAC441}"/>
                </a:ext>
              </a:extLst>
            </p:cNvPr>
            <p:cNvSpPr/>
            <p:nvPr/>
          </p:nvSpPr>
          <p:spPr>
            <a:xfrm>
              <a:off x="4934279" y="-3004"/>
              <a:ext cx="396000" cy="396000"/>
            </a:xfrm>
            <a:prstGeom prst="ellipse">
              <a:avLst/>
            </a:prstGeom>
            <a:solidFill>
              <a:srgbClr val="00339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0"/>
              <a:ext cx="5110485" cy="394179"/>
            </a:xfrm>
            <a:prstGeom prst="rect">
              <a:avLst/>
            </a:prstGeom>
            <a:solidFill>
              <a:srgbClr val="003399"/>
            </a:solidFill>
            <a:effec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5B6DAF0-8F24-4BCE-AEE7-C5C63E2AFBB4}"/>
              </a:ext>
            </a:extLst>
          </p:cNvPr>
          <p:cNvSpPr txBox="1"/>
          <p:nvPr/>
        </p:nvSpPr>
        <p:spPr>
          <a:xfrm>
            <a:off x="-8715" y="916080"/>
            <a:ext cx="12192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Joint COMPASS </a:t>
            </a:r>
            <a:r>
              <a:rPr lang="en-US" sz="4800" dirty="0">
                <a:solidFill>
                  <a:srgbClr val="0070C0"/>
                </a:solidFill>
                <a:latin typeface="Calibri" panose="020F0502020204030204"/>
              </a:rPr>
              <a:t>and COMPASS++/AMBER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TB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0070C0"/>
                </a:solidFill>
                <a:latin typeface="Calibri" panose="020F0502020204030204"/>
              </a:rPr>
              <a:t>19 January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2021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>
              <a:solidFill>
                <a:srgbClr val="0070C0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0070C0"/>
                </a:solidFill>
                <a:latin typeface="Calibri" panose="020F0502020204030204"/>
              </a:rPr>
              <a:t>IKAR TPC installation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DBA803-5BC8-41D3-A82F-019C2B74974C}"/>
              </a:ext>
            </a:extLst>
          </p:cNvPr>
          <p:cNvSpPr txBox="1"/>
          <p:nvPr/>
        </p:nvSpPr>
        <p:spPr>
          <a:xfrm>
            <a:off x="9844233" y="5823733"/>
            <a:ext cx="1767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Stefano Levorato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683366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76A93A0-57B4-458E-820B-440966D0623C}"/>
              </a:ext>
            </a:extLst>
          </p:cNvPr>
          <p:cNvSpPr/>
          <p:nvPr/>
        </p:nvSpPr>
        <p:spPr>
          <a:xfrm>
            <a:off x="0" y="6492874"/>
            <a:ext cx="12192000" cy="3651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Stefano Levorato –  CERN – 03 November 2020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C0A66-C663-41E1-AAD7-3D764B13D089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30" descr="Image result for INFN">
            <a:extLst>
              <a:ext uri="{FF2B5EF4-FFF2-40B4-BE49-F238E27FC236}">
                <a16:creationId xmlns:a16="http://schemas.microsoft.com/office/drawing/2014/main" id="{2526CBBA-E3FF-4E19-8DCB-716F979C1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6017" y="16815"/>
            <a:ext cx="946072" cy="47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1658679-C968-4E76-8821-933649EB01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4816" y="18296"/>
            <a:ext cx="474149" cy="474149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0054A419-3A85-4C30-A449-B02BF680CAB4}"/>
              </a:ext>
            </a:extLst>
          </p:cNvPr>
          <p:cNvGrpSpPr/>
          <p:nvPr/>
        </p:nvGrpSpPr>
        <p:grpSpPr>
          <a:xfrm>
            <a:off x="0" y="-3004"/>
            <a:ext cx="10142220" cy="397183"/>
            <a:chOff x="0" y="-3004"/>
            <a:chExt cx="5330279" cy="397183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2DEA6CF-81C9-49EF-BAAD-B5E187AAC441}"/>
                </a:ext>
              </a:extLst>
            </p:cNvPr>
            <p:cNvSpPr/>
            <p:nvPr/>
          </p:nvSpPr>
          <p:spPr>
            <a:xfrm>
              <a:off x="4934279" y="-3004"/>
              <a:ext cx="396000" cy="396000"/>
            </a:xfrm>
            <a:prstGeom prst="ellipse">
              <a:avLst/>
            </a:prstGeom>
            <a:solidFill>
              <a:srgbClr val="00339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0"/>
              <a:ext cx="5110485" cy="394179"/>
            </a:xfrm>
            <a:prstGeom prst="rect">
              <a:avLst/>
            </a:prstGeom>
            <a:solidFill>
              <a:srgbClr val="003399"/>
            </a:solidFill>
            <a:effec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M2 beamline intervention: EN-EA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25FC479-2043-45F5-BD8F-7360D6D4BFA5}"/>
              </a:ext>
            </a:extLst>
          </p:cNvPr>
          <p:cNvSpPr txBox="1"/>
          <p:nvPr/>
        </p:nvSpPr>
        <p:spPr>
          <a:xfrm>
            <a:off x="371759" y="544187"/>
            <a:ext cx="11185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Few visits to define the M2 beamline intervention and to identify the positioning of the required services</a:t>
            </a:r>
          </a:p>
          <a:p>
            <a:r>
              <a:rPr lang="en-US" dirty="0"/>
              <a:t>( J. Bernhard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Dipanwita</a:t>
            </a:r>
            <a:r>
              <a:rPr lang="en-US" dirty="0">
                <a:sym typeface="Wingdings" panose="05000000000000000000" pitchFamily="2" charset="2"/>
              </a:rPr>
              <a:t>, + EN-CV, EN-EA-AS ) </a:t>
            </a:r>
            <a:endParaRPr lang="en-US" dirty="0"/>
          </a:p>
          <a:p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5EEA62-6969-4C12-9B96-BC6FCBFC45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2564" y="1340526"/>
            <a:ext cx="8462252" cy="4816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CE7C563-F314-401D-82F7-8909CAB9EA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2443" y="2836717"/>
            <a:ext cx="1853345" cy="1524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7644198-2389-4E64-B43A-64DA5B004E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1483" y="2836717"/>
            <a:ext cx="1853345" cy="15241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B09F477-B400-4C66-9F11-3EFB34AB56AF}"/>
              </a:ext>
            </a:extLst>
          </p:cNvPr>
          <p:cNvSpPr txBox="1"/>
          <p:nvPr/>
        </p:nvSpPr>
        <p:spPr>
          <a:xfrm>
            <a:off x="140728" y="1708302"/>
            <a:ext cx="3491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Rail system installation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 failure moving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Faster Changeover between setups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3859668-D465-4354-82D9-9E9912B32E6E}"/>
              </a:ext>
            </a:extLst>
          </p:cNvPr>
          <p:cNvCxnSpPr>
            <a:cxnSpLocks/>
          </p:cNvCxnSpPr>
          <p:nvPr/>
        </p:nvCxnSpPr>
        <p:spPr>
          <a:xfrm>
            <a:off x="3232564" y="2482850"/>
            <a:ext cx="475836" cy="31015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2E238AD-2961-4578-9ADD-353D8409F695}"/>
              </a:ext>
            </a:extLst>
          </p:cNvPr>
          <p:cNvSpPr txBox="1"/>
          <p:nvPr/>
        </p:nvSpPr>
        <p:spPr>
          <a:xfrm>
            <a:off x="216928" y="3488906"/>
            <a:ext cx="3491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Service installation for the different setups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Gas distribution (Helium, </a:t>
            </a:r>
            <a:r>
              <a:rPr lang="en-US" dirty="0" err="1"/>
              <a:t>Nitrogen,Hydrogen,Argon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C4B760-7C92-4054-BBB8-525F76927526}"/>
              </a:ext>
            </a:extLst>
          </p:cNvPr>
          <p:cNvSpPr/>
          <p:nvPr/>
        </p:nvSpPr>
        <p:spPr>
          <a:xfrm>
            <a:off x="5334000" y="3318109"/>
            <a:ext cx="590550" cy="125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36FDCDC-4768-44CD-B23F-0563BA917D9D}"/>
              </a:ext>
            </a:extLst>
          </p:cNvPr>
          <p:cNvCxnSpPr>
            <a:cxnSpLocks/>
          </p:cNvCxnSpPr>
          <p:nvPr/>
        </p:nvCxnSpPr>
        <p:spPr>
          <a:xfrm flipV="1">
            <a:off x="3048000" y="3488906"/>
            <a:ext cx="2197100" cy="144504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indoor, dirty, equipment, cluttered&#10;&#10;Description automatically generated">
            <a:extLst>
              <a:ext uri="{FF2B5EF4-FFF2-40B4-BE49-F238E27FC236}">
                <a16:creationId xmlns:a16="http://schemas.microsoft.com/office/drawing/2014/main" id="{191E39F5-3731-4957-84BC-A1C626E422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788" y="3318109"/>
            <a:ext cx="4164448" cy="3123336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45D199E-42C3-4C82-AFEA-ACABAEB49DFE}"/>
              </a:ext>
            </a:extLst>
          </p:cNvPr>
          <p:cNvCxnSpPr>
            <a:cxnSpLocks/>
          </p:cNvCxnSpPr>
          <p:nvPr/>
        </p:nvCxnSpPr>
        <p:spPr>
          <a:xfrm>
            <a:off x="3107144" y="3121985"/>
            <a:ext cx="8031909" cy="27431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E0082FC9-2D4A-43A3-983E-86F5E6BF0C18}"/>
              </a:ext>
            </a:extLst>
          </p:cNvPr>
          <p:cNvSpPr/>
          <p:nvPr/>
        </p:nvSpPr>
        <p:spPr>
          <a:xfrm>
            <a:off x="8286136" y="3459819"/>
            <a:ext cx="3143864" cy="28655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AA3DAEB-C4BA-41FE-BDC6-84038C7C9173}"/>
              </a:ext>
            </a:extLst>
          </p:cNvPr>
          <p:cNvCxnSpPr>
            <a:cxnSpLocks/>
          </p:cNvCxnSpPr>
          <p:nvPr/>
        </p:nvCxnSpPr>
        <p:spPr>
          <a:xfrm>
            <a:off x="3048000" y="4933950"/>
            <a:ext cx="5212736" cy="11781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7476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76A93A0-57B4-458E-820B-440966D0623C}"/>
              </a:ext>
            </a:extLst>
          </p:cNvPr>
          <p:cNvSpPr/>
          <p:nvPr/>
        </p:nvSpPr>
        <p:spPr>
          <a:xfrm>
            <a:off x="0" y="6492874"/>
            <a:ext cx="12192000" cy="3651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Stefano Levorato –  CERN – 03 November 2020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C0A66-C663-41E1-AAD7-3D764B13D089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30" descr="Image result for INFN">
            <a:extLst>
              <a:ext uri="{FF2B5EF4-FFF2-40B4-BE49-F238E27FC236}">
                <a16:creationId xmlns:a16="http://schemas.microsoft.com/office/drawing/2014/main" id="{2526CBBA-E3FF-4E19-8DCB-716F979C1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6017" y="16815"/>
            <a:ext cx="946072" cy="47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1658679-C968-4E76-8821-933649EB01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4816" y="18296"/>
            <a:ext cx="474149" cy="474149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0054A419-3A85-4C30-A449-B02BF680CAB4}"/>
              </a:ext>
            </a:extLst>
          </p:cNvPr>
          <p:cNvGrpSpPr/>
          <p:nvPr/>
        </p:nvGrpSpPr>
        <p:grpSpPr>
          <a:xfrm>
            <a:off x="0" y="-3004"/>
            <a:ext cx="10142220" cy="397183"/>
            <a:chOff x="0" y="-3004"/>
            <a:chExt cx="5330279" cy="397183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2DEA6CF-81C9-49EF-BAAD-B5E187AAC441}"/>
                </a:ext>
              </a:extLst>
            </p:cNvPr>
            <p:cNvSpPr/>
            <p:nvPr/>
          </p:nvSpPr>
          <p:spPr>
            <a:xfrm>
              <a:off x="4934279" y="-3004"/>
              <a:ext cx="396000" cy="396000"/>
            </a:xfrm>
            <a:prstGeom prst="ellipse">
              <a:avLst/>
            </a:prstGeom>
            <a:solidFill>
              <a:srgbClr val="00339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0"/>
              <a:ext cx="5110485" cy="394179"/>
            </a:xfrm>
            <a:prstGeom prst="rect">
              <a:avLst/>
            </a:prstGeom>
            <a:solidFill>
              <a:srgbClr val="003399"/>
            </a:solidFill>
            <a:effec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M2 beamline intervention: EN-EA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25FC479-2043-45F5-BD8F-7360D6D4BFA5}"/>
              </a:ext>
            </a:extLst>
          </p:cNvPr>
          <p:cNvSpPr txBox="1"/>
          <p:nvPr/>
        </p:nvSpPr>
        <p:spPr>
          <a:xfrm>
            <a:off x="371759" y="544187"/>
            <a:ext cx="11185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Few visits to define the M2 beamline intervention and to identify the positioning of the required services</a:t>
            </a:r>
          </a:p>
          <a:p>
            <a:r>
              <a:rPr lang="en-US" dirty="0"/>
              <a:t>( J. Bernhard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Dipanwita</a:t>
            </a:r>
            <a:r>
              <a:rPr lang="en-US" dirty="0">
                <a:sym typeface="Wingdings" panose="05000000000000000000" pitchFamily="2" charset="2"/>
              </a:rPr>
              <a:t>, + EN-CV, EN-EA-AS ) </a:t>
            </a:r>
            <a:endParaRPr lang="en-US" dirty="0"/>
          </a:p>
          <a:p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5EEA62-6969-4C12-9B96-BC6FCBFC45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2564" y="1340526"/>
            <a:ext cx="8462252" cy="4816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CE7C563-F314-401D-82F7-8909CAB9EA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2443" y="2836717"/>
            <a:ext cx="1853345" cy="1524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7644198-2389-4E64-B43A-64DA5B004E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1483" y="2836717"/>
            <a:ext cx="1853345" cy="1524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E238AD-2961-4578-9ADD-353D8409F695}"/>
              </a:ext>
            </a:extLst>
          </p:cNvPr>
          <p:cNvSpPr txBox="1"/>
          <p:nvPr/>
        </p:nvSpPr>
        <p:spPr>
          <a:xfrm>
            <a:off x="251546" y="1722196"/>
            <a:ext cx="3491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Shielding modification due</a:t>
            </a:r>
          </a:p>
          <a:p>
            <a:r>
              <a:rPr lang="en-US" dirty="0"/>
              <a:t>to radiation limits for DY</a:t>
            </a:r>
          </a:p>
          <a:p>
            <a:r>
              <a:rPr lang="en-US" dirty="0"/>
              <a:t>- Doubling of concrete wall or Iron</a:t>
            </a:r>
          </a:p>
          <a:p>
            <a:r>
              <a:rPr lang="en-US" dirty="0"/>
              <a:t>Shieling will be put in place </a:t>
            </a:r>
          </a:p>
          <a:p>
            <a:endParaRPr lang="en-US" dirty="0"/>
          </a:p>
          <a:p>
            <a:r>
              <a:rPr lang="en-US" dirty="0"/>
              <a:t>- Modification of the access to M2 beamline: chicane </a:t>
            </a:r>
          </a:p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C4B760-7C92-4054-BBB8-525F76927526}"/>
              </a:ext>
            </a:extLst>
          </p:cNvPr>
          <p:cNvSpPr/>
          <p:nvPr/>
        </p:nvSpPr>
        <p:spPr>
          <a:xfrm>
            <a:off x="5334000" y="3318109"/>
            <a:ext cx="590550" cy="125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36FDCDC-4768-44CD-B23F-0563BA917D9D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743018" y="2876358"/>
            <a:ext cx="2135126" cy="119380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indoor, dirty, equipment, cluttered&#10;&#10;Description automatically generated">
            <a:extLst>
              <a:ext uri="{FF2B5EF4-FFF2-40B4-BE49-F238E27FC236}">
                <a16:creationId xmlns:a16="http://schemas.microsoft.com/office/drawing/2014/main" id="{191E39F5-3731-4957-84BC-A1C626E422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788" y="3318109"/>
            <a:ext cx="4164448" cy="3123336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45D199E-42C3-4C82-AFEA-ACABAEB49DFE}"/>
              </a:ext>
            </a:extLst>
          </p:cNvPr>
          <p:cNvCxnSpPr>
            <a:cxnSpLocks/>
          </p:cNvCxnSpPr>
          <p:nvPr/>
        </p:nvCxnSpPr>
        <p:spPr>
          <a:xfrm>
            <a:off x="3107144" y="3121985"/>
            <a:ext cx="8031909" cy="27431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E0082FC9-2D4A-43A3-983E-86F5E6BF0C18}"/>
              </a:ext>
            </a:extLst>
          </p:cNvPr>
          <p:cNvSpPr/>
          <p:nvPr/>
        </p:nvSpPr>
        <p:spPr>
          <a:xfrm>
            <a:off x="10883900" y="3459819"/>
            <a:ext cx="546100" cy="286550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AA3DAEB-C4BA-41FE-BDC6-84038C7C9173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743018" y="2876358"/>
            <a:ext cx="7015462" cy="182899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4382052-0B79-4409-B701-5E2E6068CDB0}"/>
              </a:ext>
            </a:extLst>
          </p:cNvPr>
          <p:cNvSpPr/>
          <p:nvPr/>
        </p:nvSpPr>
        <p:spPr>
          <a:xfrm rot="10800000">
            <a:off x="5209888" y="3523227"/>
            <a:ext cx="803562" cy="12541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538E3A-78B5-4FF8-8B81-3FB94D35546A}"/>
              </a:ext>
            </a:extLst>
          </p:cNvPr>
          <p:cNvSpPr/>
          <p:nvPr/>
        </p:nvSpPr>
        <p:spPr>
          <a:xfrm rot="5400000">
            <a:off x="5592054" y="3860202"/>
            <a:ext cx="697597" cy="125416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050BD7-15B8-447C-808D-5F18CF6003EF}"/>
              </a:ext>
            </a:extLst>
          </p:cNvPr>
          <p:cNvSpPr/>
          <p:nvPr/>
        </p:nvSpPr>
        <p:spPr>
          <a:xfrm rot="5400000">
            <a:off x="5991741" y="3846426"/>
            <a:ext cx="149063" cy="125416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4C7C140-6A69-4C0C-B7FB-173D87AE4E88}"/>
              </a:ext>
            </a:extLst>
          </p:cNvPr>
          <p:cNvSpPr/>
          <p:nvPr/>
        </p:nvSpPr>
        <p:spPr>
          <a:xfrm rot="5400000">
            <a:off x="6017168" y="3870266"/>
            <a:ext cx="687355" cy="115531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F4EA87D-6EEB-4390-AB05-088D229AAC8E}"/>
              </a:ext>
            </a:extLst>
          </p:cNvPr>
          <p:cNvSpPr/>
          <p:nvPr/>
        </p:nvSpPr>
        <p:spPr>
          <a:xfrm rot="5400000">
            <a:off x="6165841" y="3585936"/>
            <a:ext cx="149063" cy="125416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53F047F-9077-4281-AA1E-7C7322320FB1}"/>
              </a:ext>
            </a:extLst>
          </p:cNvPr>
          <p:cNvCxnSpPr/>
          <p:nvPr/>
        </p:nvCxnSpPr>
        <p:spPr>
          <a:xfrm>
            <a:off x="5989975" y="4271709"/>
            <a:ext cx="299519" cy="0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91EF031-1537-45FE-8AF0-83370AB60809}"/>
              </a:ext>
            </a:extLst>
          </p:cNvPr>
          <p:cNvSpPr txBox="1"/>
          <p:nvPr/>
        </p:nvSpPr>
        <p:spPr>
          <a:xfrm>
            <a:off x="251546" y="4577992"/>
            <a:ext cx="36725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Radiation background studies started</a:t>
            </a:r>
          </a:p>
          <a:p>
            <a:r>
              <a:rPr lang="en-GB" dirty="0"/>
              <a:t>to define the shielding requirements</a:t>
            </a:r>
          </a:p>
          <a:p>
            <a:endParaRPr lang="en-GB" dirty="0"/>
          </a:p>
          <a:p>
            <a:r>
              <a:rPr lang="en-GB" dirty="0"/>
              <a:t>Concrete / Iron shielding</a:t>
            </a:r>
          </a:p>
        </p:txBody>
      </p:sp>
    </p:spTree>
    <p:extLst>
      <p:ext uri="{BB962C8B-B14F-4D97-AF65-F5344CB8AC3E}">
        <p14:creationId xmlns:p14="http://schemas.microsoft.com/office/powerpoint/2010/main" val="36108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C0A66-C663-41E1-AAD7-3D764B13D089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30" descr="Image result for INFN">
            <a:extLst>
              <a:ext uri="{FF2B5EF4-FFF2-40B4-BE49-F238E27FC236}">
                <a16:creationId xmlns:a16="http://schemas.microsoft.com/office/drawing/2014/main" id="{2526CBBA-E3FF-4E19-8DCB-716F979C1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6017" y="16815"/>
            <a:ext cx="946072" cy="47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1658679-C968-4E76-8821-933649EB01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4816" y="18296"/>
            <a:ext cx="474149" cy="474149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0054A419-3A85-4C30-A449-B02BF680CAB4}"/>
              </a:ext>
            </a:extLst>
          </p:cNvPr>
          <p:cNvGrpSpPr/>
          <p:nvPr/>
        </p:nvGrpSpPr>
        <p:grpSpPr>
          <a:xfrm>
            <a:off x="0" y="-3004"/>
            <a:ext cx="10142220" cy="397183"/>
            <a:chOff x="0" y="-3004"/>
            <a:chExt cx="5330279" cy="397183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2DEA6CF-81C9-49EF-BAAD-B5E187AAC441}"/>
                </a:ext>
              </a:extLst>
            </p:cNvPr>
            <p:cNvSpPr/>
            <p:nvPr/>
          </p:nvSpPr>
          <p:spPr>
            <a:xfrm>
              <a:off x="4934279" y="-3004"/>
              <a:ext cx="396000" cy="396000"/>
            </a:xfrm>
            <a:prstGeom prst="ellipse">
              <a:avLst/>
            </a:prstGeom>
            <a:solidFill>
              <a:srgbClr val="00339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0"/>
              <a:ext cx="5110485" cy="394179"/>
            </a:xfrm>
            <a:prstGeom prst="rect">
              <a:avLst/>
            </a:prstGeom>
            <a:solidFill>
              <a:srgbClr val="003399"/>
            </a:solidFill>
            <a:effec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94D4324-4942-464B-BE21-EC5C61DDA6EC}"/>
              </a:ext>
            </a:extLst>
          </p:cNvPr>
          <p:cNvSpPr/>
          <p:nvPr/>
        </p:nvSpPr>
        <p:spPr>
          <a:xfrm>
            <a:off x="-6350" y="6492874"/>
            <a:ext cx="12192000" cy="3651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Stefano Levorato –  CERN – 19 January 2021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57C04BD6-A931-46A2-92F6-99D0414BC043}"/>
              </a:ext>
            </a:extLst>
          </p:cNvPr>
          <p:cNvSpPr txBox="1">
            <a:spLocks/>
          </p:cNvSpPr>
          <p:nvPr/>
        </p:nvSpPr>
        <p:spPr>
          <a:xfrm>
            <a:off x="944245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43C0A66-C663-41E1-AAD7-3D764B13D089}" type="slidenum">
              <a:rPr lang="en-US" sz="2000" smtClean="0">
                <a:solidFill>
                  <a:prstClr val="white"/>
                </a:solidFill>
                <a:latin typeface="Calibri" panose="020F0502020204030204"/>
              </a:rPr>
              <a:pPr>
                <a:defRPr/>
              </a:pPr>
              <a:t>4</a:t>
            </a:fld>
            <a:endParaRPr lang="en-US" sz="200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29A1A255-B0CD-48F6-89B7-04C7AE4092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37" y="392996"/>
            <a:ext cx="4736523" cy="35192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790C573-8D0B-4EEA-AD9C-4D225E4827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2186" y="492445"/>
            <a:ext cx="6698577" cy="38123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1682C4-DD02-40AA-8609-A747489F7E95}"/>
              </a:ext>
            </a:extLst>
          </p:cNvPr>
          <p:cNvSpPr txBox="1"/>
          <p:nvPr/>
        </p:nvSpPr>
        <p:spPr>
          <a:xfrm>
            <a:off x="254001" y="4648551"/>
            <a:ext cx="5575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TPC </a:t>
            </a:r>
            <a:r>
              <a:rPr lang="en-US" dirty="0">
                <a:sym typeface="Wingdings" panose="05000000000000000000" pitchFamily="2" charset="2"/>
              </a:rPr>
              <a:t> services only in beam position or outside (helium gas only) yellow mark position </a:t>
            </a:r>
          </a:p>
          <a:p>
            <a:r>
              <a:rPr lang="en-US" dirty="0">
                <a:sym typeface="Wingdings" panose="05000000000000000000" pitchFamily="2" charset="2"/>
              </a:rPr>
              <a:t>to allow for test till beam time is allocated ?</a:t>
            </a:r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F888465-A99B-42D9-BB61-2B55C0D14009}"/>
              </a:ext>
            </a:extLst>
          </p:cNvPr>
          <p:cNvSpPr/>
          <p:nvPr/>
        </p:nvSpPr>
        <p:spPr>
          <a:xfrm>
            <a:off x="2216150" y="2152610"/>
            <a:ext cx="184150" cy="1714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picture containing floor, building, wooden&#10;&#10;Description automatically generated">
            <a:extLst>
              <a:ext uri="{FF2B5EF4-FFF2-40B4-BE49-F238E27FC236}">
                <a16:creationId xmlns:a16="http://schemas.microsoft.com/office/drawing/2014/main" id="{FD76E01B-377A-43A4-8999-3723CDF75B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95844" y="3817494"/>
            <a:ext cx="2954869" cy="1662114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F9340CD6-9EA3-4FEE-80B9-E318ECB45A90}"/>
              </a:ext>
            </a:extLst>
          </p:cNvPr>
          <p:cNvSpPr/>
          <p:nvPr/>
        </p:nvSpPr>
        <p:spPr>
          <a:xfrm>
            <a:off x="7939355" y="2352196"/>
            <a:ext cx="184150" cy="1714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83893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69C5DAB95E9341A42D1FCC0EA47481" ma:contentTypeVersion="13" ma:contentTypeDescription="Create a new document." ma:contentTypeScope="" ma:versionID="512c103863e26912c32885f017f38797">
  <xsd:schema xmlns:xsd="http://www.w3.org/2001/XMLSchema" xmlns:xs="http://www.w3.org/2001/XMLSchema" xmlns:p="http://schemas.microsoft.com/office/2006/metadata/properties" xmlns:ns3="e4480dec-2391-430a-b093-c7d3ebd67f72" xmlns:ns4="94111ef1-414a-4d8d-81fe-eaef00528c38" targetNamespace="http://schemas.microsoft.com/office/2006/metadata/properties" ma:root="true" ma:fieldsID="170b9ed7aa6b9470748078ee20e5e051" ns3:_="" ns4:_="">
    <xsd:import namespace="e4480dec-2391-430a-b093-c7d3ebd67f72"/>
    <xsd:import namespace="94111ef1-414a-4d8d-81fe-eaef00528c3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480dec-2391-430a-b093-c7d3ebd67f7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111ef1-414a-4d8d-81fe-eaef00528c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0754761-E5F9-409B-A001-F54B10F6069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0934F9A-1EF4-4BE6-A9B2-EE4DD6C1EE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8761FE-56C2-4540-A408-1F0765CCB9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480dec-2391-430a-b093-c7d3ebd67f72"/>
    <ds:schemaRef ds:uri="94111ef1-414a-4d8d-81fe-eaef00528c3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6423</TotalTime>
  <Words>233</Words>
  <Application>Microsoft Office PowerPoint</Application>
  <PresentationFormat>Widescreen</PresentationFormat>
  <Paragraphs>50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Stefano Levorato</dc:creator>
  <cp:lastModifiedBy>Stefano Levorato</cp:lastModifiedBy>
  <cp:revision>124</cp:revision>
  <dcterms:created xsi:type="dcterms:W3CDTF">2020-07-06T12:57:43Z</dcterms:created>
  <dcterms:modified xsi:type="dcterms:W3CDTF">2021-01-19T07:44:36Z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0x0101007569C5DAB95E9341A42D1FCC0EA47481</vt:lpwstr>
  </property>
</Properties>
</file>