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5"/>
  </p:notesMasterIdLst>
  <p:handoutMasterIdLst>
    <p:handoutMasterId r:id="rId6"/>
  </p:handoutMasterIdLst>
  <p:sldIdLst>
    <p:sldId id="837" r:id="rId2"/>
    <p:sldId id="1046" r:id="rId3"/>
    <p:sldId id="1047" r:id="rId4"/>
  </p:sldIdLst>
  <p:sldSz cx="9902825" cy="6858000"/>
  <p:notesSz cx="7315200" cy="9601200"/>
  <p:defaultTextStyle>
    <a:defPPr>
      <a:defRPr lang="en-US"/>
    </a:defPPr>
    <a:lvl1pPr algn="l" rtl="0" eaLnBrk="0" fontAlgn="base" hangingPunct="0">
      <a:lnSpc>
        <a:spcPct val="90000"/>
      </a:lnSpc>
      <a:spcBef>
        <a:spcPct val="0"/>
      </a:spcBef>
      <a:spcAft>
        <a:spcPct val="0"/>
      </a:spcAft>
      <a:defRPr sz="1200" b="1" kern="1200">
        <a:solidFill>
          <a:srgbClr val="FFFF00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Helvetica" pitchFamily="34" charset="0"/>
        <a:ea typeface="+mn-ea"/>
        <a:cs typeface="+mn-cs"/>
      </a:defRPr>
    </a:lvl1pPr>
    <a:lvl2pPr marL="457200" algn="l" rtl="0" eaLnBrk="0" fontAlgn="base" hangingPunct="0">
      <a:lnSpc>
        <a:spcPct val="90000"/>
      </a:lnSpc>
      <a:spcBef>
        <a:spcPct val="0"/>
      </a:spcBef>
      <a:spcAft>
        <a:spcPct val="0"/>
      </a:spcAft>
      <a:defRPr sz="1200" b="1" kern="1200">
        <a:solidFill>
          <a:srgbClr val="FFFF00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Helvetica" pitchFamily="34" charset="0"/>
        <a:ea typeface="+mn-ea"/>
        <a:cs typeface="+mn-cs"/>
      </a:defRPr>
    </a:lvl2pPr>
    <a:lvl3pPr marL="914400" algn="l" rtl="0" eaLnBrk="0" fontAlgn="base" hangingPunct="0">
      <a:lnSpc>
        <a:spcPct val="90000"/>
      </a:lnSpc>
      <a:spcBef>
        <a:spcPct val="0"/>
      </a:spcBef>
      <a:spcAft>
        <a:spcPct val="0"/>
      </a:spcAft>
      <a:defRPr sz="1200" b="1" kern="1200">
        <a:solidFill>
          <a:srgbClr val="FFFF00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Helvetica" pitchFamily="34" charset="0"/>
        <a:ea typeface="+mn-ea"/>
        <a:cs typeface="+mn-cs"/>
      </a:defRPr>
    </a:lvl3pPr>
    <a:lvl4pPr marL="1371600" algn="l" rtl="0" eaLnBrk="0" fontAlgn="base" hangingPunct="0">
      <a:lnSpc>
        <a:spcPct val="90000"/>
      </a:lnSpc>
      <a:spcBef>
        <a:spcPct val="0"/>
      </a:spcBef>
      <a:spcAft>
        <a:spcPct val="0"/>
      </a:spcAft>
      <a:defRPr sz="1200" b="1" kern="1200">
        <a:solidFill>
          <a:srgbClr val="FFFF00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Helvetica" pitchFamily="34" charset="0"/>
        <a:ea typeface="+mn-ea"/>
        <a:cs typeface="+mn-cs"/>
      </a:defRPr>
    </a:lvl4pPr>
    <a:lvl5pPr marL="1828800" algn="l" rtl="0" eaLnBrk="0" fontAlgn="base" hangingPunct="0">
      <a:lnSpc>
        <a:spcPct val="90000"/>
      </a:lnSpc>
      <a:spcBef>
        <a:spcPct val="0"/>
      </a:spcBef>
      <a:spcAft>
        <a:spcPct val="0"/>
      </a:spcAft>
      <a:defRPr sz="1200" b="1" kern="1200">
        <a:solidFill>
          <a:srgbClr val="FFFF00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Helvetica" pitchFamily="34" charset="0"/>
        <a:ea typeface="+mn-ea"/>
        <a:cs typeface="+mn-cs"/>
      </a:defRPr>
    </a:lvl5pPr>
    <a:lvl6pPr marL="2286000" algn="l" defTabSz="914400" rtl="0" eaLnBrk="1" latinLnBrk="0" hangingPunct="1">
      <a:defRPr sz="1200" b="1" kern="1200">
        <a:solidFill>
          <a:srgbClr val="FFFF00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Helvetica" pitchFamily="34" charset="0"/>
        <a:ea typeface="+mn-ea"/>
        <a:cs typeface="+mn-cs"/>
      </a:defRPr>
    </a:lvl6pPr>
    <a:lvl7pPr marL="2743200" algn="l" defTabSz="914400" rtl="0" eaLnBrk="1" latinLnBrk="0" hangingPunct="1">
      <a:defRPr sz="1200" b="1" kern="1200">
        <a:solidFill>
          <a:srgbClr val="FFFF00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Helvetica" pitchFamily="34" charset="0"/>
        <a:ea typeface="+mn-ea"/>
        <a:cs typeface="+mn-cs"/>
      </a:defRPr>
    </a:lvl7pPr>
    <a:lvl8pPr marL="3200400" algn="l" defTabSz="914400" rtl="0" eaLnBrk="1" latinLnBrk="0" hangingPunct="1">
      <a:defRPr sz="1200" b="1" kern="1200">
        <a:solidFill>
          <a:srgbClr val="FFFF00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Helvetica" pitchFamily="34" charset="0"/>
        <a:ea typeface="+mn-ea"/>
        <a:cs typeface="+mn-cs"/>
      </a:defRPr>
    </a:lvl8pPr>
    <a:lvl9pPr marL="3657600" algn="l" defTabSz="914400" rtl="0" eaLnBrk="1" latinLnBrk="0" hangingPunct="1">
      <a:defRPr sz="1200" b="1" kern="1200">
        <a:solidFill>
          <a:srgbClr val="FFFF00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Helvetica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36">
          <p15:clr>
            <a:srgbClr val="A4A3A4"/>
          </p15:clr>
        </p15:guide>
        <p15:guide id="2" pos="307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025">
          <p15:clr>
            <a:srgbClr val="A4A3A4"/>
          </p15:clr>
        </p15:guide>
        <p15:guide id="2" pos="2304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  <a:srgbClr val="3399FF"/>
    <a:srgbClr val="66CCFF"/>
    <a:srgbClr val="6699FF"/>
    <a:srgbClr val="FF9900"/>
    <a:srgbClr val="969696"/>
    <a:srgbClr val="33CCFF"/>
    <a:srgbClr val="FFFF00"/>
    <a:srgbClr val="33CCCC"/>
    <a:srgbClr val="CC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474" autoAdjust="0"/>
    <p:restoredTop sz="98618" autoAdjust="0"/>
  </p:normalViewPr>
  <p:slideViewPr>
    <p:cSldViewPr snapToGrid="0">
      <p:cViewPr varScale="1">
        <p:scale>
          <a:sx n="67" d="100"/>
          <a:sy n="67" d="100"/>
        </p:scale>
        <p:origin x="1185" y="42"/>
      </p:cViewPr>
      <p:guideLst>
        <p:guide orient="horz" pos="2136"/>
        <p:guide pos="307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>
        <p:scale>
          <a:sx n="100" d="100"/>
          <a:sy n="100" d="100"/>
        </p:scale>
        <p:origin x="1176" y="-1368"/>
      </p:cViewPr>
      <p:guideLst>
        <p:guide orient="horz" pos="3025"/>
        <p:guide pos="230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57538" cy="455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5953" tIns="47978" rIns="95953" bIns="47978" numCol="1" anchor="ctr" anchorCtr="0" compatLnSpc="1">
            <a:prstTxWarp prst="textNoShape">
              <a:avLst/>
            </a:prstTxWarp>
          </a:bodyPr>
          <a:lstStyle>
            <a:lvl1pPr defTabSz="952500">
              <a:defRPr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defRPr>
            </a:lvl1pPr>
          </a:lstStyle>
          <a:p>
            <a:endParaRPr lang="en-GB" dirty="0"/>
          </a:p>
        </p:txBody>
      </p:sp>
      <p:sp>
        <p:nvSpPr>
          <p:cNvPr id="13721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25913" y="0"/>
            <a:ext cx="3157537" cy="455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5953" tIns="47978" rIns="95953" bIns="47978" numCol="1" anchor="ctr" anchorCtr="0" compatLnSpc="1">
            <a:prstTxWarp prst="textNoShape">
              <a:avLst/>
            </a:prstTxWarp>
          </a:bodyPr>
          <a:lstStyle>
            <a:lvl1pPr algn="r" defTabSz="952500">
              <a:defRPr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defRPr>
            </a:lvl1pPr>
          </a:lstStyle>
          <a:p>
            <a:r>
              <a:rPr lang="en-GB" dirty="0"/>
              <a:t>15 </a:t>
            </a:r>
            <a:r>
              <a:rPr lang="en-GB" dirty="0" err="1"/>
              <a:t>giugno</a:t>
            </a:r>
            <a:r>
              <a:rPr lang="en-GB" dirty="0"/>
              <a:t> 2000</a:t>
            </a:r>
          </a:p>
        </p:txBody>
      </p:sp>
      <p:sp>
        <p:nvSpPr>
          <p:cNvPr id="13722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123363"/>
            <a:ext cx="31575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5953" tIns="47978" rIns="95953" bIns="47978" numCol="1" anchor="b" anchorCtr="0" compatLnSpc="1">
            <a:prstTxWarp prst="textNoShape">
              <a:avLst/>
            </a:prstTxWarp>
          </a:bodyPr>
          <a:lstStyle>
            <a:lvl1pPr defTabSz="952500">
              <a:defRPr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defRPr>
            </a:lvl1pPr>
          </a:lstStyle>
          <a:p>
            <a:r>
              <a:rPr lang="en-GB"/>
              <a:t>The data storage challenge for LHC-   Part I - The technology </a:t>
            </a:r>
          </a:p>
        </p:txBody>
      </p:sp>
      <p:sp>
        <p:nvSpPr>
          <p:cNvPr id="13722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25913" y="9123363"/>
            <a:ext cx="315753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5953" tIns="47978" rIns="95953" bIns="47978" numCol="1" anchor="b" anchorCtr="0" compatLnSpc="1">
            <a:prstTxWarp prst="textNoShape">
              <a:avLst/>
            </a:prstTxWarp>
          </a:bodyPr>
          <a:lstStyle>
            <a:lvl1pPr algn="r" defTabSz="952500">
              <a:defRPr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defRPr>
            </a:lvl1pPr>
          </a:lstStyle>
          <a:p>
            <a:fld id="{F0EE09F5-DE33-45FB-AD2B-833EA9E86906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076956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 Box 2"/>
          <p:cNvSpPr txBox="1">
            <a:spLocks noChangeArrowheads="1"/>
          </p:cNvSpPr>
          <p:nvPr/>
        </p:nvSpPr>
        <p:spPr bwMode="auto">
          <a:xfrm>
            <a:off x="3397250" y="9123363"/>
            <a:ext cx="357188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5953" tIns="47978" rIns="95953" bIns="47978" anchor="ctr">
            <a:spAutoFit/>
          </a:bodyPr>
          <a:lstStyle/>
          <a:p>
            <a:pPr algn="ctr" defTabSz="952500">
              <a:spcBef>
                <a:spcPct val="50000"/>
              </a:spcBef>
            </a:pPr>
            <a:fld id="{F377A969-9BF3-4FCC-9D97-5E32E1DBD98D}" type="slidenum">
              <a:rPr lang="en-GB" sz="1000" b="0">
                <a:solidFill>
                  <a:schemeClr val="tx1"/>
                </a:solidFill>
                <a:effectLst/>
                <a:latin typeface="Times New Roman" pitchFamily="18" charset="0"/>
              </a:rPr>
              <a:pPr algn="ctr" defTabSz="952500">
                <a:spcBef>
                  <a:spcPct val="50000"/>
                </a:spcBef>
              </a:pPr>
              <a:t>‹#›</a:t>
            </a:fld>
            <a:endParaRPr lang="en-GB" sz="1000" b="0" dirty="0"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1619681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1" name="Rectangle 5"/>
          <p:cNvSpPr>
            <a:spLocks noGrp="1" noChangeArrowheads="1"/>
          </p:cNvSpPr>
          <p:nvPr>
            <p:ph type="ctrTitle"/>
          </p:nvPr>
        </p:nvSpPr>
        <p:spPr>
          <a:xfrm>
            <a:off x="401638" y="1952625"/>
            <a:ext cx="8577262" cy="808038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1189038" y="3894138"/>
            <a:ext cx="7529512" cy="1752600"/>
          </a:xfrm>
          <a:ln>
            <a:noFill/>
          </a:ln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142" name="Rectangle 46"/>
          <p:cNvSpPr>
            <a:spLocks noChangeArrowheads="1"/>
          </p:cNvSpPr>
          <p:nvPr/>
        </p:nvSpPr>
        <p:spPr bwMode="auto">
          <a:xfrm>
            <a:off x="7140575" y="6483350"/>
            <a:ext cx="2392363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 anchor="ctr"/>
          <a:lstStyle/>
          <a:p>
            <a:pPr algn="r">
              <a:lnSpc>
                <a:spcPct val="100000"/>
              </a:lnSpc>
            </a:pPr>
            <a:r>
              <a:rPr lang="en-US" sz="1000" b="0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Silvia Dalla Torre</a:t>
            </a:r>
          </a:p>
        </p:txBody>
      </p:sp>
      <p:sp>
        <p:nvSpPr>
          <p:cNvPr id="4143" name="Rectangle 4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59125" y="6437313"/>
            <a:ext cx="3048000" cy="287337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defRPr sz="1000" b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endParaRPr lang="en-US" dirty="0"/>
          </a:p>
        </p:txBody>
      </p:sp>
      <p:sp>
        <p:nvSpPr>
          <p:cNvPr id="4144" name="Rectangle 48"/>
          <p:cNvSpPr>
            <a:spLocks noGrp="1" noChangeArrowheads="1"/>
          </p:cNvSpPr>
          <p:nvPr>
            <p:ph type="dt" sz="quarter" idx="2"/>
          </p:nvPr>
        </p:nvSpPr>
        <p:spPr>
          <a:xfrm>
            <a:off x="341313" y="6435725"/>
            <a:ext cx="1844675" cy="285750"/>
          </a:xfrm>
        </p:spPr>
        <p:txBody>
          <a:bodyPr/>
          <a:lstStyle>
            <a:lvl1pPr>
              <a:defRPr sz="1000">
                <a:latin typeface="Helvetica" pitchFamily="34" charset="0"/>
              </a:defRPr>
            </a:lvl1pPr>
          </a:lstStyle>
          <a:p>
            <a:endParaRPr lang="en-US" dirty="0"/>
          </a:p>
        </p:txBody>
      </p:sp>
      <p:pic>
        <p:nvPicPr>
          <p:cNvPr id="4351" name="Picture 255" descr="compass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9475" y="2998788"/>
            <a:ext cx="485775" cy="466725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dirty="0"/>
              <a:t>COMPASS TB, 16/11/2021            </a:t>
            </a:r>
            <a:r>
              <a:rPr lang="en-US" dirty="0"/>
              <a:t>                   </a:t>
            </a:r>
            <a:r>
              <a:rPr lang="en-US" b="1" dirty="0"/>
              <a:t>               RICH                              		</a:t>
            </a:r>
            <a:r>
              <a:rPr lang="en-US" dirty="0"/>
              <a:t>Silvia DALLA TORRE</a:t>
            </a:r>
          </a:p>
          <a:p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554913" y="0"/>
            <a:ext cx="2347912" cy="63150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9588" y="0"/>
            <a:ext cx="6892925" cy="63150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dirty="0"/>
              <a:t>COMPASS TB, 16/11/2021            </a:t>
            </a:r>
            <a:r>
              <a:rPr lang="en-US" dirty="0"/>
              <a:t>                   </a:t>
            </a:r>
            <a:r>
              <a:rPr lang="en-US" b="1" dirty="0"/>
              <a:t>               RICH                              		</a:t>
            </a:r>
            <a:r>
              <a:rPr lang="en-US" dirty="0"/>
              <a:t>Silvia DALLA TORRE</a:t>
            </a:r>
          </a:p>
          <a:p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54313" y="0"/>
            <a:ext cx="7148512" cy="98425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509588" y="1176338"/>
            <a:ext cx="4354512" cy="513873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6500" y="1176338"/>
            <a:ext cx="4356100" cy="513873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96863" y="6678613"/>
            <a:ext cx="8421687" cy="179387"/>
          </a:xfrm>
        </p:spPr>
        <p:txBody>
          <a:bodyPr/>
          <a:lstStyle>
            <a:lvl1pPr>
              <a:defRPr/>
            </a:lvl1pPr>
          </a:lstStyle>
          <a:p>
            <a:r>
              <a:rPr lang="it-IT" dirty="0"/>
              <a:t>COMPASS TB, 16/11/2021            </a:t>
            </a:r>
            <a:r>
              <a:rPr lang="en-US" dirty="0"/>
              <a:t>                   </a:t>
            </a:r>
            <a:r>
              <a:rPr lang="en-US" b="1" dirty="0"/>
              <a:t>               RICH                              		</a:t>
            </a:r>
            <a:r>
              <a:rPr lang="en-US" dirty="0"/>
              <a:t>Silvia DALLA TORRE</a:t>
            </a:r>
          </a:p>
          <a:p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dirty="0"/>
              <a:t>COMPASS TB, 16/11/2021            </a:t>
            </a:r>
            <a:r>
              <a:rPr lang="en-US" dirty="0"/>
              <a:t>                   </a:t>
            </a:r>
            <a:r>
              <a:rPr lang="en-US" b="1" dirty="0"/>
              <a:t>               RICH                              		</a:t>
            </a:r>
            <a:r>
              <a:rPr lang="en-US" dirty="0"/>
              <a:t>Silvia DALLA TORRE</a:t>
            </a:r>
          </a:p>
          <a:p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16925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16925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dirty="0"/>
              <a:t>COMPASS TB, 16/11/2021            </a:t>
            </a:r>
            <a:r>
              <a:rPr lang="en-US" dirty="0"/>
              <a:t>                   </a:t>
            </a:r>
            <a:r>
              <a:rPr lang="en-US" b="1" dirty="0"/>
              <a:t>               RICH                              		</a:t>
            </a:r>
            <a:r>
              <a:rPr lang="en-US" dirty="0"/>
              <a:t>Silvia DALLA TORRE</a:t>
            </a:r>
          </a:p>
          <a:p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9588" y="1176338"/>
            <a:ext cx="4354512" cy="513873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6500" y="1176338"/>
            <a:ext cx="4356100" cy="513873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dirty="0"/>
              <a:t>COMPASS TB, 16/11/2021            </a:t>
            </a:r>
            <a:r>
              <a:rPr lang="en-US" dirty="0"/>
              <a:t>                   </a:t>
            </a:r>
            <a:r>
              <a:rPr lang="en-US" b="1" dirty="0"/>
              <a:t>               RICH                              		</a:t>
            </a:r>
            <a:r>
              <a:rPr lang="en-US" dirty="0"/>
              <a:t>Silvia DALLA TORRE</a:t>
            </a:r>
          </a:p>
          <a:p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2225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515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515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0788" y="1535113"/>
            <a:ext cx="437673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0788" y="2174875"/>
            <a:ext cx="437673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dirty="0"/>
              <a:t>COMPASS TB, 16/11/2021            </a:t>
            </a:r>
            <a:r>
              <a:rPr lang="en-US" dirty="0"/>
              <a:t>                   </a:t>
            </a:r>
            <a:r>
              <a:rPr lang="en-US" b="1" dirty="0"/>
              <a:t>               RICH                              		</a:t>
            </a:r>
            <a:r>
              <a:rPr lang="en-US" dirty="0"/>
              <a:t>Silvia DALLA TORRE</a:t>
            </a:r>
          </a:p>
          <a:p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dirty="0"/>
              <a:t>COMPASS TB, 16/11/2021            </a:t>
            </a:r>
            <a:r>
              <a:rPr lang="en-US" dirty="0"/>
              <a:t>                   </a:t>
            </a:r>
            <a:r>
              <a:rPr lang="en-US" b="1" dirty="0"/>
              <a:t>               RICH                              		</a:t>
            </a:r>
            <a:r>
              <a:rPr lang="en-US" dirty="0"/>
              <a:t>Silvia DALLA TORRE</a:t>
            </a:r>
          </a:p>
          <a:p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dirty="0"/>
              <a:t>COMPASS TB, 16/11/2021            </a:t>
            </a:r>
            <a:r>
              <a:rPr lang="en-US" dirty="0"/>
              <a:t>                   </a:t>
            </a:r>
            <a:r>
              <a:rPr lang="en-US" b="1" dirty="0"/>
              <a:t>               RICH                              		</a:t>
            </a:r>
            <a:r>
              <a:rPr lang="en-US" dirty="0"/>
              <a:t>Silvia DALLA TORRE</a:t>
            </a:r>
          </a:p>
          <a:p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7550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1913" y="273050"/>
            <a:ext cx="5535612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7550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dirty="0"/>
              <a:t>COMPASS TB, 16/11/2021            </a:t>
            </a:r>
            <a:r>
              <a:rPr lang="en-US" dirty="0"/>
              <a:t>                   </a:t>
            </a:r>
            <a:r>
              <a:rPr lang="en-US" b="1" dirty="0"/>
              <a:t>               RICH                              		</a:t>
            </a:r>
            <a:r>
              <a:rPr lang="en-US" dirty="0"/>
              <a:t>Silvia DALLA TORRE</a:t>
            </a:r>
          </a:p>
          <a:p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0425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0425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0425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dirty="0"/>
              <a:t>COMPASS TB, 16/11/2021            </a:t>
            </a:r>
            <a:r>
              <a:rPr lang="en-US" dirty="0"/>
              <a:t>                   </a:t>
            </a:r>
            <a:r>
              <a:rPr lang="en-US" b="1" dirty="0"/>
              <a:t>               RICH                              		</a:t>
            </a:r>
            <a:r>
              <a:rPr lang="en-US" dirty="0"/>
              <a:t>Silvia DALLA TORRE</a:t>
            </a:r>
          </a:p>
          <a:p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2754313" y="0"/>
            <a:ext cx="7148512" cy="984250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50000">
                <a:srgbClr val="003366"/>
              </a:gs>
              <a:gs pos="100000">
                <a:schemeClr val="bg1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Slide Title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509588" y="1176338"/>
            <a:ext cx="8863012" cy="5138737"/>
          </a:xfrm>
          <a:prstGeom prst="rect">
            <a:avLst/>
          </a:prstGeom>
          <a:noFill/>
          <a:ln w="9525">
            <a:solidFill>
              <a:srgbClr val="0000CC"/>
            </a:solidFill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Body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85" name="Rectangle 6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96863" y="6678613"/>
            <a:ext cx="8421687" cy="179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>
              <a:defRPr b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1pPr>
          </a:lstStyle>
          <a:p>
            <a:r>
              <a:rPr lang="it-IT" dirty="0"/>
              <a:t>COMPASS TB, 16/11/2021            </a:t>
            </a:r>
            <a:r>
              <a:rPr lang="en-US" dirty="0"/>
              <a:t>                                  RICH                              		Silvia DALLA TORRE</a:t>
            </a:r>
          </a:p>
          <a:p>
            <a:endParaRPr lang="en-US" dirty="0"/>
          </a:p>
        </p:txBody>
      </p:sp>
      <p:sp>
        <p:nvSpPr>
          <p:cNvPr id="1089" name="Rectangle 65"/>
          <p:cNvSpPr>
            <a:spLocks noChangeArrowheads="1"/>
          </p:cNvSpPr>
          <p:nvPr/>
        </p:nvSpPr>
        <p:spPr bwMode="auto">
          <a:xfrm>
            <a:off x="7997825" y="6553200"/>
            <a:ext cx="1905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r" eaLnBrk="1" hangingPunct="1">
              <a:lnSpc>
                <a:spcPct val="100000"/>
              </a:lnSpc>
            </a:pPr>
            <a:fld id="{9A115F6C-74EA-4BD9-8CC9-31AE54DB4437}" type="slidenum">
              <a:rPr lang="en-US" b="0">
                <a:solidFill>
                  <a:schemeClr val="tx1"/>
                </a:solidFill>
                <a:effectLst/>
                <a:latin typeface="Comic Sans MS" pitchFamily="66" charset="0"/>
              </a:rPr>
              <a:pPr algn="r" eaLnBrk="1" hangingPunct="1">
                <a:lnSpc>
                  <a:spcPct val="100000"/>
                </a:lnSpc>
              </a:pPr>
              <a:t>‹#›</a:t>
            </a:fld>
            <a:endParaRPr lang="en-US" b="0" dirty="0"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1092" name="Line 68"/>
          <p:cNvSpPr>
            <a:spLocks noChangeShapeType="1"/>
          </p:cNvSpPr>
          <p:nvPr/>
        </p:nvSpPr>
        <p:spPr bwMode="auto">
          <a:xfrm>
            <a:off x="0" y="1000125"/>
            <a:ext cx="9902825" cy="0"/>
          </a:xfrm>
          <a:prstGeom prst="line">
            <a:avLst/>
          </a:prstGeom>
          <a:noFill/>
          <a:ln w="38100">
            <a:solidFill>
              <a:srgbClr val="0000CC"/>
            </a:solidFill>
            <a:round/>
            <a:headEnd/>
            <a:tailEnd/>
          </a:ln>
          <a:effectLst/>
        </p:spPr>
        <p:txBody>
          <a:bodyPr lIns="92075" tIns="46038" rIns="92075" bIns="46038" anchor="ctr"/>
          <a:lstStyle/>
          <a:p>
            <a:endParaRPr lang="en-US" dirty="0"/>
          </a:p>
        </p:txBody>
      </p:sp>
      <p:sp>
        <p:nvSpPr>
          <p:cNvPr id="1093" name="Line 69"/>
          <p:cNvSpPr>
            <a:spLocks noChangeShapeType="1"/>
          </p:cNvSpPr>
          <p:nvPr/>
        </p:nvSpPr>
        <p:spPr bwMode="auto">
          <a:xfrm flipV="1">
            <a:off x="0" y="6472238"/>
            <a:ext cx="9902825" cy="0"/>
          </a:xfrm>
          <a:prstGeom prst="line">
            <a:avLst/>
          </a:prstGeom>
          <a:noFill/>
          <a:ln w="9525">
            <a:solidFill>
              <a:srgbClr val="0000CC"/>
            </a:solidFill>
            <a:round/>
            <a:headEnd/>
            <a:tailEnd/>
          </a:ln>
          <a:effectLst/>
        </p:spPr>
        <p:txBody>
          <a:bodyPr lIns="92075" tIns="46038" rIns="92075" bIns="46038" anchor="ctr"/>
          <a:lstStyle/>
          <a:p>
            <a:endParaRPr lang="en-US" dirty="0"/>
          </a:p>
        </p:txBody>
      </p:sp>
      <p:pic>
        <p:nvPicPr>
          <p:cNvPr id="1094" name="Picture 70" descr="Logo_INFN3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8810625" y="6515100"/>
            <a:ext cx="612775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64" descr="rich1_artistic_trans"/>
          <p:cNvPicPr>
            <a:picLocks noChangeAspect="1" noChangeArrowheads="1"/>
          </p:cNvPicPr>
          <p:nvPr userDrawn="1"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285135" y="0"/>
            <a:ext cx="902366" cy="1015595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sldNum="0" hdr="0" ftr="0"/>
  <p:txStyles>
    <p:titleStyle>
      <a:lvl1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bg1"/>
          </a:solidFill>
          <a:effectLst/>
          <a:latin typeface="+mj-lt"/>
          <a:ea typeface="+mj-ea"/>
          <a:cs typeface="+mj-cs"/>
        </a:defRPr>
      </a:lvl1pPr>
      <a:lvl2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rgbClr val="FF9900"/>
          </a:solidFill>
          <a:effectLst>
            <a:outerShdw blurRad="38100" dist="38100" dir="2700000" algn="tl">
              <a:srgbClr val="C0C0C0"/>
            </a:outerShdw>
          </a:effectLst>
          <a:latin typeface="Comic Sans MS" pitchFamily="66" charset="0"/>
        </a:defRPr>
      </a:lvl2pPr>
      <a:lvl3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rgbClr val="FF9900"/>
          </a:solidFill>
          <a:effectLst>
            <a:outerShdw blurRad="38100" dist="38100" dir="2700000" algn="tl">
              <a:srgbClr val="C0C0C0"/>
            </a:outerShdw>
          </a:effectLst>
          <a:latin typeface="Comic Sans MS" pitchFamily="66" charset="0"/>
        </a:defRPr>
      </a:lvl3pPr>
      <a:lvl4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rgbClr val="FF9900"/>
          </a:solidFill>
          <a:effectLst>
            <a:outerShdw blurRad="38100" dist="38100" dir="2700000" algn="tl">
              <a:srgbClr val="C0C0C0"/>
            </a:outerShdw>
          </a:effectLst>
          <a:latin typeface="Comic Sans MS" pitchFamily="66" charset="0"/>
        </a:defRPr>
      </a:lvl4pPr>
      <a:lvl5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rgbClr val="FF9900"/>
          </a:solidFill>
          <a:effectLst>
            <a:outerShdw blurRad="38100" dist="38100" dir="2700000" algn="tl">
              <a:srgbClr val="C0C0C0"/>
            </a:outerShdw>
          </a:effectLst>
          <a:latin typeface="Comic Sans MS" pitchFamily="66" charset="0"/>
        </a:defRPr>
      </a:lvl5pPr>
      <a:lvl6pPr marL="4572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rgbClr val="FF9900"/>
          </a:solidFill>
          <a:effectLst>
            <a:outerShdw blurRad="38100" dist="38100" dir="2700000" algn="tl">
              <a:srgbClr val="C0C0C0"/>
            </a:outerShdw>
          </a:effectLst>
          <a:latin typeface="Comic Sans MS" pitchFamily="66" charset="0"/>
        </a:defRPr>
      </a:lvl6pPr>
      <a:lvl7pPr marL="9144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rgbClr val="FF9900"/>
          </a:solidFill>
          <a:effectLst>
            <a:outerShdw blurRad="38100" dist="38100" dir="2700000" algn="tl">
              <a:srgbClr val="C0C0C0"/>
            </a:outerShdw>
          </a:effectLst>
          <a:latin typeface="Comic Sans MS" pitchFamily="66" charset="0"/>
        </a:defRPr>
      </a:lvl7pPr>
      <a:lvl8pPr marL="13716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rgbClr val="FF9900"/>
          </a:solidFill>
          <a:effectLst>
            <a:outerShdw blurRad="38100" dist="38100" dir="2700000" algn="tl">
              <a:srgbClr val="C0C0C0"/>
            </a:outerShdw>
          </a:effectLst>
          <a:latin typeface="Comic Sans MS" pitchFamily="66" charset="0"/>
        </a:defRPr>
      </a:lvl8pPr>
      <a:lvl9pPr marL="18288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rgbClr val="FF9900"/>
          </a:solidFill>
          <a:effectLst>
            <a:outerShdw blurRad="38100" dist="38100" dir="2700000" algn="tl">
              <a:srgbClr val="C0C0C0"/>
            </a:outerShdw>
          </a:effectLst>
          <a:latin typeface="Comic Sans MS" pitchFamily="66" charset="0"/>
        </a:defRPr>
      </a:lvl9pPr>
    </p:titleStyle>
    <p:bodyStyle>
      <a:lvl1pPr marL="571500" indent="-5715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 b="1">
          <a:solidFill>
            <a:srgbClr val="0000CC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n-ea"/>
          <a:cs typeface="+mn-cs"/>
        </a:defRPr>
      </a:lvl1pPr>
      <a:lvl2pPr marL="1047750" indent="-2857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rgbClr val="0000CC"/>
        </a:buClr>
        <a:buFont typeface="Wingdings" pitchFamily="2" charset="2"/>
        <a:buChar char="§"/>
        <a:defRPr b="1">
          <a:solidFill>
            <a:srgbClr val="0000CC"/>
          </a:solidFill>
          <a:latin typeface="+mn-lt"/>
        </a:defRPr>
      </a:lvl2pPr>
      <a:lvl3pPr marL="1562100" indent="-2286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rgbClr val="0000CC"/>
        </a:buClr>
        <a:buSzPct val="40000"/>
        <a:buFont typeface="Wingdings" pitchFamily="2" charset="2"/>
        <a:buChar char="¨"/>
        <a:defRPr sz="1600" b="1">
          <a:solidFill>
            <a:srgbClr val="0000CC"/>
          </a:solidFill>
          <a:latin typeface="+mn-lt"/>
        </a:defRPr>
      </a:lvl3pPr>
      <a:lvl4pPr marL="192405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tx1"/>
        </a:buClr>
        <a:buSzPct val="70000"/>
        <a:buFont typeface="Wingdings" pitchFamily="2" charset="2"/>
        <a:buChar char=""/>
        <a:defRPr sz="1400" b="1">
          <a:solidFill>
            <a:srgbClr val="0000CC"/>
          </a:solidFill>
          <a:latin typeface="+mn-lt"/>
        </a:defRPr>
      </a:lvl4pPr>
      <a:lvl5pPr marL="228600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har char="·"/>
        <a:defRPr sz="1200" b="1">
          <a:solidFill>
            <a:srgbClr val="0000CC"/>
          </a:solidFill>
          <a:latin typeface="+mn-lt"/>
        </a:defRPr>
      </a:lvl5pPr>
      <a:lvl6pPr marL="274320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har char="·"/>
        <a:defRPr sz="1200" b="1">
          <a:solidFill>
            <a:schemeClr val="tx1"/>
          </a:solidFill>
          <a:latin typeface="+mn-lt"/>
        </a:defRPr>
      </a:lvl6pPr>
      <a:lvl7pPr marL="320040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har char="·"/>
        <a:defRPr sz="1200" b="1">
          <a:solidFill>
            <a:schemeClr val="tx1"/>
          </a:solidFill>
          <a:latin typeface="+mn-lt"/>
        </a:defRPr>
      </a:lvl7pPr>
      <a:lvl8pPr marL="365760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har char="·"/>
        <a:defRPr sz="1200" b="1">
          <a:solidFill>
            <a:schemeClr val="tx1"/>
          </a:solidFill>
          <a:latin typeface="+mn-lt"/>
        </a:defRPr>
      </a:lvl8pPr>
      <a:lvl9pPr marL="411480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har char="·"/>
        <a:defRPr sz="1200" b="1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4693" y="0"/>
            <a:ext cx="8598132" cy="984250"/>
          </a:xfrm>
        </p:spPr>
        <p:txBody>
          <a:bodyPr/>
          <a:lstStyle/>
          <a:p>
            <a:r>
              <a:rPr lang="en-US" sz="3000" dirty="0"/>
              <a:t> 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dirty="0"/>
              <a:t>COMPASS TB, 16/11/2021            </a:t>
            </a:r>
            <a:r>
              <a:rPr lang="en-US" dirty="0"/>
              <a:t>                   </a:t>
            </a:r>
            <a:r>
              <a:rPr lang="en-US" b="1" dirty="0"/>
              <a:t>               RICH                              		</a:t>
            </a:r>
            <a:r>
              <a:rPr lang="en-US" dirty="0"/>
              <a:t>Silvia DALLA TORRE</a:t>
            </a:r>
          </a:p>
          <a:p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636283" y="1803939"/>
            <a:ext cx="8630257" cy="3250121"/>
          </a:xfrm>
          <a:prstGeom prst="rect">
            <a:avLst/>
          </a:prstGeom>
          <a:solidFill>
            <a:schemeClr val="bg1"/>
          </a:solidFill>
          <a:ln w="28575">
            <a:solidFill>
              <a:srgbClr val="0000CC"/>
            </a:solidFill>
          </a:ln>
        </p:spPr>
        <p:txBody>
          <a:bodyPr wrap="square" rtlCol="0">
            <a:spAutoFit/>
          </a:bodyPr>
          <a:lstStyle/>
          <a:p>
            <a:pPr algn="ctr"/>
            <a:endParaRPr lang="en-US" sz="2400" i="1" dirty="0">
              <a:solidFill>
                <a:srgbClr val="0000CC"/>
              </a:solidFill>
              <a:effectLst/>
            </a:endParaRPr>
          </a:p>
          <a:p>
            <a:pPr algn="ctr"/>
            <a:endParaRPr lang="en-US" sz="3200" i="1" dirty="0">
              <a:solidFill>
                <a:srgbClr val="0000CC"/>
              </a:solidFill>
              <a:effectLst/>
            </a:endParaRPr>
          </a:p>
          <a:p>
            <a:pPr algn="ctr"/>
            <a:r>
              <a:rPr lang="en-US" sz="4400" i="1" dirty="0">
                <a:solidFill>
                  <a:srgbClr val="0000CC"/>
                </a:solidFill>
                <a:effectLst/>
              </a:rPr>
              <a:t>RICH, activities during</a:t>
            </a:r>
          </a:p>
          <a:p>
            <a:pPr algn="ctr"/>
            <a:endParaRPr lang="en-US" sz="4400" i="1" dirty="0">
              <a:solidFill>
                <a:srgbClr val="0000CC"/>
              </a:solidFill>
              <a:effectLst/>
            </a:endParaRPr>
          </a:p>
          <a:p>
            <a:pPr algn="ctr"/>
            <a:r>
              <a:rPr lang="en-US" sz="4400" i="1" dirty="0">
                <a:solidFill>
                  <a:srgbClr val="0000CC"/>
                </a:solidFill>
                <a:effectLst/>
              </a:rPr>
              <a:t>Shut-down 2021-2022</a:t>
            </a:r>
          </a:p>
          <a:p>
            <a:pPr algn="ctr"/>
            <a:endParaRPr lang="en-US" sz="2000" i="1" dirty="0">
              <a:solidFill>
                <a:schemeClr val="tx1"/>
              </a:solidFill>
              <a:effectLst/>
            </a:endParaRPr>
          </a:p>
          <a:p>
            <a:endParaRPr lang="en-US" sz="2000" i="1" dirty="0">
              <a:solidFill>
                <a:srgbClr val="0000CC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7096605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FAC2E2-F7FA-4678-8705-21AE5F6B67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93032" y="0"/>
            <a:ext cx="8509794" cy="984250"/>
          </a:xfrm>
        </p:spPr>
        <p:txBody>
          <a:bodyPr/>
          <a:lstStyle/>
          <a:p>
            <a:r>
              <a:rPr lang="en-US" sz="3200" dirty="0"/>
              <a:t>RICH ACTIVITY during SHUT-DOWN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518EBD0-5232-4469-99DC-1A73CA144BC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9588" y="1485901"/>
            <a:ext cx="8863012" cy="4864894"/>
          </a:xfrm>
          <a:solidFill>
            <a:schemeClr val="bg1">
              <a:lumMod val="95000"/>
            </a:schemeClr>
          </a:solidFill>
        </p:spPr>
        <p:txBody>
          <a:bodyPr/>
          <a:lstStyle/>
          <a:p>
            <a:pPr marL="0" indent="0">
              <a:buNone/>
            </a:pPr>
            <a:r>
              <a:rPr lang="en-US" sz="2800" dirty="0">
                <a:solidFill>
                  <a:srgbClr val="C00000"/>
                </a:solidFill>
              </a:rPr>
              <a:t>RADIATOR GAS</a:t>
            </a:r>
          </a:p>
          <a:p>
            <a:endParaRPr lang="en-US" dirty="0"/>
          </a:p>
          <a:p>
            <a:r>
              <a:rPr lang="en-US" dirty="0"/>
              <a:t>Complete </a:t>
            </a:r>
            <a:r>
              <a:rPr lang="en-US" dirty="0">
                <a:solidFill>
                  <a:srgbClr val="C00000"/>
                </a:solidFill>
              </a:rPr>
              <a:t>C4F10 cleaning</a:t>
            </a:r>
            <a:r>
              <a:rPr lang="en-US" dirty="0"/>
              <a:t> (still ~400 kg to be cleaned)</a:t>
            </a:r>
          </a:p>
          <a:p>
            <a:pPr lvl="1"/>
            <a:r>
              <a:rPr lang="en-US" dirty="0"/>
              <a:t>Cleaning protocol ready, thank to 2021 effort</a:t>
            </a:r>
          </a:p>
          <a:p>
            <a:pPr lvl="1"/>
            <a:r>
              <a:rPr lang="en-US" dirty="0"/>
              <a:t>To be compared with the amount of C4F10 cleaned in 2021:     							~730 kg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r>
              <a:rPr lang="en-US" dirty="0"/>
              <a:t>If manpower available, </a:t>
            </a:r>
            <a:r>
              <a:rPr lang="en-US" dirty="0">
                <a:solidFill>
                  <a:srgbClr val="C00000"/>
                </a:solidFill>
              </a:rPr>
              <a:t>perform a campaign of gas leakage checks</a:t>
            </a:r>
          </a:p>
          <a:p>
            <a:pPr lvl="1"/>
            <a:endParaRPr lang="en-US" dirty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pPr lvl="1"/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F1376F8-FF2F-4782-8B7E-5EC180787E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dirty="0"/>
              <a:t>COMPASS TB, 16/11/2021            </a:t>
            </a:r>
            <a:r>
              <a:rPr lang="en-US" dirty="0"/>
              <a:t>                   </a:t>
            </a:r>
            <a:r>
              <a:rPr lang="en-US" b="1" dirty="0"/>
              <a:t>               RICH                              		</a:t>
            </a:r>
            <a:r>
              <a:rPr lang="en-US" dirty="0"/>
              <a:t>Silvia DALLA TORRE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73500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FAC2E2-F7FA-4678-8705-21AE5F6B67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93032" y="0"/>
            <a:ext cx="8509794" cy="984250"/>
          </a:xfrm>
        </p:spPr>
        <p:txBody>
          <a:bodyPr/>
          <a:lstStyle/>
          <a:p>
            <a:r>
              <a:rPr lang="en-US" sz="3200" dirty="0"/>
              <a:t>RICH ACTIVITY during SHUT-DOWN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518EBD0-5232-4469-99DC-1A73CA144BC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9906" y="1100138"/>
            <a:ext cx="8863012" cy="5229225"/>
          </a:xfrm>
          <a:solidFill>
            <a:schemeClr val="bg1">
              <a:lumMod val="95000"/>
            </a:schemeClr>
          </a:solidFill>
        </p:spPr>
        <p:txBody>
          <a:bodyPr/>
          <a:lstStyle/>
          <a:p>
            <a:pPr marL="0" indent="0">
              <a:buNone/>
            </a:pPr>
            <a:r>
              <a:rPr lang="en-US" sz="2800" dirty="0">
                <a:solidFill>
                  <a:srgbClr val="C00000"/>
                </a:solidFill>
              </a:rPr>
              <a:t>PHOTON DETECTORS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Extract the status of the detectors &amp; front-end electronics from September 2021 data</a:t>
            </a:r>
          </a:p>
          <a:p>
            <a:endParaRPr lang="en-US" dirty="0"/>
          </a:p>
          <a:p>
            <a:r>
              <a:rPr lang="en-US" dirty="0"/>
              <a:t>Setting-up of gaseous Photon Detector electronics</a:t>
            </a:r>
          </a:p>
          <a:p>
            <a:pPr lvl="1"/>
            <a:r>
              <a:rPr lang="en-US" dirty="0"/>
              <a:t>In 2021 difficult because no feedback possible before the real start of data-taking</a:t>
            </a:r>
          </a:p>
          <a:p>
            <a:pPr lvl="1"/>
            <a:r>
              <a:rPr lang="en-US" dirty="0"/>
              <a:t>Installation of a continuous D2 lamp for illumination of (al least part of) the chambers to perform electronics setting in a less blind mode</a:t>
            </a:r>
          </a:p>
          <a:p>
            <a:pPr lvl="1"/>
            <a:endParaRPr lang="en-US" dirty="0"/>
          </a:p>
          <a:p>
            <a:r>
              <a:rPr lang="en-US" dirty="0"/>
              <a:t>Setting-up of electronics for MAPMTs</a:t>
            </a:r>
          </a:p>
          <a:p>
            <a:pPr lvl="1"/>
            <a:r>
              <a:rPr lang="en-US" dirty="0"/>
              <a:t>Torino support needed, also for the diagnostic of the needs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F1376F8-FF2F-4782-8B7E-5EC180787E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dirty="0"/>
              <a:t>COMPASS TB, 16/11/2021            </a:t>
            </a:r>
            <a:r>
              <a:rPr lang="en-US" dirty="0"/>
              <a:t>                   </a:t>
            </a:r>
            <a:r>
              <a:rPr lang="en-US" b="1" dirty="0"/>
              <a:t>               RICH                              		</a:t>
            </a:r>
            <a:r>
              <a:rPr lang="en-US" dirty="0"/>
              <a:t>Silvia DALLA TORRE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6153108"/>
      </p:ext>
    </p:extLst>
  </p:cSld>
  <p:clrMapOvr>
    <a:masterClrMapping/>
  </p:clrMapOvr>
</p:sld>
</file>

<file path=ppt/theme/theme1.xml><?xml version="1.0" encoding="utf-8"?>
<a:theme xmlns:a="http://schemas.openxmlformats.org/drawingml/2006/main" name="Paper Presentation 2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Paper Presentation 2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rgbClr val="D1FFFF"/>
            </a:gs>
            <a:gs pos="50000">
              <a:srgbClr val="D1FFFF">
                <a:gamma/>
                <a:shade val="46275"/>
                <a:invGamma/>
              </a:srgbClr>
            </a:gs>
            <a:gs pos="100000">
              <a:srgbClr val="D1FFFF"/>
            </a:gs>
          </a:gsLst>
          <a:lin ang="0" scaled="1"/>
        </a:gra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2075" tIns="46038" rIns="92075" bIns="46038" numCol="1" anchor="ctr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9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1" i="0" u="none" strike="noStrike" cap="none" normalizeH="0" baseline="0" smtClean="0">
            <a:ln>
              <a:noFill/>
            </a:ln>
            <a:solidFill>
              <a:srgbClr val="FFFF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Helvetic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rgbClr val="D1FFFF"/>
            </a:gs>
            <a:gs pos="50000">
              <a:srgbClr val="D1FFFF">
                <a:gamma/>
                <a:shade val="46275"/>
                <a:invGamma/>
              </a:srgbClr>
            </a:gs>
            <a:gs pos="100000">
              <a:srgbClr val="D1FFFF"/>
            </a:gs>
          </a:gsLst>
          <a:lin ang="0" scaled="1"/>
        </a:gra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2075" tIns="46038" rIns="92075" bIns="46038" numCol="1" anchor="ctr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9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1" i="0" u="none" strike="noStrike" cap="none" normalizeH="0" baseline="0" smtClean="0">
            <a:ln>
              <a:noFill/>
            </a:ln>
            <a:solidFill>
              <a:srgbClr val="FFFF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Helvetica" pitchFamily="34" charset="0"/>
          </a:defRPr>
        </a:defPPr>
      </a:lstStyle>
    </a:lnDef>
  </a:objectDefaults>
  <a:extraClrSchemeLst>
    <a:extraClrScheme>
      <a:clrScheme name="Paper Presentation 2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2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aper Presentation 2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2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2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2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2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Z:\P32\MSO97PRO\Template\CERN\Paper Presentation 2.pot</Template>
  <TotalTime>185357</TotalTime>
  <Words>176</Words>
  <Application>Microsoft Office PowerPoint</Application>
  <PresentationFormat>Custom</PresentationFormat>
  <Paragraphs>32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9" baseType="lpstr">
      <vt:lpstr>Arial</vt:lpstr>
      <vt:lpstr>Comic Sans MS</vt:lpstr>
      <vt:lpstr>Helvetica</vt:lpstr>
      <vt:lpstr>Times New Roman</vt:lpstr>
      <vt:lpstr>Wingdings</vt:lpstr>
      <vt:lpstr>Paper Presentation 2</vt:lpstr>
      <vt:lpstr> </vt:lpstr>
      <vt:lpstr>RICH ACTIVITY during SHUT-DOWN</vt:lpstr>
      <vt:lpstr>RICH ACTIVITY during SHUT-DOWN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 Slide Title</dc:title>
  <dc:creator>Robertson</dc:creator>
  <cp:lastModifiedBy>Silvia Dalla Torre</cp:lastModifiedBy>
  <cp:revision>2937</cp:revision>
  <cp:lastPrinted>2000-06-14T12:59:46Z</cp:lastPrinted>
  <dcterms:created xsi:type="dcterms:W3CDTF">1999-01-09T07:35:23Z</dcterms:created>
  <dcterms:modified xsi:type="dcterms:W3CDTF">2021-11-14T17:21:11Z</dcterms:modified>
</cp:coreProperties>
</file>