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  <p:sldId id="286" r:id="rId3"/>
    <p:sldId id="289" r:id="rId4"/>
    <p:sldId id="294" r:id="rId5"/>
    <p:sldId id="291" r:id="rId6"/>
    <p:sldId id="293" r:id="rId7"/>
    <p:sldId id="290" r:id="rId8"/>
    <p:sldId id="292" r:id="rId9"/>
    <p:sldId id="295" r:id="rId10"/>
    <p:sldId id="296" r:id="rId11"/>
    <p:sldId id="297" r:id="rId12"/>
    <p:sldId id="298" r:id="rId13"/>
    <p:sldId id="299" r:id="rId14"/>
    <p:sldId id="300" r:id="rId15"/>
    <p:sldId id="285" r:id="rId16"/>
    <p:sldId id="288" r:id="rId17"/>
  </p:sldIdLst>
  <p:sldSz cx="12192000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80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402E-C469-4EA1-BEC5-581AB798A052}" type="datetimeFigureOut">
              <a:rPr lang="de-DE" smtClean="0"/>
              <a:t>15.11.2021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970FB-438C-4008-86F6-6C44DB2C4C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60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CH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CH" sz="18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Status GEM </a:t>
            </a:r>
            <a:r>
              <a:rPr lang="de-DE" dirty="0" err="1" smtClean="0"/>
              <a:t>Detectors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Bernhard Ketzer</a:t>
            </a:r>
          </a:p>
          <a:p>
            <a:endParaRPr lang="de-DE" dirty="0" smtClean="0"/>
          </a:p>
          <a:p>
            <a:r>
              <a:rPr lang="de-DE" dirty="0" smtClean="0"/>
              <a:t>COMPASS/AMBER Technical Board</a:t>
            </a:r>
          </a:p>
          <a:p>
            <a:r>
              <a:rPr lang="de-DE" dirty="0" smtClean="0"/>
              <a:t>16.11.2021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95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</a:t>
            </a:r>
            <a:r>
              <a:rPr lang="de-DE" dirty="0" err="1" smtClean="0"/>
              <a:t>with</a:t>
            </a:r>
            <a:r>
              <a:rPr lang="de-DE" dirty="0" smtClean="0"/>
              <a:t> VMM </a:t>
            </a:r>
            <a:r>
              <a:rPr lang="de-DE" dirty="0" err="1" smtClean="0"/>
              <a:t>readout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75801" y="1418400"/>
            <a:ext cx="6818040" cy="51134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7237841" y="1491839"/>
            <a:ext cx="2481555" cy="4514206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COMPASS style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Std. 10x10 cm² GEMs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3 mm drift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Readout 400 µm pitch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256 strips x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r>
              <a:rPr lang="en-GB" sz="20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256 strips y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2000"/>
            </a:pPr>
            <a:endParaRPr lang="en-GB" sz="20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525991" y="8893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M. </a:t>
            </a:r>
            <a:r>
              <a:rPr lang="de-DE" dirty="0" err="1" smtClean="0"/>
              <a:t>Lupberger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85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</a:t>
            </a:r>
            <a:r>
              <a:rPr lang="de-DE" dirty="0" err="1" smtClean="0"/>
              <a:t>with</a:t>
            </a:r>
            <a:r>
              <a:rPr lang="de-DE" dirty="0" smtClean="0"/>
              <a:t> VMM </a:t>
            </a:r>
            <a:r>
              <a:rPr lang="de-DE" dirty="0" err="1" smtClean="0"/>
              <a:t>readout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070625" y="2039776"/>
            <a:ext cx="10079640" cy="29019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9638265" y="5005456"/>
            <a:ext cx="1296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M2 beam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486265" y="5279776"/>
            <a:ext cx="1728000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Trigger scintillator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30265" y="5005456"/>
            <a:ext cx="1584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SciFi station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38264" y="5423776"/>
            <a:ext cx="1584001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VMM GEM (DUT)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814265" y="5063776"/>
            <a:ext cx="1584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Silicon (DUT)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878265" y="5423776"/>
            <a:ext cx="1656000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Trigger scintillator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438264" y="5069536"/>
            <a:ext cx="1656001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High-pressure H TPC (DUT)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646265" y="5685496"/>
            <a:ext cx="1368000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4 x silicon (DUT)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050825" y="5135776"/>
            <a:ext cx="1584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COMPASS</a:t>
            </a:r>
          </a:p>
        </p:txBody>
      </p:sp>
      <p:sp>
        <p:nvSpPr>
          <p:cNvPr id="13" name="Gerader Verbinder 12"/>
          <p:cNvSpPr/>
          <p:nvPr/>
        </p:nvSpPr>
        <p:spPr>
          <a:xfrm flipH="1" flipV="1">
            <a:off x="1358265" y="3191776"/>
            <a:ext cx="72000" cy="194400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Gerader Verbinder 13"/>
          <p:cNvSpPr/>
          <p:nvPr/>
        </p:nvSpPr>
        <p:spPr>
          <a:xfrm flipH="1" flipV="1">
            <a:off x="2006265" y="3263776"/>
            <a:ext cx="648000" cy="180576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5" name="Gerader Verbinder 14"/>
          <p:cNvSpPr/>
          <p:nvPr/>
        </p:nvSpPr>
        <p:spPr>
          <a:xfrm flipH="1" flipV="1">
            <a:off x="1718265" y="3407776"/>
            <a:ext cx="288000" cy="227772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6" name="Gerader Verbinder 15"/>
          <p:cNvSpPr/>
          <p:nvPr/>
        </p:nvSpPr>
        <p:spPr>
          <a:xfrm flipV="1">
            <a:off x="1990424" y="3479775"/>
            <a:ext cx="159841" cy="2215441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7" name="Gerader Verbinder 16"/>
          <p:cNvSpPr/>
          <p:nvPr/>
        </p:nvSpPr>
        <p:spPr>
          <a:xfrm flipH="1" flipV="1">
            <a:off x="2438265" y="3407776"/>
            <a:ext cx="1943999" cy="194400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8" name="Gerader Verbinder 17"/>
          <p:cNvSpPr/>
          <p:nvPr/>
        </p:nvSpPr>
        <p:spPr>
          <a:xfrm flipV="1">
            <a:off x="5534265" y="3407776"/>
            <a:ext cx="144000" cy="153396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9" name="Gerader Verbinder 18"/>
          <p:cNvSpPr/>
          <p:nvPr/>
        </p:nvSpPr>
        <p:spPr>
          <a:xfrm flipH="1" flipV="1">
            <a:off x="5894265" y="3623776"/>
            <a:ext cx="720000" cy="180000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0" name="Gerader Verbinder 19"/>
          <p:cNvSpPr/>
          <p:nvPr/>
        </p:nvSpPr>
        <p:spPr>
          <a:xfrm flipH="1" flipV="1">
            <a:off x="6182265" y="3479775"/>
            <a:ext cx="1151999" cy="1525681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1" name="Gerader Verbinder 20"/>
          <p:cNvSpPr/>
          <p:nvPr/>
        </p:nvSpPr>
        <p:spPr>
          <a:xfrm flipH="1" flipV="1">
            <a:off x="6830265" y="3335776"/>
            <a:ext cx="2016000" cy="1800000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2" name="Gerader Verbinder 21"/>
          <p:cNvSpPr/>
          <p:nvPr/>
        </p:nvSpPr>
        <p:spPr>
          <a:xfrm flipH="1" flipV="1">
            <a:off x="9566265" y="3119775"/>
            <a:ext cx="648000" cy="1821961"/>
          </a:xfrm>
          <a:prstGeom prst="line">
            <a:avLst/>
          </a:prstGeom>
          <a:noFill/>
          <a:ln w="38160">
            <a:solidFill>
              <a:srgbClr val="FF3333"/>
            </a:solidFill>
            <a:prstDash val="solid"/>
            <a:tailEnd type="arrow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0525991" y="8893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M. </a:t>
            </a:r>
            <a:r>
              <a:rPr lang="de-DE" dirty="0" err="1" smtClean="0"/>
              <a:t>Lupberger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94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</a:t>
            </a:r>
            <a:r>
              <a:rPr lang="de-DE" dirty="0" err="1" smtClean="0"/>
              <a:t>with</a:t>
            </a:r>
            <a:r>
              <a:rPr lang="de-DE" dirty="0" smtClean="0"/>
              <a:t> VMM </a:t>
            </a:r>
            <a:r>
              <a:rPr lang="de-DE" dirty="0" err="1" smtClean="0"/>
              <a:t>readout</a:t>
            </a:r>
            <a:endParaRPr lang="de-DE" dirty="0"/>
          </a:p>
        </p:txBody>
      </p:sp>
      <p:sp>
        <p:nvSpPr>
          <p:cNvPr id="3" name="Freihandform 2"/>
          <p:cNvSpPr/>
          <p:nvPr/>
        </p:nvSpPr>
        <p:spPr>
          <a:xfrm>
            <a:off x="1331550" y="1723958"/>
            <a:ext cx="2664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2B2B2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" name="Freihandform 3"/>
          <p:cNvSpPr/>
          <p:nvPr/>
        </p:nvSpPr>
        <p:spPr>
          <a:xfrm>
            <a:off x="3563550" y="2947958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243 (b)</a:t>
            </a:r>
          </a:p>
        </p:txBody>
      </p:sp>
      <p:sp>
        <p:nvSpPr>
          <p:cNvPr id="5" name="Freihandform 4"/>
          <p:cNvSpPr/>
          <p:nvPr/>
        </p:nvSpPr>
        <p:spPr>
          <a:xfrm>
            <a:off x="3563550" y="1795958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245 (b)</a:t>
            </a:r>
          </a:p>
        </p:txBody>
      </p:sp>
      <p:sp>
        <p:nvSpPr>
          <p:cNvPr id="6" name="Freihandform 5"/>
          <p:cNvSpPr/>
          <p:nvPr/>
        </p:nvSpPr>
        <p:spPr>
          <a:xfrm rot="5400000">
            <a:off x="935550" y="4495959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361 (a)</a:t>
            </a:r>
          </a:p>
        </p:txBody>
      </p:sp>
      <p:sp>
        <p:nvSpPr>
          <p:cNvPr id="7" name="Freihandform 6"/>
          <p:cNvSpPr/>
          <p:nvPr/>
        </p:nvSpPr>
        <p:spPr>
          <a:xfrm rot="5400000">
            <a:off x="2015551" y="4495959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153 (b)</a:t>
            </a:r>
          </a:p>
        </p:txBody>
      </p:sp>
      <p:sp>
        <p:nvSpPr>
          <p:cNvPr id="8" name="Freihandform 7"/>
          <p:cNvSpPr/>
          <p:nvPr/>
        </p:nvSpPr>
        <p:spPr>
          <a:xfrm>
            <a:off x="1331550" y="1723958"/>
            <a:ext cx="2232000" cy="230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3300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Gerader Verbinder 8"/>
          <p:cNvSpPr/>
          <p:nvPr/>
        </p:nvSpPr>
        <p:spPr>
          <a:xfrm>
            <a:off x="5507550" y="2587958"/>
            <a:ext cx="792000" cy="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" name="Gerader Verbinder 9"/>
          <p:cNvSpPr/>
          <p:nvPr/>
        </p:nvSpPr>
        <p:spPr>
          <a:xfrm>
            <a:off x="5507550" y="3811958"/>
            <a:ext cx="792000" cy="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1" name="Gerader Verbinder 10"/>
          <p:cNvSpPr/>
          <p:nvPr/>
        </p:nvSpPr>
        <p:spPr>
          <a:xfrm>
            <a:off x="1547550" y="5971958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2" name="Gerader Verbinder 11"/>
          <p:cNvSpPr/>
          <p:nvPr/>
        </p:nvSpPr>
        <p:spPr>
          <a:xfrm>
            <a:off x="2627549" y="5971958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579550" y="2299958"/>
            <a:ext cx="1152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FEC1 HDMI1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507550" y="3497677"/>
            <a:ext cx="1152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FEC1 HDMI2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547550" y="6017678"/>
            <a:ext cx="1152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FEC2 HDMI3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699550" y="6018038"/>
            <a:ext cx="1152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FEC2 HDMI4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147550" y="1873718"/>
            <a:ext cx="648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147550" y="3025718"/>
            <a:ext cx="648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475549" y="5617718"/>
            <a:ext cx="936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       A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555550" y="5611958"/>
            <a:ext cx="936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       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379550" y="1525197"/>
            <a:ext cx="3767152" cy="502276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feld 21"/>
          <p:cNvSpPr txBox="1"/>
          <p:nvPr/>
        </p:nvSpPr>
        <p:spPr>
          <a:xfrm>
            <a:off x="10525991" y="8893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M. </a:t>
            </a:r>
            <a:r>
              <a:rPr lang="de-DE" dirty="0" err="1" smtClean="0"/>
              <a:t>Lupberger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37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</a:t>
            </a:r>
            <a:r>
              <a:rPr lang="de-DE" dirty="0" err="1" smtClean="0"/>
              <a:t>with</a:t>
            </a:r>
            <a:r>
              <a:rPr lang="de-DE" dirty="0" smtClean="0"/>
              <a:t> VMM </a:t>
            </a:r>
            <a:r>
              <a:rPr lang="de-DE" dirty="0" err="1" smtClean="0"/>
              <a:t>readout</a:t>
            </a:r>
            <a:endParaRPr lang="de-DE" dirty="0"/>
          </a:p>
        </p:txBody>
      </p:sp>
      <p:sp>
        <p:nvSpPr>
          <p:cNvPr id="3" name="Freihandform 2"/>
          <p:cNvSpPr/>
          <p:nvPr/>
        </p:nvSpPr>
        <p:spPr>
          <a:xfrm>
            <a:off x="1331550" y="1723958"/>
            <a:ext cx="2664000" cy="28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2B2B2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" name="Freihandform 3"/>
          <p:cNvSpPr/>
          <p:nvPr/>
        </p:nvSpPr>
        <p:spPr>
          <a:xfrm>
            <a:off x="3563550" y="2947958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243 (b)</a:t>
            </a:r>
          </a:p>
        </p:txBody>
      </p:sp>
      <p:sp>
        <p:nvSpPr>
          <p:cNvPr id="5" name="Freihandform 4"/>
          <p:cNvSpPr/>
          <p:nvPr/>
        </p:nvSpPr>
        <p:spPr>
          <a:xfrm>
            <a:off x="3563550" y="1795958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245 (b)</a:t>
            </a:r>
          </a:p>
        </p:txBody>
      </p:sp>
      <p:sp>
        <p:nvSpPr>
          <p:cNvPr id="6" name="Freihandform 5"/>
          <p:cNvSpPr/>
          <p:nvPr/>
        </p:nvSpPr>
        <p:spPr>
          <a:xfrm rot="5400000">
            <a:off x="935550" y="4495959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361 (a)</a:t>
            </a:r>
          </a:p>
        </p:txBody>
      </p:sp>
      <p:sp>
        <p:nvSpPr>
          <p:cNvPr id="7" name="Freihandform 6"/>
          <p:cNvSpPr/>
          <p:nvPr/>
        </p:nvSpPr>
        <p:spPr>
          <a:xfrm rot="5400000">
            <a:off x="2015551" y="4495959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153 (b)</a:t>
            </a:r>
          </a:p>
        </p:txBody>
      </p:sp>
      <p:sp>
        <p:nvSpPr>
          <p:cNvPr id="8" name="Freihandform 7"/>
          <p:cNvSpPr/>
          <p:nvPr/>
        </p:nvSpPr>
        <p:spPr>
          <a:xfrm>
            <a:off x="1331550" y="1723958"/>
            <a:ext cx="2232000" cy="230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3300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Gerader Verbinder 8"/>
          <p:cNvSpPr/>
          <p:nvPr/>
        </p:nvSpPr>
        <p:spPr>
          <a:xfrm>
            <a:off x="5507550" y="2587958"/>
            <a:ext cx="792000" cy="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0" name="Gerader Verbinder 9"/>
          <p:cNvSpPr/>
          <p:nvPr/>
        </p:nvSpPr>
        <p:spPr>
          <a:xfrm>
            <a:off x="5507550" y="3811958"/>
            <a:ext cx="792000" cy="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1" name="Gerader Verbinder 10"/>
          <p:cNvSpPr/>
          <p:nvPr/>
        </p:nvSpPr>
        <p:spPr>
          <a:xfrm>
            <a:off x="1547550" y="5971958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2" name="Gerader Verbinder 11"/>
          <p:cNvSpPr/>
          <p:nvPr/>
        </p:nvSpPr>
        <p:spPr>
          <a:xfrm>
            <a:off x="2627549" y="5971958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579550" y="2299958"/>
            <a:ext cx="1080000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FEC1 HDMI1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507550" y="3497677"/>
            <a:ext cx="1033527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FEC1 HDMI2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547550" y="6017678"/>
            <a:ext cx="1021682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FEC2 HDMI3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699550" y="6018038"/>
            <a:ext cx="949681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FEC2 HDMI4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147550" y="1873718"/>
            <a:ext cx="648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147550" y="3025718"/>
            <a:ext cx="648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C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475549" y="5617718"/>
            <a:ext cx="936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       A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555550" y="5611958"/>
            <a:ext cx="936000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       B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2" name="Freihandform 21"/>
          <p:cNvSpPr/>
          <p:nvPr/>
        </p:nvSpPr>
        <p:spPr>
          <a:xfrm>
            <a:off x="8190085" y="2091020"/>
            <a:ext cx="2520000" cy="208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FF99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3" name="Freihandform 22"/>
          <p:cNvSpPr/>
          <p:nvPr/>
        </p:nvSpPr>
        <p:spPr>
          <a:xfrm rot="5400000">
            <a:off x="7866085" y="4287021"/>
            <a:ext cx="1944000" cy="100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6600"/>
          </a:solidFill>
          <a:ln w="0">
            <a:solidFill>
              <a:srgbClr val="0066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224 (b)</a:t>
            </a:r>
          </a:p>
        </p:txBody>
      </p:sp>
      <p:sp>
        <p:nvSpPr>
          <p:cNvPr id="24" name="Gerader Verbinder 23"/>
          <p:cNvSpPr/>
          <p:nvPr/>
        </p:nvSpPr>
        <p:spPr>
          <a:xfrm>
            <a:off x="8478085" y="5763020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8406085" y="5408780"/>
            <a:ext cx="1007999" cy="858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       C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6" name="Textfeld 25"/>
          <p:cNvSpPr txBox="1"/>
          <p:nvPr/>
        </p:nvSpPr>
        <p:spPr>
          <a:xfrm rot="16200000">
            <a:off x="9943464" y="2933240"/>
            <a:ext cx="214524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Mainz </a:t>
            </a:r>
            <a:r>
              <a:rPr lang="de-CH" sz="18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trigger</a:t>
            </a:r>
            <a:r>
              <a:rPr lang="de-CH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 </a:t>
            </a:r>
            <a:r>
              <a:rPr lang="de-CH" sz="18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board</a:t>
            </a:r>
            <a:endParaRPr lang="de-CH" sz="18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7" name="Gerader Verbinder 26"/>
          <p:cNvSpPr/>
          <p:nvPr/>
        </p:nvSpPr>
        <p:spPr>
          <a:xfrm>
            <a:off x="8406085" y="1659020"/>
            <a:ext cx="0" cy="575999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8" name="Gerader Verbinder 27"/>
          <p:cNvSpPr/>
          <p:nvPr/>
        </p:nvSpPr>
        <p:spPr>
          <a:xfrm>
            <a:off x="9018085" y="1651820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9" name="Gerader Verbinder 28"/>
          <p:cNvSpPr/>
          <p:nvPr/>
        </p:nvSpPr>
        <p:spPr>
          <a:xfrm>
            <a:off x="9630085" y="1644620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0" name="Gerader Verbinder 29"/>
          <p:cNvSpPr/>
          <p:nvPr/>
        </p:nvSpPr>
        <p:spPr>
          <a:xfrm>
            <a:off x="10242085" y="1644620"/>
            <a:ext cx="0" cy="576000"/>
          </a:xfrm>
          <a:prstGeom prst="line">
            <a:avLst/>
          </a:prstGeom>
          <a:noFill/>
          <a:ln w="29160">
            <a:solidFill>
              <a:srgbClr val="000000"/>
            </a:solidFill>
            <a:prstDash val="solid"/>
            <a:tailEnd type="arrow"/>
          </a:ln>
        </p:spPr>
        <p:txBody>
          <a:bodyPr wrap="none" lIns="104400" tIns="59400" rIns="104400" bIns="594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8118085" y="1312700"/>
            <a:ext cx="2951999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FLT   ART   EOS  BOS</a:t>
            </a:r>
          </a:p>
        </p:txBody>
      </p:sp>
      <p:sp>
        <p:nvSpPr>
          <p:cNvPr id="32" name="Gerader Verbinder 31"/>
          <p:cNvSpPr/>
          <p:nvPr/>
        </p:nvSpPr>
        <p:spPr>
          <a:xfrm>
            <a:off x="8406085" y="2235019"/>
            <a:ext cx="0" cy="158400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3" name="Gerader Verbinder 32"/>
          <p:cNvSpPr/>
          <p:nvPr/>
        </p:nvSpPr>
        <p:spPr>
          <a:xfrm flipH="1">
            <a:off x="8478085" y="2227820"/>
            <a:ext cx="540000" cy="1591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4" name="Gerader Verbinder 33"/>
          <p:cNvSpPr/>
          <p:nvPr/>
        </p:nvSpPr>
        <p:spPr>
          <a:xfrm flipH="1">
            <a:off x="8622084" y="2220620"/>
            <a:ext cx="1008001" cy="15984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5" name="Gerader Verbinder 34"/>
          <p:cNvSpPr/>
          <p:nvPr/>
        </p:nvSpPr>
        <p:spPr>
          <a:xfrm flipH="1">
            <a:off x="8766085" y="2220620"/>
            <a:ext cx="1476000" cy="15984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8550085" y="5763020"/>
            <a:ext cx="1080000" cy="62179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CH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FEC3 HDMI1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4878085" y="5907019"/>
            <a:ext cx="2880000" cy="4028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200" b="1"/>
            </a:pPr>
            <a:r>
              <a:rPr lang="de-CH" sz="2200" b="1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Power via HDMI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9815815" y="5184484"/>
            <a:ext cx="2280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Seperate</a:t>
            </a:r>
            <a:r>
              <a:rPr lang="de-DE" dirty="0" smtClean="0"/>
              <a:t> VMM hybrid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time </a:t>
            </a:r>
            <a:r>
              <a:rPr lang="de-DE" dirty="0" err="1" smtClean="0"/>
              <a:t>stamp</a:t>
            </a:r>
            <a:r>
              <a:rPr lang="de-DE" dirty="0" smtClean="0"/>
              <a:t> COMPASS </a:t>
            </a:r>
            <a:r>
              <a:rPr lang="de-DE" dirty="0" err="1" smtClean="0"/>
              <a:t>triggers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10525991" y="8893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M. </a:t>
            </a:r>
            <a:r>
              <a:rPr lang="de-DE" dirty="0" err="1" smtClean="0"/>
              <a:t>Lupberger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45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</a:t>
            </a:r>
            <a:r>
              <a:rPr lang="de-DE" dirty="0" err="1" smtClean="0"/>
              <a:t>with</a:t>
            </a:r>
            <a:r>
              <a:rPr lang="de-DE" dirty="0" smtClean="0"/>
              <a:t> VMM </a:t>
            </a:r>
            <a:r>
              <a:rPr lang="de-DE" dirty="0" err="1" smtClean="0"/>
              <a:t>readout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026486" y="1409605"/>
            <a:ext cx="9473040" cy="53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6426486" y="1049605"/>
            <a:ext cx="2880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Neighbouring off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498486" y="4865605"/>
            <a:ext cx="2664000" cy="360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>
                <a:solidFill>
                  <a:srgbClr val="CE181E"/>
                </a:solidFill>
              </a:defRPr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Few bit errors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38486" y="4865605"/>
            <a:ext cx="266400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>
                <a:solidFill>
                  <a:srgbClr val="CE181E"/>
                </a:solidFill>
              </a:defRPr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No saturation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>
                <a:solidFill>
                  <a:srgbClr val="CE181E"/>
                </a:solidFill>
              </a:defRPr>
            </a:pPr>
            <a:r>
              <a:rPr lang="en-GB" sz="1800" b="0" i="0" u="none" strike="noStrike" kern="1200" cap="none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(log scale)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38486" y="5297605"/>
            <a:ext cx="4608000" cy="1370159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Working point: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- gain 3 mV/fC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- peaking time 200 ns</a:t>
            </a:r>
          </a:p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- low thresholds (~8-12 DAC above baseline + exceptions)</a:t>
            </a:r>
          </a:p>
        </p:txBody>
      </p:sp>
      <p:sp>
        <p:nvSpPr>
          <p:cNvPr id="8" name="Freihandform 7"/>
          <p:cNvSpPr/>
          <p:nvPr/>
        </p:nvSpPr>
        <p:spPr>
          <a:xfrm>
            <a:off x="6827678" y="2639159"/>
            <a:ext cx="864000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9160">
            <a:solidFill>
              <a:srgbClr val="FF3333"/>
            </a:solidFill>
            <a:prstDash val="solid"/>
          </a:ln>
        </p:spPr>
        <p:txBody>
          <a:bodyPr wrap="none" lIns="104400" tIns="59400" rIns="104400" bIns="594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CH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698409" y="2962002"/>
            <a:ext cx="2664000" cy="360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>
                <a:solidFill>
                  <a:srgbClr val="CE181E"/>
                </a:solidFill>
              </a:defRPr>
            </a:pPr>
            <a:r>
              <a:rPr lang="en-GB" sz="1800" b="0" i="0" u="none" strike="noStrike" kern="1200" cap="none" dirty="0">
                <a:ln>
                  <a:noFill/>
                </a:ln>
                <a:solidFill>
                  <a:srgbClr val="CE18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2 known dead channels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525991" y="8893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M. </a:t>
            </a:r>
            <a:r>
              <a:rPr lang="de-DE" dirty="0" err="1" smtClean="0"/>
              <a:t>Lupberger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04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Spare </a:t>
            </a:r>
            <a:r>
              <a:rPr lang="de-DE" dirty="0" err="1" smtClean="0"/>
              <a:t>Slides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56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LV </a:t>
            </a:r>
            <a:r>
              <a:rPr lang="de-DE" dirty="0" err="1" smtClean="0"/>
              <a:t>Configurations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/>
          </p:nvPr>
        </p:nvGraphicFramePr>
        <p:xfrm>
          <a:off x="609480" y="1176867"/>
          <a:ext cx="10972440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40">
                  <a:extLst>
                    <a:ext uri="{9D8B030D-6E8A-4147-A177-3AD203B41FA5}">
                      <a16:colId xmlns:a16="http://schemas.microsoft.com/office/drawing/2014/main" val="3430302460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525132565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2705776204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2240192705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4200975394"/>
                    </a:ext>
                  </a:extLst>
                </a:gridCol>
                <a:gridCol w="1828740">
                  <a:extLst>
                    <a:ext uri="{9D8B030D-6E8A-4147-A177-3AD203B41FA5}">
                      <a16:colId xmlns:a16="http://schemas.microsoft.com/office/drawing/2014/main" val="1010970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Generation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p.s.</a:t>
                      </a:r>
                      <a:r>
                        <a:rPr lang="de-DE" dirty="0" smtClean="0"/>
                        <a:t> type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GMnnU1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GMnnV1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GMnnX1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GMnnY1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603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CG1G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CAEN A516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2ch,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-0.9A, +0.7A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409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</a:t>
                      </a:r>
                      <a:r>
                        <a:rPr lang="de-DE" baseline="0" dirty="0" smtClean="0"/>
                        <a:t> NG</a:t>
                      </a:r>
                      <a:r>
                        <a:rPr lang="de-DE" dirty="0" smtClean="0"/>
                        <a:t>P804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4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2ch, </a:t>
                      </a:r>
                      <a:r>
                        <a:rPr lang="de-DE" dirty="0" smtClean="0">
                          <a:sym typeface="Symbol" panose="05050102010706020507" pitchFamily="18" charset="2"/>
                        </a:rPr>
                        <a:t>5V</a:t>
                      </a:r>
                      <a:r>
                        <a:rPr lang="de-DE" smtClean="0">
                          <a:sym typeface="Symbol" panose="05050102010706020507" pitchFamily="18" charset="2"/>
                        </a:rPr>
                        <a:t>, +3.2A, -0.6A</a:t>
                      </a:r>
                      <a:r>
                        <a:rPr lang="de-DE" smtClean="0"/>
                        <a:t> 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21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CG2G (PGEM)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2ch,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smtClean="0">
                          <a:sym typeface="Symbol" panose="05050102010706020507" pitchFamily="18" charset="2"/>
                        </a:rPr>
                        <a:t>3.5V, -1.8A, +1.4A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28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DN35-5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3ch, </a:t>
                      </a:r>
                      <a:r>
                        <a:rPr lang="de-DE" dirty="0" smtClean="0">
                          <a:sym typeface="Symbol" panose="05050102010706020507" pitchFamily="18" charset="2"/>
                        </a:rPr>
                        <a:t>5V, +6A, -3A</a:t>
                      </a:r>
                      <a:r>
                        <a:rPr lang="de-DE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606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CG3G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APV: NGP804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+3.3V, 8-12A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+3.3V, 8-12A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86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ADC: NGP804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+5V, &lt;6A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+5V, &lt;6A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48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CG4G</a:t>
                      </a:r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VMM (SRS): NGP804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1.9-3.5V, 19.2A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1.9-3.5V, 19.2A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126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Auxiliary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1ch, 2.9-3.5V, 2.4A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1ch, 2.9-3.5V, 2.4A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327244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20989" y="6113206"/>
            <a:ext cx="702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Center HV </a:t>
            </a:r>
            <a:r>
              <a:rPr lang="de-DE" dirty="0" err="1" smtClean="0"/>
              <a:t>switch</a:t>
            </a:r>
            <a:r>
              <a:rPr lang="de-DE" dirty="0" smtClean="0"/>
              <a:t>: 1 </a:t>
            </a:r>
            <a:r>
              <a:rPr lang="de-DE" dirty="0" err="1" smtClean="0"/>
              <a:t>ch</a:t>
            </a:r>
            <a:r>
              <a:rPr lang="de-DE" dirty="0" smtClean="0"/>
              <a:t> 12V,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smtClean="0">
                <a:sym typeface="Symbol" panose="05050102010706020507" pitchFamily="18" charset="2"/>
              </a:rPr>
              <a:t> find simpler </a:t>
            </a:r>
            <a:r>
              <a:rPr lang="de-DE" dirty="0" err="1" smtClean="0">
                <a:sym typeface="Symbol" panose="05050102010706020507" pitchFamily="18" charset="2"/>
              </a:rPr>
              <a:t>solution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8458200" y="81116"/>
            <a:ext cx="3018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green</a:t>
            </a:r>
            <a:r>
              <a:rPr lang="de-DE" dirty="0" smtClean="0"/>
              <a:t>: </a:t>
            </a:r>
            <a:r>
              <a:rPr lang="de-DE" dirty="0" err="1" smtClean="0"/>
              <a:t>existing</a:t>
            </a:r>
            <a:endParaRPr lang="de-DE" dirty="0" smtClean="0"/>
          </a:p>
          <a:p>
            <a:r>
              <a:rPr lang="de-DE" dirty="0" err="1" smtClean="0"/>
              <a:t>dark</a:t>
            </a:r>
            <a:r>
              <a:rPr lang="de-DE" dirty="0" smtClean="0"/>
              <a:t> orange: plan </a:t>
            </a:r>
            <a:r>
              <a:rPr lang="de-DE" dirty="0" err="1" smtClean="0"/>
              <a:t>for</a:t>
            </a:r>
            <a:r>
              <a:rPr lang="de-DE" dirty="0" smtClean="0"/>
              <a:t> 2021</a:t>
            </a:r>
          </a:p>
          <a:p>
            <a:r>
              <a:rPr lang="de-DE" dirty="0" smtClean="0"/>
              <a:t>light orange: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8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766916" y="1504335"/>
            <a:ext cx="10994923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New R&amp;S power supplies for APV</a:t>
            </a:r>
            <a:r>
              <a:rPr lang="en-US" dirty="0"/>
              <a:t>: 10 x 4ch R&amp;S NGP804, to replace CAEN A516 </a:t>
            </a:r>
            <a:endParaRPr lang="en-US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US" dirty="0" smtClean="0"/>
              <a:t>4 </a:t>
            </a:r>
            <a:r>
              <a:rPr lang="en-US" dirty="0" smtClean="0"/>
              <a:t>on gallery (GM01-GM04) 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US" dirty="0" smtClean="0"/>
              <a:t>5 under SM2 (GM05-GM09)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US" dirty="0" smtClean="0"/>
              <a:t>1 on </a:t>
            </a:r>
            <a:r>
              <a:rPr lang="en-US" dirty="0" err="1" smtClean="0"/>
              <a:t>Saleve</a:t>
            </a:r>
            <a:r>
              <a:rPr lang="en-US" dirty="0" smtClean="0"/>
              <a:t> wall (GM10)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US" dirty="0" smtClean="0"/>
              <a:t>Adapter cables produced by CERN workshop, modified in situ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US" dirty="0" smtClean="0"/>
              <a:t>Slow Control implemented by Christophe </a:t>
            </a:r>
            <a:r>
              <a:rPr lang="en-US" dirty="0" err="1" smtClean="0"/>
              <a:t>Pires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GM01 </a:t>
            </a:r>
            <a:r>
              <a:rPr lang="en-US" dirty="0" smtClean="0"/>
              <a:t>reinstalled on DC4 on 12.7.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GM02 reinstalled on DC5 on 13.7., both very smoothly, thanks to Michael P., Vincent, Moritz, </a:t>
            </a:r>
            <a:r>
              <a:rPr lang="en-US" dirty="0" smtClean="0"/>
              <a:t>Christophe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Central switches: CAEN A516 modules replaced </a:t>
            </a:r>
            <a:r>
              <a:rPr lang="en-US" dirty="0" smtClean="0"/>
              <a:t>by LAN I/O </a:t>
            </a:r>
            <a:r>
              <a:rPr lang="en-US" dirty="0" smtClean="0"/>
              <a:t>modules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All detectors (GM01-10, GP02/03) operational </a:t>
            </a:r>
            <a:r>
              <a:rPr lang="en-US" dirty="0" smtClean="0"/>
              <a:t>on 15.7.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GM11 not used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GP02, </a:t>
            </a:r>
            <a:r>
              <a:rPr lang="en-US" smtClean="0"/>
              <a:t>GP03 operational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</a:t>
            </a:r>
            <a:r>
              <a:rPr lang="en-US" dirty="0" smtClean="0"/>
              <a:t>and </a:t>
            </a:r>
            <a:r>
              <a:rPr lang="en-US" dirty="0" err="1" smtClean="0"/>
              <a:t>PixelGEM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ystem in 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57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2021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taking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09480" y="1474840"/>
            <a:ext cx="11078674" cy="4970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GP03XY: ADC </a:t>
            </a:r>
            <a:r>
              <a:rPr lang="de-DE" dirty="0" err="1" smtClean="0"/>
              <a:t>transition</a:t>
            </a:r>
            <a:r>
              <a:rPr lang="de-DE" dirty="0" smtClean="0"/>
              <a:t> </a:t>
            </a:r>
            <a:r>
              <a:rPr lang="de-DE" dirty="0" err="1" smtClean="0"/>
              <a:t>card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(20.7.)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GM01 </a:t>
            </a:r>
            <a:r>
              <a:rPr lang="de-DE" dirty="0" err="1" smtClean="0"/>
              <a:t>removed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DC04 (21.7.), </a:t>
            </a:r>
            <a:r>
              <a:rPr lang="de-DE" dirty="0" err="1" smtClean="0"/>
              <a:t>re-installed</a:t>
            </a:r>
            <a:r>
              <a:rPr lang="de-DE" dirty="0" smtClean="0"/>
              <a:t> on DC04 (4.8.)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GP02UV: ADC </a:t>
            </a:r>
            <a:r>
              <a:rPr lang="de-DE" dirty="0" err="1" smtClean="0"/>
              <a:t>exchanged</a:t>
            </a:r>
            <a:r>
              <a:rPr lang="de-DE" dirty="0" smtClean="0"/>
              <a:t>/</a:t>
            </a:r>
            <a:r>
              <a:rPr lang="de-DE" dirty="0" err="1" smtClean="0"/>
              <a:t>changed</a:t>
            </a:r>
            <a:r>
              <a:rPr lang="de-DE" dirty="0" smtClean="0"/>
              <a:t> back (26.-29.7.), </a:t>
            </a:r>
            <a:r>
              <a:rPr lang="de-DE" dirty="0" err="1" smtClean="0"/>
              <a:t>problems</a:t>
            </a:r>
            <a:r>
              <a:rPr lang="de-DE" dirty="0" smtClean="0"/>
              <a:t> still </a:t>
            </a:r>
            <a:r>
              <a:rPr lang="de-DE" dirty="0" err="1" smtClean="0"/>
              <a:t>present</a:t>
            </a:r>
            <a:r>
              <a:rPr lang="de-DE" dirty="0" smtClean="0"/>
              <a:t>,</a:t>
            </a:r>
          </a:p>
          <a:p>
            <a:pPr>
              <a:spcBef>
                <a:spcPts val="600"/>
              </a:spcBef>
            </a:pPr>
            <a:r>
              <a:rPr lang="de-DE" dirty="0" smtClean="0"/>
              <a:t>     </a:t>
            </a:r>
            <a:r>
              <a:rPr lang="de-DE" dirty="0" err="1" smtClean="0"/>
              <a:t>problems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chip</a:t>
            </a:r>
            <a:r>
              <a:rPr lang="de-DE" dirty="0" smtClean="0"/>
              <a:t> on V plane (0x34), </a:t>
            </a:r>
            <a:r>
              <a:rPr lang="de-DE" dirty="0" err="1" smtClean="0"/>
              <a:t>disabled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GM01UV: </a:t>
            </a:r>
            <a:r>
              <a:rPr lang="de-DE" dirty="0" err="1" smtClean="0"/>
              <a:t>several</a:t>
            </a:r>
            <a:r>
              <a:rPr lang="de-DE" dirty="0" smtClean="0"/>
              <a:t> HV </a:t>
            </a:r>
            <a:r>
              <a:rPr lang="de-DE" dirty="0" err="1" smtClean="0"/>
              <a:t>trips</a:t>
            </a:r>
            <a:r>
              <a:rPr lang="de-DE" dirty="0" smtClean="0"/>
              <a:t>, HV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  <a:r>
              <a:rPr lang="de-DE" dirty="0" err="1" smtClean="0"/>
              <a:t>ch</a:t>
            </a:r>
            <a:r>
              <a:rPr lang="de-DE" dirty="0" smtClean="0"/>
              <a:t> 0 </a:t>
            </a:r>
            <a:r>
              <a:rPr lang="de-DE" dirty="0" err="1" smtClean="0"/>
              <a:t>faulty</a:t>
            </a:r>
            <a:r>
              <a:rPr lang="de-DE" dirty="0" smtClean="0"/>
              <a:t>, </a:t>
            </a:r>
            <a:r>
              <a:rPr lang="de-DE" dirty="0" err="1" smtClean="0"/>
              <a:t>changed</a:t>
            </a:r>
            <a:r>
              <a:rPr lang="de-DE" dirty="0" smtClean="0"/>
              <a:t> </a:t>
            </a:r>
            <a:r>
              <a:rPr lang="de-DE" dirty="0" err="1" smtClean="0"/>
              <a:t>ch</a:t>
            </a:r>
            <a:r>
              <a:rPr lang="de-DE" dirty="0" smtClean="0"/>
              <a:t> (18.8.)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GP02 </a:t>
            </a:r>
            <a:r>
              <a:rPr lang="de-DE" dirty="0" err="1" smtClean="0"/>
              <a:t>center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trips</a:t>
            </a:r>
            <a:r>
              <a:rPr lang="de-DE" dirty="0" smtClean="0"/>
              <a:t>, </a:t>
            </a:r>
            <a:r>
              <a:rPr lang="de-DE" dirty="0" err="1" smtClean="0"/>
              <a:t>ramp-up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Latency</a:t>
            </a:r>
            <a:r>
              <a:rPr lang="de-DE" dirty="0" smtClean="0"/>
              <a:t> </a:t>
            </a:r>
            <a:r>
              <a:rPr lang="de-DE" dirty="0" err="1" smtClean="0"/>
              <a:t>scans</a:t>
            </a:r>
            <a:r>
              <a:rPr lang="de-DE" dirty="0" smtClean="0"/>
              <a:t> (17.8., 26.8., 2.9.), final </a:t>
            </a:r>
            <a:r>
              <a:rPr lang="de-DE" dirty="0" err="1" smtClean="0"/>
              <a:t>latencies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(4.9.), time </a:t>
            </a:r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(not </a:t>
            </a:r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uploaded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DB)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Mapping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center</a:t>
            </a:r>
            <a:r>
              <a:rPr lang="de-DE" dirty="0" smtClean="0"/>
              <a:t> </a:t>
            </a:r>
            <a:r>
              <a:rPr lang="de-DE" dirty="0" err="1" smtClean="0"/>
              <a:t>switches</a:t>
            </a:r>
            <a:r>
              <a:rPr lang="de-DE" dirty="0" smtClean="0"/>
              <a:t> </a:t>
            </a:r>
            <a:r>
              <a:rPr lang="de-DE" dirty="0" err="1" smtClean="0"/>
              <a:t>corrected</a:t>
            </a:r>
            <a:r>
              <a:rPr lang="de-DE" dirty="0" smtClean="0"/>
              <a:t> (2.9.)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centered</a:t>
            </a:r>
            <a:r>
              <a:rPr lang="de-DE" dirty="0" smtClean="0"/>
              <a:t> on beam, </a:t>
            </a:r>
            <a:r>
              <a:rPr lang="de-DE" dirty="0" err="1" smtClean="0"/>
              <a:t>adjustments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GM03 </a:t>
            </a:r>
            <a:r>
              <a:rPr lang="de-DE" dirty="0" err="1" smtClean="0"/>
              <a:t>and</a:t>
            </a:r>
            <a:r>
              <a:rPr lang="de-DE" dirty="0" smtClean="0"/>
              <a:t> GM08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GM08UV: </a:t>
            </a:r>
            <a:r>
              <a:rPr lang="de-DE" dirty="0" err="1" smtClean="0"/>
              <a:t>exchanged</a:t>
            </a:r>
            <a:r>
              <a:rPr lang="de-DE" dirty="0" smtClean="0"/>
              <a:t> LV power </a:t>
            </a:r>
            <a:r>
              <a:rPr lang="de-DE" dirty="0" err="1" smtClean="0"/>
              <a:t>supply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ADCs (</a:t>
            </a:r>
            <a:r>
              <a:rPr lang="de-DE" dirty="0" err="1" smtClean="0"/>
              <a:t>deutronics</a:t>
            </a:r>
            <a:r>
              <a:rPr lang="de-DE" dirty="0" smtClean="0"/>
              <a:t> =&gt; lab </a:t>
            </a:r>
            <a:r>
              <a:rPr lang="de-DE" dirty="0" err="1" smtClean="0"/>
              <a:t>p.s.</a:t>
            </a:r>
            <a:r>
              <a:rPr lang="de-DE" dirty="0" smtClean="0"/>
              <a:t>), </a:t>
            </a:r>
            <a:r>
              <a:rPr lang="de-DE" dirty="0" err="1" smtClean="0"/>
              <a:t>errors</a:t>
            </a:r>
            <a:r>
              <a:rPr lang="de-DE" dirty="0" smtClean="0"/>
              <a:t> </a:t>
            </a:r>
            <a:r>
              <a:rPr lang="de-DE" dirty="0" err="1" smtClean="0"/>
              <a:t>disappeared</a:t>
            </a:r>
            <a:r>
              <a:rPr lang="de-DE" dirty="0" smtClean="0"/>
              <a:t> (5.9.)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GM04XY: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APV </a:t>
            </a:r>
            <a:r>
              <a:rPr lang="de-DE" dirty="0" err="1" smtClean="0"/>
              <a:t>chip</a:t>
            </a:r>
            <a:r>
              <a:rPr lang="de-DE" dirty="0" smtClean="0"/>
              <a:t> (18.9.),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oscillating</a:t>
            </a:r>
            <a:r>
              <a:rPr lang="de-DE" dirty="0" smtClean="0"/>
              <a:t> after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programmed</a:t>
            </a:r>
            <a:r>
              <a:rPr lang="de-DE" dirty="0" smtClean="0"/>
              <a:t> (0x2c)</a:t>
            </a:r>
          </a:p>
          <a:p>
            <a:pPr>
              <a:spcBef>
                <a:spcPts val="600"/>
              </a:spcBef>
            </a:pPr>
            <a:r>
              <a:rPr lang="de-DE" dirty="0"/>
              <a:t> </a:t>
            </a:r>
            <a:r>
              <a:rPr lang="de-DE" dirty="0" smtClean="0"/>
              <a:t>   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also </a:t>
            </a:r>
            <a:r>
              <a:rPr lang="de-DE" dirty="0" err="1" smtClean="0"/>
              <a:t>disable</a:t>
            </a:r>
            <a:r>
              <a:rPr lang="de-DE" dirty="0" smtClean="0"/>
              <a:t> 2nd </a:t>
            </a:r>
            <a:r>
              <a:rPr lang="de-DE" dirty="0" err="1" smtClean="0"/>
              <a:t>chip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I2C </a:t>
            </a:r>
            <a:r>
              <a:rPr lang="de-DE" dirty="0" err="1" smtClean="0"/>
              <a:t>broadcast</a:t>
            </a:r>
            <a:r>
              <a:rPr lang="de-DE" dirty="0" smtClean="0"/>
              <a:t> (0x3f)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programmed</a:t>
            </a:r>
            <a:r>
              <a:rPr lang="de-DE" dirty="0" smtClean="0"/>
              <a:t> (0x24)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GM09/10 </a:t>
            </a:r>
            <a:r>
              <a:rPr lang="de-DE" dirty="0" err="1" smtClean="0"/>
              <a:t>errors</a:t>
            </a:r>
            <a:r>
              <a:rPr lang="de-DE" dirty="0" smtClean="0"/>
              <a:t>: </a:t>
            </a:r>
            <a:r>
              <a:rPr lang="de-DE" dirty="0" err="1" smtClean="0"/>
              <a:t>disappeared</a:t>
            </a:r>
            <a:r>
              <a:rPr lang="de-DE" dirty="0" smtClean="0"/>
              <a:t> after </a:t>
            </a:r>
            <a:r>
              <a:rPr lang="de-DE" dirty="0" err="1" smtClean="0"/>
              <a:t>cleaning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fiber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replugging</a:t>
            </a:r>
            <a:r>
              <a:rPr lang="de-DE" dirty="0" smtClean="0"/>
              <a:t> LV </a:t>
            </a:r>
            <a:r>
              <a:rPr lang="de-DE" dirty="0" err="1" smtClean="0"/>
              <a:t>vable</a:t>
            </a:r>
            <a:r>
              <a:rPr lang="de-DE" dirty="0" smtClean="0"/>
              <a:t> (24.9.)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82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676" y="852256"/>
            <a:ext cx="4989456" cy="57651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COMPASS GEM-3G (CG3G)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727" y="3734846"/>
            <a:ext cx="2169591" cy="157069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65825" y="1691196"/>
            <a:ext cx="527362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Size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: 30.7 × 30.7 cm2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Strips </a:t>
            </a:r>
            <a:r>
              <a:rPr lang="de-DE" dirty="0" err="1" smtClean="0"/>
              <a:t>divided</a:t>
            </a:r>
            <a:r>
              <a:rPr lang="de-DE" dirty="0" smtClean="0"/>
              <a:t> in </a:t>
            </a:r>
            <a:r>
              <a:rPr lang="de-DE" dirty="0" err="1" smtClean="0"/>
              <a:t>center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occupancy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Triple GEM, </a:t>
            </a:r>
            <a:r>
              <a:rPr lang="de-DE" dirty="0" err="1" smtClean="0"/>
              <a:t>foils</a:t>
            </a:r>
            <a:r>
              <a:rPr lang="de-DE" dirty="0" smtClean="0"/>
              <a:t> </a:t>
            </a:r>
            <a:r>
              <a:rPr lang="de-DE" dirty="0" err="1" smtClean="0"/>
              <a:t>sectorized</a:t>
            </a:r>
            <a:r>
              <a:rPr lang="de-DE" dirty="0" smtClean="0"/>
              <a:t> on top (13 </a:t>
            </a:r>
            <a:r>
              <a:rPr lang="de-DE" dirty="0" err="1" smtClean="0"/>
              <a:t>sectors</a:t>
            </a:r>
            <a:r>
              <a:rPr lang="de-DE" dirty="0" smtClean="0"/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spacer</a:t>
            </a:r>
            <a:r>
              <a:rPr lang="de-DE" dirty="0" smtClean="0"/>
              <a:t> </a:t>
            </a:r>
            <a:r>
              <a:rPr lang="de-DE" dirty="0" err="1" smtClean="0"/>
              <a:t>grids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Gas in/out on 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plate</a:t>
            </a:r>
            <a:r>
              <a:rPr lang="de-DE" dirty="0" smtClean="0"/>
              <a:t>, internal </a:t>
            </a:r>
            <a:r>
              <a:rPr lang="de-DE" dirty="0" err="1" smtClean="0"/>
              <a:t>distribution</a:t>
            </a:r>
            <a:endParaRPr lang="de-DE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665825" y="5564085"/>
            <a:ext cx="4237057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Stabilized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divider</a:t>
            </a:r>
            <a:r>
              <a:rPr lang="de-DE" dirty="0" smtClean="0"/>
              <a:t>: 3 +1 </a:t>
            </a:r>
            <a:r>
              <a:rPr lang="de-DE" dirty="0" err="1" smtClean="0"/>
              <a:t>cards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6 × 4 front-end </a:t>
            </a:r>
            <a:r>
              <a:rPr lang="de-DE" dirty="0" err="1" smtClean="0"/>
              <a:t>cards</a:t>
            </a:r>
            <a:r>
              <a:rPr lang="de-DE" dirty="0" smtClean="0"/>
              <a:t>, 4 </a:t>
            </a:r>
            <a:r>
              <a:rPr lang="de-DE" dirty="0" err="1" smtClean="0"/>
              <a:t>supply</a:t>
            </a:r>
            <a:r>
              <a:rPr lang="de-DE" dirty="0" smtClean="0"/>
              <a:t> </a:t>
            </a:r>
            <a:r>
              <a:rPr lang="de-DE" dirty="0" err="1" smtClean="0"/>
              <a:t>cards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254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09480" y="1418400"/>
            <a:ext cx="10221068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CERN Batch 1: </a:t>
            </a:r>
            <a:r>
              <a:rPr lang="de-DE" dirty="0" err="1" smtClean="0"/>
              <a:t>shipped</a:t>
            </a:r>
            <a:r>
              <a:rPr lang="de-DE" dirty="0" smtClean="0"/>
              <a:t> 20.10.2020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/>
              <a:t>6</a:t>
            </a:r>
            <a:r>
              <a:rPr lang="de-DE" dirty="0" smtClean="0"/>
              <a:t> GEM </a:t>
            </a:r>
            <a:r>
              <a:rPr lang="de-DE" dirty="0" err="1" smtClean="0"/>
              <a:t>foils</a:t>
            </a:r>
            <a:r>
              <a:rPr lang="de-DE" dirty="0" smtClean="0"/>
              <a:t> (2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Cu</a:t>
            </a:r>
            <a:r>
              <a:rPr lang="de-DE" dirty="0" smtClean="0"/>
              <a:t>) </a:t>
            </a:r>
            <a:r>
              <a:rPr lang="de-DE" dirty="0" smtClean="0">
                <a:sym typeface="Symbol" panose="05050102010706020507" pitchFamily="18" charset="2"/>
              </a:rPr>
              <a:t> 1 </a:t>
            </a:r>
            <a:r>
              <a:rPr lang="de-DE" dirty="0" err="1" smtClean="0">
                <a:sym typeface="Symbol" panose="05050102010706020507" pitchFamily="18" charset="2"/>
              </a:rPr>
              <a:t>bad</a:t>
            </a:r>
            <a:r>
              <a:rPr lang="de-DE" dirty="0" smtClean="0">
                <a:sym typeface="Symbol" panose="05050102010706020507" pitchFamily="18" charset="2"/>
              </a:rPr>
              <a:t> (high </a:t>
            </a:r>
            <a:r>
              <a:rPr lang="de-DE" dirty="0" err="1" smtClean="0">
                <a:sym typeface="Symbol" panose="05050102010706020507" pitchFamily="18" charset="2"/>
              </a:rPr>
              <a:t>current</a:t>
            </a:r>
            <a:r>
              <a:rPr lang="de-DE" dirty="0" smtClean="0">
                <a:sym typeface="Symbol" panose="05050102010706020507" pitchFamily="18" charset="2"/>
              </a:rPr>
              <a:t>), 5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3 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foils</a:t>
            </a:r>
            <a:r>
              <a:rPr lang="de-DE" dirty="0" smtClean="0"/>
              <a:t> (2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Cu</a:t>
            </a:r>
            <a:r>
              <a:rPr lang="de-DE" dirty="0" smtClean="0"/>
              <a:t>) </a:t>
            </a:r>
            <a:r>
              <a:rPr lang="de-DE" dirty="0" smtClean="0">
                <a:sym typeface="Symbol" panose="05050102010706020507" pitchFamily="18" charset="2"/>
              </a:rPr>
              <a:t> 3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2+1 R/O </a:t>
            </a:r>
            <a:r>
              <a:rPr lang="de-DE" dirty="0" err="1" smtClean="0"/>
              <a:t>foils</a:t>
            </a:r>
            <a:r>
              <a:rPr lang="de-DE" dirty="0" smtClean="0"/>
              <a:t> </a:t>
            </a:r>
            <a:r>
              <a:rPr lang="de-DE" dirty="0" smtClean="0">
                <a:sym typeface="Symbol" panose="05050102010706020507" pitchFamily="18" charset="2"/>
              </a:rPr>
              <a:t> 3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r>
              <a:rPr lang="de-DE" dirty="0" smtClean="0"/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CERN Batch 2: 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10 GEM </a:t>
            </a:r>
            <a:r>
              <a:rPr lang="de-DE" dirty="0" err="1" smtClean="0"/>
              <a:t>foils</a:t>
            </a:r>
            <a:r>
              <a:rPr lang="de-DE" dirty="0" smtClean="0"/>
              <a:t> (2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Cu</a:t>
            </a:r>
            <a:r>
              <a:rPr lang="de-DE" dirty="0" smtClean="0"/>
              <a:t>), </a:t>
            </a:r>
            <a:r>
              <a:rPr lang="de-DE" dirty="0" err="1" smtClean="0"/>
              <a:t>shipped</a:t>
            </a:r>
            <a:r>
              <a:rPr lang="de-DE" dirty="0" smtClean="0"/>
              <a:t> 30.8.2021 </a:t>
            </a:r>
            <a:r>
              <a:rPr lang="de-DE" dirty="0" smtClean="0">
                <a:sym typeface="Symbol" panose="05050102010706020507" pitchFamily="18" charset="2"/>
              </a:rPr>
              <a:t> 1 </a:t>
            </a:r>
            <a:r>
              <a:rPr lang="de-DE" dirty="0" err="1" smtClean="0">
                <a:sym typeface="Symbol" panose="05050102010706020507" pitchFamily="18" charset="2"/>
              </a:rPr>
              <a:t>bad</a:t>
            </a:r>
            <a:r>
              <a:rPr lang="de-DE" dirty="0" smtClean="0">
                <a:sym typeface="Symbol" panose="05050102010706020507" pitchFamily="18" charset="2"/>
              </a:rPr>
              <a:t> (high </a:t>
            </a:r>
            <a:r>
              <a:rPr lang="de-DE" dirty="0" err="1" smtClean="0">
                <a:sym typeface="Symbol" panose="05050102010706020507" pitchFamily="18" charset="2"/>
              </a:rPr>
              <a:t>current</a:t>
            </a:r>
            <a:r>
              <a:rPr lang="de-DE" dirty="0" smtClean="0">
                <a:sym typeface="Symbol" panose="05050102010706020507" pitchFamily="18" charset="2"/>
              </a:rPr>
              <a:t>), 7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r>
              <a:rPr lang="de-DE" dirty="0" smtClean="0">
                <a:sym typeface="Symbol" panose="05050102010706020507" pitchFamily="18" charset="2"/>
              </a:rPr>
              <a:t>, 2 not </a:t>
            </a:r>
            <a:r>
              <a:rPr lang="de-DE" dirty="0" err="1" smtClean="0">
                <a:sym typeface="Symbol" panose="05050102010706020507" pitchFamily="18" charset="2"/>
              </a:rPr>
              <a:t>yet</a:t>
            </a:r>
            <a:r>
              <a:rPr lang="de-DE" dirty="0" smtClean="0">
                <a:sym typeface="Symbol" panose="05050102010706020507" pitchFamily="18" charset="2"/>
              </a:rPr>
              <a:t> </a:t>
            </a:r>
            <a:r>
              <a:rPr lang="de-DE" dirty="0" err="1" smtClean="0">
                <a:sym typeface="Symbol" panose="05050102010706020507" pitchFamily="18" charset="2"/>
              </a:rPr>
              <a:t>tested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2 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foils</a:t>
            </a:r>
            <a:r>
              <a:rPr lang="de-DE" dirty="0" smtClean="0"/>
              <a:t> (2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</a:t>
            </a:r>
            <a:r>
              <a:rPr lang="de-DE" dirty="0" err="1" smtClean="0"/>
              <a:t>Cu</a:t>
            </a:r>
            <a:r>
              <a:rPr lang="de-DE" dirty="0" smtClean="0"/>
              <a:t>), </a:t>
            </a:r>
            <a:r>
              <a:rPr lang="de-DE" dirty="0" err="1" smtClean="0"/>
              <a:t>shipped</a:t>
            </a:r>
            <a:r>
              <a:rPr lang="de-DE" dirty="0" smtClean="0"/>
              <a:t>  30.8.2021 </a:t>
            </a:r>
            <a:r>
              <a:rPr lang="de-DE" dirty="0" smtClean="0">
                <a:sym typeface="Symbol" panose="05050102010706020507" pitchFamily="18" charset="2"/>
              </a:rPr>
              <a:t> 2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2+1 R/O </a:t>
            </a:r>
            <a:r>
              <a:rPr lang="de-DE" dirty="0" err="1" smtClean="0"/>
              <a:t>foils</a:t>
            </a:r>
            <a:r>
              <a:rPr lang="de-DE" dirty="0" smtClean="0"/>
              <a:t>, </a:t>
            </a:r>
            <a:r>
              <a:rPr lang="de-DE" dirty="0" err="1" smtClean="0"/>
              <a:t>shipped</a:t>
            </a:r>
            <a:r>
              <a:rPr lang="de-DE" dirty="0" smtClean="0"/>
              <a:t> 27.10.2021 </a:t>
            </a:r>
            <a:r>
              <a:rPr lang="de-DE" dirty="0" smtClean="0">
                <a:sym typeface="Symbol" panose="05050102010706020507" pitchFamily="18" charset="2"/>
              </a:rPr>
              <a:t> 2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r>
              <a:rPr lang="de-DE" dirty="0" smtClean="0">
                <a:sym typeface="Symbol" panose="05050102010706020507" pitchFamily="18" charset="2"/>
              </a:rPr>
              <a:t>, 1 </a:t>
            </a:r>
            <a:r>
              <a:rPr lang="de-DE" dirty="0" err="1" smtClean="0">
                <a:sym typeface="Symbol" panose="05050102010706020507" pitchFamily="18" charset="2"/>
              </a:rPr>
              <a:t>bad</a:t>
            </a:r>
            <a:r>
              <a:rPr lang="de-DE" dirty="0" smtClean="0">
                <a:sym typeface="Symbol" panose="05050102010706020507" pitchFamily="18" charset="2"/>
              </a:rPr>
              <a:t> (</a:t>
            </a:r>
            <a:r>
              <a:rPr lang="de-DE" dirty="0" err="1" smtClean="0">
                <a:sym typeface="Symbol" panose="05050102010706020507" pitchFamily="18" charset="2"/>
              </a:rPr>
              <a:t>known</a:t>
            </a:r>
            <a:r>
              <a:rPr lang="de-DE" dirty="0" smtClean="0">
                <a:sym typeface="Symbol" panose="05050102010706020507" pitchFamily="18" charset="2"/>
              </a:rPr>
              <a:t>) 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 smtClean="0"/>
              <a:t>Honeycomb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r>
              <a:rPr lang="de-DE" dirty="0" smtClean="0"/>
              <a:t> (</a:t>
            </a:r>
            <a:r>
              <a:rPr lang="de-DE" dirty="0" err="1" smtClean="0"/>
              <a:t>Piepenbrink</a:t>
            </a:r>
            <a:r>
              <a:rPr lang="de-DE" dirty="0" smtClean="0"/>
              <a:t>)</a:t>
            </a:r>
            <a:endParaRPr lang="de-DE" dirty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Batch 1a: 2 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r>
              <a:rPr lang="de-DE" dirty="0" smtClean="0"/>
              <a:t>, 2 R/O </a:t>
            </a:r>
            <a:r>
              <a:rPr lang="de-DE" dirty="0" err="1" smtClean="0"/>
              <a:t>plates</a:t>
            </a:r>
            <a:r>
              <a:rPr lang="de-DE" dirty="0" smtClean="0"/>
              <a:t> (</a:t>
            </a:r>
            <a:r>
              <a:rPr lang="de-DE" dirty="0" err="1" smtClean="0"/>
              <a:t>potted</a:t>
            </a:r>
            <a:r>
              <a:rPr lang="de-DE" dirty="0" smtClean="0"/>
              <a:t>, </a:t>
            </a:r>
            <a:r>
              <a:rPr lang="de-DE" dirty="0" err="1" smtClean="0"/>
              <a:t>bent</a:t>
            </a:r>
            <a:r>
              <a:rPr lang="de-DE" dirty="0" smtClean="0"/>
              <a:t>) </a:t>
            </a:r>
            <a:r>
              <a:rPr lang="de-DE" dirty="0" smtClean="0">
                <a:sym typeface="Symbol" panose="05050102010706020507" pitchFamily="18" charset="2"/>
              </a:rPr>
              <a:t> </a:t>
            </a:r>
            <a:r>
              <a:rPr lang="de-DE" dirty="0" err="1" smtClean="0">
                <a:sym typeface="Symbol" panose="05050102010706020507" pitchFamily="18" charset="2"/>
              </a:rPr>
              <a:t>re-treated</a:t>
            </a:r>
            <a:r>
              <a:rPr lang="de-DE" dirty="0" smtClean="0">
                <a:sym typeface="Symbol" panose="05050102010706020507" pitchFamily="18" charset="2"/>
              </a:rPr>
              <a:t>, </a:t>
            </a:r>
            <a:r>
              <a:rPr lang="de-DE" dirty="0" err="1" smtClean="0">
                <a:sym typeface="Symbol" panose="05050102010706020507" pitchFamily="18" charset="2"/>
              </a:rPr>
              <a:t>flattened</a:t>
            </a:r>
            <a:endParaRPr lang="de-DE" dirty="0" smtClean="0">
              <a:sym typeface="Symbol" panose="05050102010706020507" pitchFamily="18" charset="2"/>
            </a:endParaRP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>
                <a:sym typeface="Symbol" panose="05050102010706020507" pitchFamily="18" charset="2"/>
              </a:rPr>
              <a:t>Batch 1b: 2 R/O </a:t>
            </a:r>
            <a:r>
              <a:rPr lang="de-DE" dirty="0" err="1" smtClean="0">
                <a:sym typeface="Symbol" panose="05050102010706020507" pitchFamily="18" charset="2"/>
              </a:rPr>
              <a:t>plates</a:t>
            </a:r>
            <a:r>
              <a:rPr lang="de-DE" dirty="0" smtClean="0">
                <a:sym typeface="Symbol" panose="05050102010706020507" pitchFamily="18" charset="2"/>
              </a:rPr>
              <a:t> (GFK </a:t>
            </a:r>
            <a:r>
              <a:rPr lang="de-DE" dirty="0" err="1" smtClean="0">
                <a:sym typeface="Symbol" panose="05050102010706020507" pitchFamily="18" charset="2"/>
              </a:rPr>
              <a:t>frame</a:t>
            </a:r>
            <a:r>
              <a:rPr lang="de-DE" dirty="0" smtClean="0">
                <a:sym typeface="Symbol" panose="05050102010706020507" pitchFamily="18" charset="2"/>
              </a:rPr>
              <a:t>)  2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Batch 2: 2 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r>
              <a:rPr lang="de-DE" dirty="0" smtClean="0"/>
              <a:t>, 2 R/O </a:t>
            </a:r>
            <a:r>
              <a:rPr lang="de-DE" dirty="0" err="1" smtClean="0"/>
              <a:t>plates</a:t>
            </a:r>
            <a:r>
              <a:rPr lang="de-DE" dirty="0" smtClean="0"/>
              <a:t> </a:t>
            </a:r>
            <a:r>
              <a:rPr lang="de-DE" dirty="0" smtClean="0">
                <a:sym typeface="Symbol" panose="05050102010706020507" pitchFamily="18" charset="2"/>
              </a:rPr>
              <a:t> </a:t>
            </a:r>
            <a:r>
              <a:rPr lang="de-DE" dirty="0" err="1" smtClean="0">
                <a:sym typeface="Symbol" panose="05050102010706020507" pitchFamily="18" charset="2"/>
              </a:rPr>
              <a:t>good</a:t>
            </a:r>
            <a:endParaRPr lang="de-DE" dirty="0" smtClean="0">
              <a:sym typeface="Symbol" panose="05050102010706020507" pitchFamily="18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>
                <a:sym typeface="Symbol" panose="05050102010706020507" pitchFamily="18" charset="2"/>
              </a:rPr>
              <a:t>GEM </a:t>
            </a:r>
            <a:r>
              <a:rPr lang="de-DE" dirty="0" err="1" smtClean="0">
                <a:sym typeface="Symbol" panose="05050102010706020507" pitchFamily="18" charset="2"/>
              </a:rPr>
              <a:t>frames</a:t>
            </a:r>
            <a:r>
              <a:rPr lang="de-DE" dirty="0" smtClean="0">
                <a:sym typeface="Symbol" panose="05050102010706020507" pitchFamily="18" charset="2"/>
              </a:rPr>
              <a:t> (</a:t>
            </a:r>
            <a:r>
              <a:rPr lang="de-DE" dirty="0" err="1" smtClean="0">
                <a:sym typeface="Symbol" panose="05050102010706020507" pitchFamily="18" charset="2"/>
              </a:rPr>
              <a:t>local</a:t>
            </a:r>
            <a:r>
              <a:rPr lang="de-DE" dirty="0" smtClean="0">
                <a:sym typeface="Symbol" panose="05050102010706020507" pitchFamily="18" charset="2"/>
              </a:rPr>
              <a:t> </a:t>
            </a:r>
            <a:r>
              <a:rPr lang="de-DE" dirty="0" err="1" smtClean="0">
                <a:sym typeface="Symbol" panose="05050102010706020507" pitchFamily="18" charset="2"/>
              </a:rPr>
              <a:t>workshop</a:t>
            </a:r>
            <a:r>
              <a:rPr lang="de-DE" dirty="0" smtClean="0">
                <a:sym typeface="Symbol" panose="05050102010706020507" pitchFamily="18" charset="2"/>
              </a:rPr>
              <a:t>): 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frames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3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(</a:t>
            </a:r>
            <a:r>
              <a:rPr lang="de-DE" dirty="0" err="1" smtClean="0"/>
              <a:t>drift</a:t>
            </a:r>
            <a:r>
              <a:rPr lang="de-DE" dirty="0" smtClean="0"/>
              <a:t>, </a:t>
            </a:r>
            <a:r>
              <a:rPr lang="de-DE" dirty="0" err="1" smtClean="0"/>
              <a:t>transfer</a:t>
            </a:r>
            <a:r>
              <a:rPr lang="de-DE" dirty="0" smtClean="0"/>
              <a:t>, </a:t>
            </a:r>
            <a:r>
              <a:rPr lang="de-DE" dirty="0" err="1" smtClean="0"/>
              <a:t>induction</a:t>
            </a:r>
            <a:r>
              <a:rPr lang="de-DE" dirty="0" smtClean="0"/>
              <a:t>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10 </a:t>
            </a:r>
            <a:r>
              <a:rPr lang="de-DE" dirty="0" err="1" smtClean="0"/>
              <a:t>parts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2,5 </a:t>
            </a:r>
            <a:r>
              <a:rPr lang="de-DE" dirty="0" err="1" smtClean="0"/>
              <a:t>transfer</a:t>
            </a:r>
            <a:r>
              <a:rPr lang="de-DE" dirty="0" smtClean="0"/>
              <a:t> </a:t>
            </a:r>
            <a:r>
              <a:rPr lang="de-DE" dirty="0" err="1" smtClean="0"/>
              <a:t>frames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7149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err="1" smtClean="0"/>
              <a:t>Stabilized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Divider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592224" y="1796960"/>
            <a:ext cx="11006951" cy="285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First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equipped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SVD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observed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r>
              <a:rPr lang="de-DE" dirty="0" smtClean="0"/>
              <a:t>: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en-US" dirty="0"/>
              <a:t>oscillations with capacitive </a:t>
            </a:r>
            <a:r>
              <a:rPr lang="en-US" dirty="0" smtClean="0"/>
              <a:t>load </a:t>
            </a:r>
            <a:r>
              <a:rPr lang="en-US" dirty="0" smtClean="0">
                <a:sym typeface="Symbol" panose="05050102010706020507" pitchFamily="18" charset="2"/>
              </a:rPr>
              <a:t> solved by adding capacitors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en-US" dirty="0" smtClean="0">
                <a:sym typeface="Symbol" panose="05050102010706020507" pitchFamily="18" charset="2"/>
              </a:rPr>
              <a:t>current limitation circuit broke, most likely because of a current spike that occurred before the circuit starts to work  solved by adding a series resistor (~30k)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en-US" dirty="0" smtClean="0">
                <a:sym typeface="Symbol" panose="05050102010706020507" pitchFamily="18" charset="2"/>
              </a:rPr>
              <a:t>destruction of circuit could be recreated in test setup: transistor breaks w/o resistor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en-US" dirty="0" smtClean="0">
                <a:sym typeface="Symbol" panose="05050102010706020507" pitchFamily="18" charset="2"/>
              </a:rPr>
              <a:t>components ordered; repair, modification, test on detector pending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Tests with single-channel SVD on detector, comparison to PVD  ongoing (Bachelor’s thesis)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Equip next detector with PVD instead</a:t>
            </a:r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609480" y="4860524"/>
            <a:ext cx="6051657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DE" dirty="0"/>
              <a:t>HV </a:t>
            </a:r>
            <a:r>
              <a:rPr lang="de-DE" dirty="0" smtClean="0"/>
              <a:t>PCBs: </a:t>
            </a:r>
            <a:endParaRPr lang="de-DE" dirty="0"/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de-DE" dirty="0"/>
              <a:t>SVD: 3 </a:t>
            </a:r>
            <a:r>
              <a:rPr lang="de-DE" dirty="0" err="1"/>
              <a:t>assembled</a:t>
            </a:r>
            <a:r>
              <a:rPr lang="de-DE" dirty="0"/>
              <a:t> (3+1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prototype)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-"/>
            </a:pPr>
            <a:r>
              <a:rPr lang="de-DE" dirty="0"/>
              <a:t>PVD: 12 PCBs </a:t>
            </a:r>
            <a:r>
              <a:rPr lang="de-DE" dirty="0" err="1"/>
              <a:t>available</a:t>
            </a:r>
            <a:r>
              <a:rPr lang="de-DE" dirty="0"/>
              <a:t>, 1 </a:t>
            </a:r>
            <a:r>
              <a:rPr lang="de-DE" dirty="0" err="1"/>
              <a:t>assembled</a:t>
            </a:r>
            <a:r>
              <a:rPr lang="de-DE" dirty="0"/>
              <a:t> (4 per </a:t>
            </a:r>
            <a:r>
              <a:rPr lang="de-DE" dirty="0" err="1"/>
              <a:t>det</a:t>
            </a:r>
            <a:r>
              <a:rPr lang="de-DE" dirty="0" smtClean="0"/>
              <a:t>.)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56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graphicFrame>
        <p:nvGraphicFramePr>
          <p:cNvPr id="3" name="Group 2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086172"/>
              </p:ext>
            </p:extLst>
          </p:nvPr>
        </p:nvGraphicFramePr>
        <p:xfrm>
          <a:off x="609480" y="1567989"/>
          <a:ext cx="8928100" cy="4068083"/>
        </p:xfrm>
        <a:graphic>
          <a:graphicData uri="http://schemas.openxmlformats.org/drawingml/2006/table">
            <a:tbl>
              <a:tblPr/>
              <a:tblGrid>
                <a:gridCol w="801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9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69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69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096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Support plates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Frames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Drift foil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GEM foils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Readout PCB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HV board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Assembly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Calibration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Installation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CG3G01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SVD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Prototype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CG3G02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PVD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CG3G03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QA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CG3G04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QA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6"/>
                          </a:solidFill>
                          <a:effectLst/>
                          <a:latin typeface="Arial" charset="0"/>
                        </a:rPr>
                        <a:t>CG3G05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uLnTx/>
                          <a:uFillTx/>
                          <a:latin typeface="Arial" charset="0"/>
                          <a:sym typeface="Wingdings" pitchFamily="2" charset="2"/>
                        </a:rPr>
                        <a:t>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627833" y="1567989"/>
            <a:ext cx="25123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Assembly</a:t>
            </a:r>
            <a:r>
              <a:rPr lang="de-DE" sz="1200" dirty="0" smtClean="0"/>
              <a:t> </a:t>
            </a:r>
            <a:r>
              <a:rPr lang="de-DE" sz="1200" dirty="0" err="1" smtClean="0"/>
              <a:t>steps</a:t>
            </a:r>
            <a:r>
              <a:rPr lang="de-DE" sz="12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QA: </a:t>
            </a:r>
            <a:r>
              <a:rPr lang="de-DE" sz="1200" dirty="0" err="1" smtClean="0"/>
              <a:t>quality</a:t>
            </a:r>
            <a:r>
              <a:rPr lang="de-DE" sz="1200" dirty="0" smtClean="0"/>
              <a:t> </a:t>
            </a:r>
            <a:r>
              <a:rPr lang="de-DE" sz="1200" dirty="0" err="1" smtClean="0"/>
              <a:t>assurance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G1, G2, G3: GEM i </a:t>
            </a:r>
            <a:r>
              <a:rPr lang="de-DE" sz="1200" dirty="0" err="1" smtClean="0"/>
              <a:t>framed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RO: R/O PCB </a:t>
            </a:r>
            <a:r>
              <a:rPr lang="de-DE" sz="1200" dirty="0" err="1" smtClean="0"/>
              <a:t>glued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D: </a:t>
            </a:r>
            <a:r>
              <a:rPr lang="de-DE" sz="1200" dirty="0" err="1" smtClean="0"/>
              <a:t>drift</a:t>
            </a:r>
            <a:r>
              <a:rPr lang="de-DE" sz="1200" dirty="0" smtClean="0"/>
              <a:t> </a:t>
            </a:r>
            <a:r>
              <a:rPr lang="de-DE" sz="1200" dirty="0" err="1" smtClean="0"/>
              <a:t>foil</a:t>
            </a:r>
            <a:r>
              <a:rPr lang="de-DE" sz="1200" dirty="0" smtClean="0"/>
              <a:t> </a:t>
            </a:r>
            <a:r>
              <a:rPr lang="de-DE" sz="1200" dirty="0" err="1" smtClean="0"/>
              <a:t>glued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S1, S2, S3: </a:t>
            </a:r>
            <a:r>
              <a:rPr lang="de-DE" sz="1200" dirty="0" err="1" smtClean="0"/>
              <a:t>stack</a:t>
            </a:r>
            <a:r>
              <a:rPr lang="de-DE" sz="1200" dirty="0" smtClean="0"/>
              <a:t> i </a:t>
            </a:r>
            <a:r>
              <a:rPr lang="de-DE" sz="1200" dirty="0" err="1" smtClean="0"/>
              <a:t>glued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DET: </a:t>
            </a:r>
            <a:r>
              <a:rPr lang="de-DE" sz="1200" dirty="0" err="1" smtClean="0"/>
              <a:t>detector</a:t>
            </a:r>
            <a:r>
              <a:rPr lang="de-DE" sz="1200" dirty="0" smtClean="0"/>
              <a:t> </a:t>
            </a:r>
            <a:r>
              <a:rPr lang="de-DE" sz="1200" dirty="0" err="1" smtClean="0"/>
              <a:t>assembled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GAS: gas </a:t>
            </a:r>
            <a:r>
              <a:rPr lang="de-DE" sz="1200" dirty="0" err="1" smtClean="0"/>
              <a:t>pipes</a:t>
            </a:r>
            <a:r>
              <a:rPr lang="de-DE" sz="1200" dirty="0" smtClean="0"/>
              <a:t> + </a:t>
            </a:r>
            <a:r>
              <a:rPr lang="de-DE" sz="1200" dirty="0" err="1" smtClean="0"/>
              <a:t>tight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/>
              <a:t>HV: HV </a:t>
            </a:r>
            <a:r>
              <a:rPr lang="de-DE" sz="1200" dirty="0" err="1" smtClean="0"/>
              <a:t>board</a:t>
            </a:r>
            <a:r>
              <a:rPr lang="de-DE" sz="1200" dirty="0" smtClean="0"/>
              <a:t> </a:t>
            </a:r>
            <a:r>
              <a:rPr lang="de-DE" sz="1200" dirty="0" err="1" smtClean="0"/>
              <a:t>assembled</a:t>
            </a:r>
            <a:endParaRPr lang="de-DE" sz="12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528222" y="5869859"/>
            <a:ext cx="5942652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err="1" smtClean="0"/>
              <a:t>Stations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2022: GM05, GM08 (GM04?)</a:t>
            </a:r>
          </a:p>
          <a:p>
            <a:pPr>
              <a:spcBef>
                <a:spcPts val="600"/>
              </a:spcBef>
            </a:pPr>
            <a:r>
              <a:rPr lang="de-DE" dirty="0" smtClean="0"/>
              <a:t>Installation: March/April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9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Front-end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electronics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09480" y="1362722"/>
            <a:ext cx="10664138" cy="5678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Front-end </a:t>
            </a:r>
            <a:r>
              <a:rPr lang="de-DE" dirty="0" err="1" smtClean="0"/>
              <a:t>cards</a:t>
            </a:r>
            <a:r>
              <a:rPr lang="de-DE" dirty="0" smtClean="0"/>
              <a:t> (APV):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APVs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detectors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56 </a:t>
            </a:r>
            <a:r>
              <a:rPr lang="de-DE" dirty="0" err="1" smtClean="0"/>
              <a:t>cards</a:t>
            </a:r>
            <a:r>
              <a:rPr lang="de-DE" dirty="0" smtClean="0"/>
              <a:t>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r>
              <a:rPr lang="de-DE" dirty="0" smtClean="0"/>
              <a:t> (24 per </a:t>
            </a:r>
            <a:r>
              <a:rPr lang="de-DE" dirty="0" err="1" smtClean="0"/>
              <a:t>det</a:t>
            </a:r>
            <a:r>
              <a:rPr lang="de-DE" dirty="0" smtClean="0"/>
              <a:t>., 2 at TUM)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Components </a:t>
            </a:r>
            <a:r>
              <a:rPr lang="de-DE" dirty="0" err="1" smtClean="0"/>
              <a:t>and</a:t>
            </a:r>
            <a:r>
              <a:rPr lang="de-DE" dirty="0" smtClean="0"/>
              <a:t> PCBs </a:t>
            </a:r>
            <a:r>
              <a:rPr lang="de-DE" dirty="0" err="1" smtClean="0"/>
              <a:t>for</a:t>
            </a:r>
            <a:r>
              <a:rPr lang="de-DE" dirty="0" smtClean="0"/>
              <a:t> 100 </a:t>
            </a:r>
            <a:r>
              <a:rPr lang="de-DE" dirty="0" err="1" smtClean="0"/>
              <a:t>cards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,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delay</a:t>
            </a:r>
            <a:r>
              <a:rPr lang="de-DE" dirty="0" smtClean="0"/>
              <a:t> in </a:t>
            </a:r>
            <a:r>
              <a:rPr lang="de-DE" dirty="0" err="1" smtClean="0"/>
              <a:t>assembly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Supply </a:t>
            </a:r>
            <a:r>
              <a:rPr lang="de-DE" dirty="0" err="1" smtClean="0"/>
              <a:t>cards</a:t>
            </a:r>
            <a:r>
              <a:rPr lang="de-DE" dirty="0" smtClean="0"/>
              <a:t>: 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2 </a:t>
            </a:r>
            <a:r>
              <a:rPr lang="de-DE" dirty="0" err="1" smtClean="0"/>
              <a:t>produced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r>
              <a:rPr lang="de-DE" dirty="0" smtClean="0"/>
              <a:t> (at TUM)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6 PCBs in </a:t>
            </a:r>
            <a:r>
              <a:rPr lang="de-DE" dirty="0" err="1" smtClean="0"/>
              <a:t>production</a:t>
            </a:r>
            <a:r>
              <a:rPr lang="de-DE" dirty="0" smtClean="0"/>
              <a:t>, </a:t>
            </a:r>
            <a:r>
              <a:rPr lang="de-DE" dirty="0" err="1" smtClean="0"/>
              <a:t>components</a:t>
            </a:r>
            <a:r>
              <a:rPr lang="de-DE" dirty="0" smtClean="0"/>
              <a:t> </a:t>
            </a:r>
            <a:r>
              <a:rPr lang="de-DE" dirty="0" err="1" smtClean="0"/>
              <a:t>ordered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err="1" smtClean="0"/>
              <a:t>bugfix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PCBs: </a:t>
            </a:r>
            <a:r>
              <a:rPr lang="de-DE" dirty="0" err="1" smtClean="0"/>
              <a:t>capacitor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high </a:t>
            </a:r>
            <a:r>
              <a:rPr lang="de-DE" dirty="0" smtClean="0">
                <a:sym typeface="Symbol" panose="05050102010706020507" pitchFamily="18" charset="2"/>
              </a:rPr>
              <a:t> </a:t>
            </a:r>
            <a:r>
              <a:rPr lang="de-DE" dirty="0" err="1" smtClean="0">
                <a:sym typeface="Symbol" panose="05050102010706020507" pitchFamily="18" charset="2"/>
              </a:rPr>
              <a:t>add</a:t>
            </a:r>
            <a:r>
              <a:rPr lang="de-DE" dirty="0" smtClean="0">
                <a:sym typeface="Symbol" panose="05050102010706020507" pitchFamily="18" charset="2"/>
              </a:rPr>
              <a:t> </a:t>
            </a:r>
            <a:r>
              <a:rPr lang="de-DE" dirty="0" err="1" smtClean="0">
                <a:sym typeface="Symbol" panose="05050102010706020507" pitchFamily="18" charset="2"/>
              </a:rPr>
              <a:t>cut</a:t>
            </a:r>
            <a:r>
              <a:rPr lang="de-DE" dirty="0" smtClean="0">
                <a:sym typeface="Symbol" panose="05050102010706020507" pitchFamily="18" charset="2"/>
              </a:rPr>
              <a:t>-outs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ADC </a:t>
            </a:r>
            <a:r>
              <a:rPr lang="de-DE" dirty="0" err="1" smtClean="0"/>
              <a:t>cards</a:t>
            </a:r>
            <a:r>
              <a:rPr lang="de-DE" dirty="0" smtClean="0"/>
              <a:t>: 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2 </a:t>
            </a:r>
            <a:r>
              <a:rPr lang="de-DE" dirty="0" err="1" smtClean="0"/>
              <a:t>produced</a:t>
            </a:r>
            <a:r>
              <a:rPr lang="de-DE" dirty="0" smtClean="0"/>
              <a:t>, 1 </a:t>
            </a:r>
            <a:r>
              <a:rPr lang="de-DE" dirty="0" err="1" smtClean="0"/>
              <a:t>working</a:t>
            </a:r>
            <a:r>
              <a:rPr lang="de-DE" dirty="0" smtClean="0"/>
              <a:t> (at TUM), </a:t>
            </a:r>
            <a:r>
              <a:rPr lang="de-DE" dirty="0" err="1" smtClean="0"/>
              <a:t>tested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IFTDC,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additional </a:t>
            </a:r>
            <a:r>
              <a:rPr lang="de-DE" dirty="0" err="1" smtClean="0"/>
              <a:t>ones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clarified</a:t>
            </a:r>
            <a:r>
              <a:rPr lang="de-DE" dirty="0" smtClean="0"/>
              <a:t>!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APV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at CERN (DAQ lab)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err="1" smtClean="0"/>
              <a:t>components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10-15 </a:t>
            </a:r>
            <a:r>
              <a:rPr lang="de-DE" dirty="0" err="1" smtClean="0"/>
              <a:t>cards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, 2 per </a:t>
            </a:r>
            <a:r>
              <a:rPr lang="de-DE" dirty="0" err="1" smtClean="0"/>
              <a:t>det</a:t>
            </a:r>
            <a:r>
              <a:rPr lang="de-DE" dirty="0" smtClean="0"/>
              <a:t>. </a:t>
            </a:r>
            <a:r>
              <a:rPr lang="de-DE" dirty="0" err="1" smtClean="0"/>
              <a:t>needed</a:t>
            </a:r>
            <a:r>
              <a:rPr lang="de-DE" dirty="0" smtClean="0"/>
              <a:t>, </a:t>
            </a:r>
            <a:r>
              <a:rPr lang="de-DE" dirty="0" err="1" smtClean="0"/>
              <a:t>delay</a:t>
            </a:r>
            <a:r>
              <a:rPr lang="de-DE" dirty="0" smtClean="0"/>
              <a:t> in </a:t>
            </a:r>
            <a:r>
              <a:rPr lang="de-DE" dirty="0" err="1" smtClean="0"/>
              <a:t>assembly</a:t>
            </a:r>
            <a:r>
              <a:rPr lang="de-DE" dirty="0" smtClean="0"/>
              <a:t> (</a:t>
            </a:r>
            <a:r>
              <a:rPr lang="de-DE" dirty="0" err="1" smtClean="0"/>
              <a:t>Covid</a:t>
            </a:r>
            <a:r>
              <a:rPr lang="de-DE" dirty="0" smtClean="0"/>
              <a:t>)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9 IFTDC </a:t>
            </a:r>
            <a:r>
              <a:rPr lang="de-DE" dirty="0" err="1" smtClean="0"/>
              <a:t>cards</a:t>
            </a:r>
            <a:r>
              <a:rPr lang="de-DE" dirty="0" smtClean="0"/>
              <a:t> </a:t>
            </a:r>
            <a:r>
              <a:rPr lang="de-DE" dirty="0" err="1" smtClean="0"/>
              <a:t>produced</a:t>
            </a:r>
            <a:endParaRPr lang="de-DE" dirty="0" smtClean="0"/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ADC </a:t>
            </a:r>
            <a:r>
              <a:rPr lang="de-DE" dirty="0" err="1" smtClean="0"/>
              <a:t>firmware</a:t>
            </a:r>
            <a:r>
              <a:rPr lang="de-DE" dirty="0" smtClean="0"/>
              <a:t> </a:t>
            </a:r>
            <a:r>
              <a:rPr lang="de-DE" dirty="0" err="1" smtClean="0"/>
              <a:t>ported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Artix</a:t>
            </a:r>
            <a:r>
              <a:rPr lang="de-DE" dirty="0" smtClean="0"/>
              <a:t> FPGA </a:t>
            </a:r>
            <a:r>
              <a:rPr lang="de-DE" dirty="0" err="1" smtClean="0"/>
              <a:t>by</a:t>
            </a:r>
            <a:r>
              <a:rPr lang="de-DE" dirty="0" smtClean="0"/>
              <a:t> S. Huber</a:t>
            </a:r>
          </a:p>
          <a:p>
            <a:pPr marL="742950" lvl="1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dirty="0" smtClean="0"/>
              <a:t>Slow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implemented</a:t>
            </a:r>
            <a:r>
              <a:rPr lang="de-DE" dirty="0" smtClean="0"/>
              <a:t> in </a:t>
            </a:r>
            <a:r>
              <a:rPr lang="de-DE" dirty="0" err="1" smtClean="0"/>
              <a:t>config_server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V. </a:t>
            </a:r>
            <a:r>
              <a:rPr lang="de-DE" dirty="0" err="1" smtClean="0"/>
              <a:t>Frolov</a:t>
            </a:r>
            <a:endParaRPr lang="de-DE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 Performance </a:t>
            </a:r>
            <a:r>
              <a:rPr lang="de-DE" dirty="0" err="1" smtClean="0"/>
              <a:t>during</a:t>
            </a:r>
            <a:r>
              <a:rPr lang="de-DE" dirty="0" smtClean="0"/>
              <a:t> PRM Pilot Run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4" y="1233347"/>
            <a:ext cx="3240000" cy="179879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12" y="1233346"/>
            <a:ext cx="3240000" cy="179879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440651" y="3121659"/>
            <a:ext cx="596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Run 293211 (</a:t>
            </a:r>
            <a:r>
              <a:rPr lang="de-DE" dirty="0" err="1" smtClean="0"/>
              <a:t>intensity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r>
              <a:rPr lang="de-DE" dirty="0" smtClean="0"/>
              <a:t>,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2.8E7 per </a:t>
            </a:r>
            <a:r>
              <a:rPr lang="de-DE" dirty="0" err="1" smtClean="0"/>
              <a:t>spill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04" y="4066195"/>
            <a:ext cx="3240000" cy="179879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4" y="4066195"/>
            <a:ext cx="3240000" cy="179879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347334" y="6070863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Run 293293 (</a:t>
            </a:r>
            <a:r>
              <a:rPr lang="de-DE" dirty="0" err="1" smtClean="0"/>
              <a:t>physics</a:t>
            </a:r>
            <a:r>
              <a:rPr lang="de-DE" dirty="0" smtClean="0"/>
              <a:t>,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9.9E6 per </a:t>
            </a:r>
            <a:r>
              <a:rPr lang="de-DE" dirty="0" err="1" smtClean="0"/>
              <a:t>spill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74" y="4066195"/>
            <a:ext cx="3240000" cy="179879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645" y="4066195"/>
            <a:ext cx="3240000" cy="1798796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90" y="1233346"/>
            <a:ext cx="3240000" cy="179879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868" y="1233346"/>
            <a:ext cx="3240000" cy="17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6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1419</Words>
  <Application>Microsoft Office PowerPoint</Application>
  <PresentationFormat>Breitbild</PresentationFormat>
  <Paragraphs>265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Arial</vt:lpstr>
      <vt:lpstr>DejaVu Sans</vt:lpstr>
      <vt:lpstr>FreeSans</vt:lpstr>
      <vt:lpstr>Liberation Sans</vt:lpstr>
      <vt:lpstr>Noto Sans CJK SC Regular</vt:lpstr>
      <vt:lpstr>Symbol</vt:lpstr>
      <vt:lpstr>Wingdings</vt:lpstr>
      <vt:lpstr>Office Theme</vt:lpstr>
      <vt:lpstr>Status GEM Detectors</vt:lpstr>
      <vt:lpstr>GEM and PixelGEM system in 2021</vt:lpstr>
      <vt:lpstr>Issues during 2021 data taking</vt:lpstr>
      <vt:lpstr>COMPASS GEM-3G (CG3G)</vt:lpstr>
      <vt:lpstr>Status of detector parts</vt:lpstr>
      <vt:lpstr>Status of Stabilized Voltage Divider</vt:lpstr>
      <vt:lpstr>Status of detector production</vt:lpstr>
      <vt:lpstr>Front-end and readout electronics</vt:lpstr>
      <vt:lpstr>GEM Performance during PRM Pilot Run</vt:lpstr>
      <vt:lpstr>GEM with VMM readout</vt:lpstr>
      <vt:lpstr>GEM with VMM readout</vt:lpstr>
      <vt:lpstr>GEM with VMM readout</vt:lpstr>
      <vt:lpstr>GEM with VMM readout</vt:lpstr>
      <vt:lpstr>GEM with VMM readout</vt:lpstr>
      <vt:lpstr>Spare Slides</vt:lpstr>
      <vt:lpstr>LV Configurations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ketzer</dc:creator>
  <dc:description/>
  <cp:lastModifiedBy>Windows User</cp:lastModifiedBy>
  <cp:revision>177</cp:revision>
  <dcterms:modified xsi:type="dcterms:W3CDTF">2021-11-16T14:03:39Z</dcterms:modified>
  <dc:language>de-CH</dc:language>
</cp:coreProperties>
</file>