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7" r:id="rId2"/>
    <p:sldId id="978" r:id="rId3"/>
    <p:sldId id="989" r:id="rId4"/>
    <p:sldId id="983" r:id="rId5"/>
    <p:sldId id="985" r:id="rId6"/>
    <p:sldId id="987" r:id="rId7"/>
    <p:sldId id="984" r:id="rId8"/>
    <p:sldId id="988" r:id="rId9"/>
    <p:sldId id="986" r:id="rId10"/>
    <p:sldId id="990" r:id="rId11"/>
    <p:sldId id="981" r:id="rId12"/>
    <p:sldId id="972" r:id="rId13"/>
    <p:sldId id="974" r:id="rId14"/>
    <p:sldId id="979" r:id="rId15"/>
    <p:sldId id="975" r:id="rId16"/>
    <p:sldId id="991" r:id="rId17"/>
    <p:sldId id="992" r:id="rId18"/>
    <p:sldId id="996" r:id="rId19"/>
    <p:sldId id="997" r:id="rId20"/>
    <p:sldId id="999" r:id="rId21"/>
    <p:sldId id="1000" r:id="rId22"/>
    <p:sldId id="1002" r:id="rId23"/>
    <p:sldId id="1003" r:id="rId24"/>
    <p:sldId id="1005" r:id="rId25"/>
    <p:sldId id="1004" r:id="rId26"/>
    <p:sldId id="1006" r:id="rId27"/>
    <p:sldId id="1007" r:id="rId28"/>
    <p:sldId id="1008" r:id="rId29"/>
    <p:sldId id="1012" r:id="rId30"/>
    <p:sldId id="1013" r:id="rId31"/>
    <p:sldId id="1015" r:id="rId32"/>
    <p:sldId id="1018" r:id="rId33"/>
    <p:sldId id="1017" r:id="rId34"/>
    <p:sldId id="1016" r:id="rId35"/>
    <p:sldId id="1014" r:id="rId36"/>
    <p:sldId id="256" r:id="rId3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66"/>
    <a:srgbClr val="FECC99"/>
    <a:srgbClr val="9CD5F2"/>
    <a:srgbClr val="FEE6CC"/>
    <a:srgbClr val="CCDFDB"/>
    <a:srgbClr val="E5F0EC"/>
    <a:srgbClr val="D7E59A"/>
    <a:srgbClr val="EBF1CB"/>
    <a:srgbClr val="CDD5E0"/>
    <a:srgbClr val="E6EB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59" autoAdjust="0"/>
    <p:restoredTop sz="96911" autoAdjust="0"/>
  </p:normalViewPr>
  <p:slideViewPr>
    <p:cSldViewPr snapToGrid="0" snapToObjects="1">
      <p:cViewPr varScale="1">
        <p:scale>
          <a:sx n="149" d="100"/>
          <a:sy n="149" d="100"/>
        </p:scale>
        <p:origin x="184" y="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216F17-FF12-814E-936A-620B3383A43B}" type="datetimeFigureOut">
              <a:rPr lang="sv-SE" smtClean="0"/>
              <a:t>2021-02-15</a:t>
            </a:fld>
            <a:endParaRPr/>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E5A434-646A-2746-9BDC-885B2382B33E}" type="slidenum">
              <a:rPr lang="sv-SE" smtClean="0"/>
              <a:t>‹#›</a:t>
            </a:fld>
            <a:endParaRPr/>
          </a:p>
        </p:txBody>
      </p:sp>
    </p:spTree>
    <p:extLst>
      <p:ext uri="{BB962C8B-B14F-4D97-AF65-F5344CB8AC3E}">
        <p14:creationId xmlns:p14="http://schemas.microsoft.com/office/powerpoint/2010/main" val="2231822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First slide">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5105BBA5-0B01-43EB-96EC-725AF28E5A8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ktangel 5">
            <a:extLst>
              <a:ext uri="{FF2B5EF4-FFF2-40B4-BE49-F238E27FC236}">
                <a16:creationId xmlns:a16="http://schemas.microsoft.com/office/drawing/2014/main" id="{BB3141B3-566C-47FF-8C29-67289995D2FA}"/>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7" name="Bildobjekt 6">
            <a:extLst>
              <a:ext uri="{FF2B5EF4-FFF2-40B4-BE49-F238E27FC236}">
                <a16:creationId xmlns:a16="http://schemas.microsoft.com/office/drawing/2014/main" id="{B965145F-CDA4-4965-A7C5-ACBA59393460}"/>
              </a:ext>
            </a:extLst>
          </p:cNvPr>
          <p:cNvPicPr>
            <a:picLocks noChangeAspect="1"/>
          </p:cNvPicPr>
          <p:nvPr userDrawn="1"/>
        </p:nvPicPr>
        <p:blipFill>
          <a:blip r:embed="rId2"/>
          <a:stretch>
            <a:fillRect/>
          </a:stretch>
        </p:blipFill>
        <p:spPr>
          <a:xfrm>
            <a:off x="1703069" y="1048935"/>
            <a:ext cx="8872165" cy="4760129"/>
          </a:xfrm>
          <a:prstGeom prst="rect">
            <a:avLst/>
          </a:prstGeom>
        </p:spPr>
      </p:pic>
    </p:spTree>
    <p:extLst>
      <p:ext uri="{BB962C8B-B14F-4D97-AF65-F5344CB8AC3E}">
        <p14:creationId xmlns:p14="http://schemas.microsoft.com/office/powerpoint/2010/main" val="1287485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9E75F2B0-B0FC-1040-B878-445773A750B3}" type="datetime1">
              <a:rPr lang="en-GB" smtClean="0"/>
              <a:t>15/02/2021</a:t>
            </a:fld>
            <a:endParaRPr lang="sv-SE"/>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ESS firmware activities</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8" name="Platshållare för tabell 7">
            <a:extLst>
              <a:ext uri="{FF2B5EF4-FFF2-40B4-BE49-F238E27FC236}">
                <a16:creationId xmlns:a16="http://schemas.microsoft.com/office/drawing/2014/main" id="{489D1BD7-202A-4115-BE6C-1B053CFFDE1E}"/>
              </a:ext>
            </a:extLst>
          </p:cNvPr>
          <p:cNvSpPr>
            <a:spLocks noGrp="1"/>
          </p:cNvSpPr>
          <p:nvPr>
            <p:ph type="tbl" sz="quarter" idx="15"/>
          </p:nvPr>
        </p:nvSpPr>
        <p:spPr>
          <a:xfrm>
            <a:off x="1103313" y="1614488"/>
            <a:ext cx="9359900" cy="4406900"/>
          </a:xfrm>
        </p:spPr>
        <p:txBody>
          <a:bodyPr/>
          <a:lstStyle>
            <a:lvl1pPr algn="ctr">
              <a:defRPr sz="800" cap="all" baseline="0"/>
            </a:lvl1pPr>
          </a:lstStyle>
          <a:p>
            <a:r>
              <a:rPr lang="en-US"/>
              <a:t>Click icon to add table</a:t>
            </a:r>
            <a:endParaRPr lang="sv-SE"/>
          </a:p>
        </p:txBody>
      </p:sp>
      <p:pic>
        <p:nvPicPr>
          <p:cNvPr id="12" name="Picture 11">
            <a:extLst>
              <a:ext uri="{FF2B5EF4-FFF2-40B4-BE49-F238E27FC236}">
                <a16:creationId xmlns:a16="http://schemas.microsoft.com/office/drawing/2014/main" id="{2E9F2C39-A143-6B41-B4F2-70EC4E43E0C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77010" y="417443"/>
            <a:ext cx="747600" cy="756000"/>
          </a:xfrm>
          <a:prstGeom prst="rect">
            <a:avLst/>
          </a:prstGeom>
        </p:spPr>
      </p:pic>
      <p:pic>
        <p:nvPicPr>
          <p:cNvPr id="13" name="Picture 12">
            <a:extLst>
              <a:ext uri="{FF2B5EF4-FFF2-40B4-BE49-F238E27FC236}">
                <a16:creationId xmlns:a16="http://schemas.microsoft.com/office/drawing/2014/main" id="{AA3D530B-C27B-0349-9A71-DBFA3986C9C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13432" y="425532"/>
            <a:ext cx="817920" cy="720000"/>
          </a:xfrm>
          <a:prstGeom prst="rect">
            <a:avLst/>
          </a:prstGeom>
        </p:spPr>
      </p:pic>
      <p:pic>
        <p:nvPicPr>
          <p:cNvPr id="15" name="Picture 2" descr="Image result for brightness logo ess">
            <a:extLst>
              <a:ext uri="{FF2B5EF4-FFF2-40B4-BE49-F238E27FC236}">
                <a16:creationId xmlns:a16="http://schemas.microsoft.com/office/drawing/2014/main" id="{965C0DB9-F4F8-A142-9834-847BCAD04106}"/>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5189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US"/>
              <a:t>Click to edit Master title style</a:t>
            </a:r>
            <a:endParaRPr lang="sv-SE" dirty="0"/>
          </a:p>
        </p:txBody>
      </p:sp>
      <p:sp>
        <p:nvSpPr>
          <p:cNvPr id="3" name="Underrubrik 2">
            <a:extLst>
              <a:ext uri="{FF2B5EF4-FFF2-40B4-BE49-F238E27FC236}">
                <a16:creationId xmlns:a16="http://schemas.microsoft.com/office/drawing/2014/main" id="{81DF3056-F3A8-2949-876C-528413E342C4}"/>
              </a:ext>
            </a:extLst>
          </p:cNvPr>
          <p:cNvSpPr>
            <a:spLocks noGrp="1"/>
          </p:cNvSpPr>
          <p:nvPr>
            <p:ph type="subTitle" idx="1"/>
          </p:nvPr>
        </p:nvSpPr>
        <p:spPr>
          <a:xfrm>
            <a:off x="1930395" y="3883393"/>
            <a:ext cx="8640000" cy="921363"/>
          </a:xfrm>
          <a:prstGeom prst="rect">
            <a:avLst/>
          </a:prstGeom>
        </p:spPr>
        <p:txBody>
          <a:bodyPr lIns="90000">
            <a:noAutofit/>
          </a:bodyPr>
          <a:lstStyle>
            <a:lvl1pPr marL="0" indent="0" algn="l">
              <a:lnSpc>
                <a:spcPct val="100000"/>
              </a:lnSpc>
              <a:spcBef>
                <a:spcPts val="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5" name="Platshållare för text 14">
            <a:extLst>
              <a:ext uri="{FF2B5EF4-FFF2-40B4-BE49-F238E27FC236}">
                <a16:creationId xmlns:a16="http://schemas.microsoft.com/office/drawing/2014/main" id="{EA5DA2EE-60AD-41D0-96B0-DDF02E0AE545}"/>
              </a:ext>
            </a:extLst>
          </p:cNvPr>
          <p:cNvSpPr>
            <a:spLocks noGrp="1"/>
          </p:cNvSpPr>
          <p:nvPr>
            <p:ph type="body" sz="quarter" idx="10" hasCustomPrompt="1"/>
          </p:nvPr>
        </p:nvSpPr>
        <p:spPr>
          <a:xfrm>
            <a:off x="1930395" y="5605695"/>
            <a:ext cx="6290892" cy="459883"/>
          </a:xfrm>
          <a:prstGeom prst="rect">
            <a:avLst/>
          </a:prstGeom>
        </p:spPr>
        <p:txBody>
          <a:bodyPr lIns="90000" tIns="18000" bIns="36000" anchor="b" anchorCtr="0">
            <a:noAutofit/>
          </a:bodyPr>
          <a:lstStyle>
            <a:lvl1pPr marL="0" indent="0">
              <a:lnSpc>
                <a:spcPct val="100000"/>
              </a:lnSpc>
              <a:spcBef>
                <a:spcPts val="0"/>
              </a:spcBef>
              <a:buFontTx/>
              <a:buNone/>
              <a:defRPr sz="1200" b="1" strike="noStrike" cap="all" spc="120" baseline="0">
                <a:solidFill>
                  <a:schemeClr val="bg1"/>
                </a:solidFill>
              </a:defRPr>
            </a:lvl1pPr>
          </a:lstStyle>
          <a:p>
            <a:pPr lvl="0"/>
            <a:r>
              <a:rPr lang="sv-SE"/>
              <a:t>presented by &lt;name nameson&gt;</a:t>
            </a:r>
          </a:p>
        </p:txBody>
      </p:sp>
      <p:sp>
        <p:nvSpPr>
          <p:cNvPr id="11" name="Platshållare för datum 3">
            <a:extLst>
              <a:ext uri="{FF2B5EF4-FFF2-40B4-BE49-F238E27FC236}">
                <a16:creationId xmlns:a16="http://schemas.microsoft.com/office/drawing/2014/main" id="{1D09AD65-1FD9-4184-BEE4-83A5D1103417}"/>
              </a:ext>
            </a:extLst>
          </p:cNvPr>
          <p:cNvSpPr>
            <a:spLocks noGrp="1"/>
          </p:cNvSpPr>
          <p:nvPr>
            <p:ph type="dt" sz="half" idx="12"/>
          </p:nvPr>
        </p:nvSpPr>
        <p:spPr>
          <a:xfrm>
            <a:off x="1930395" y="6117873"/>
            <a:ext cx="3215183" cy="459883"/>
          </a:xfrm>
        </p:spPr>
        <p:txBody>
          <a:bodyPr tIns="18000" bIns="18000" anchor="t" anchorCtr="0"/>
          <a:lstStyle>
            <a:lvl1pPr>
              <a:defRPr sz="1200" b="1">
                <a:solidFill>
                  <a:schemeClr val="bg1"/>
                </a:solidFill>
              </a:defRPr>
            </a:lvl1pPr>
          </a:lstStyle>
          <a:p>
            <a:fld id="{1E8D7D7B-C285-8449-A697-0F103E855DE5}" type="datetime1">
              <a:rPr lang="en-GB" smtClean="0"/>
              <a:t>15/02/2021</a:t>
            </a:fld>
            <a:endParaRPr lang="sv-SE"/>
          </a:p>
        </p:txBody>
      </p:sp>
      <p:pic>
        <p:nvPicPr>
          <p:cNvPr id="10" name="Picture 9">
            <a:extLst>
              <a:ext uri="{FF2B5EF4-FFF2-40B4-BE49-F238E27FC236}">
                <a16:creationId xmlns:a16="http://schemas.microsoft.com/office/drawing/2014/main" id="{ED0AAF0B-FC4B-4645-8F1A-7EB82644742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77010" y="417443"/>
            <a:ext cx="747600" cy="756000"/>
          </a:xfrm>
          <a:prstGeom prst="rect">
            <a:avLst/>
          </a:prstGeom>
        </p:spPr>
      </p:pic>
      <p:pic>
        <p:nvPicPr>
          <p:cNvPr id="12" name="Picture 11">
            <a:extLst>
              <a:ext uri="{FF2B5EF4-FFF2-40B4-BE49-F238E27FC236}">
                <a16:creationId xmlns:a16="http://schemas.microsoft.com/office/drawing/2014/main" id="{DDE46A9D-59BC-594F-9F34-DD1CDABC9FA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13432" y="425532"/>
            <a:ext cx="817920" cy="720000"/>
          </a:xfrm>
          <a:prstGeom prst="rect">
            <a:avLst/>
          </a:prstGeom>
        </p:spPr>
      </p:pic>
      <p:pic>
        <p:nvPicPr>
          <p:cNvPr id="13" name="Picture 2" descr="Image result for brightness logo ess">
            <a:extLst>
              <a:ext uri="{FF2B5EF4-FFF2-40B4-BE49-F238E27FC236}">
                <a16:creationId xmlns:a16="http://schemas.microsoft.com/office/drawing/2014/main" id="{A0430C02-A754-C048-9626-E1A35372043B}"/>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384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9BCCEAFE-E21B-43CF-80C4-FF01C3F9D479}"/>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lvl1pPr>
              <a:defRPr>
                <a:solidFill>
                  <a:schemeClr val="bg1"/>
                </a:solidFill>
              </a:defRPr>
            </a:lvl1pPr>
          </a:lstStyle>
          <a:p>
            <a:fld id="{C0639494-5093-9742-AD23-89AFE03C640D}" type="datetime1">
              <a:rPr lang="en-GB" smtClean="0"/>
              <a:t>15/02/2021</a:t>
            </a:fld>
            <a:endParaRPr lang="sv-SE"/>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lvl1pPr>
              <a:defRPr>
                <a:solidFill>
                  <a:schemeClr val="bg1"/>
                </a:solidFill>
              </a:defRPr>
            </a:lvl1pPr>
          </a:lstStyle>
          <a:p>
            <a:r>
              <a:rPr lang="sv-SE"/>
              <a:t>ESS firmware activities</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lvl1pPr>
              <a:defRPr>
                <a:solidFill>
                  <a:schemeClr val="bg1"/>
                </a:solidFill>
              </a:defRPr>
            </a:lvl1pPr>
          </a:lstStyle>
          <a:p>
            <a:fld id="{F7283078-D760-1647-8B80-66BA8B52336D}" type="slidenum">
              <a:rPr lang="sv-SE" smtClean="0"/>
              <a:pPr/>
              <a:t>‹#›</a:t>
            </a:fld>
            <a:endParaRPr lang="sv-SE"/>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2" name="Bildobjekt 11">
            <a:extLst>
              <a:ext uri="{FF2B5EF4-FFF2-40B4-BE49-F238E27FC236}">
                <a16:creationId xmlns:a16="http://schemas.microsoft.com/office/drawing/2014/main" id="{6426DF26-09C3-4DAE-B43E-0C11D6A63538}"/>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1" name="Platshållare för text 10">
            <a:extLst>
              <a:ext uri="{FF2B5EF4-FFF2-40B4-BE49-F238E27FC236}">
                <a16:creationId xmlns:a16="http://schemas.microsoft.com/office/drawing/2014/main" id="{5C48DF05-1B09-4DA6-AC56-07304871CCD2}"/>
              </a:ext>
            </a:extLst>
          </p:cNvPr>
          <p:cNvSpPr>
            <a:spLocks noGrp="1"/>
          </p:cNvSpPr>
          <p:nvPr>
            <p:ph type="body" sz="quarter" idx="13"/>
          </p:nvPr>
        </p:nvSpPr>
        <p:spPr>
          <a:xfrm>
            <a:off x="1195647" y="1640719"/>
            <a:ext cx="10042073" cy="4375520"/>
          </a:xfrm>
        </p:spPr>
        <p:txBody>
          <a:bodyPr>
            <a:noAutofit/>
          </a:bodyPr>
          <a:lstStyle>
            <a:lvl1pPr marL="457200" indent="-457200">
              <a:buClr>
                <a:schemeClr val="bg1"/>
              </a:buClr>
              <a:buFont typeface="+mj-lt"/>
              <a:buAutoNum type="arabicPeriod"/>
              <a:defRPr>
                <a:solidFill>
                  <a:schemeClr val="bg1"/>
                </a:solidFill>
              </a:defRPr>
            </a:lvl1pPr>
            <a:lvl2pPr marL="82550" indent="0">
              <a:buNone/>
              <a:defRPr/>
            </a:lvl2pPr>
          </a:lstStyle>
          <a:p>
            <a:pPr lvl="0"/>
            <a:r>
              <a:rPr lang="en-US"/>
              <a:t>Edit Master text styles</a:t>
            </a:r>
          </a:p>
        </p:txBody>
      </p:sp>
      <p:pic>
        <p:nvPicPr>
          <p:cNvPr id="13" name="Picture 12">
            <a:extLst>
              <a:ext uri="{FF2B5EF4-FFF2-40B4-BE49-F238E27FC236}">
                <a16:creationId xmlns:a16="http://schemas.microsoft.com/office/drawing/2014/main" id="{3ED871BD-2696-A74F-BE67-4A78DEEBFE6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99312" y="417443"/>
            <a:ext cx="712000" cy="720000"/>
          </a:xfrm>
          <a:prstGeom prst="rect">
            <a:avLst/>
          </a:prstGeom>
        </p:spPr>
      </p:pic>
      <p:pic>
        <p:nvPicPr>
          <p:cNvPr id="14" name="Picture 13">
            <a:extLst>
              <a:ext uri="{FF2B5EF4-FFF2-40B4-BE49-F238E27FC236}">
                <a16:creationId xmlns:a16="http://schemas.microsoft.com/office/drawing/2014/main" id="{0FD1B45B-70F1-1441-9DC8-2C3EE3674F4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46885" y="425532"/>
            <a:ext cx="817920" cy="720000"/>
          </a:xfrm>
          <a:prstGeom prst="rect">
            <a:avLst/>
          </a:prstGeom>
        </p:spPr>
      </p:pic>
      <p:pic>
        <p:nvPicPr>
          <p:cNvPr id="15" name="Picture 2" descr="Image result for brightness logo ess">
            <a:extLst>
              <a:ext uri="{FF2B5EF4-FFF2-40B4-BE49-F238E27FC236}">
                <a16:creationId xmlns:a16="http://schemas.microsoft.com/office/drawing/2014/main" id="{9790CD10-7E2D-864F-A4B5-B629BF72114E}"/>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988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breaker slide">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250D024A-8F85-4618-9506-0F493B263A92}"/>
              </a:ext>
            </a:extLst>
          </p:cNvPr>
          <p:cNvSpPr/>
          <p:nvPr userDrawn="1"/>
        </p:nvSpPr>
        <p:spPr>
          <a:xfrm>
            <a:off x="0" y="0"/>
            <a:ext cx="64777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ktangel 7">
            <a:extLst>
              <a:ext uri="{FF2B5EF4-FFF2-40B4-BE49-F238E27FC236}">
                <a16:creationId xmlns:a16="http://schemas.microsoft.com/office/drawing/2014/main" id="{628E18C2-A66E-436E-89DA-1C5D481CB4B4}"/>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6477712" y="0"/>
            <a:ext cx="5714288" cy="6858000"/>
          </a:xfrm>
          <a:solidFill>
            <a:srgbClr val="ECECEC"/>
          </a:solidFill>
        </p:spPr>
        <p:txBody>
          <a:bodyPr>
            <a:normAutofit/>
          </a:bodyPr>
          <a:lstStyle>
            <a:lvl1pPr algn="ctr">
              <a:defRPr sz="800"/>
            </a:lvl1pPr>
          </a:lstStyle>
          <a:p>
            <a:r>
              <a:rPr lang="sv-SE"/>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
        <p:nvSpPr>
          <p:cNvPr id="3" name="Platshållare för text 2">
            <a:extLst>
              <a:ext uri="{FF2B5EF4-FFF2-40B4-BE49-F238E27FC236}">
                <a16:creationId xmlns:a16="http://schemas.microsoft.com/office/drawing/2014/main" id="{F55DE042-7DE8-4583-986C-40823753078B}"/>
              </a:ext>
            </a:extLst>
          </p:cNvPr>
          <p:cNvSpPr>
            <a:spLocks noGrp="1"/>
          </p:cNvSpPr>
          <p:nvPr>
            <p:ph type="body" sz="quarter" idx="13" hasCustomPrompt="1"/>
          </p:nvPr>
        </p:nvSpPr>
        <p:spPr>
          <a:xfrm>
            <a:off x="1230491" y="1051132"/>
            <a:ext cx="4255909" cy="829149"/>
          </a:xfrm>
        </p:spPr>
        <p:txBody>
          <a:bodyPr rIns="18000" anchor="b" anchorCtr="0"/>
          <a:lstStyle>
            <a:lvl1pPr marL="0" indent="0">
              <a:buFontTx/>
              <a:buNone/>
              <a:defRPr sz="4800">
                <a:solidFill>
                  <a:schemeClr val="bg1"/>
                </a:solidFill>
                <a:latin typeface="+mn-lt"/>
              </a:defRPr>
            </a:lvl1pPr>
            <a:lvl2pPr marL="82550" indent="0">
              <a:buNone/>
              <a:defRPr/>
            </a:lvl2pPr>
          </a:lstStyle>
          <a:p>
            <a:pPr lvl="0"/>
            <a:r>
              <a:rPr lang="sv-SE"/>
              <a:t># (chapter)</a:t>
            </a:r>
          </a:p>
        </p:txBody>
      </p:sp>
      <p:sp>
        <p:nvSpPr>
          <p:cNvPr id="11" name="Platshållare för text 2">
            <a:extLst>
              <a:ext uri="{FF2B5EF4-FFF2-40B4-BE49-F238E27FC236}">
                <a16:creationId xmlns:a16="http://schemas.microsoft.com/office/drawing/2014/main" id="{1DC53C5B-9DC3-4646-B6B3-DD59404D44D0}"/>
              </a:ext>
            </a:extLst>
          </p:cNvPr>
          <p:cNvSpPr>
            <a:spLocks noGrp="1"/>
          </p:cNvSpPr>
          <p:nvPr>
            <p:ph type="body" sz="quarter" idx="14" hasCustomPrompt="1"/>
          </p:nvPr>
        </p:nvSpPr>
        <p:spPr>
          <a:xfrm>
            <a:off x="1230491" y="2169209"/>
            <a:ext cx="4255909" cy="2462613"/>
          </a:xfrm>
        </p:spPr>
        <p:txBody>
          <a:bodyPr rIns="18000" anchor="t" anchorCtr="0"/>
          <a:lstStyle>
            <a:lvl1pPr marL="0" indent="0">
              <a:spcBef>
                <a:spcPts val="0"/>
              </a:spcBef>
              <a:buFontTx/>
              <a:buNone/>
              <a:defRPr sz="4200">
                <a:solidFill>
                  <a:schemeClr val="bg1"/>
                </a:solidFill>
                <a:latin typeface="Segoe UI Semibold" panose="020B0702040204020203" pitchFamily="34" charset="0"/>
                <a:cs typeface="Segoe UI Semibold" panose="020B0702040204020203" pitchFamily="34" charset="0"/>
              </a:defRPr>
            </a:lvl1pPr>
            <a:lvl2pPr marL="82550" indent="0">
              <a:buNone/>
              <a:defRPr/>
            </a:lvl2pPr>
          </a:lstStyle>
          <a:p>
            <a:pPr lvl="0"/>
            <a:r>
              <a:rPr lang="sv-SE"/>
              <a:t>Headline</a:t>
            </a:r>
          </a:p>
        </p:txBody>
      </p:sp>
      <p:pic>
        <p:nvPicPr>
          <p:cNvPr id="10" name="Picture 9">
            <a:extLst>
              <a:ext uri="{FF2B5EF4-FFF2-40B4-BE49-F238E27FC236}">
                <a16:creationId xmlns:a16="http://schemas.microsoft.com/office/drawing/2014/main" id="{106A4B8B-C570-A544-85B1-42B94108F1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77010" y="417443"/>
            <a:ext cx="747600" cy="756000"/>
          </a:xfrm>
          <a:prstGeom prst="rect">
            <a:avLst/>
          </a:prstGeom>
        </p:spPr>
      </p:pic>
      <p:pic>
        <p:nvPicPr>
          <p:cNvPr id="12" name="Picture 11">
            <a:extLst>
              <a:ext uri="{FF2B5EF4-FFF2-40B4-BE49-F238E27FC236}">
                <a16:creationId xmlns:a16="http://schemas.microsoft.com/office/drawing/2014/main" id="{DB0321DD-B4FB-C24B-8D71-4FF040AE52C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13432" y="425532"/>
            <a:ext cx="817920" cy="720000"/>
          </a:xfrm>
          <a:prstGeom prst="rect">
            <a:avLst/>
          </a:prstGeom>
        </p:spPr>
      </p:pic>
      <p:pic>
        <p:nvPicPr>
          <p:cNvPr id="14" name="Picture 2" descr="Image result for brightness logo ess">
            <a:extLst>
              <a:ext uri="{FF2B5EF4-FFF2-40B4-BE49-F238E27FC236}">
                <a16:creationId xmlns:a16="http://schemas.microsoft.com/office/drawing/2014/main" id="{59B96F24-41F6-EC40-88E5-5898C2C7E9BF}"/>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649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in 2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F071CDD4-E5F2-7D49-8457-12E439713F7C}" type="datetime1">
              <a:rPr lang="en-GB" smtClean="0"/>
              <a:t>15/02/2021</a:t>
            </a:fld>
            <a:endParaRPr lang="sv-SE"/>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ESS firmware activities</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p:txBody>
      </p:sp>
      <p:sp>
        <p:nvSpPr>
          <p:cNvPr id="12" name="Platshållare för innehåll 2">
            <a:extLst>
              <a:ext uri="{FF2B5EF4-FFF2-40B4-BE49-F238E27FC236}">
                <a16:creationId xmlns:a16="http://schemas.microsoft.com/office/drawing/2014/main" id="{BA21051E-3C35-41FB-8E6B-797DB8F26971}"/>
              </a:ext>
            </a:extLst>
          </p:cNvPr>
          <p:cNvSpPr>
            <a:spLocks noGrp="1"/>
          </p:cNvSpPr>
          <p:nvPr>
            <p:ph idx="13"/>
          </p:nvPr>
        </p:nvSpPr>
        <p:spPr>
          <a:xfrm>
            <a:off x="6373692" y="1562400"/>
            <a:ext cx="4993785"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pic>
        <p:nvPicPr>
          <p:cNvPr id="11" name="Picture 10">
            <a:extLst>
              <a:ext uri="{FF2B5EF4-FFF2-40B4-BE49-F238E27FC236}">
                <a16:creationId xmlns:a16="http://schemas.microsoft.com/office/drawing/2014/main" id="{8311F25F-1263-CA45-A535-7E07972833E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77010" y="417443"/>
            <a:ext cx="747600" cy="756000"/>
          </a:xfrm>
          <a:prstGeom prst="rect">
            <a:avLst/>
          </a:prstGeom>
        </p:spPr>
      </p:pic>
      <p:pic>
        <p:nvPicPr>
          <p:cNvPr id="13" name="Picture 12">
            <a:extLst>
              <a:ext uri="{FF2B5EF4-FFF2-40B4-BE49-F238E27FC236}">
                <a16:creationId xmlns:a16="http://schemas.microsoft.com/office/drawing/2014/main" id="{CFDA9A0E-97C7-A947-877B-765CA448308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13432" y="425532"/>
            <a:ext cx="817920" cy="720000"/>
          </a:xfrm>
          <a:prstGeom prst="rect">
            <a:avLst/>
          </a:prstGeom>
        </p:spPr>
      </p:pic>
      <p:pic>
        <p:nvPicPr>
          <p:cNvPr id="17" name="Picture 2" descr="Image result for brightness logo ess">
            <a:extLst>
              <a:ext uri="{FF2B5EF4-FFF2-40B4-BE49-F238E27FC236}">
                <a16:creationId xmlns:a16="http://schemas.microsoft.com/office/drawing/2014/main" id="{EEA7185F-37B0-AA40-A9D6-13691A1AC3D3}"/>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108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in 3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48B83EC3-7D09-1D4C-850E-E22051A8D053}" type="datetime1">
              <a:rPr lang="en-GB" smtClean="0"/>
              <a:t>15/02/2021</a:t>
            </a:fld>
            <a:endParaRPr lang="sv-SE"/>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ESS firmware activities</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3255409"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3" name="Platshållare för innehåll 2">
            <a:extLst>
              <a:ext uri="{FF2B5EF4-FFF2-40B4-BE49-F238E27FC236}">
                <a16:creationId xmlns:a16="http://schemas.microsoft.com/office/drawing/2014/main" id="{B2D0E559-A900-41F3-93C5-387A7764A152}"/>
              </a:ext>
            </a:extLst>
          </p:cNvPr>
          <p:cNvSpPr>
            <a:spLocks noGrp="1"/>
          </p:cNvSpPr>
          <p:nvPr>
            <p:ph idx="15"/>
          </p:nvPr>
        </p:nvSpPr>
        <p:spPr>
          <a:xfrm>
            <a:off x="4605297" y="1562400"/>
            <a:ext cx="3255409"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p:txBody>
      </p:sp>
      <p:sp>
        <p:nvSpPr>
          <p:cNvPr id="17" name="Platshållare för innehåll 2">
            <a:extLst>
              <a:ext uri="{FF2B5EF4-FFF2-40B4-BE49-F238E27FC236}">
                <a16:creationId xmlns:a16="http://schemas.microsoft.com/office/drawing/2014/main" id="{E4E99B3B-ADB3-4D1A-9A7F-AA1B8528E6C7}"/>
              </a:ext>
            </a:extLst>
          </p:cNvPr>
          <p:cNvSpPr>
            <a:spLocks noGrp="1"/>
          </p:cNvSpPr>
          <p:nvPr>
            <p:ph idx="16"/>
          </p:nvPr>
        </p:nvSpPr>
        <p:spPr>
          <a:xfrm>
            <a:off x="8116194" y="1562400"/>
            <a:ext cx="3255409"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p:txBody>
      </p:sp>
      <p:pic>
        <p:nvPicPr>
          <p:cNvPr id="12" name="Picture 11">
            <a:extLst>
              <a:ext uri="{FF2B5EF4-FFF2-40B4-BE49-F238E27FC236}">
                <a16:creationId xmlns:a16="http://schemas.microsoft.com/office/drawing/2014/main" id="{07EB74C9-A770-7D40-B3D0-A90D8F035C7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77010" y="417443"/>
            <a:ext cx="747600" cy="756000"/>
          </a:xfrm>
          <a:prstGeom prst="rect">
            <a:avLst/>
          </a:prstGeom>
        </p:spPr>
      </p:pic>
      <p:pic>
        <p:nvPicPr>
          <p:cNvPr id="18" name="Picture 17">
            <a:extLst>
              <a:ext uri="{FF2B5EF4-FFF2-40B4-BE49-F238E27FC236}">
                <a16:creationId xmlns:a16="http://schemas.microsoft.com/office/drawing/2014/main" id="{DBCDDF46-78E1-864A-89E7-D9506783C05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13432" y="425532"/>
            <a:ext cx="817920" cy="720000"/>
          </a:xfrm>
          <a:prstGeom prst="rect">
            <a:avLst/>
          </a:prstGeom>
        </p:spPr>
      </p:pic>
      <p:pic>
        <p:nvPicPr>
          <p:cNvPr id="19" name="Picture 2" descr="Image result for brightness logo ess">
            <a:extLst>
              <a:ext uri="{FF2B5EF4-FFF2-40B4-BE49-F238E27FC236}">
                <a16:creationId xmlns:a16="http://schemas.microsoft.com/office/drawing/2014/main" id="{CA1299FF-A238-3348-90CC-53573D07EE05}"/>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7666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16B191E2-1C71-4B4C-B562-DD793673C24E}"/>
              </a:ext>
            </a:extLst>
          </p:cNvPr>
          <p:cNvSpPr>
            <a:spLocks noGrp="1"/>
          </p:cNvSpPr>
          <p:nvPr>
            <p:ph type="pic" sz="quarter" idx="15" hasCustomPrompt="1"/>
          </p:nvPr>
        </p:nvSpPr>
        <p:spPr>
          <a:xfrm>
            <a:off x="6373813" y="1562100"/>
            <a:ext cx="4994275" cy="4768850"/>
          </a:xfrm>
          <a:solidFill>
            <a:schemeClr val="bg1">
              <a:lumMod val="85000"/>
            </a:schemeClr>
          </a:solidFill>
        </p:spPr>
        <p:txBody>
          <a:bodyPr>
            <a:normAutofit/>
          </a:bodyPr>
          <a:lstStyle>
            <a:lvl1pPr marL="0" indent="0" algn="ctr">
              <a:buFontTx/>
              <a:buNone/>
              <a:defRPr sz="800">
                <a:solidFill>
                  <a:srgbClr val="666666"/>
                </a:solidFill>
              </a:defRPr>
            </a:lvl1pPr>
          </a:lstStyle>
          <a:p>
            <a:r>
              <a:rPr lang="sv-SE"/>
              <a:t>INSERT IMAGE</a:t>
            </a: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A73424EC-D42D-1E48-B054-7099D37803F3}" type="datetime1">
              <a:rPr lang="en-GB" smtClean="0"/>
              <a:t>15/02/2021</a:t>
            </a:fld>
            <a:endParaRPr lang="sv-SE"/>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ESS firmware activities</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1" name="Rektangel 10">
            <a:extLst>
              <a:ext uri="{FF2B5EF4-FFF2-40B4-BE49-F238E27FC236}">
                <a16:creationId xmlns:a16="http://schemas.microsoft.com/office/drawing/2014/main" id="{BC4F3A85-66E6-412A-97CD-99D922EFBEE2}"/>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3" name="Bildobjekt 12">
            <a:extLst>
              <a:ext uri="{FF2B5EF4-FFF2-40B4-BE49-F238E27FC236}">
                <a16:creationId xmlns:a16="http://schemas.microsoft.com/office/drawing/2014/main" id="{506E76ED-0FF0-4A03-8EB9-06B57B12EC11}"/>
              </a:ext>
            </a:extLst>
          </p:cNvPr>
          <p:cNvPicPr>
            <a:picLocks noChangeAspect="1"/>
          </p:cNvPicPr>
          <p:nvPr userDrawn="1"/>
        </p:nvPicPr>
        <p:blipFill>
          <a:blip r:embed="rId2"/>
          <a:srcRect/>
          <a:stretch/>
        </p:blipFill>
        <p:spPr>
          <a:xfrm>
            <a:off x="10924611" y="417443"/>
            <a:ext cx="826394" cy="800100"/>
          </a:xfrm>
          <a:prstGeom prst="rect">
            <a:avLst/>
          </a:prstGeom>
        </p:spPr>
      </p:pic>
      <p:pic>
        <p:nvPicPr>
          <p:cNvPr id="12" name="Picture 11">
            <a:extLst>
              <a:ext uri="{FF2B5EF4-FFF2-40B4-BE49-F238E27FC236}">
                <a16:creationId xmlns:a16="http://schemas.microsoft.com/office/drawing/2014/main" id="{8461796F-1860-B241-A1BF-472A2207DDF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77010" y="417443"/>
            <a:ext cx="747600" cy="756000"/>
          </a:xfrm>
          <a:prstGeom prst="rect">
            <a:avLst/>
          </a:prstGeom>
        </p:spPr>
      </p:pic>
      <p:pic>
        <p:nvPicPr>
          <p:cNvPr id="15" name="Picture 14">
            <a:extLst>
              <a:ext uri="{FF2B5EF4-FFF2-40B4-BE49-F238E27FC236}">
                <a16:creationId xmlns:a16="http://schemas.microsoft.com/office/drawing/2014/main" id="{54A18B51-FD22-AC4A-804E-02588B1B80A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13432" y="425532"/>
            <a:ext cx="817920" cy="720000"/>
          </a:xfrm>
          <a:prstGeom prst="rect">
            <a:avLst/>
          </a:prstGeom>
        </p:spPr>
      </p:pic>
      <p:pic>
        <p:nvPicPr>
          <p:cNvPr id="16" name="Picture 2" descr="Image result for brightness logo ess">
            <a:extLst>
              <a:ext uri="{FF2B5EF4-FFF2-40B4-BE49-F238E27FC236}">
                <a16:creationId xmlns:a16="http://schemas.microsoft.com/office/drawing/2014/main" id="{011F0785-21DB-284E-A39B-3DB6CAD0B043}"/>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6558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Full width">
    <p:spTree>
      <p:nvGrpSpPr>
        <p:cNvPr id="1" name=""/>
        <p:cNvGrpSpPr/>
        <p:nvPr/>
      </p:nvGrpSpPr>
      <p:grpSpPr>
        <a:xfrm>
          <a:off x="0" y="0"/>
          <a:ext cx="0" cy="0"/>
          <a:chOff x="0" y="0"/>
          <a:chExt cx="0" cy="0"/>
        </a:xfrm>
      </p:grpSpPr>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0" y="0"/>
            <a:ext cx="12192000" cy="6858000"/>
          </a:xfrm>
          <a:solidFill>
            <a:schemeClr val="bg1">
              <a:lumMod val="85000"/>
            </a:schemeClr>
          </a:solidFill>
        </p:spPr>
        <p:txBody>
          <a:bodyPr>
            <a:normAutofit/>
          </a:bodyPr>
          <a:lstStyle>
            <a:lvl1pPr algn="ctr">
              <a:defRPr sz="800"/>
            </a:lvl1pPr>
          </a:lstStyle>
          <a:p>
            <a:r>
              <a:rPr lang="sv-SE"/>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Tree>
    <p:extLst>
      <p:ext uri="{BB962C8B-B14F-4D97-AF65-F5344CB8AC3E}">
        <p14:creationId xmlns:p14="http://schemas.microsoft.com/office/powerpoint/2010/main" val="532865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1B0CF24A-4216-CF42-9D8A-6AAC4E58FE0D}" type="datetime1">
              <a:rPr lang="en-GB" smtClean="0"/>
              <a:t>15/02/2021</a:t>
            </a:fld>
            <a:endParaRPr lang="sv-SE"/>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ESS firmware activities</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7" name="Platshållare för diagram 6">
            <a:extLst>
              <a:ext uri="{FF2B5EF4-FFF2-40B4-BE49-F238E27FC236}">
                <a16:creationId xmlns:a16="http://schemas.microsoft.com/office/drawing/2014/main" id="{FA784AEE-BB11-4271-AB33-DE0774105604}"/>
              </a:ext>
            </a:extLst>
          </p:cNvPr>
          <p:cNvSpPr>
            <a:spLocks noGrp="1"/>
          </p:cNvSpPr>
          <p:nvPr>
            <p:ph type="chart" sz="quarter" idx="15"/>
          </p:nvPr>
        </p:nvSpPr>
        <p:spPr>
          <a:xfrm>
            <a:off x="1103313" y="1657350"/>
            <a:ext cx="7767637" cy="4445000"/>
          </a:xfrm>
        </p:spPr>
        <p:txBody>
          <a:bodyPr/>
          <a:lstStyle>
            <a:lvl1pPr algn="ctr">
              <a:defRPr sz="800" cap="all" baseline="0"/>
            </a:lvl1pPr>
          </a:lstStyle>
          <a:p>
            <a:r>
              <a:rPr lang="en-US"/>
              <a:t>Click icon to add chart</a:t>
            </a:r>
            <a:endParaRPr lang="sv-SE"/>
          </a:p>
        </p:txBody>
      </p:sp>
      <p:pic>
        <p:nvPicPr>
          <p:cNvPr id="12" name="Picture 11">
            <a:extLst>
              <a:ext uri="{FF2B5EF4-FFF2-40B4-BE49-F238E27FC236}">
                <a16:creationId xmlns:a16="http://schemas.microsoft.com/office/drawing/2014/main" id="{775C8605-AC88-3C49-AF41-76D3585CD22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77010" y="417443"/>
            <a:ext cx="747600" cy="756000"/>
          </a:xfrm>
          <a:prstGeom prst="rect">
            <a:avLst/>
          </a:prstGeom>
        </p:spPr>
      </p:pic>
      <p:pic>
        <p:nvPicPr>
          <p:cNvPr id="13" name="Picture 12">
            <a:extLst>
              <a:ext uri="{FF2B5EF4-FFF2-40B4-BE49-F238E27FC236}">
                <a16:creationId xmlns:a16="http://schemas.microsoft.com/office/drawing/2014/main" id="{E1548656-8EE2-C84B-BBBC-5466B765FAC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13432" y="425532"/>
            <a:ext cx="817920" cy="720000"/>
          </a:xfrm>
          <a:prstGeom prst="rect">
            <a:avLst/>
          </a:prstGeom>
        </p:spPr>
      </p:pic>
      <p:pic>
        <p:nvPicPr>
          <p:cNvPr id="15" name="Picture 2" descr="Image result for brightness logo ess">
            <a:extLst>
              <a:ext uri="{FF2B5EF4-FFF2-40B4-BE49-F238E27FC236}">
                <a16:creationId xmlns:a16="http://schemas.microsoft.com/office/drawing/2014/main" id="{622085E7-EA1C-8B47-AB94-F60EC207FF5E}"/>
              </a:ext>
            </a:extLst>
          </p:cNvPr>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852102" y="406946"/>
            <a:ext cx="144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552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1532B06-EA3A-AA45-A1FA-C8E1873FD090}"/>
              </a:ext>
            </a:extLst>
          </p:cNvPr>
          <p:cNvSpPr>
            <a:spLocks noGrp="1"/>
          </p:cNvSpPr>
          <p:nvPr>
            <p:ph type="title"/>
          </p:nvPr>
        </p:nvSpPr>
        <p:spPr>
          <a:xfrm>
            <a:off x="1103709" y="281999"/>
            <a:ext cx="9478393" cy="657340"/>
          </a:xfrm>
          <a:prstGeom prst="rect">
            <a:avLst/>
          </a:prstGeom>
        </p:spPr>
        <p:txBody>
          <a:bodyPr vert="horz" lIns="90000" tIns="45720" rIns="91440" bIns="45720" rtlCol="0" anchor="t" anchorCtr="0">
            <a:noAutofit/>
          </a:bodyPr>
          <a:lstStyle/>
          <a:p>
            <a:r>
              <a:rPr lang="sv-SE"/>
              <a:t>Klicka här för att ändra mall för rubrikformat</a:t>
            </a:r>
          </a:p>
        </p:txBody>
      </p:sp>
      <p:sp>
        <p:nvSpPr>
          <p:cNvPr id="4" name="Platshållare för datum 3">
            <a:extLst>
              <a:ext uri="{FF2B5EF4-FFF2-40B4-BE49-F238E27FC236}">
                <a16:creationId xmlns:a16="http://schemas.microsoft.com/office/drawing/2014/main" id="{66E4D6F2-5CFB-9D4E-AED8-120937FE2576}"/>
              </a:ext>
            </a:extLst>
          </p:cNvPr>
          <p:cNvSpPr>
            <a:spLocks noGrp="1"/>
          </p:cNvSpPr>
          <p:nvPr>
            <p:ph type="dt" sz="half" idx="2"/>
          </p:nvPr>
        </p:nvSpPr>
        <p:spPr>
          <a:xfrm>
            <a:off x="1195647" y="6483583"/>
            <a:ext cx="832658" cy="365125"/>
          </a:xfrm>
          <a:prstGeom prst="rect">
            <a:avLst/>
          </a:prstGeom>
        </p:spPr>
        <p:txBody>
          <a:bodyPr vert="horz" lIns="91440" tIns="45720" rIns="91440" bIns="45720" rtlCol="0" anchor="ctr"/>
          <a:lstStyle>
            <a:lvl1pPr algn="l">
              <a:defRPr sz="800" spc="80" baseline="0">
                <a:solidFill>
                  <a:srgbClr val="CCCCCC"/>
                </a:solidFill>
              </a:defRPr>
            </a:lvl1pPr>
          </a:lstStyle>
          <a:p>
            <a:fld id="{F5758A5B-5F70-6E45-B00B-C3DB36C218BC}" type="datetime1">
              <a:rPr lang="en-GB" smtClean="0"/>
              <a:t>15/02/2021</a:t>
            </a:fld>
            <a:endParaRPr lang="sv-SE" dirty="0"/>
          </a:p>
        </p:txBody>
      </p:sp>
      <p:sp>
        <p:nvSpPr>
          <p:cNvPr id="5" name="Platshållare för sidfot 4">
            <a:extLst>
              <a:ext uri="{FF2B5EF4-FFF2-40B4-BE49-F238E27FC236}">
                <a16:creationId xmlns:a16="http://schemas.microsoft.com/office/drawing/2014/main" id="{515FD9D7-4C35-3343-B008-A413FF500A93}"/>
              </a:ext>
            </a:extLst>
          </p:cNvPr>
          <p:cNvSpPr>
            <a:spLocks noGrp="1"/>
          </p:cNvSpPr>
          <p:nvPr>
            <p:ph type="ftr" sz="quarter" idx="3"/>
          </p:nvPr>
        </p:nvSpPr>
        <p:spPr>
          <a:xfrm>
            <a:off x="2053244" y="6483583"/>
            <a:ext cx="4114800" cy="365125"/>
          </a:xfrm>
          <a:prstGeom prst="rect">
            <a:avLst/>
          </a:prstGeom>
        </p:spPr>
        <p:txBody>
          <a:bodyPr vert="horz" lIns="91440" tIns="45720" rIns="91440" bIns="45720" rtlCol="0" anchor="ctr"/>
          <a:lstStyle>
            <a:lvl1pPr algn="l">
              <a:defRPr sz="800" cap="all" spc="80" baseline="0">
                <a:solidFill>
                  <a:srgbClr val="CCCCCC"/>
                </a:solidFill>
              </a:defRPr>
            </a:lvl1pPr>
          </a:lstStyle>
          <a:p>
            <a:r>
              <a:rPr lang="sv-SE"/>
              <a:t>ESS firmware activities</a:t>
            </a:r>
            <a:endParaRPr lang="sv-SE" dirty="0"/>
          </a:p>
        </p:txBody>
      </p:sp>
      <p:sp>
        <p:nvSpPr>
          <p:cNvPr id="6" name="Platshållare för bildnummer 5">
            <a:extLst>
              <a:ext uri="{FF2B5EF4-FFF2-40B4-BE49-F238E27FC236}">
                <a16:creationId xmlns:a16="http://schemas.microsoft.com/office/drawing/2014/main" id="{AF6B396D-270A-E047-8DAD-6D51B53CAD64}"/>
              </a:ext>
            </a:extLst>
          </p:cNvPr>
          <p:cNvSpPr>
            <a:spLocks noGrp="1"/>
          </p:cNvSpPr>
          <p:nvPr>
            <p:ph type="sldNum" sz="quarter" idx="4"/>
          </p:nvPr>
        </p:nvSpPr>
        <p:spPr>
          <a:xfrm>
            <a:off x="8735292" y="6483583"/>
            <a:ext cx="2743200" cy="365125"/>
          </a:xfrm>
          <a:prstGeom prst="rect">
            <a:avLst/>
          </a:prstGeom>
        </p:spPr>
        <p:txBody>
          <a:bodyPr vert="horz" lIns="91440" tIns="45720" rIns="91440" bIns="45720" rtlCol="0" anchor="ctr"/>
          <a:lstStyle>
            <a:lvl1pPr algn="r">
              <a:defRPr sz="800" b="1">
                <a:solidFill>
                  <a:schemeClr val="accent1"/>
                </a:solidFill>
              </a:defRPr>
            </a:lvl1pPr>
          </a:lstStyle>
          <a:p>
            <a:fld id="{F7283078-D760-1647-8B80-66BA8B52336D}" type="slidenum">
              <a:rPr lang="sv-SE" smtClean="0"/>
              <a:pPr/>
              <a:t>‹#›</a:t>
            </a:fld>
            <a:endParaRPr lang="sv-SE"/>
          </a:p>
        </p:txBody>
      </p:sp>
      <p:sp>
        <p:nvSpPr>
          <p:cNvPr id="11" name="Platshållare för text 2">
            <a:extLst>
              <a:ext uri="{FF2B5EF4-FFF2-40B4-BE49-F238E27FC236}">
                <a16:creationId xmlns:a16="http://schemas.microsoft.com/office/drawing/2014/main" id="{CD0A89FF-22DC-4B6A-B9ED-60B2F32ED89E}"/>
              </a:ext>
            </a:extLst>
          </p:cNvPr>
          <p:cNvSpPr>
            <a:spLocks noGrp="1"/>
          </p:cNvSpPr>
          <p:nvPr>
            <p:ph type="body" idx="1"/>
          </p:nvPr>
        </p:nvSpPr>
        <p:spPr>
          <a:xfrm>
            <a:off x="1095894" y="1561865"/>
            <a:ext cx="9561022" cy="4565397"/>
          </a:xfrm>
          <a:prstGeom prst="rect">
            <a:avLst/>
          </a:prstGeom>
        </p:spPr>
        <p:txBody>
          <a:bodyPr vert="horz" lIns="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825848757"/>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65" r:id="rId3"/>
    <p:sldLayoutId id="2147483667" r:id="rId4"/>
    <p:sldLayoutId id="2147483650" r:id="rId5"/>
    <p:sldLayoutId id="2147483668" r:id="rId6"/>
    <p:sldLayoutId id="2147483662" r:id="rId7"/>
    <p:sldLayoutId id="2147483664" r:id="rId8"/>
    <p:sldLayoutId id="2147483663" r:id="rId9"/>
    <p:sldLayoutId id="2147483666"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200" kern="1200">
          <a:solidFill>
            <a:srgbClr val="666666"/>
          </a:solidFill>
          <a:latin typeface="+mj-lt"/>
          <a:ea typeface="+mj-ea"/>
          <a:cs typeface="+mj-cs"/>
        </a:defRPr>
      </a:lvl1pPr>
    </p:titleStyle>
    <p:body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gitlab.cern.ch/rd51-slow-control/vmmsc"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xilinx.com/support/documentation/application_notes/xapp855.pdf" TargetMode="External"/><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hyperlink" Target="https://www.xilinx.com/support/answers/38672.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 Id="rId5" Type="http://schemas.openxmlformats.org/officeDocument/2006/relationships/image" Target="../media/image38.PNG"/><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s://bitbucket.org/europeanspallationsource/vmm3a_hybrid"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57CF2-9217-2F49-B617-F178D618F455}"/>
              </a:ext>
            </a:extLst>
          </p:cNvPr>
          <p:cNvSpPr>
            <a:spLocks noGrp="1"/>
          </p:cNvSpPr>
          <p:nvPr>
            <p:ph type="ctrTitle"/>
          </p:nvPr>
        </p:nvSpPr>
        <p:spPr>
          <a:xfrm>
            <a:off x="1717705" y="1153621"/>
            <a:ext cx="8852690" cy="1928833"/>
          </a:xfrm>
        </p:spPr>
        <p:txBody>
          <a:bodyPr/>
          <a:lstStyle/>
          <a:p>
            <a:pPr algn="ctr"/>
            <a:br>
              <a:rPr lang="en-GB" b="1" dirty="0"/>
            </a:br>
            <a:r>
              <a:rPr lang="en-GB" b="1" dirty="0"/>
              <a:t>VMM3a related firmware activities in 2020 and 2021</a:t>
            </a:r>
            <a:endParaRPr lang="en-GB" dirty="0"/>
          </a:p>
        </p:txBody>
      </p:sp>
      <p:sp>
        <p:nvSpPr>
          <p:cNvPr id="3" name="Subtitle 2">
            <a:extLst>
              <a:ext uri="{FF2B5EF4-FFF2-40B4-BE49-F238E27FC236}">
                <a16:creationId xmlns:a16="http://schemas.microsoft.com/office/drawing/2014/main" id="{D664247C-F208-204F-90FA-F5BB86F62B06}"/>
              </a:ext>
            </a:extLst>
          </p:cNvPr>
          <p:cNvSpPr>
            <a:spLocks noGrp="1"/>
          </p:cNvSpPr>
          <p:nvPr>
            <p:ph type="subTitle" idx="1"/>
          </p:nvPr>
        </p:nvSpPr>
        <p:spPr/>
        <p:txBody>
          <a:bodyPr/>
          <a:lstStyle/>
          <a:p>
            <a:r>
              <a:rPr lang="en-US" dirty="0"/>
              <a:t>ESS work on RD51 SRS components</a:t>
            </a:r>
          </a:p>
        </p:txBody>
      </p:sp>
      <p:sp>
        <p:nvSpPr>
          <p:cNvPr id="4" name="Text Placeholder 3">
            <a:extLst>
              <a:ext uri="{FF2B5EF4-FFF2-40B4-BE49-F238E27FC236}">
                <a16:creationId xmlns:a16="http://schemas.microsoft.com/office/drawing/2014/main" id="{04EDAC2E-6F3E-DA41-BB3E-33D1898FA82B}"/>
              </a:ext>
            </a:extLst>
          </p:cNvPr>
          <p:cNvSpPr>
            <a:spLocks noGrp="1"/>
          </p:cNvSpPr>
          <p:nvPr>
            <p:ph type="body" sz="quarter" idx="10"/>
          </p:nvPr>
        </p:nvSpPr>
        <p:spPr>
          <a:xfrm>
            <a:off x="1930395" y="5605695"/>
            <a:ext cx="6290892" cy="459883"/>
          </a:xfrm>
        </p:spPr>
        <p:txBody>
          <a:bodyPr/>
          <a:lstStyle/>
          <a:p>
            <a:r>
              <a:rPr lang="en-US" u="sng" dirty="0"/>
              <a:t>Dorothea Pfeiffer</a:t>
            </a:r>
            <a:r>
              <a:rPr lang="en-US" dirty="0"/>
              <a:t> (ESS)</a:t>
            </a:r>
          </a:p>
          <a:p>
            <a:r>
              <a:rPr lang="en-US" dirty="0"/>
              <a:t>Steven ALCOCK (ESS)</a:t>
            </a:r>
          </a:p>
          <a:p>
            <a:r>
              <a:rPr lang="en-US" dirty="0"/>
              <a:t>Sergei </a:t>
            </a:r>
            <a:r>
              <a:rPr lang="en-US" dirty="0" err="1"/>
              <a:t>Odintsov</a:t>
            </a:r>
            <a:r>
              <a:rPr lang="en-US" dirty="0"/>
              <a:t> (University of </a:t>
            </a:r>
            <a:r>
              <a:rPr lang="en-US" dirty="0" err="1"/>
              <a:t>Talin</a:t>
            </a:r>
            <a:r>
              <a:rPr lang="en-US" dirty="0"/>
              <a:t>)</a:t>
            </a:r>
          </a:p>
        </p:txBody>
      </p:sp>
      <p:sp>
        <p:nvSpPr>
          <p:cNvPr id="5" name="Date Placeholder 4">
            <a:extLst>
              <a:ext uri="{FF2B5EF4-FFF2-40B4-BE49-F238E27FC236}">
                <a16:creationId xmlns:a16="http://schemas.microsoft.com/office/drawing/2014/main" id="{6AD960C1-8EA8-4045-9343-9889926955C6}"/>
              </a:ext>
            </a:extLst>
          </p:cNvPr>
          <p:cNvSpPr>
            <a:spLocks noGrp="1"/>
          </p:cNvSpPr>
          <p:nvPr>
            <p:ph type="dt" sz="half" idx="12"/>
          </p:nvPr>
        </p:nvSpPr>
        <p:spPr/>
        <p:txBody>
          <a:bodyPr/>
          <a:lstStyle/>
          <a:p>
            <a:fld id="{5F0CB272-B5ED-AC48-804C-CFB76A34DDBD}" type="datetime1">
              <a:rPr lang="en-GB" smtClean="0"/>
              <a:t>15/02/2021</a:t>
            </a:fld>
            <a:endParaRPr lang="sv-SE" dirty="0"/>
          </a:p>
        </p:txBody>
      </p:sp>
    </p:spTree>
    <p:extLst>
      <p:ext uri="{BB962C8B-B14F-4D97-AF65-F5344CB8AC3E}">
        <p14:creationId xmlns:p14="http://schemas.microsoft.com/office/powerpoint/2010/main" val="3102233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A73F6-3B56-40A8-B7E5-D06AEA3CC2C0}"/>
              </a:ext>
            </a:extLst>
          </p:cNvPr>
          <p:cNvSpPr>
            <a:spLocks noGrp="1"/>
          </p:cNvSpPr>
          <p:nvPr>
            <p:ph type="ctrTitle"/>
          </p:nvPr>
        </p:nvSpPr>
        <p:spPr/>
        <p:txBody>
          <a:bodyPr anchor="ctr"/>
          <a:lstStyle/>
          <a:p>
            <a:r>
              <a:rPr lang="en-US" dirty="0"/>
              <a:t>Integration of RD51 VMM3a hybrid into ESS Readout</a:t>
            </a:r>
            <a:endParaRPr lang="en-GB" dirty="0"/>
          </a:p>
        </p:txBody>
      </p:sp>
      <p:sp>
        <p:nvSpPr>
          <p:cNvPr id="3" name="Subtitle 2">
            <a:extLst>
              <a:ext uri="{FF2B5EF4-FFF2-40B4-BE49-F238E27FC236}">
                <a16:creationId xmlns:a16="http://schemas.microsoft.com/office/drawing/2014/main" id="{AFA190D5-6426-45B6-BF62-8F4821087E98}"/>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5DDE819B-0DA4-48A2-8847-53B8CA896CC5}"/>
              </a:ext>
            </a:extLst>
          </p:cNvPr>
          <p:cNvSpPr>
            <a:spLocks noGrp="1"/>
          </p:cNvSpPr>
          <p:nvPr>
            <p:ph type="body" sz="quarter" idx="10"/>
          </p:nvPr>
        </p:nvSpPr>
        <p:spPr/>
        <p:txBody>
          <a:bodyPr/>
          <a:lstStyle/>
          <a:p>
            <a:endParaRPr lang="en-GB"/>
          </a:p>
        </p:txBody>
      </p:sp>
      <p:sp>
        <p:nvSpPr>
          <p:cNvPr id="5" name="Date Placeholder 4">
            <a:extLst>
              <a:ext uri="{FF2B5EF4-FFF2-40B4-BE49-F238E27FC236}">
                <a16:creationId xmlns:a16="http://schemas.microsoft.com/office/drawing/2014/main" id="{5F7F1636-B1C0-45AB-AB8C-5712AA8E9677}"/>
              </a:ext>
            </a:extLst>
          </p:cNvPr>
          <p:cNvSpPr>
            <a:spLocks noGrp="1"/>
          </p:cNvSpPr>
          <p:nvPr>
            <p:ph type="dt" sz="half" idx="12"/>
          </p:nvPr>
        </p:nvSpPr>
        <p:spPr/>
        <p:txBody>
          <a:bodyPr/>
          <a:lstStyle/>
          <a:p>
            <a:fld id="{1E8D7D7B-C285-8449-A697-0F103E855DE5}" type="datetime1">
              <a:rPr lang="en-GB" smtClean="0"/>
              <a:t>15/02/2021</a:t>
            </a:fld>
            <a:endParaRPr lang="sv-SE"/>
          </a:p>
        </p:txBody>
      </p:sp>
    </p:spTree>
    <p:extLst>
      <p:ext uri="{BB962C8B-B14F-4D97-AF65-F5344CB8AC3E}">
        <p14:creationId xmlns:p14="http://schemas.microsoft.com/office/powerpoint/2010/main" val="2959041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0E447-0078-D649-BCEB-899C9D9952EB}"/>
              </a:ext>
            </a:extLst>
          </p:cNvPr>
          <p:cNvSpPr>
            <a:spLocks noGrp="1"/>
          </p:cNvSpPr>
          <p:nvPr>
            <p:ph type="title"/>
          </p:nvPr>
        </p:nvSpPr>
        <p:spPr/>
        <p:txBody>
          <a:bodyPr/>
          <a:lstStyle/>
          <a:p>
            <a:r>
              <a:rPr lang="en-US" dirty="0"/>
              <a:t>RD51 VMM3a hybrid at ESS</a:t>
            </a:r>
          </a:p>
        </p:txBody>
      </p:sp>
      <p:sp>
        <p:nvSpPr>
          <p:cNvPr id="3" name="Date Placeholder 2">
            <a:extLst>
              <a:ext uri="{FF2B5EF4-FFF2-40B4-BE49-F238E27FC236}">
                <a16:creationId xmlns:a16="http://schemas.microsoft.com/office/drawing/2014/main" id="{21992677-FE38-5D44-A07B-6842B575940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CABAF822-E9B3-EA4B-9090-8FC60BF01B3A}"/>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C4F4AE5-7C69-324E-9FC5-326ED3853285}"/>
              </a:ext>
            </a:extLst>
          </p:cNvPr>
          <p:cNvSpPr>
            <a:spLocks noGrp="1"/>
          </p:cNvSpPr>
          <p:nvPr>
            <p:ph type="sldNum" sz="quarter" idx="12"/>
          </p:nvPr>
        </p:nvSpPr>
        <p:spPr/>
        <p:txBody>
          <a:bodyPr/>
          <a:lstStyle/>
          <a:p>
            <a:fld id="{F7283078-D760-1647-8B80-66BA8B52336D}" type="slidenum">
              <a:rPr lang="sv-SE" smtClean="0"/>
              <a:t>11</a:t>
            </a:fld>
            <a:endParaRPr lang="sv-SE"/>
          </a:p>
        </p:txBody>
      </p:sp>
      <p:sp>
        <p:nvSpPr>
          <p:cNvPr id="6" name="Content Placeholder 5">
            <a:extLst>
              <a:ext uri="{FF2B5EF4-FFF2-40B4-BE49-F238E27FC236}">
                <a16:creationId xmlns:a16="http://schemas.microsoft.com/office/drawing/2014/main" id="{08243B81-272D-6946-9BA1-FDB1FD784226}"/>
              </a:ext>
            </a:extLst>
          </p:cNvPr>
          <p:cNvSpPr>
            <a:spLocks noGrp="1"/>
          </p:cNvSpPr>
          <p:nvPr>
            <p:ph idx="1"/>
          </p:nvPr>
        </p:nvSpPr>
        <p:spPr>
          <a:xfrm>
            <a:off x="1094400" y="1562400"/>
            <a:ext cx="10143320" cy="4768062"/>
          </a:xfrm>
        </p:spPr>
        <p:txBody>
          <a:bodyPr/>
          <a:lstStyle/>
          <a:p>
            <a:pPr>
              <a:buFont typeface="Arial" panose="020B0604020202020204" pitchFamily="34" charset="0"/>
              <a:buChar char="•"/>
            </a:pPr>
            <a:r>
              <a:rPr lang="en-US" dirty="0"/>
              <a:t> </a:t>
            </a:r>
            <a:r>
              <a:rPr lang="en-US" sz="2200" dirty="0"/>
              <a:t>Since 2018 ESS has shown that VMM3a can also be used for non-MPGD  gaseous detectors like Multigrid and Multiblade (analog and digital data taken)</a:t>
            </a:r>
          </a:p>
          <a:p>
            <a:pPr>
              <a:buFont typeface="Arial" panose="020B0604020202020204" pitchFamily="34" charset="0"/>
              <a:buChar char="•"/>
            </a:pPr>
            <a:r>
              <a:rPr lang="en-US" sz="2200" dirty="0"/>
              <a:t> Multigrid is basically grids of single wires, Multiblade is a cathode strip chamber</a:t>
            </a:r>
          </a:p>
          <a:p>
            <a:pPr>
              <a:buFont typeface="Arial" panose="020B0604020202020204" pitchFamily="34" charset="0"/>
              <a:buChar char="•"/>
            </a:pPr>
            <a:r>
              <a:rPr lang="en-US" sz="2200" dirty="0"/>
              <a:t> VMM3a is the electronics choice to read out the </a:t>
            </a:r>
            <a:r>
              <a:rPr lang="en-GB" sz="2200" dirty="0"/>
              <a:t>NMX (GEM), CSPEC (Multigrid), ESTIA, TREX and FREIA (all Multiblade) detectors </a:t>
            </a:r>
          </a:p>
          <a:p>
            <a:pPr>
              <a:buFont typeface="Arial" panose="020B0604020202020204" pitchFamily="34" charset="0"/>
              <a:buChar char="•"/>
            </a:pPr>
            <a:r>
              <a:rPr lang="en-US" sz="2200" dirty="0"/>
              <a:t>Successful Multigrid detector review in August, reviewers agree with the choice of RD51 VMM3a hybrid as front end</a:t>
            </a:r>
          </a:p>
          <a:p>
            <a:pPr>
              <a:buFont typeface="Arial" panose="020B0604020202020204" pitchFamily="34" charset="0"/>
              <a:buChar char="•"/>
            </a:pPr>
            <a:r>
              <a:rPr lang="en-US" sz="2200" dirty="0"/>
              <a:t> Only worry: Limitation of &lt;= 4 </a:t>
            </a:r>
            <a:r>
              <a:rPr lang="en-US" sz="2200" dirty="0" err="1"/>
              <a:t>Mhits</a:t>
            </a:r>
            <a:r>
              <a:rPr lang="en-US" sz="2200" dirty="0"/>
              <a:t>/s per channel might be too low if ESS is operated at full power, in cases of very high instantaneous rates on grid, since a grid has a surface area of several cm</a:t>
            </a:r>
            <a:r>
              <a:rPr lang="en-US" sz="2200" baseline="30000" dirty="0"/>
              <a:t>2 </a:t>
            </a:r>
          </a:p>
          <a:p>
            <a:pPr marL="0" indent="0">
              <a:buNone/>
            </a:pPr>
            <a:endParaRPr lang="en-US" baseline="30000" dirty="0"/>
          </a:p>
        </p:txBody>
      </p:sp>
      <p:sp>
        <p:nvSpPr>
          <p:cNvPr id="8" name="Text Placeholder 7">
            <a:extLst>
              <a:ext uri="{FF2B5EF4-FFF2-40B4-BE49-F238E27FC236}">
                <a16:creationId xmlns:a16="http://schemas.microsoft.com/office/drawing/2014/main" id="{C90D24D9-6C32-9E45-9EB2-27A604E70E12}"/>
              </a:ext>
            </a:extLst>
          </p:cNvPr>
          <p:cNvSpPr>
            <a:spLocks noGrp="1"/>
          </p:cNvSpPr>
          <p:nvPr>
            <p:ph type="body" sz="quarter" idx="14"/>
          </p:nvPr>
        </p:nvSpPr>
        <p:spPr/>
        <p:txBody>
          <a:bodyPr/>
          <a:lstStyle/>
          <a:p>
            <a:r>
              <a:rPr lang="en-US" dirty="0"/>
              <a:t>Integration into the ESS readout</a:t>
            </a:r>
          </a:p>
        </p:txBody>
      </p:sp>
    </p:spTree>
    <p:extLst>
      <p:ext uri="{BB962C8B-B14F-4D97-AF65-F5344CB8AC3E}">
        <p14:creationId xmlns:p14="http://schemas.microsoft.com/office/powerpoint/2010/main" val="2150652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Oval 136">
            <a:extLst>
              <a:ext uri="{FF2B5EF4-FFF2-40B4-BE49-F238E27FC236}">
                <a16:creationId xmlns:a16="http://schemas.microsoft.com/office/drawing/2014/main" id="{892457E6-E33F-BA4D-A719-913132612C47}"/>
              </a:ext>
            </a:extLst>
          </p:cNvPr>
          <p:cNvSpPr/>
          <p:nvPr/>
        </p:nvSpPr>
        <p:spPr>
          <a:xfrm>
            <a:off x="6134455" y="4161003"/>
            <a:ext cx="2238792" cy="229147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Rectangle 203">
            <a:extLst>
              <a:ext uri="{FF2B5EF4-FFF2-40B4-BE49-F238E27FC236}">
                <a16:creationId xmlns:a16="http://schemas.microsoft.com/office/drawing/2014/main" id="{B1FADEBF-83F2-2546-ADBC-F9AD84090B77}"/>
              </a:ext>
            </a:extLst>
          </p:cNvPr>
          <p:cNvSpPr/>
          <p:nvPr/>
        </p:nvSpPr>
        <p:spPr>
          <a:xfrm>
            <a:off x="7895952" y="5111128"/>
            <a:ext cx="557822" cy="219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7B5543-F72A-E34A-8BBF-8142F13C9DFD}"/>
              </a:ext>
            </a:extLst>
          </p:cNvPr>
          <p:cNvSpPr>
            <a:spLocks noGrp="1"/>
          </p:cNvSpPr>
          <p:nvPr>
            <p:ph type="title"/>
          </p:nvPr>
        </p:nvSpPr>
        <p:spPr/>
        <p:txBody>
          <a:bodyPr/>
          <a:lstStyle/>
          <a:p>
            <a:r>
              <a:rPr lang="en-US"/>
              <a:t>Readout chain Multigrid</a:t>
            </a:r>
          </a:p>
        </p:txBody>
      </p:sp>
      <p:sp>
        <p:nvSpPr>
          <p:cNvPr id="3" name="Date Placeholder 2">
            <a:extLst>
              <a:ext uri="{FF2B5EF4-FFF2-40B4-BE49-F238E27FC236}">
                <a16:creationId xmlns:a16="http://schemas.microsoft.com/office/drawing/2014/main" id="{86A5A8EB-4AF0-3245-A670-7916DB507ECF}"/>
              </a:ext>
            </a:extLst>
          </p:cNvPr>
          <p:cNvSpPr>
            <a:spLocks noGrp="1"/>
          </p:cNvSpPr>
          <p:nvPr>
            <p:ph type="dt" sz="half" idx="10"/>
          </p:nvPr>
        </p:nvSpPr>
        <p:spPr/>
        <p:txBody>
          <a:bodyPr/>
          <a:lstStyle/>
          <a:p>
            <a:fld id="{234F89C1-28B1-294E-B4D3-9C9C8479ADFD}" type="datetime1">
              <a:rPr lang="en-GB" smtClean="0"/>
              <a:t>15/02/2021</a:t>
            </a:fld>
            <a:endParaRPr lang="sv-SE"/>
          </a:p>
        </p:txBody>
      </p:sp>
      <p:sp>
        <p:nvSpPr>
          <p:cNvPr id="4" name="Footer Placeholder 3">
            <a:extLst>
              <a:ext uri="{FF2B5EF4-FFF2-40B4-BE49-F238E27FC236}">
                <a16:creationId xmlns:a16="http://schemas.microsoft.com/office/drawing/2014/main" id="{7C75CAD0-0A13-B94D-B254-88C08E52F6B4}"/>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931C1BCA-70B5-1346-BA33-3EFC9A716E87}"/>
              </a:ext>
            </a:extLst>
          </p:cNvPr>
          <p:cNvSpPr>
            <a:spLocks noGrp="1"/>
          </p:cNvSpPr>
          <p:nvPr>
            <p:ph type="sldNum" sz="quarter" idx="12"/>
          </p:nvPr>
        </p:nvSpPr>
        <p:spPr/>
        <p:txBody>
          <a:bodyPr/>
          <a:lstStyle/>
          <a:p>
            <a:fld id="{F7283078-D760-1647-8B80-66BA8B52336D}" type="slidenum">
              <a:rPr lang="sv-SE" smtClean="0"/>
              <a:t>12</a:t>
            </a:fld>
            <a:endParaRPr lang="sv-SE"/>
          </a:p>
        </p:txBody>
      </p:sp>
      <p:sp>
        <p:nvSpPr>
          <p:cNvPr id="6" name="Text Placeholder 5">
            <a:extLst>
              <a:ext uri="{FF2B5EF4-FFF2-40B4-BE49-F238E27FC236}">
                <a16:creationId xmlns:a16="http://schemas.microsoft.com/office/drawing/2014/main" id="{36DE2B49-79CC-AA4B-BAA6-A22F31F9E559}"/>
              </a:ext>
            </a:extLst>
          </p:cNvPr>
          <p:cNvSpPr>
            <a:spLocks noGrp="1"/>
          </p:cNvSpPr>
          <p:nvPr>
            <p:ph type="body" sz="quarter" idx="14"/>
          </p:nvPr>
        </p:nvSpPr>
        <p:spPr/>
        <p:txBody>
          <a:bodyPr/>
          <a:lstStyle/>
          <a:p>
            <a:endParaRPr lang="en-US"/>
          </a:p>
        </p:txBody>
      </p:sp>
      <p:sp>
        <p:nvSpPr>
          <p:cNvPr id="8" name="Rectangle 7">
            <a:extLst>
              <a:ext uri="{FF2B5EF4-FFF2-40B4-BE49-F238E27FC236}">
                <a16:creationId xmlns:a16="http://schemas.microsoft.com/office/drawing/2014/main" id="{A44EBEB6-CAA0-F340-AB2B-9E71BF11E797}"/>
              </a:ext>
            </a:extLst>
          </p:cNvPr>
          <p:cNvSpPr/>
          <p:nvPr/>
        </p:nvSpPr>
        <p:spPr>
          <a:xfrm flipH="1">
            <a:off x="1145573" y="3700863"/>
            <a:ext cx="1480474" cy="53220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AA895F0-5CB6-434C-BFC4-4A600CD74687}"/>
              </a:ext>
            </a:extLst>
          </p:cNvPr>
          <p:cNvSpPr/>
          <p:nvPr/>
        </p:nvSpPr>
        <p:spPr>
          <a:xfrm>
            <a:off x="1173783" y="1474715"/>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6F6319B-33E2-974D-B457-76871321409E}"/>
              </a:ext>
            </a:extLst>
          </p:cNvPr>
          <p:cNvSpPr/>
          <p:nvPr/>
        </p:nvSpPr>
        <p:spPr>
          <a:xfrm>
            <a:off x="1533783" y="1474715"/>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04F7A22-2CEA-F044-BBBD-D9C8F3294D5A}"/>
              </a:ext>
            </a:extLst>
          </p:cNvPr>
          <p:cNvSpPr/>
          <p:nvPr/>
        </p:nvSpPr>
        <p:spPr>
          <a:xfrm>
            <a:off x="1906048" y="1474715"/>
            <a:ext cx="360000" cy="360000"/>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4A6BE96-D534-5840-9349-8BE15B34B130}"/>
              </a:ext>
            </a:extLst>
          </p:cNvPr>
          <p:cNvSpPr/>
          <p:nvPr/>
        </p:nvSpPr>
        <p:spPr>
          <a:xfrm>
            <a:off x="2266048" y="1474715"/>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0CC3285-8253-2D48-9D57-267256E5D789}"/>
              </a:ext>
            </a:extLst>
          </p:cNvPr>
          <p:cNvSpPr/>
          <p:nvPr/>
        </p:nvSpPr>
        <p:spPr>
          <a:xfrm>
            <a:off x="1173783" y="1855550"/>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3A39FD1-6AC1-3E41-A0E3-ACEFF069928B}"/>
              </a:ext>
            </a:extLst>
          </p:cNvPr>
          <p:cNvSpPr/>
          <p:nvPr/>
        </p:nvSpPr>
        <p:spPr>
          <a:xfrm>
            <a:off x="1533783" y="1855550"/>
            <a:ext cx="360000" cy="360000"/>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ABC47E8-3624-744F-A542-F6144B1664F7}"/>
              </a:ext>
            </a:extLst>
          </p:cNvPr>
          <p:cNvSpPr/>
          <p:nvPr/>
        </p:nvSpPr>
        <p:spPr>
          <a:xfrm>
            <a:off x="1906048" y="1855550"/>
            <a:ext cx="360000" cy="360000"/>
          </a:xfrm>
          <a:prstGeom prst="rect">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1443245-98F5-0E4B-A44E-32E47A3CA177}"/>
              </a:ext>
            </a:extLst>
          </p:cNvPr>
          <p:cNvSpPr/>
          <p:nvPr/>
        </p:nvSpPr>
        <p:spPr>
          <a:xfrm>
            <a:off x="2266048" y="1855550"/>
            <a:ext cx="360000" cy="360000"/>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5F13548-5625-1C41-AA66-68EE4E3D155F}"/>
              </a:ext>
            </a:extLst>
          </p:cNvPr>
          <p:cNvSpPr/>
          <p:nvPr/>
        </p:nvSpPr>
        <p:spPr>
          <a:xfrm>
            <a:off x="1173783" y="2215550"/>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0C741E9-65CD-C848-A4F3-B8C0EEC6C2B1}"/>
              </a:ext>
            </a:extLst>
          </p:cNvPr>
          <p:cNvSpPr/>
          <p:nvPr/>
        </p:nvSpPr>
        <p:spPr>
          <a:xfrm>
            <a:off x="1533783" y="2215550"/>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631A5805-B468-EE48-8771-06A6B0291E42}"/>
              </a:ext>
            </a:extLst>
          </p:cNvPr>
          <p:cNvSpPr/>
          <p:nvPr/>
        </p:nvSpPr>
        <p:spPr>
          <a:xfrm>
            <a:off x="1906048" y="2215550"/>
            <a:ext cx="360000" cy="360000"/>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F99CDB8-7C2F-754A-B406-A692B31F5A2D}"/>
              </a:ext>
            </a:extLst>
          </p:cNvPr>
          <p:cNvSpPr/>
          <p:nvPr/>
        </p:nvSpPr>
        <p:spPr>
          <a:xfrm>
            <a:off x="2266048" y="2215550"/>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02628FA-2894-9740-AFC5-A1051D6E6C9B}"/>
              </a:ext>
            </a:extLst>
          </p:cNvPr>
          <p:cNvSpPr/>
          <p:nvPr/>
        </p:nvSpPr>
        <p:spPr>
          <a:xfrm>
            <a:off x="1173783" y="2586701"/>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1DF0583-D874-7646-9C8E-E58E2A7A12E0}"/>
              </a:ext>
            </a:extLst>
          </p:cNvPr>
          <p:cNvSpPr/>
          <p:nvPr/>
        </p:nvSpPr>
        <p:spPr>
          <a:xfrm>
            <a:off x="1533783" y="2586701"/>
            <a:ext cx="360000" cy="360000"/>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00E9FD93-127C-0F45-86E0-486CAE523E7F}"/>
              </a:ext>
            </a:extLst>
          </p:cNvPr>
          <p:cNvSpPr/>
          <p:nvPr/>
        </p:nvSpPr>
        <p:spPr>
          <a:xfrm>
            <a:off x="1906048" y="2586701"/>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698EE8B-0009-CA49-8C2D-55B1297F7A30}"/>
              </a:ext>
            </a:extLst>
          </p:cNvPr>
          <p:cNvSpPr/>
          <p:nvPr/>
        </p:nvSpPr>
        <p:spPr>
          <a:xfrm>
            <a:off x="2266048" y="2586701"/>
            <a:ext cx="360000" cy="360000"/>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D25596F5-B758-4940-A5D9-CE78CFB79C73}"/>
              </a:ext>
            </a:extLst>
          </p:cNvPr>
          <p:cNvSpPr/>
          <p:nvPr/>
        </p:nvSpPr>
        <p:spPr>
          <a:xfrm>
            <a:off x="1294074" y="162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14D6D577-4FAE-914C-B3DB-6C343C75D244}"/>
              </a:ext>
            </a:extLst>
          </p:cNvPr>
          <p:cNvSpPr/>
          <p:nvPr/>
        </p:nvSpPr>
        <p:spPr>
          <a:xfrm>
            <a:off x="1654074" y="162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AD39A88D-9AB7-7B43-A14C-384C93936D3F}"/>
              </a:ext>
            </a:extLst>
          </p:cNvPr>
          <p:cNvSpPr/>
          <p:nvPr/>
        </p:nvSpPr>
        <p:spPr>
          <a:xfrm>
            <a:off x="2014074" y="162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D359F01-1C5B-894C-A2E4-B09471AAD22B}"/>
              </a:ext>
            </a:extLst>
          </p:cNvPr>
          <p:cNvSpPr/>
          <p:nvPr/>
        </p:nvSpPr>
        <p:spPr>
          <a:xfrm>
            <a:off x="2374074" y="162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4F319D9-1060-6A40-A92F-CFBDF7EC263B}"/>
              </a:ext>
            </a:extLst>
          </p:cNvPr>
          <p:cNvSpPr/>
          <p:nvPr/>
        </p:nvSpPr>
        <p:spPr>
          <a:xfrm>
            <a:off x="1294074" y="198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127FC56E-4D45-8148-AD31-BBB91DC685A8}"/>
              </a:ext>
            </a:extLst>
          </p:cNvPr>
          <p:cNvSpPr/>
          <p:nvPr/>
        </p:nvSpPr>
        <p:spPr>
          <a:xfrm>
            <a:off x="1294074" y="234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23C20F98-2F87-D849-9199-040EAD3071F7}"/>
              </a:ext>
            </a:extLst>
          </p:cNvPr>
          <p:cNvSpPr/>
          <p:nvPr/>
        </p:nvSpPr>
        <p:spPr>
          <a:xfrm>
            <a:off x="1294074" y="270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35677A72-B2A0-F747-B3C9-063D8A98F61B}"/>
              </a:ext>
            </a:extLst>
          </p:cNvPr>
          <p:cNvSpPr/>
          <p:nvPr/>
        </p:nvSpPr>
        <p:spPr>
          <a:xfrm>
            <a:off x="1654074" y="198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F984A75E-EB4F-054A-A7D4-2EB234612213}"/>
              </a:ext>
            </a:extLst>
          </p:cNvPr>
          <p:cNvSpPr/>
          <p:nvPr/>
        </p:nvSpPr>
        <p:spPr>
          <a:xfrm>
            <a:off x="1654074" y="234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310A0154-96ED-E24F-AC25-A8C0F9789050}"/>
              </a:ext>
            </a:extLst>
          </p:cNvPr>
          <p:cNvSpPr/>
          <p:nvPr/>
        </p:nvSpPr>
        <p:spPr>
          <a:xfrm>
            <a:off x="2014074" y="198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4204F071-F5C7-844D-8B7B-B383635A494A}"/>
              </a:ext>
            </a:extLst>
          </p:cNvPr>
          <p:cNvSpPr/>
          <p:nvPr/>
        </p:nvSpPr>
        <p:spPr>
          <a:xfrm>
            <a:off x="2374074" y="198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B0DF6EF5-DD20-6B47-8045-C80F0748C1FF}"/>
              </a:ext>
            </a:extLst>
          </p:cNvPr>
          <p:cNvSpPr/>
          <p:nvPr/>
        </p:nvSpPr>
        <p:spPr>
          <a:xfrm>
            <a:off x="2014074" y="234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E216B9AC-B238-B046-B498-76758967E086}"/>
              </a:ext>
            </a:extLst>
          </p:cNvPr>
          <p:cNvSpPr/>
          <p:nvPr/>
        </p:nvSpPr>
        <p:spPr>
          <a:xfrm>
            <a:off x="2374074" y="234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BA973637-3986-A34A-AF9A-5651CA16402B}"/>
              </a:ext>
            </a:extLst>
          </p:cNvPr>
          <p:cNvSpPr/>
          <p:nvPr/>
        </p:nvSpPr>
        <p:spPr>
          <a:xfrm>
            <a:off x="1654074" y="2703447"/>
            <a:ext cx="108000" cy="108000"/>
          </a:xfrm>
          <a:prstGeom prst="ellipse">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6D433415-D02F-854B-B772-B8A56E4C3D6B}"/>
              </a:ext>
            </a:extLst>
          </p:cNvPr>
          <p:cNvSpPr/>
          <p:nvPr/>
        </p:nvSpPr>
        <p:spPr>
          <a:xfrm>
            <a:off x="2014074" y="270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121F39D7-0A09-E64E-BE1E-E7AFF0A91513}"/>
              </a:ext>
            </a:extLst>
          </p:cNvPr>
          <p:cNvSpPr/>
          <p:nvPr/>
        </p:nvSpPr>
        <p:spPr>
          <a:xfrm>
            <a:off x="2374074" y="2703447"/>
            <a:ext cx="108000" cy="10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BCAEC8B8-7BBB-7646-AE94-D93B5152A5C8}"/>
              </a:ext>
            </a:extLst>
          </p:cNvPr>
          <p:cNvSpPr/>
          <p:nvPr/>
        </p:nvSpPr>
        <p:spPr>
          <a:xfrm flipH="1">
            <a:off x="1246576" y="3976337"/>
            <a:ext cx="1233417" cy="1984842"/>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a:extLst>
              <a:ext uri="{FF2B5EF4-FFF2-40B4-BE49-F238E27FC236}">
                <a16:creationId xmlns:a16="http://schemas.microsoft.com/office/drawing/2014/main" id="{9AFD406E-6627-F343-8453-3D06BD2EBDBC}"/>
              </a:ext>
            </a:extLst>
          </p:cNvPr>
          <p:cNvCxnSpPr>
            <a:cxnSpLocks/>
          </p:cNvCxnSpPr>
          <p:nvPr/>
        </p:nvCxnSpPr>
        <p:spPr>
          <a:xfrm>
            <a:off x="1158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D1538CB-94B3-7C4C-AC44-3F56B116BEFC}"/>
              </a:ext>
            </a:extLst>
          </p:cNvPr>
          <p:cNvCxnSpPr>
            <a:cxnSpLocks/>
          </p:cNvCxnSpPr>
          <p:nvPr/>
        </p:nvCxnSpPr>
        <p:spPr>
          <a:xfrm>
            <a:off x="1230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4D963EF-74C8-FF4B-9CF4-0543348E4BF7}"/>
              </a:ext>
            </a:extLst>
          </p:cNvPr>
          <p:cNvCxnSpPr>
            <a:cxnSpLocks/>
          </p:cNvCxnSpPr>
          <p:nvPr/>
        </p:nvCxnSpPr>
        <p:spPr>
          <a:xfrm>
            <a:off x="1302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B940C69-E9D6-F54C-AD38-8D6BCF13F425}"/>
              </a:ext>
            </a:extLst>
          </p:cNvPr>
          <p:cNvCxnSpPr>
            <a:cxnSpLocks/>
          </p:cNvCxnSpPr>
          <p:nvPr/>
        </p:nvCxnSpPr>
        <p:spPr>
          <a:xfrm>
            <a:off x="1374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03629C3-E02C-0F47-A499-78C4DDECB5AC}"/>
              </a:ext>
            </a:extLst>
          </p:cNvPr>
          <p:cNvCxnSpPr>
            <a:cxnSpLocks/>
          </p:cNvCxnSpPr>
          <p:nvPr/>
        </p:nvCxnSpPr>
        <p:spPr>
          <a:xfrm>
            <a:off x="1446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1BFEBCF3-6F3F-1F4F-A7D2-A7070F8A3369}"/>
              </a:ext>
            </a:extLst>
          </p:cNvPr>
          <p:cNvCxnSpPr>
            <a:cxnSpLocks/>
          </p:cNvCxnSpPr>
          <p:nvPr/>
        </p:nvCxnSpPr>
        <p:spPr>
          <a:xfrm>
            <a:off x="1518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A1991D95-2780-3141-AB97-78F98BAF4EA2}"/>
              </a:ext>
            </a:extLst>
          </p:cNvPr>
          <p:cNvCxnSpPr>
            <a:cxnSpLocks/>
          </p:cNvCxnSpPr>
          <p:nvPr/>
        </p:nvCxnSpPr>
        <p:spPr>
          <a:xfrm>
            <a:off x="1590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C107CB9-225C-BF42-9E01-43F380C2451F}"/>
              </a:ext>
            </a:extLst>
          </p:cNvPr>
          <p:cNvCxnSpPr>
            <a:cxnSpLocks/>
          </p:cNvCxnSpPr>
          <p:nvPr/>
        </p:nvCxnSpPr>
        <p:spPr>
          <a:xfrm>
            <a:off x="1662152"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A6AFFD3-0E59-184B-A891-94F02F69BA12}"/>
              </a:ext>
            </a:extLst>
          </p:cNvPr>
          <p:cNvCxnSpPr>
            <a:cxnSpLocks/>
          </p:cNvCxnSpPr>
          <p:nvPr/>
        </p:nvCxnSpPr>
        <p:spPr>
          <a:xfrm>
            <a:off x="235706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1287A3D3-B5BF-224C-B4C1-1AED452552BA}"/>
              </a:ext>
            </a:extLst>
          </p:cNvPr>
          <p:cNvCxnSpPr>
            <a:cxnSpLocks/>
          </p:cNvCxnSpPr>
          <p:nvPr/>
        </p:nvCxnSpPr>
        <p:spPr>
          <a:xfrm>
            <a:off x="242906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A4CBFC5-AADB-3C4E-9EAA-22BEFCDB0E99}"/>
              </a:ext>
            </a:extLst>
          </p:cNvPr>
          <p:cNvCxnSpPr>
            <a:cxnSpLocks/>
          </p:cNvCxnSpPr>
          <p:nvPr/>
        </p:nvCxnSpPr>
        <p:spPr>
          <a:xfrm>
            <a:off x="250106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8A5C7C2F-18F5-4347-A8E4-3FDF164F932B}"/>
              </a:ext>
            </a:extLst>
          </p:cNvPr>
          <p:cNvCxnSpPr>
            <a:cxnSpLocks/>
          </p:cNvCxnSpPr>
          <p:nvPr/>
        </p:nvCxnSpPr>
        <p:spPr>
          <a:xfrm>
            <a:off x="257306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BE90E224-4424-AE4C-AA15-560F18B2EC48}"/>
              </a:ext>
            </a:extLst>
          </p:cNvPr>
          <p:cNvCxnSpPr>
            <a:cxnSpLocks/>
          </p:cNvCxnSpPr>
          <p:nvPr/>
        </p:nvCxnSpPr>
        <p:spPr>
          <a:xfrm>
            <a:off x="1762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51A680E-6FFB-304C-99DA-6A572B592D0E}"/>
              </a:ext>
            </a:extLst>
          </p:cNvPr>
          <p:cNvCxnSpPr>
            <a:cxnSpLocks/>
          </p:cNvCxnSpPr>
          <p:nvPr/>
        </p:nvCxnSpPr>
        <p:spPr>
          <a:xfrm>
            <a:off x="1834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FA4DF141-04AF-584F-986A-A442BFE9B3EB}"/>
              </a:ext>
            </a:extLst>
          </p:cNvPr>
          <p:cNvCxnSpPr>
            <a:cxnSpLocks/>
          </p:cNvCxnSpPr>
          <p:nvPr/>
        </p:nvCxnSpPr>
        <p:spPr>
          <a:xfrm>
            <a:off x="1906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84EB52A-EFC7-6141-A30C-594CDE5A52CF}"/>
              </a:ext>
            </a:extLst>
          </p:cNvPr>
          <p:cNvCxnSpPr>
            <a:cxnSpLocks/>
          </p:cNvCxnSpPr>
          <p:nvPr/>
        </p:nvCxnSpPr>
        <p:spPr>
          <a:xfrm>
            <a:off x="1978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DD2DC9C9-01A6-A149-BF1E-45BEAF6AC8D5}"/>
              </a:ext>
            </a:extLst>
          </p:cNvPr>
          <p:cNvCxnSpPr>
            <a:cxnSpLocks/>
          </p:cNvCxnSpPr>
          <p:nvPr/>
        </p:nvCxnSpPr>
        <p:spPr>
          <a:xfrm>
            <a:off x="2050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33577396-BD3B-844D-884B-CDE05E20DD07}"/>
              </a:ext>
            </a:extLst>
          </p:cNvPr>
          <p:cNvCxnSpPr>
            <a:cxnSpLocks/>
          </p:cNvCxnSpPr>
          <p:nvPr/>
        </p:nvCxnSpPr>
        <p:spPr>
          <a:xfrm>
            <a:off x="2122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C68F53D-D126-AA4C-BC71-D6F27B207DBD}"/>
              </a:ext>
            </a:extLst>
          </p:cNvPr>
          <p:cNvCxnSpPr>
            <a:cxnSpLocks/>
          </p:cNvCxnSpPr>
          <p:nvPr/>
        </p:nvCxnSpPr>
        <p:spPr>
          <a:xfrm>
            <a:off x="2194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B46B85B1-08E3-8E47-A364-5635F7187D39}"/>
              </a:ext>
            </a:extLst>
          </p:cNvPr>
          <p:cNvCxnSpPr>
            <a:cxnSpLocks/>
          </p:cNvCxnSpPr>
          <p:nvPr/>
        </p:nvCxnSpPr>
        <p:spPr>
          <a:xfrm>
            <a:off x="2266074" y="2946701"/>
            <a:ext cx="0" cy="7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Rectangle 105">
            <a:extLst>
              <a:ext uri="{FF2B5EF4-FFF2-40B4-BE49-F238E27FC236}">
                <a16:creationId xmlns:a16="http://schemas.microsoft.com/office/drawing/2014/main" id="{27DCC5BD-8052-C54E-B1E4-07637AF0E178}"/>
              </a:ext>
            </a:extLst>
          </p:cNvPr>
          <p:cNvSpPr/>
          <p:nvPr/>
        </p:nvSpPr>
        <p:spPr>
          <a:xfrm>
            <a:off x="1482919" y="4247037"/>
            <a:ext cx="252000" cy="50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C531129B-FD94-6743-AF9D-AC76566696D0}"/>
              </a:ext>
            </a:extLst>
          </p:cNvPr>
          <p:cNvSpPr/>
          <p:nvPr/>
        </p:nvSpPr>
        <p:spPr>
          <a:xfrm>
            <a:off x="1992568" y="4247037"/>
            <a:ext cx="252000" cy="50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F3E4BB4F-FC92-DE44-B640-98449E83ABB6}"/>
              </a:ext>
            </a:extLst>
          </p:cNvPr>
          <p:cNvSpPr/>
          <p:nvPr/>
        </p:nvSpPr>
        <p:spPr>
          <a:xfrm>
            <a:off x="1677783" y="5192147"/>
            <a:ext cx="432000" cy="43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3E410EE7-D116-8148-837B-CFC3DA80C063}"/>
              </a:ext>
            </a:extLst>
          </p:cNvPr>
          <p:cNvSpPr txBox="1"/>
          <p:nvPr/>
        </p:nvSpPr>
        <p:spPr>
          <a:xfrm>
            <a:off x="2649917" y="1869426"/>
            <a:ext cx="1120820" cy="369332"/>
          </a:xfrm>
          <a:prstGeom prst="rect">
            <a:avLst/>
          </a:prstGeom>
          <a:solidFill>
            <a:schemeClr val="bg1"/>
          </a:solidFill>
          <a:ln>
            <a:noFill/>
          </a:ln>
        </p:spPr>
        <p:txBody>
          <a:bodyPr wrap="none" rtlCol="0">
            <a:spAutoFit/>
          </a:bodyPr>
          <a:lstStyle/>
          <a:p>
            <a:pPr algn="l"/>
            <a:r>
              <a:rPr lang="en-US">
                <a:solidFill>
                  <a:srgbClr val="0070C0"/>
                </a:solidFill>
              </a:rPr>
              <a:t>Multigrid</a:t>
            </a:r>
          </a:p>
        </p:txBody>
      </p:sp>
      <p:sp>
        <p:nvSpPr>
          <p:cNvPr id="111" name="TextBox 110">
            <a:extLst>
              <a:ext uri="{FF2B5EF4-FFF2-40B4-BE49-F238E27FC236}">
                <a16:creationId xmlns:a16="http://schemas.microsoft.com/office/drawing/2014/main" id="{D85FF386-EF14-0545-94C4-52AF1F095F4F}"/>
              </a:ext>
            </a:extLst>
          </p:cNvPr>
          <p:cNvSpPr txBox="1"/>
          <p:nvPr/>
        </p:nvSpPr>
        <p:spPr>
          <a:xfrm>
            <a:off x="2645064" y="3044761"/>
            <a:ext cx="1938544" cy="646331"/>
          </a:xfrm>
          <a:prstGeom prst="rect">
            <a:avLst/>
          </a:prstGeom>
          <a:noFill/>
        </p:spPr>
        <p:txBody>
          <a:bodyPr wrap="none" rtlCol="0">
            <a:spAutoFit/>
          </a:bodyPr>
          <a:lstStyle/>
          <a:p>
            <a:pPr algn="l"/>
            <a:r>
              <a:rPr lang="en-US">
                <a:solidFill>
                  <a:srgbClr val="666666"/>
                </a:solidFill>
              </a:rPr>
              <a:t>Wire and/or grid </a:t>
            </a:r>
            <a:br>
              <a:rPr lang="en-US">
                <a:solidFill>
                  <a:srgbClr val="666666"/>
                </a:solidFill>
              </a:rPr>
            </a:br>
            <a:r>
              <a:rPr lang="en-US">
                <a:solidFill>
                  <a:srgbClr val="666666"/>
                </a:solidFill>
              </a:rPr>
              <a:t>channels</a:t>
            </a:r>
          </a:p>
        </p:txBody>
      </p:sp>
      <p:sp>
        <p:nvSpPr>
          <p:cNvPr id="112" name="TextBox 111">
            <a:extLst>
              <a:ext uri="{FF2B5EF4-FFF2-40B4-BE49-F238E27FC236}">
                <a16:creationId xmlns:a16="http://schemas.microsoft.com/office/drawing/2014/main" id="{2A6B1043-0A44-C541-B404-5E2D1DAF9772}"/>
              </a:ext>
            </a:extLst>
          </p:cNvPr>
          <p:cNvSpPr txBox="1"/>
          <p:nvPr/>
        </p:nvSpPr>
        <p:spPr>
          <a:xfrm>
            <a:off x="2645064" y="3791671"/>
            <a:ext cx="2114297" cy="369332"/>
          </a:xfrm>
          <a:prstGeom prst="rect">
            <a:avLst/>
          </a:prstGeom>
          <a:noFill/>
        </p:spPr>
        <p:txBody>
          <a:bodyPr wrap="none" rtlCol="0">
            <a:spAutoFit/>
          </a:bodyPr>
          <a:lstStyle/>
          <a:p>
            <a:pPr algn="l"/>
            <a:r>
              <a:rPr lang="en-US">
                <a:solidFill>
                  <a:srgbClr val="666666"/>
                </a:solidFill>
              </a:rPr>
              <a:t>Connector/adapter</a:t>
            </a:r>
          </a:p>
        </p:txBody>
      </p:sp>
      <p:sp>
        <p:nvSpPr>
          <p:cNvPr id="113" name="TextBox 112">
            <a:extLst>
              <a:ext uri="{FF2B5EF4-FFF2-40B4-BE49-F238E27FC236}">
                <a16:creationId xmlns:a16="http://schemas.microsoft.com/office/drawing/2014/main" id="{9CB1EE7A-E677-3F41-B110-0D8225993089}"/>
              </a:ext>
            </a:extLst>
          </p:cNvPr>
          <p:cNvSpPr txBox="1"/>
          <p:nvPr/>
        </p:nvSpPr>
        <p:spPr>
          <a:xfrm>
            <a:off x="2613467" y="4802564"/>
            <a:ext cx="1447832" cy="369332"/>
          </a:xfrm>
          <a:prstGeom prst="rect">
            <a:avLst/>
          </a:prstGeom>
          <a:noFill/>
        </p:spPr>
        <p:txBody>
          <a:bodyPr wrap="none" rtlCol="0">
            <a:spAutoFit/>
          </a:bodyPr>
          <a:lstStyle/>
          <a:p>
            <a:pPr algn="l"/>
            <a:r>
              <a:rPr lang="en-US">
                <a:solidFill>
                  <a:srgbClr val="00B050"/>
                </a:solidFill>
              </a:rPr>
              <a:t>RD51 hybrid</a:t>
            </a:r>
          </a:p>
        </p:txBody>
      </p:sp>
      <p:sp>
        <p:nvSpPr>
          <p:cNvPr id="115" name="TextBox 114">
            <a:extLst>
              <a:ext uri="{FF2B5EF4-FFF2-40B4-BE49-F238E27FC236}">
                <a16:creationId xmlns:a16="http://schemas.microsoft.com/office/drawing/2014/main" id="{9CFD65D2-8811-AA4F-8BA9-08528764F510}"/>
              </a:ext>
            </a:extLst>
          </p:cNvPr>
          <p:cNvSpPr txBox="1"/>
          <p:nvPr/>
        </p:nvSpPr>
        <p:spPr>
          <a:xfrm>
            <a:off x="1308632" y="4350796"/>
            <a:ext cx="620683" cy="307777"/>
          </a:xfrm>
          <a:prstGeom prst="rect">
            <a:avLst/>
          </a:prstGeom>
          <a:noFill/>
          <a:scene3d>
            <a:camera prst="orthographicFront">
              <a:rot lat="0" lon="0" rev="16200000"/>
            </a:camera>
            <a:lightRig rig="threePt" dir="t"/>
          </a:scene3d>
        </p:spPr>
        <p:txBody>
          <a:bodyPr wrap="none" rtlCol="0">
            <a:spAutoFit/>
          </a:bodyPr>
          <a:lstStyle/>
          <a:p>
            <a:pPr algn="l"/>
            <a:r>
              <a:rPr lang="en-US" sz="1400">
                <a:solidFill>
                  <a:schemeClr val="bg1"/>
                </a:solidFill>
              </a:rPr>
              <a:t>VMM</a:t>
            </a:r>
          </a:p>
        </p:txBody>
      </p:sp>
      <p:sp>
        <p:nvSpPr>
          <p:cNvPr id="116" name="TextBox 115">
            <a:extLst>
              <a:ext uri="{FF2B5EF4-FFF2-40B4-BE49-F238E27FC236}">
                <a16:creationId xmlns:a16="http://schemas.microsoft.com/office/drawing/2014/main" id="{FAE05958-1E50-3047-80F8-8171B8D29EBD}"/>
              </a:ext>
            </a:extLst>
          </p:cNvPr>
          <p:cNvSpPr txBox="1"/>
          <p:nvPr/>
        </p:nvSpPr>
        <p:spPr>
          <a:xfrm>
            <a:off x="1807391" y="4354653"/>
            <a:ext cx="620683" cy="307777"/>
          </a:xfrm>
          <a:prstGeom prst="rect">
            <a:avLst/>
          </a:prstGeom>
          <a:noFill/>
          <a:scene3d>
            <a:camera prst="orthographicFront">
              <a:rot lat="0" lon="0" rev="16200000"/>
            </a:camera>
            <a:lightRig rig="threePt" dir="t"/>
          </a:scene3d>
        </p:spPr>
        <p:txBody>
          <a:bodyPr wrap="none" rtlCol="0">
            <a:spAutoFit/>
          </a:bodyPr>
          <a:lstStyle/>
          <a:p>
            <a:pPr algn="l"/>
            <a:r>
              <a:rPr lang="en-US" sz="1400">
                <a:solidFill>
                  <a:schemeClr val="bg1"/>
                </a:solidFill>
              </a:rPr>
              <a:t>VMM</a:t>
            </a:r>
          </a:p>
        </p:txBody>
      </p:sp>
      <p:sp>
        <p:nvSpPr>
          <p:cNvPr id="117" name="TextBox 116">
            <a:extLst>
              <a:ext uri="{FF2B5EF4-FFF2-40B4-BE49-F238E27FC236}">
                <a16:creationId xmlns:a16="http://schemas.microsoft.com/office/drawing/2014/main" id="{8089F899-A642-9246-92BD-F056C046B73C}"/>
              </a:ext>
            </a:extLst>
          </p:cNvPr>
          <p:cNvSpPr txBox="1"/>
          <p:nvPr/>
        </p:nvSpPr>
        <p:spPr>
          <a:xfrm>
            <a:off x="1583981" y="5256030"/>
            <a:ext cx="611771" cy="307777"/>
          </a:xfrm>
          <a:prstGeom prst="rect">
            <a:avLst/>
          </a:prstGeom>
          <a:noFill/>
        </p:spPr>
        <p:txBody>
          <a:bodyPr wrap="none" rtlCol="0">
            <a:spAutoFit/>
          </a:bodyPr>
          <a:lstStyle/>
          <a:p>
            <a:pPr algn="l"/>
            <a:r>
              <a:rPr lang="en-US" sz="1400">
                <a:solidFill>
                  <a:schemeClr val="bg1"/>
                </a:solidFill>
              </a:rPr>
              <a:t>FPGA</a:t>
            </a:r>
          </a:p>
        </p:txBody>
      </p:sp>
      <p:sp>
        <p:nvSpPr>
          <p:cNvPr id="119" name="Rectangle 118">
            <a:extLst>
              <a:ext uri="{FF2B5EF4-FFF2-40B4-BE49-F238E27FC236}">
                <a16:creationId xmlns:a16="http://schemas.microsoft.com/office/drawing/2014/main" id="{B89E4528-D039-7E45-B4A4-109B6DF3F19B}"/>
              </a:ext>
            </a:extLst>
          </p:cNvPr>
          <p:cNvSpPr/>
          <p:nvPr/>
        </p:nvSpPr>
        <p:spPr>
          <a:xfrm>
            <a:off x="1743178" y="5956848"/>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2" name="Straight Connector 121">
            <a:extLst>
              <a:ext uri="{FF2B5EF4-FFF2-40B4-BE49-F238E27FC236}">
                <a16:creationId xmlns:a16="http://schemas.microsoft.com/office/drawing/2014/main" id="{D5B55DD9-3060-7748-BDD1-B94E4D8E24CA}"/>
              </a:ext>
            </a:extLst>
          </p:cNvPr>
          <p:cNvCxnSpPr>
            <a:cxnSpLocks/>
          </p:cNvCxnSpPr>
          <p:nvPr/>
        </p:nvCxnSpPr>
        <p:spPr>
          <a:xfrm>
            <a:off x="1834074" y="6094274"/>
            <a:ext cx="9957" cy="39662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70BBFA61-AD90-8B4A-84EA-5283034365D7}"/>
              </a:ext>
            </a:extLst>
          </p:cNvPr>
          <p:cNvSpPr txBox="1"/>
          <p:nvPr/>
        </p:nvSpPr>
        <p:spPr>
          <a:xfrm>
            <a:off x="937208" y="6138238"/>
            <a:ext cx="806503" cy="369332"/>
          </a:xfrm>
          <a:prstGeom prst="rect">
            <a:avLst/>
          </a:prstGeom>
          <a:noFill/>
        </p:spPr>
        <p:txBody>
          <a:bodyPr wrap="none" rtlCol="0">
            <a:spAutoFit/>
          </a:bodyPr>
          <a:lstStyle/>
          <a:p>
            <a:pPr algn="l"/>
            <a:r>
              <a:rPr lang="en-US"/>
              <a:t>Power</a:t>
            </a:r>
          </a:p>
        </p:txBody>
      </p:sp>
      <p:sp>
        <p:nvSpPr>
          <p:cNvPr id="125" name="Rectangle 124">
            <a:extLst>
              <a:ext uri="{FF2B5EF4-FFF2-40B4-BE49-F238E27FC236}">
                <a16:creationId xmlns:a16="http://schemas.microsoft.com/office/drawing/2014/main" id="{21295352-68CB-E246-A7D7-7FED749803C0}"/>
              </a:ext>
            </a:extLst>
          </p:cNvPr>
          <p:cNvSpPr/>
          <p:nvPr/>
        </p:nvSpPr>
        <p:spPr>
          <a:xfrm>
            <a:off x="4924885" y="1438044"/>
            <a:ext cx="3105207" cy="1923284"/>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F746BC65-7331-6A46-A7A6-D8FD465F8665}"/>
              </a:ext>
            </a:extLst>
          </p:cNvPr>
          <p:cNvSpPr/>
          <p:nvPr/>
        </p:nvSpPr>
        <p:spPr>
          <a:xfrm>
            <a:off x="5248643" y="2884656"/>
            <a:ext cx="1030671" cy="1238748"/>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a:extLst>
              <a:ext uri="{FF2B5EF4-FFF2-40B4-BE49-F238E27FC236}">
                <a16:creationId xmlns:a16="http://schemas.microsoft.com/office/drawing/2014/main" id="{E04489C8-4D1F-9549-B693-A0D0F5C1AA85}"/>
              </a:ext>
            </a:extLst>
          </p:cNvPr>
          <p:cNvSpPr/>
          <p:nvPr/>
        </p:nvSpPr>
        <p:spPr>
          <a:xfrm>
            <a:off x="6725924" y="2884656"/>
            <a:ext cx="1030671" cy="1238748"/>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a:extLst>
              <a:ext uri="{FF2B5EF4-FFF2-40B4-BE49-F238E27FC236}">
                <a16:creationId xmlns:a16="http://schemas.microsoft.com/office/drawing/2014/main" id="{9802C92A-B0E9-4147-A135-3D013E02968D}"/>
              </a:ext>
            </a:extLst>
          </p:cNvPr>
          <p:cNvSpPr/>
          <p:nvPr/>
        </p:nvSpPr>
        <p:spPr>
          <a:xfrm>
            <a:off x="5401164" y="4127455"/>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DB337D83-2C45-1B45-A44F-F180613E8DEE}"/>
              </a:ext>
            </a:extLst>
          </p:cNvPr>
          <p:cNvSpPr/>
          <p:nvPr/>
        </p:nvSpPr>
        <p:spPr>
          <a:xfrm>
            <a:off x="6079193" y="1799083"/>
            <a:ext cx="842804" cy="8379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a:extLst>
              <a:ext uri="{FF2B5EF4-FFF2-40B4-BE49-F238E27FC236}">
                <a16:creationId xmlns:a16="http://schemas.microsoft.com/office/drawing/2014/main" id="{BF297AE6-A125-5342-AE70-7C3CA5CF106F}"/>
              </a:ext>
            </a:extLst>
          </p:cNvPr>
          <p:cNvSpPr txBox="1"/>
          <p:nvPr/>
        </p:nvSpPr>
        <p:spPr>
          <a:xfrm>
            <a:off x="6017150" y="2036267"/>
            <a:ext cx="995594" cy="369332"/>
          </a:xfrm>
          <a:prstGeom prst="rect">
            <a:avLst/>
          </a:prstGeom>
          <a:noFill/>
        </p:spPr>
        <p:txBody>
          <a:bodyPr wrap="none" rtlCol="0">
            <a:spAutoFit/>
          </a:bodyPr>
          <a:lstStyle/>
          <a:p>
            <a:pPr algn="l"/>
            <a:r>
              <a:rPr lang="en-US" err="1">
                <a:solidFill>
                  <a:schemeClr val="bg1"/>
                </a:solidFill>
              </a:rPr>
              <a:t>Kintex</a:t>
            </a:r>
            <a:r>
              <a:rPr lang="en-US">
                <a:solidFill>
                  <a:schemeClr val="bg1"/>
                </a:solidFill>
              </a:rPr>
              <a:t> 7</a:t>
            </a:r>
          </a:p>
        </p:txBody>
      </p:sp>
      <p:sp>
        <p:nvSpPr>
          <p:cNvPr id="131" name="TextBox 130">
            <a:extLst>
              <a:ext uri="{FF2B5EF4-FFF2-40B4-BE49-F238E27FC236}">
                <a16:creationId xmlns:a16="http://schemas.microsoft.com/office/drawing/2014/main" id="{F23A7439-5628-D747-8CDA-E4C81F76CA8A}"/>
              </a:ext>
            </a:extLst>
          </p:cNvPr>
          <p:cNvSpPr txBox="1"/>
          <p:nvPr/>
        </p:nvSpPr>
        <p:spPr>
          <a:xfrm>
            <a:off x="4800018" y="2841563"/>
            <a:ext cx="1936095" cy="1200329"/>
          </a:xfrm>
          <a:prstGeom prst="rect">
            <a:avLst/>
          </a:prstGeom>
          <a:noFill/>
        </p:spPr>
        <p:txBody>
          <a:bodyPr wrap="square" rtlCol="0">
            <a:spAutoFit/>
          </a:bodyPr>
          <a:lstStyle/>
          <a:p>
            <a:pPr algn="ctr"/>
            <a:r>
              <a:rPr lang="en-US" dirty="0">
                <a:solidFill>
                  <a:schemeClr val="bg1"/>
                </a:solidFill>
              </a:rPr>
              <a:t>FMC to </a:t>
            </a:r>
            <a:br>
              <a:rPr lang="en-US" dirty="0">
                <a:solidFill>
                  <a:schemeClr val="bg1"/>
                </a:solidFill>
              </a:rPr>
            </a:br>
            <a:r>
              <a:rPr lang="en-US" dirty="0">
                <a:solidFill>
                  <a:schemeClr val="bg1"/>
                </a:solidFill>
              </a:rPr>
              <a:t>HDMI </a:t>
            </a:r>
          </a:p>
          <a:p>
            <a:pPr algn="ctr"/>
            <a:r>
              <a:rPr lang="en-US" dirty="0">
                <a:solidFill>
                  <a:schemeClr val="bg1"/>
                </a:solidFill>
              </a:rPr>
              <a:t>card, max.</a:t>
            </a:r>
          </a:p>
          <a:p>
            <a:pPr algn="ctr"/>
            <a:r>
              <a:rPr lang="en-US" dirty="0">
                <a:solidFill>
                  <a:schemeClr val="bg1"/>
                </a:solidFill>
              </a:rPr>
              <a:t>5 hybrids</a:t>
            </a:r>
          </a:p>
        </p:txBody>
      </p:sp>
      <p:sp>
        <p:nvSpPr>
          <p:cNvPr id="133" name="TextBox 132">
            <a:extLst>
              <a:ext uri="{FF2B5EF4-FFF2-40B4-BE49-F238E27FC236}">
                <a16:creationId xmlns:a16="http://schemas.microsoft.com/office/drawing/2014/main" id="{896C0A5D-20CC-3A44-9B34-350ABAA8DC7A}"/>
              </a:ext>
            </a:extLst>
          </p:cNvPr>
          <p:cNvSpPr txBox="1"/>
          <p:nvPr/>
        </p:nvSpPr>
        <p:spPr>
          <a:xfrm>
            <a:off x="6869862" y="2960674"/>
            <a:ext cx="708848" cy="1200329"/>
          </a:xfrm>
          <a:prstGeom prst="rect">
            <a:avLst/>
          </a:prstGeom>
          <a:noFill/>
        </p:spPr>
        <p:txBody>
          <a:bodyPr wrap="none" rtlCol="0">
            <a:spAutoFit/>
          </a:bodyPr>
          <a:lstStyle/>
          <a:p>
            <a:pPr algn="ctr"/>
            <a:r>
              <a:rPr lang="en-US">
                <a:solidFill>
                  <a:schemeClr val="bg1"/>
                </a:solidFill>
              </a:rPr>
              <a:t>FMC</a:t>
            </a:r>
            <a:br>
              <a:rPr lang="en-US">
                <a:solidFill>
                  <a:schemeClr val="bg1"/>
                </a:solidFill>
              </a:rPr>
            </a:br>
            <a:r>
              <a:rPr lang="en-US">
                <a:solidFill>
                  <a:schemeClr val="bg1"/>
                </a:solidFill>
              </a:rPr>
              <a:t>to </a:t>
            </a:r>
            <a:br>
              <a:rPr lang="en-US">
                <a:solidFill>
                  <a:schemeClr val="bg1"/>
                </a:solidFill>
              </a:rPr>
            </a:br>
            <a:r>
              <a:rPr lang="en-US">
                <a:solidFill>
                  <a:schemeClr val="bg1"/>
                </a:solidFill>
              </a:rPr>
              <a:t>SFP+</a:t>
            </a:r>
          </a:p>
          <a:p>
            <a:pPr algn="ctr"/>
            <a:r>
              <a:rPr lang="en-US">
                <a:solidFill>
                  <a:schemeClr val="bg1"/>
                </a:solidFill>
              </a:rPr>
              <a:t>card</a:t>
            </a:r>
          </a:p>
        </p:txBody>
      </p:sp>
      <p:sp>
        <p:nvSpPr>
          <p:cNvPr id="135" name="TextBox 134">
            <a:extLst>
              <a:ext uri="{FF2B5EF4-FFF2-40B4-BE49-F238E27FC236}">
                <a16:creationId xmlns:a16="http://schemas.microsoft.com/office/drawing/2014/main" id="{AA8544ED-C4D6-904D-B07A-6174E6C2FEE3}"/>
              </a:ext>
            </a:extLst>
          </p:cNvPr>
          <p:cNvSpPr txBox="1"/>
          <p:nvPr/>
        </p:nvSpPr>
        <p:spPr>
          <a:xfrm>
            <a:off x="4924885" y="1433927"/>
            <a:ext cx="3019929" cy="369332"/>
          </a:xfrm>
          <a:prstGeom prst="rect">
            <a:avLst/>
          </a:prstGeom>
          <a:noFill/>
        </p:spPr>
        <p:txBody>
          <a:bodyPr wrap="none" rtlCol="0">
            <a:spAutoFit/>
          </a:bodyPr>
          <a:lstStyle/>
          <a:p>
            <a:pPr algn="l"/>
            <a:r>
              <a:rPr lang="en-US">
                <a:solidFill>
                  <a:schemeClr val="bg1"/>
                </a:solidFill>
              </a:rPr>
              <a:t>Frontend Assister card (FEA)</a:t>
            </a:r>
          </a:p>
        </p:txBody>
      </p:sp>
      <p:sp>
        <p:nvSpPr>
          <p:cNvPr id="140" name="Rectangle 139">
            <a:extLst>
              <a:ext uri="{FF2B5EF4-FFF2-40B4-BE49-F238E27FC236}">
                <a16:creationId xmlns:a16="http://schemas.microsoft.com/office/drawing/2014/main" id="{83FF22CF-3F7E-B143-B795-35E1729D19D4}"/>
              </a:ext>
            </a:extLst>
          </p:cNvPr>
          <p:cNvSpPr/>
          <p:nvPr/>
        </p:nvSpPr>
        <p:spPr>
          <a:xfrm>
            <a:off x="5722460" y="4712207"/>
            <a:ext cx="1146710" cy="704697"/>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E9D7D47E-0EF0-1145-A042-922350E28449}"/>
              </a:ext>
            </a:extLst>
          </p:cNvPr>
          <p:cNvSpPr txBox="1"/>
          <p:nvPr/>
        </p:nvSpPr>
        <p:spPr>
          <a:xfrm>
            <a:off x="5984072" y="4854087"/>
            <a:ext cx="564129" cy="646331"/>
          </a:xfrm>
          <a:prstGeom prst="rect">
            <a:avLst/>
          </a:prstGeom>
          <a:noFill/>
        </p:spPr>
        <p:txBody>
          <a:bodyPr wrap="none" rtlCol="0">
            <a:spAutoFit/>
          </a:bodyPr>
          <a:lstStyle/>
          <a:p>
            <a:pPr algn="ctr"/>
            <a:r>
              <a:rPr lang="en-US">
                <a:solidFill>
                  <a:schemeClr val="bg1"/>
                </a:solidFill>
              </a:rPr>
              <a:t>FEA</a:t>
            </a:r>
            <a:br>
              <a:rPr lang="en-US">
                <a:solidFill>
                  <a:schemeClr val="bg1"/>
                </a:solidFill>
              </a:rPr>
            </a:br>
            <a:endParaRPr lang="en-US">
              <a:solidFill>
                <a:schemeClr val="bg1"/>
              </a:solidFill>
            </a:endParaRPr>
          </a:p>
        </p:txBody>
      </p:sp>
      <p:sp>
        <p:nvSpPr>
          <p:cNvPr id="142" name="Rectangle 141">
            <a:extLst>
              <a:ext uri="{FF2B5EF4-FFF2-40B4-BE49-F238E27FC236}">
                <a16:creationId xmlns:a16="http://schemas.microsoft.com/office/drawing/2014/main" id="{E3243FAB-27B1-AC43-9182-30EB578855EE}"/>
              </a:ext>
            </a:extLst>
          </p:cNvPr>
          <p:cNvSpPr/>
          <p:nvPr/>
        </p:nvSpPr>
        <p:spPr>
          <a:xfrm>
            <a:off x="6656312" y="5740526"/>
            <a:ext cx="1146710" cy="704697"/>
          </a:xfrm>
          <a:prstGeom prst="rect">
            <a:avLst/>
          </a:prstGeom>
          <a:solidFill>
            <a:srgbClr val="00B050"/>
          </a:solidFill>
          <a:ln>
            <a:solidFill>
              <a:schemeClr val="tx1"/>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a:extLst>
              <a:ext uri="{FF2B5EF4-FFF2-40B4-BE49-F238E27FC236}">
                <a16:creationId xmlns:a16="http://schemas.microsoft.com/office/drawing/2014/main" id="{49772DCC-57D2-6445-8601-F6041CC155E6}"/>
              </a:ext>
            </a:extLst>
          </p:cNvPr>
          <p:cNvSpPr txBox="1"/>
          <p:nvPr/>
        </p:nvSpPr>
        <p:spPr>
          <a:xfrm>
            <a:off x="6936490" y="5922360"/>
            <a:ext cx="564129" cy="369332"/>
          </a:xfrm>
          <a:prstGeom prst="rect">
            <a:avLst/>
          </a:prstGeom>
          <a:noFill/>
          <a:scene3d>
            <a:camera prst="orthographicFront">
              <a:rot lat="0" lon="0" rev="5400000"/>
            </a:camera>
            <a:lightRig rig="threePt" dir="t"/>
          </a:scene3d>
        </p:spPr>
        <p:txBody>
          <a:bodyPr wrap="none" rtlCol="0">
            <a:spAutoFit/>
          </a:bodyPr>
          <a:lstStyle/>
          <a:p>
            <a:pPr algn="ctr"/>
            <a:r>
              <a:rPr lang="en-US">
                <a:solidFill>
                  <a:schemeClr val="bg1"/>
                </a:solidFill>
              </a:rPr>
              <a:t>FEA</a:t>
            </a:r>
          </a:p>
        </p:txBody>
      </p:sp>
      <p:sp>
        <p:nvSpPr>
          <p:cNvPr id="148" name="Freeform 147">
            <a:extLst>
              <a:ext uri="{FF2B5EF4-FFF2-40B4-BE49-F238E27FC236}">
                <a16:creationId xmlns:a16="http://schemas.microsoft.com/office/drawing/2014/main" id="{6EB0518A-3D46-4A40-9755-567DEA1AF9B7}"/>
              </a:ext>
            </a:extLst>
          </p:cNvPr>
          <p:cNvSpPr/>
          <p:nvPr/>
        </p:nvSpPr>
        <p:spPr>
          <a:xfrm>
            <a:off x="2235705" y="4270917"/>
            <a:ext cx="3261846" cy="2255127"/>
          </a:xfrm>
          <a:custGeom>
            <a:avLst/>
            <a:gdLst>
              <a:gd name="connsiteX0" fmla="*/ 3261846 w 3261846"/>
              <a:gd name="connsiteY0" fmla="*/ 0 h 2255127"/>
              <a:gd name="connsiteX1" fmla="*/ 2458958 w 3261846"/>
              <a:gd name="connsiteY1" fmla="*/ 1672683 h 2255127"/>
              <a:gd name="connsiteX2" fmla="*/ 1522256 w 3261846"/>
              <a:gd name="connsiteY2" fmla="*/ 2219093 h 2255127"/>
              <a:gd name="connsiteX3" fmla="*/ 284471 w 3261846"/>
              <a:gd name="connsiteY3" fmla="*/ 2163337 h 2255127"/>
              <a:gd name="connsiteX4" fmla="*/ 16841 w 3261846"/>
              <a:gd name="connsiteY4" fmla="*/ 1839951 h 2255127"/>
              <a:gd name="connsiteX5" fmla="*/ 50295 w 3261846"/>
              <a:gd name="connsiteY5" fmla="*/ 1851103 h 2255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1846" h="2255127">
                <a:moveTo>
                  <a:pt x="3261846" y="0"/>
                </a:moveTo>
                <a:cubicBezTo>
                  <a:pt x="3005368" y="651417"/>
                  <a:pt x="2748890" y="1302834"/>
                  <a:pt x="2458958" y="1672683"/>
                </a:cubicBezTo>
                <a:cubicBezTo>
                  <a:pt x="2169026" y="2042532"/>
                  <a:pt x="1884670" y="2137317"/>
                  <a:pt x="1522256" y="2219093"/>
                </a:cubicBezTo>
                <a:cubicBezTo>
                  <a:pt x="1159842" y="2300869"/>
                  <a:pt x="535374" y="2226527"/>
                  <a:pt x="284471" y="2163337"/>
                </a:cubicBezTo>
                <a:cubicBezTo>
                  <a:pt x="33568" y="2100147"/>
                  <a:pt x="55870" y="1891990"/>
                  <a:pt x="16841" y="1839951"/>
                </a:cubicBezTo>
                <a:cubicBezTo>
                  <a:pt x="-22188" y="1787912"/>
                  <a:pt x="14053" y="1819507"/>
                  <a:pt x="50295" y="1851103"/>
                </a:cubicBezTo>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a:extLst>
              <a:ext uri="{FF2B5EF4-FFF2-40B4-BE49-F238E27FC236}">
                <a16:creationId xmlns:a16="http://schemas.microsoft.com/office/drawing/2014/main" id="{F3A45480-2E10-004E-997C-9CFDBD33C49D}"/>
              </a:ext>
            </a:extLst>
          </p:cNvPr>
          <p:cNvSpPr txBox="1"/>
          <p:nvPr/>
        </p:nvSpPr>
        <p:spPr>
          <a:xfrm>
            <a:off x="2540984" y="5479461"/>
            <a:ext cx="2119106" cy="923330"/>
          </a:xfrm>
          <a:prstGeom prst="rect">
            <a:avLst/>
          </a:prstGeom>
          <a:noFill/>
        </p:spPr>
        <p:txBody>
          <a:bodyPr wrap="none" rtlCol="0">
            <a:spAutoFit/>
          </a:bodyPr>
          <a:lstStyle/>
          <a:p>
            <a:pPr algn="l"/>
            <a:r>
              <a:rPr lang="en-US">
                <a:solidFill>
                  <a:srgbClr val="FF0000"/>
                </a:solidFill>
              </a:rPr>
              <a:t>LVDS - HDMI cable</a:t>
            </a:r>
          </a:p>
          <a:p>
            <a:pPr algn="l"/>
            <a:r>
              <a:rPr lang="en-US">
                <a:solidFill>
                  <a:srgbClr val="FF0000"/>
                </a:solidFill>
              </a:rPr>
              <a:t>2 x 400 Mbit/s </a:t>
            </a:r>
            <a:br>
              <a:rPr lang="en-US">
                <a:solidFill>
                  <a:srgbClr val="FF0000"/>
                </a:solidFill>
              </a:rPr>
            </a:br>
            <a:r>
              <a:rPr lang="en-US">
                <a:solidFill>
                  <a:srgbClr val="FF0000"/>
                </a:solidFill>
              </a:rPr>
              <a:t>(data/config)</a:t>
            </a:r>
          </a:p>
        </p:txBody>
      </p:sp>
      <p:sp>
        <p:nvSpPr>
          <p:cNvPr id="150" name="TextBox 149">
            <a:extLst>
              <a:ext uri="{FF2B5EF4-FFF2-40B4-BE49-F238E27FC236}">
                <a16:creationId xmlns:a16="http://schemas.microsoft.com/office/drawing/2014/main" id="{1C263906-F952-194D-9742-2C7FAAF2EC2F}"/>
              </a:ext>
            </a:extLst>
          </p:cNvPr>
          <p:cNvSpPr txBox="1"/>
          <p:nvPr/>
        </p:nvSpPr>
        <p:spPr>
          <a:xfrm>
            <a:off x="4701886" y="6090827"/>
            <a:ext cx="1909690" cy="646331"/>
          </a:xfrm>
          <a:prstGeom prst="rect">
            <a:avLst/>
          </a:prstGeom>
          <a:noFill/>
        </p:spPr>
        <p:txBody>
          <a:bodyPr wrap="none" rtlCol="0">
            <a:spAutoFit/>
          </a:bodyPr>
          <a:lstStyle/>
          <a:p>
            <a:pPr algn="l"/>
            <a:r>
              <a:rPr lang="en-US" err="1">
                <a:solidFill>
                  <a:srgbClr val="FF0000"/>
                </a:solidFill>
              </a:rPr>
              <a:t>Fibre</a:t>
            </a:r>
            <a:r>
              <a:rPr lang="en-US">
                <a:solidFill>
                  <a:srgbClr val="FF0000"/>
                </a:solidFill>
              </a:rPr>
              <a:t> 2 x 6 Gbit/s</a:t>
            </a:r>
            <a:br>
              <a:rPr lang="en-US">
                <a:solidFill>
                  <a:srgbClr val="FF0000"/>
                </a:solidFill>
              </a:rPr>
            </a:br>
            <a:r>
              <a:rPr lang="en-US">
                <a:solidFill>
                  <a:srgbClr val="FF0000"/>
                </a:solidFill>
              </a:rPr>
              <a:t>(data/config)</a:t>
            </a:r>
          </a:p>
        </p:txBody>
      </p:sp>
      <p:sp>
        <p:nvSpPr>
          <p:cNvPr id="118" name="Rectangle 117">
            <a:extLst>
              <a:ext uri="{FF2B5EF4-FFF2-40B4-BE49-F238E27FC236}">
                <a16:creationId xmlns:a16="http://schemas.microsoft.com/office/drawing/2014/main" id="{0F01472B-D446-6747-8FE1-1CDEB74A4057}"/>
              </a:ext>
            </a:extLst>
          </p:cNvPr>
          <p:cNvSpPr/>
          <p:nvPr/>
        </p:nvSpPr>
        <p:spPr>
          <a:xfrm>
            <a:off x="2155358" y="5961790"/>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D8397809-7CFD-3146-B015-B5FBBCD7EEB4}"/>
              </a:ext>
            </a:extLst>
          </p:cNvPr>
          <p:cNvSpPr/>
          <p:nvPr/>
        </p:nvSpPr>
        <p:spPr>
          <a:xfrm>
            <a:off x="8453937" y="3090862"/>
            <a:ext cx="1862487" cy="361102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ectangle 153">
            <a:extLst>
              <a:ext uri="{FF2B5EF4-FFF2-40B4-BE49-F238E27FC236}">
                <a16:creationId xmlns:a16="http://schemas.microsoft.com/office/drawing/2014/main" id="{E673FB80-E9A2-CD40-AE09-ECFB0A1620EA}"/>
              </a:ext>
            </a:extLst>
          </p:cNvPr>
          <p:cNvSpPr/>
          <p:nvPr/>
        </p:nvSpPr>
        <p:spPr>
          <a:xfrm>
            <a:off x="8283402" y="3296735"/>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154">
            <a:extLst>
              <a:ext uri="{FF2B5EF4-FFF2-40B4-BE49-F238E27FC236}">
                <a16:creationId xmlns:a16="http://schemas.microsoft.com/office/drawing/2014/main" id="{9D0D7973-DAEE-2044-8811-11F462AEE94F}"/>
              </a:ext>
            </a:extLst>
          </p:cNvPr>
          <p:cNvSpPr/>
          <p:nvPr/>
        </p:nvSpPr>
        <p:spPr>
          <a:xfrm>
            <a:off x="8283402" y="3582042"/>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a:extLst>
              <a:ext uri="{FF2B5EF4-FFF2-40B4-BE49-F238E27FC236}">
                <a16:creationId xmlns:a16="http://schemas.microsoft.com/office/drawing/2014/main" id="{BDF12FD0-8F26-6443-9A70-5BF366A0A50C}"/>
              </a:ext>
            </a:extLst>
          </p:cNvPr>
          <p:cNvSpPr/>
          <p:nvPr/>
        </p:nvSpPr>
        <p:spPr>
          <a:xfrm>
            <a:off x="8283217" y="5062884"/>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a16="http://schemas.microsoft.com/office/drawing/2014/main" id="{D67C4F6A-DD8D-D048-8D23-3BCDF6C47E41}"/>
              </a:ext>
            </a:extLst>
          </p:cNvPr>
          <p:cNvSpPr/>
          <p:nvPr/>
        </p:nvSpPr>
        <p:spPr>
          <a:xfrm>
            <a:off x="8283217" y="5348191"/>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a:extLst>
              <a:ext uri="{FF2B5EF4-FFF2-40B4-BE49-F238E27FC236}">
                <a16:creationId xmlns:a16="http://schemas.microsoft.com/office/drawing/2014/main" id="{81830524-E240-C94B-B696-4BCE70ADC030}"/>
              </a:ext>
            </a:extLst>
          </p:cNvPr>
          <p:cNvSpPr/>
          <p:nvPr/>
        </p:nvSpPr>
        <p:spPr>
          <a:xfrm>
            <a:off x="8283217" y="6230079"/>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a:extLst>
              <a:ext uri="{FF2B5EF4-FFF2-40B4-BE49-F238E27FC236}">
                <a16:creationId xmlns:a16="http://schemas.microsoft.com/office/drawing/2014/main" id="{BAB8935E-A21A-994F-9900-DD292F0D9ED5}"/>
              </a:ext>
            </a:extLst>
          </p:cNvPr>
          <p:cNvSpPr/>
          <p:nvPr/>
        </p:nvSpPr>
        <p:spPr>
          <a:xfrm>
            <a:off x="8283217" y="6526044"/>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TextBox 165">
            <a:extLst>
              <a:ext uri="{FF2B5EF4-FFF2-40B4-BE49-F238E27FC236}">
                <a16:creationId xmlns:a16="http://schemas.microsoft.com/office/drawing/2014/main" id="{048672A4-3E23-8F40-B77D-FA95565C61F1}"/>
              </a:ext>
            </a:extLst>
          </p:cNvPr>
          <p:cNvSpPr txBox="1"/>
          <p:nvPr/>
        </p:nvSpPr>
        <p:spPr>
          <a:xfrm>
            <a:off x="8901910" y="3909764"/>
            <a:ext cx="1039259" cy="923330"/>
          </a:xfrm>
          <a:prstGeom prst="rect">
            <a:avLst/>
          </a:prstGeom>
          <a:noFill/>
        </p:spPr>
        <p:txBody>
          <a:bodyPr wrap="none" rtlCol="0">
            <a:spAutoFit/>
          </a:bodyPr>
          <a:lstStyle/>
          <a:p>
            <a:pPr algn="l"/>
            <a:r>
              <a:rPr lang="en-US">
                <a:solidFill>
                  <a:schemeClr val="bg1"/>
                </a:solidFill>
              </a:rPr>
              <a:t>Backend</a:t>
            </a:r>
          </a:p>
          <a:p>
            <a:pPr algn="l"/>
            <a:r>
              <a:rPr lang="en-US">
                <a:solidFill>
                  <a:schemeClr val="bg1"/>
                </a:solidFill>
              </a:rPr>
              <a:t>Master</a:t>
            </a:r>
          </a:p>
          <a:p>
            <a:pPr algn="l"/>
            <a:r>
              <a:rPr lang="en-US">
                <a:solidFill>
                  <a:schemeClr val="bg1"/>
                </a:solidFill>
              </a:rPr>
              <a:t>module</a:t>
            </a:r>
          </a:p>
        </p:txBody>
      </p:sp>
      <p:sp>
        <p:nvSpPr>
          <p:cNvPr id="167" name="TextBox 166">
            <a:extLst>
              <a:ext uri="{FF2B5EF4-FFF2-40B4-BE49-F238E27FC236}">
                <a16:creationId xmlns:a16="http://schemas.microsoft.com/office/drawing/2014/main" id="{F55A0E94-EEC4-C948-A62B-E9D1558CBCCE}"/>
              </a:ext>
            </a:extLst>
          </p:cNvPr>
          <p:cNvSpPr txBox="1"/>
          <p:nvPr/>
        </p:nvSpPr>
        <p:spPr>
          <a:xfrm>
            <a:off x="8970984" y="3266809"/>
            <a:ext cx="832279" cy="369332"/>
          </a:xfrm>
          <a:prstGeom prst="rect">
            <a:avLst/>
          </a:prstGeom>
          <a:noFill/>
        </p:spPr>
        <p:txBody>
          <a:bodyPr wrap="none" rtlCol="0">
            <a:spAutoFit/>
          </a:bodyPr>
          <a:lstStyle/>
          <a:p>
            <a:pPr algn="l"/>
            <a:r>
              <a:rPr lang="en-US">
                <a:solidFill>
                  <a:schemeClr val="bg1"/>
                </a:solidFill>
              </a:rPr>
              <a:t>Ring 1</a:t>
            </a:r>
          </a:p>
        </p:txBody>
      </p:sp>
      <p:sp>
        <p:nvSpPr>
          <p:cNvPr id="168" name="TextBox 167">
            <a:extLst>
              <a:ext uri="{FF2B5EF4-FFF2-40B4-BE49-F238E27FC236}">
                <a16:creationId xmlns:a16="http://schemas.microsoft.com/office/drawing/2014/main" id="{8DF91D90-6998-CD4E-A61B-5307000C9749}"/>
              </a:ext>
            </a:extLst>
          </p:cNvPr>
          <p:cNvSpPr txBox="1"/>
          <p:nvPr/>
        </p:nvSpPr>
        <p:spPr>
          <a:xfrm>
            <a:off x="9050167" y="6208951"/>
            <a:ext cx="957313" cy="369332"/>
          </a:xfrm>
          <a:prstGeom prst="rect">
            <a:avLst/>
          </a:prstGeom>
          <a:noFill/>
        </p:spPr>
        <p:txBody>
          <a:bodyPr wrap="none" rtlCol="0">
            <a:spAutoFit/>
          </a:bodyPr>
          <a:lstStyle/>
          <a:p>
            <a:pPr algn="l"/>
            <a:r>
              <a:rPr lang="en-US">
                <a:solidFill>
                  <a:schemeClr val="bg1"/>
                </a:solidFill>
              </a:rPr>
              <a:t>Ring 12</a:t>
            </a:r>
          </a:p>
        </p:txBody>
      </p:sp>
      <p:sp>
        <p:nvSpPr>
          <p:cNvPr id="174" name="Rectangle 173">
            <a:extLst>
              <a:ext uri="{FF2B5EF4-FFF2-40B4-BE49-F238E27FC236}">
                <a16:creationId xmlns:a16="http://schemas.microsoft.com/office/drawing/2014/main" id="{7D1D9EC4-69DD-4B48-B02B-65E097EB32D3}"/>
              </a:ext>
            </a:extLst>
          </p:cNvPr>
          <p:cNvSpPr/>
          <p:nvPr/>
        </p:nvSpPr>
        <p:spPr>
          <a:xfrm>
            <a:off x="10381913" y="1427442"/>
            <a:ext cx="1655724" cy="16402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DAQ software</a:t>
            </a:r>
            <a:br>
              <a:rPr lang="en-US"/>
            </a:br>
            <a:r>
              <a:rPr lang="en-US"/>
              <a:t>Event Formation Unit (EFU)</a:t>
            </a:r>
            <a:br>
              <a:rPr lang="en-US"/>
            </a:br>
            <a:r>
              <a:rPr lang="en-US"/>
              <a:t>at DMSC</a:t>
            </a:r>
          </a:p>
        </p:txBody>
      </p:sp>
      <p:sp>
        <p:nvSpPr>
          <p:cNvPr id="175" name="Rectangle 174">
            <a:extLst>
              <a:ext uri="{FF2B5EF4-FFF2-40B4-BE49-F238E27FC236}">
                <a16:creationId xmlns:a16="http://schemas.microsoft.com/office/drawing/2014/main" id="{EFE92D76-5F38-8240-988B-D5EFD2DB9D5D}"/>
              </a:ext>
            </a:extLst>
          </p:cNvPr>
          <p:cNvSpPr/>
          <p:nvPr/>
        </p:nvSpPr>
        <p:spPr>
          <a:xfrm>
            <a:off x="8500783" y="2954269"/>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le 175">
            <a:extLst>
              <a:ext uri="{FF2B5EF4-FFF2-40B4-BE49-F238E27FC236}">
                <a16:creationId xmlns:a16="http://schemas.microsoft.com/office/drawing/2014/main" id="{4D3BEE6D-38D1-FA4B-B297-4459A5E0C5AA}"/>
              </a:ext>
            </a:extLst>
          </p:cNvPr>
          <p:cNvSpPr/>
          <p:nvPr/>
        </p:nvSpPr>
        <p:spPr>
          <a:xfrm>
            <a:off x="8510954" y="2372551"/>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8" name="Straight Connector 177">
            <a:extLst>
              <a:ext uri="{FF2B5EF4-FFF2-40B4-BE49-F238E27FC236}">
                <a16:creationId xmlns:a16="http://schemas.microsoft.com/office/drawing/2014/main" id="{A8058266-BB38-BF4A-A06B-3645E2072AAA}"/>
              </a:ext>
            </a:extLst>
          </p:cNvPr>
          <p:cNvCxnSpPr>
            <a:cxnSpLocks/>
            <a:stCxn id="176" idx="2"/>
            <a:endCxn id="175" idx="0"/>
          </p:cNvCxnSpPr>
          <p:nvPr/>
        </p:nvCxnSpPr>
        <p:spPr>
          <a:xfrm flipH="1">
            <a:off x="8601636" y="2509977"/>
            <a:ext cx="10171" cy="4442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416ED0BF-D7BF-CE49-A0CF-D3DAD4B08F5C}"/>
              </a:ext>
            </a:extLst>
          </p:cNvPr>
          <p:cNvSpPr txBox="1"/>
          <p:nvPr/>
        </p:nvSpPr>
        <p:spPr>
          <a:xfrm>
            <a:off x="8722830" y="2450174"/>
            <a:ext cx="1687834" cy="646331"/>
          </a:xfrm>
          <a:prstGeom prst="rect">
            <a:avLst/>
          </a:prstGeom>
          <a:noFill/>
        </p:spPr>
        <p:txBody>
          <a:bodyPr wrap="none" rtlCol="0">
            <a:spAutoFit/>
          </a:bodyPr>
          <a:lstStyle/>
          <a:p>
            <a:pPr algn="l"/>
            <a:r>
              <a:rPr lang="en-US">
                <a:solidFill>
                  <a:srgbClr val="FF0000"/>
                </a:solidFill>
              </a:rPr>
              <a:t>2x 100 Gbit/s</a:t>
            </a:r>
            <a:br>
              <a:rPr lang="en-US">
                <a:solidFill>
                  <a:srgbClr val="FF0000"/>
                </a:solidFill>
              </a:rPr>
            </a:br>
            <a:r>
              <a:rPr lang="en-US">
                <a:solidFill>
                  <a:srgbClr val="FF0000"/>
                </a:solidFill>
              </a:rPr>
              <a:t>Ethernet (data)</a:t>
            </a:r>
          </a:p>
        </p:txBody>
      </p:sp>
      <p:sp>
        <p:nvSpPr>
          <p:cNvPr id="182" name="Rectangle 181">
            <a:extLst>
              <a:ext uri="{FF2B5EF4-FFF2-40B4-BE49-F238E27FC236}">
                <a16:creationId xmlns:a16="http://schemas.microsoft.com/office/drawing/2014/main" id="{B91EA06F-D852-5E40-8C2D-C47DD0E96DD5}"/>
              </a:ext>
            </a:extLst>
          </p:cNvPr>
          <p:cNvSpPr/>
          <p:nvPr/>
        </p:nvSpPr>
        <p:spPr>
          <a:xfrm>
            <a:off x="10374300" y="5576674"/>
            <a:ext cx="1146710" cy="704697"/>
          </a:xfrm>
          <a:prstGeom prst="rect">
            <a:avLst/>
          </a:prstGeom>
          <a:solidFill>
            <a:srgbClr val="00B0F0"/>
          </a:solidFill>
          <a:ln>
            <a:solidFill>
              <a:schemeClr val="tx1"/>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TextBox 182">
            <a:extLst>
              <a:ext uri="{FF2B5EF4-FFF2-40B4-BE49-F238E27FC236}">
                <a16:creationId xmlns:a16="http://schemas.microsoft.com/office/drawing/2014/main" id="{3F14AE23-9648-1E44-8AA8-7B6DA3BF5976}"/>
              </a:ext>
            </a:extLst>
          </p:cNvPr>
          <p:cNvSpPr txBox="1"/>
          <p:nvPr/>
        </p:nvSpPr>
        <p:spPr>
          <a:xfrm>
            <a:off x="10713725" y="5706442"/>
            <a:ext cx="511680" cy="369332"/>
          </a:xfrm>
          <a:prstGeom prst="rect">
            <a:avLst/>
          </a:prstGeom>
          <a:noFill/>
          <a:scene3d>
            <a:camera prst="orthographicFront">
              <a:rot lat="0" lon="0" rev="5400000"/>
            </a:camera>
            <a:lightRig rig="threePt" dir="t"/>
          </a:scene3d>
        </p:spPr>
        <p:txBody>
          <a:bodyPr wrap="none" rtlCol="0">
            <a:spAutoFit/>
          </a:bodyPr>
          <a:lstStyle/>
          <a:p>
            <a:pPr algn="ctr"/>
            <a:r>
              <a:rPr lang="en-US">
                <a:solidFill>
                  <a:schemeClr val="bg1"/>
                </a:solidFill>
              </a:rPr>
              <a:t>ICS</a:t>
            </a:r>
          </a:p>
        </p:txBody>
      </p:sp>
      <p:sp>
        <p:nvSpPr>
          <p:cNvPr id="184" name="Rectangle 183">
            <a:extLst>
              <a:ext uri="{FF2B5EF4-FFF2-40B4-BE49-F238E27FC236}">
                <a16:creationId xmlns:a16="http://schemas.microsoft.com/office/drawing/2014/main" id="{CCF4B51F-59B5-B84A-9528-3E96EC722615}"/>
              </a:ext>
            </a:extLst>
          </p:cNvPr>
          <p:cNvSpPr/>
          <p:nvPr/>
        </p:nvSpPr>
        <p:spPr>
          <a:xfrm>
            <a:off x="10309811" y="4314129"/>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a:extLst>
              <a:ext uri="{FF2B5EF4-FFF2-40B4-BE49-F238E27FC236}">
                <a16:creationId xmlns:a16="http://schemas.microsoft.com/office/drawing/2014/main" id="{07BE32E5-D461-4B4F-8086-FAE7C43EF401}"/>
              </a:ext>
            </a:extLst>
          </p:cNvPr>
          <p:cNvSpPr/>
          <p:nvPr/>
        </p:nvSpPr>
        <p:spPr>
          <a:xfrm>
            <a:off x="10812396" y="5191834"/>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Freeform 189">
            <a:extLst>
              <a:ext uri="{FF2B5EF4-FFF2-40B4-BE49-F238E27FC236}">
                <a16:creationId xmlns:a16="http://schemas.microsoft.com/office/drawing/2014/main" id="{9B0F7DEE-DAC6-4443-9586-8FC5464C666D}"/>
              </a:ext>
            </a:extLst>
          </p:cNvPr>
          <p:cNvSpPr/>
          <p:nvPr/>
        </p:nvSpPr>
        <p:spPr>
          <a:xfrm>
            <a:off x="10471003" y="4352371"/>
            <a:ext cx="497675" cy="855234"/>
          </a:xfrm>
          <a:custGeom>
            <a:avLst/>
            <a:gdLst>
              <a:gd name="connsiteX0" fmla="*/ 0 w 497675"/>
              <a:gd name="connsiteY0" fmla="*/ 30044 h 855234"/>
              <a:gd name="connsiteX1" fmla="*/ 234176 w 497675"/>
              <a:gd name="connsiteY1" fmla="*/ 30044 h 855234"/>
              <a:gd name="connsiteX2" fmla="*/ 479503 w 497675"/>
              <a:gd name="connsiteY2" fmla="*/ 342278 h 855234"/>
              <a:gd name="connsiteX3" fmla="*/ 479503 w 497675"/>
              <a:gd name="connsiteY3" fmla="*/ 855234 h 855234"/>
              <a:gd name="connsiteX4" fmla="*/ 479503 w 497675"/>
              <a:gd name="connsiteY4" fmla="*/ 855234 h 855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7675" h="855234">
                <a:moveTo>
                  <a:pt x="0" y="30044"/>
                </a:moveTo>
                <a:cubicBezTo>
                  <a:pt x="77129" y="4024"/>
                  <a:pt x="154259" y="-21995"/>
                  <a:pt x="234176" y="30044"/>
                </a:cubicBezTo>
                <a:cubicBezTo>
                  <a:pt x="314093" y="82083"/>
                  <a:pt x="438615" y="204746"/>
                  <a:pt x="479503" y="342278"/>
                </a:cubicBezTo>
                <a:cubicBezTo>
                  <a:pt x="520391" y="479810"/>
                  <a:pt x="479503" y="855234"/>
                  <a:pt x="479503" y="855234"/>
                </a:cubicBezTo>
                <a:lnTo>
                  <a:pt x="479503" y="855234"/>
                </a:lnTo>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TextBox 190">
            <a:extLst>
              <a:ext uri="{FF2B5EF4-FFF2-40B4-BE49-F238E27FC236}">
                <a16:creationId xmlns:a16="http://schemas.microsoft.com/office/drawing/2014/main" id="{1FC0DF8C-FFD5-E643-B552-94456DDC09B8}"/>
              </a:ext>
            </a:extLst>
          </p:cNvPr>
          <p:cNvSpPr txBox="1"/>
          <p:nvPr/>
        </p:nvSpPr>
        <p:spPr>
          <a:xfrm>
            <a:off x="11115259" y="4573360"/>
            <a:ext cx="1038618" cy="646331"/>
          </a:xfrm>
          <a:prstGeom prst="rect">
            <a:avLst/>
          </a:prstGeom>
          <a:noFill/>
        </p:spPr>
        <p:txBody>
          <a:bodyPr wrap="none" rtlCol="0">
            <a:spAutoFit/>
          </a:bodyPr>
          <a:lstStyle/>
          <a:p>
            <a:pPr algn="l"/>
            <a:r>
              <a:rPr lang="en-US">
                <a:solidFill>
                  <a:srgbClr val="FF0000"/>
                </a:solidFill>
              </a:rPr>
              <a:t>Ethernet</a:t>
            </a:r>
            <a:br>
              <a:rPr lang="en-US">
                <a:solidFill>
                  <a:srgbClr val="FF0000"/>
                </a:solidFill>
              </a:rPr>
            </a:br>
            <a:r>
              <a:rPr lang="en-US">
                <a:solidFill>
                  <a:srgbClr val="FF0000"/>
                </a:solidFill>
              </a:rPr>
              <a:t>(config)</a:t>
            </a:r>
          </a:p>
        </p:txBody>
      </p:sp>
      <p:sp>
        <p:nvSpPr>
          <p:cNvPr id="192" name="TextBox 191">
            <a:extLst>
              <a:ext uri="{FF2B5EF4-FFF2-40B4-BE49-F238E27FC236}">
                <a16:creationId xmlns:a16="http://schemas.microsoft.com/office/drawing/2014/main" id="{BAE860B8-BCE9-2349-A82D-FE38B67B6545}"/>
              </a:ext>
            </a:extLst>
          </p:cNvPr>
          <p:cNvSpPr txBox="1"/>
          <p:nvPr/>
        </p:nvSpPr>
        <p:spPr>
          <a:xfrm>
            <a:off x="8396061" y="4950042"/>
            <a:ext cx="1920526" cy="369332"/>
          </a:xfrm>
          <a:prstGeom prst="rect">
            <a:avLst/>
          </a:prstGeom>
          <a:noFill/>
        </p:spPr>
        <p:txBody>
          <a:bodyPr wrap="none" rtlCol="0">
            <a:spAutoFit/>
          </a:bodyPr>
          <a:lstStyle/>
          <a:p>
            <a:pPr algn="l"/>
            <a:r>
              <a:rPr lang="en-US"/>
              <a:t>Master frontends</a:t>
            </a:r>
          </a:p>
        </p:txBody>
      </p:sp>
      <p:sp>
        <p:nvSpPr>
          <p:cNvPr id="194" name="TextBox 193">
            <a:extLst>
              <a:ext uri="{FF2B5EF4-FFF2-40B4-BE49-F238E27FC236}">
                <a16:creationId xmlns:a16="http://schemas.microsoft.com/office/drawing/2014/main" id="{27AED6BF-9F84-A340-89EA-2D38E7EB223A}"/>
              </a:ext>
            </a:extLst>
          </p:cNvPr>
          <p:cNvSpPr txBox="1"/>
          <p:nvPr/>
        </p:nvSpPr>
        <p:spPr>
          <a:xfrm>
            <a:off x="8425665" y="5223481"/>
            <a:ext cx="758541" cy="369332"/>
          </a:xfrm>
          <a:prstGeom prst="rect">
            <a:avLst/>
          </a:prstGeom>
          <a:noFill/>
        </p:spPr>
        <p:txBody>
          <a:bodyPr wrap="none" rtlCol="0">
            <a:spAutoFit/>
          </a:bodyPr>
          <a:lstStyle/>
          <a:p>
            <a:pPr algn="l"/>
            <a:r>
              <a:rPr lang="en-US"/>
              <a:t>(MFE)</a:t>
            </a:r>
          </a:p>
        </p:txBody>
      </p:sp>
      <p:sp>
        <p:nvSpPr>
          <p:cNvPr id="195" name="TextBox 194">
            <a:extLst>
              <a:ext uri="{FF2B5EF4-FFF2-40B4-BE49-F238E27FC236}">
                <a16:creationId xmlns:a16="http://schemas.microsoft.com/office/drawing/2014/main" id="{136748CC-A952-2E45-BA3E-6F84C30E0E35}"/>
              </a:ext>
            </a:extLst>
          </p:cNvPr>
          <p:cNvSpPr txBox="1"/>
          <p:nvPr/>
        </p:nvSpPr>
        <p:spPr>
          <a:xfrm>
            <a:off x="8449907" y="6105938"/>
            <a:ext cx="620683" cy="369332"/>
          </a:xfrm>
          <a:prstGeom prst="rect">
            <a:avLst/>
          </a:prstGeom>
          <a:noFill/>
        </p:spPr>
        <p:txBody>
          <a:bodyPr wrap="none" rtlCol="0">
            <a:spAutoFit/>
          </a:bodyPr>
          <a:lstStyle/>
          <a:p>
            <a:pPr algn="l"/>
            <a:r>
              <a:rPr lang="en-US"/>
              <a:t>MFE</a:t>
            </a:r>
          </a:p>
        </p:txBody>
      </p:sp>
      <p:sp>
        <p:nvSpPr>
          <p:cNvPr id="196" name="TextBox 195">
            <a:extLst>
              <a:ext uri="{FF2B5EF4-FFF2-40B4-BE49-F238E27FC236}">
                <a16:creationId xmlns:a16="http://schemas.microsoft.com/office/drawing/2014/main" id="{086CB5D4-F843-9146-B984-B4C94038AD97}"/>
              </a:ext>
            </a:extLst>
          </p:cNvPr>
          <p:cNvSpPr txBox="1"/>
          <p:nvPr/>
        </p:nvSpPr>
        <p:spPr>
          <a:xfrm>
            <a:off x="8446234" y="6391354"/>
            <a:ext cx="620683" cy="369332"/>
          </a:xfrm>
          <a:prstGeom prst="rect">
            <a:avLst/>
          </a:prstGeom>
          <a:noFill/>
        </p:spPr>
        <p:txBody>
          <a:bodyPr wrap="none" rtlCol="0">
            <a:spAutoFit/>
          </a:bodyPr>
          <a:lstStyle/>
          <a:p>
            <a:pPr algn="l"/>
            <a:r>
              <a:rPr lang="en-US"/>
              <a:t>MFE</a:t>
            </a:r>
          </a:p>
        </p:txBody>
      </p:sp>
      <p:sp>
        <p:nvSpPr>
          <p:cNvPr id="197" name="TextBox 196">
            <a:extLst>
              <a:ext uri="{FF2B5EF4-FFF2-40B4-BE49-F238E27FC236}">
                <a16:creationId xmlns:a16="http://schemas.microsoft.com/office/drawing/2014/main" id="{97DF9820-4D40-654E-957E-9F3877ECAE26}"/>
              </a:ext>
            </a:extLst>
          </p:cNvPr>
          <p:cNvSpPr txBox="1"/>
          <p:nvPr/>
        </p:nvSpPr>
        <p:spPr>
          <a:xfrm>
            <a:off x="8406530" y="3196135"/>
            <a:ext cx="620683" cy="369332"/>
          </a:xfrm>
          <a:prstGeom prst="rect">
            <a:avLst/>
          </a:prstGeom>
          <a:noFill/>
        </p:spPr>
        <p:txBody>
          <a:bodyPr wrap="none" rtlCol="0">
            <a:spAutoFit/>
          </a:bodyPr>
          <a:lstStyle/>
          <a:p>
            <a:pPr algn="l"/>
            <a:r>
              <a:rPr lang="en-US"/>
              <a:t>MFE</a:t>
            </a:r>
          </a:p>
        </p:txBody>
      </p:sp>
      <p:sp>
        <p:nvSpPr>
          <p:cNvPr id="198" name="TextBox 197">
            <a:extLst>
              <a:ext uri="{FF2B5EF4-FFF2-40B4-BE49-F238E27FC236}">
                <a16:creationId xmlns:a16="http://schemas.microsoft.com/office/drawing/2014/main" id="{C45BBA30-9C49-CA4D-93A4-55A8799915FD}"/>
              </a:ext>
            </a:extLst>
          </p:cNvPr>
          <p:cNvSpPr txBox="1"/>
          <p:nvPr/>
        </p:nvSpPr>
        <p:spPr>
          <a:xfrm>
            <a:off x="8411218" y="3480555"/>
            <a:ext cx="620683" cy="369332"/>
          </a:xfrm>
          <a:prstGeom prst="rect">
            <a:avLst/>
          </a:prstGeom>
          <a:noFill/>
        </p:spPr>
        <p:txBody>
          <a:bodyPr wrap="none" rtlCol="0">
            <a:spAutoFit/>
          </a:bodyPr>
          <a:lstStyle/>
          <a:p>
            <a:pPr algn="l"/>
            <a:r>
              <a:rPr lang="en-US"/>
              <a:t>MFE</a:t>
            </a:r>
          </a:p>
        </p:txBody>
      </p:sp>
      <p:sp>
        <p:nvSpPr>
          <p:cNvPr id="203" name="Rectangle 202">
            <a:extLst>
              <a:ext uri="{FF2B5EF4-FFF2-40B4-BE49-F238E27FC236}">
                <a16:creationId xmlns:a16="http://schemas.microsoft.com/office/drawing/2014/main" id="{AF4D3A99-1AF6-504A-AC5D-CF6AC94623D9}"/>
              </a:ext>
            </a:extLst>
          </p:cNvPr>
          <p:cNvSpPr/>
          <p:nvPr/>
        </p:nvSpPr>
        <p:spPr>
          <a:xfrm>
            <a:off x="6976657" y="4123403"/>
            <a:ext cx="557822" cy="219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TextBox 201">
            <a:extLst>
              <a:ext uri="{FF2B5EF4-FFF2-40B4-BE49-F238E27FC236}">
                <a16:creationId xmlns:a16="http://schemas.microsoft.com/office/drawing/2014/main" id="{E1F7A29F-986B-F248-AA93-F010A338C08B}"/>
              </a:ext>
            </a:extLst>
          </p:cNvPr>
          <p:cNvSpPr txBox="1"/>
          <p:nvPr/>
        </p:nvSpPr>
        <p:spPr>
          <a:xfrm>
            <a:off x="9104080" y="5213814"/>
            <a:ext cx="837089" cy="369332"/>
          </a:xfrm>
          <a:prstGeom prst="rect">
            <a:avLst/>
          </a:prstGeom>
          <a:noFill/>
        </p:spPr>
        <p:txBody>
          <a:bodyPr wrap="none" rtlCol="0">
            <a:spAutoFit/>
          </a:bodyPr>
          <a:lstStyle/>
          <a:p>
            <a:pPr algn="l"/>
            <a:r>
              <a:rPr lang="en-US">
                <a:solidFill>
                  <a:schemeClr val="bg1"/>
                </a:solidFill>
              </a:rPr>
              <a:t>Ring n</a:t>
            </a:r>
          </a:p>
        </p:txBody>
      </p:sp>
      <p:sp>
        <p:nvSpPr>
          <p:cNvPr id="136" name="Rectangle 135">
            <a:extLst>
              <a:ext uri="{FF2B5EF4-FFF2-40B4-BE49-F238E27FC236}">
                <a16:creationId xmlns:a16="http://schemas.microsoft.com/office/drawing/2014/main" id="{D51391F4-0990-414A-83D2-87818304DD39}"/>
              </a:ext>
            </a:extLst>
          </p:cNvPr>
          <p:cNvSpPr/>
          <p:nvPr/>
        </p:nvSpPr>
        <p:spPr>
          <a:xfrm>
            <a:off x="7409500" y="4123404"/>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83DCFC56-4D12-E648-A391-6C858B2F1DE3}"/>
              </a:ext>
            </a:extLst>
          </p:cNvPr>
          <p:cNvSpPr/>
          <p:nvPr/>
        </p:nvSpPr>
        <p:spPr>
          <a:xfrm>
            <a:off x="6821144" y="4127455"/>
            <a:ext cx="201706" cy="13742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Rectangle 204">
            <a:extLst>
              <a:ext uri="{FF2B5EF4-FFF2-40B4-BE49-F238E27FC236}">
                <a16:creationId xmlns:a16="http://schemas.microsoft.com/office/drawing/2014/main" id="{7256905C-2B5A-0A47-97AC-6F3F245E7900}"/>
              </a:ext>
            </a:extLst>
          </p:cNvPr>
          <p:cNvSpPr/>
          <p:nvPr/>
        </p:nvSpPr>
        <p:spPr>
          <a:xfrm>
            <a:off x="8498090" y="1881380"/>
            <a:ext cx="1068657" cy="46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Switch</a:t>
            </a:r>
          </a:p>
        </p:txBody>
      </p:sp>
      <p:sp>
        <p:nvSpPr>
          <p:cNvPr id="208" name="Rectangle 207">
            <a:extLst>
              <a:ext uri="{FF2B5EF4-FFF2-40B4-BE49-F238E27FC236}">
                <a16:creationId xmlns:a16="http://schemas.microsoft.com/office/drawing/2014/main" id="{238AD432-03F3-B44A-A84C-FD603EC550F9}"/>
              </a:ext>
            </a:extLst>
          </p:cNvPr>
          <p:cNvSpPr/>
          <p:nvPr/>
        </p:nvSpPr>
        <p:spPr>
          <a:xfrm>
            <a:off x="9535511" y="2045878"/>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Rectangle 208">
            <a:extLst>
              <a:ext uri="{FF2B5EF4-FFF2-40B4-BE49-F238E27FC236}">
                <a16:creationId xmlns:a16="http://schemas.microsoft.com/office/drawing/2014/main" id="{2B92CA4E-EE5C-704C-A9DB-691A6C11634B}"/>
              </a:ext>
            </a:extLst>
          </p:cNvPr>
          <p:cNvSpPr/>
          <p:nvPr/>
        </p:nvSpPr>
        <p:spPr>
          <a:xfrm>
            <a:off x="10193093" y="2044964"/>
            <a:ext cx="201706" cy="137426"/>
          </a:xfrm>
          <a:prstGeom prst="rect">
            <a:avLst/>
          </a:prstGeom>
          <a:solidFill>
            <a:schemeClr val="bg1">
              <a:lumMod val="75000"/>
            </a:schemeClr>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1" name="Straight Connector 210">
            <a:extLst>
              <a:ext uri="{FF2B5EF4-FFF2-40B4-BE49-F238E27FC236}">
                <a16:creationId xmlns:a16="http://schemas.microsoft.com/office/drawing/2014/main" id="{C1299EE3-FB93-3E42-B68D-9CD48A7D6E52}"/>
              </a:ext>
            </a:extLst>
          </p:cNvPr>
          <p:cNvCxnSpPr>
            <a:cxnSpLocks/>
          </p:cNvCxnSpPr>
          <p:nvPr/>
        </p:nvCxnSpPr>
        <p:spPr>
          <a:xfrm>
            <a:off x="9737217" y="2108498"/>
            <a:ext cx="45587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3" name="TextBox 212">
            <a:extLst>
              <a:ext uri="{FF2B5EF4-FFF2-40B4-BE49-F238E27FC236}">
                <a16:creationId xmlns:a16="http://schemas.microsoft.com/office/drawing/2014/main" id="{9C8FCD95-6ED9-E446-A4AA-F26D970C0552}"/>
              </a:ext>
            </a:extLst>
          </p:cNvPr>
          <p:cNvSpPr txBox="1"/>
          <p:nvPr/>
        </p:nvSpPr>
        <p:spPr>
          <a:xfrm>
            <a:off x="9075112" y="1475399"/>
            <a:ext cx="1324209" cy="369332"/>
          </a:xfrm>
          <a:prstGeom prst="rect">
            <a:avLst/>
          </a:prstGeom>
          <a:noFill/>
        </p:spPr>
        <p:txBody>
          <a:bodyPr wrap="none" rtlCol="0">
            <a:spAutoFit/>
          </a:bodyPr>
          <a:lstStyle/>
          <a:p>
            <a:pPr algn="l"/>
            <a:r>
              <a:rPr lang="en-US">
                <a:solidFill>
                  <a:srgbClr val="FF0000"/>
                </a:solidFill>
              </a:rPr>
              <a:t>1 to n EFUs</a:t>
            </a:r>
          </a:p>
        </p:txBody>
      </p:sp>
    </p:spTree>
    <p:extLst>
      <p:ext uri="{BB962C8B-B14F-4D97-AF65-F5344CB8AC3E}">
        <p14:creationId xmlns:p14="http://schemas.microsoft.com/office/powerpoint/2010/main" val="256434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3DD45-4183-784C-B8DE-96203C1DFF51}"/>
              </a:ext>
            </a:extLst>
          </p:cNvPr>
          <p:cNvSpPr>
            <a:spLocks noGrp="1"/>
          </p:cNvSpPr>
          <p:nvPr>
            <p:ph type="title"/>
          </p:nvPr>
        </p:nvSpPr>
        <p:spPr/>
        <p:txBody>
          <a:bodyPr/>
          <a:lstStyle/>
          <a:p>
            <a:r>
              <a:rPr lang="en-US" dirty="0"/>
              <a:t>ESS Readout </a:t>
            </a:r>
          </a:p>
        </p:txBody>
      </p:sp>
      <p:sp>
        <p:nvSpPr>
          <p:cNvPr id="3" name="Date Placeholder 2">
            <a:extLst>
              <a:ext uri="{FF2B5EF4-FFF2-40B4-BE49-F238E27FC236}">
                <a16:creationId xmlns:a16="http://schemas.microsoft.com/office/drawing/2014/main" id="{0E0F8D48-465E-3842-8D0B-D9FABB5A656C}"/>
              </a:ext>
            </a:extLst>
          </p:cNvPr>
          <p:cNvSpPr>
            <a:spLocks noGrp="1"/>
          </p:cNvSpPr>
          <p:nvPr>
            <p:ph type="dt" sz="half" idx="10"/>
          </p:nvPr>
        </p:nvSpPr>
        <p:spPr/>
        <p:txBody>
          <a:bodyPr/>
          <a:lstStyle/>
          <a:p>
            <a:fld id="{0BA1EFC2-AF2F-5443-9716-5123F0ACEBA0}" type="datetime1">
              <a:rPr lang="en-GB" smtClean="0"/>
              <a:t>15/02/2021</a:t>
            </a:fld>
            <a:endParaRPr lang="sv-SE" dirty="0"/>
          </a:p>
        </p:txBody>
      </p:sp>
      <p:sp>
        <p:nvSpPr>
          <p:cNvPr id="4" name="Footer Placeholder 3">
            <a:extLst>
              <a:ext uri="{FF2B5EF4-FFF2-40B4-BE49-F238E27FC236}">
                <a16:creationId xmlns:a16="http://schemas.microsoft.com/office/drawing/2014/main" id="{DD075745-2650-FF4A-B907-E05AF4517ABF}"/>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1B2CD304-DF82-9D47-8754-90FFE024B208}"/>
              </a:ext>
            </a:extLst>
          </p:cNvPr>
          <p:cNvSpPr>
            <a:spLocks noGrp="1"/>
          </p:cNvSpPr>
          <p:nvPr>
            <p:ph type="sldNum" sz="quarter" idx="12"/>
          </p:nvPr>
        </p:nvSpPr>
        <p:spPr/>
        <p:txBody>
          <a:bodyPr/>
          <a:lstStyle/>
          <a:p>
            <a:fld id="{F7283078-D760-1647-8B80-66BA8B52336D}" type="slidenum">
              <a:rPr lang="sv-SE" smtClean="0"/>
              <a:t>13</a:t>
            </a:fld>
            <a:endParaRPr lang="sv-SE" dirty="0"/>
          </a:p>
        </p:txBody>
      </p:sp>
      <p:sp>
        <p:nvSpPr>
          <p:cNvPr id="6" name="Text Placeholder 5">
            <a:extLst>
              <a:ext uri="{FF2B5EF4-FFF2-40B4-BE49-F238E27FC236}">
                <a16:creationId xmlns:a16="http://schemas.microsoft.com/office/drawing/2014/main" id="{6CC6E88D-9573-624D-903D-5F7FFD82940B}"/>
              </a:ext>
            </a:extLst>
          </p:cNvPr>
          <p:cNvSpPr>
            <a:spLocks noGrp="1"/>
          </p:cNvSpPr>
          <p:nvPr>
            <p:ph type="body" sz="quarter" idx="14"/>
          </p:nvPr>
        </p:nvSpPr>
        <p:spPr/>
        <p:txBody>
          <a:bodyPr/>
          <a:lstStyle/>
          <a:p>
            <a:r>
              <a:rPr lang="en-US" dirty="0"/>
              <a:t>Schematic drawing</a:t>
            </a:r>
          </a:p>
        </p:txBody>
      </p:sp>
      <p:sp>
        <p:nvSpPr>
          <p:cNvPr id="7" name="Chart Placeholder 6">
            <a:extLst>
              <a:ext uri="{FF2B5EF4-FFF2-40B4-BE49-F238E27FC236}">
                <a16:creationId xmlns:a16="http://schemas.microsoft.com/office/drawing/2014/main" id="{D4648CF6-C41A-954A-9AF5-A2898DE76DF9}"/>
              </a:ext>
            </a:extLst>
          </p:cNvPr>
          <p:cNvSpPr>
            <a:spLocks noGrp="1"/>
          </p:cNvSpPr>
          <p:nvPr>
            <p:ph type="chart" sz="quarter" idx="15"/>
          </p:nvPr>
        </p:nvSpPr>
        <p:spPr>
          <a:xfrm>
            <a:off x="1337489" y="1053621"/>
            <a:ext cx="7767637" cy="4445000"/>
          </a:xfrm>
        </p:spPr>
      </p:sp>
      <p:sp>
        <p:nvSpPr>
          <p:cNvPr id="8" name="AutoShape 2" descr="det3Dpic.png">
            <a:extLst>
              <a:ext uri="{FF2B5EF4-FFF2-40B4-BE49-F238E27FC236}">
                <a16:creationId xmlns:a16="http://schemas.microsoft.com/office/drawing/2014/main" id="{3BCCB981-F883-384A-BFC4-9021E5432B89}"/>
              </a:ext>
            </a:extLst>
          </p:cNvPr>
          <p:cNvSpPr>
            <a:spLocks noChangeAspect="1" noChangeArrowheads="1"/>
          </p:cNvSpPr>
          <p:nvPr/>
        </p:nvSpPr>
        <p:spPr bwMode="auto">
          <a:xfrm>
            <a:off x="4546147" y="268402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nvGrpSpPr>
          <p:cNvPr id="9" name="Rectangle 219">
            <a:extLst>
              <a:ext uri="{FF2B5EF4-FFF2-40B4-BE49-F238E27FC236}">
                <a16:creationId xmlns:a16="http://schemas.microsoft.com/office/drawing/2014/main" id="{9BFB1135-BB16-2447-847C-30C2ED0E7934}"/>
              </a:ext>
            </a:extLst>
          </p:cNvPr>
          <p:cNvGrpSpPr/>
          <p:nvPr/>
        </p:nvGrpSpPr>
        <p:grpSpPr>
          <a:xfrm>
            <a:off x="10105343" y="4996314"/>
            <a:ext cx="518465" cy="432425"/>
            <a:chOff x="0" y="0"/>
            <a:chExt cx="737370" cy="615004"/>
          </a:xfrm>
        </p:grpSpPr>
        <p:sp>
          <p:nvSpPr>
            <p:cNvPr id="10" name="Rectangle">
              <a:extLst>
                <a:ext uri="{FF2B5EF4-FFF2-40B4-BE49-F238E27FC236}">
                  <a16:creationId xmlns:a16="http://schemas.microsoft.com/office/drawing/2014/main" id="{972BE4D1-C14A-DD4A-A35A-B87DCF2F5F78}"/>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1" name="…">
              <a:extLst>
                <a:ext uri="{FF2B5EF4-FFF2-40B4-BE49-F238E27FC236}">
                  <a16:creationId xmlns:a16="http://schemas.microsoft.com/office/drawing/2014/main" id="{E1E2FAA6-58F5-D24C-8A1F-A0767922A480}"/>
                </a:ext>
              </a:extLst>
            </p:cNvPr>
            <p:cNvSpPr/>
            <p:nvPr/>
          </p:nvSpPr>
          <p:spPr>
            <a:xfrm>
              <a:off x="65022" y="103322"/>
              <a:ext cx="607322"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12" name="Rectangle 213">
            <a:extLst>
              <a:ext uri="{FF2B5EF4-FFF2-40B4-BE49-F238E27FC236}">
                <a16:creationId xmlns:a16="http://schemas.microsoft.com/office/drawing/2014/main" id="{85230953-7028-A641-A479-5FC8846A1634}"/>
              </a:ext>
            </a:extLst>
          </p:cNvPr>
          <p:cNvGrpSpPr/>
          <p:nvPr/>
        </p:nvGrpSpPr>
        <p:grpSpPr>
          <a:xfrm>
            <a:off x="9241238" y="4996314"/>
            <a:ext cx="518465" cy="432425"/>
            <a:chOff x="0" y="0"/>
            <a:chExt cx="737370" cy="615004"/>
          </a:xfrm>
        </p:grpSpPr>
        <p:sp>
          <p:nvSpPr>
            <p:cNvPr id="13" name="Rectangle">
              <a:extLst>
                <a:ext uri="{FF2B5EF4-FFF2-40B4-BE49-F238E27FC236}">
                  <a16:creationId xmlns:a16="http://schemas.microsoft.com/office/drawing/2014/main" id="{92B560F9-D15F-C740-B7E0-9FAAB39E21E0}"/>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4" name="…">
              <a:extLst>
                <a:ext uri="{FF2B5EF4-FFF2-40B4-BE49-F238E27FC236}">
                  <a16:creationId xmlns:a16="http://schemas.microsoft.com/office/drawing/2014/main" id="{7E158642-744E-FF41-BADE-7411E4B2473A}"/>
                </a:ext>
              </a:extLst>
            </p:cNvPr>
            <p:cNvSpPr/>
            <p:nvPr/>
          </p:nvSpPr>
          <p:spPr>
            <a:xfrm>
              <a:off x="65022" y="103322"/>
              <a:ext cx="607322"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15" name="Rectangle 207">
            <a:extLst>
              <a:ext uri="{FF2B5EF4-FFF2-40B4-BE49-F238E27FC236}">
                <a16:creationId xmlns:a16="http://schemas.microsoft.com/office/drawing/2014/main" id="{B88EBA85-81ED-2842-B951-5A4FD8DD0DEE}"/>
              </a:ext>
            </a:extLst>
          </p:cNvPr>
          <p:cNvGrpSpPr/>
          <p:nvPr/>
        </p:nvGrpSpPr>
        <p:grpSpPr>
          <a:xfrm>
            <a:off x="8377134" y="4996314"/>
            <a:ext cx="518464" cy="432425"/>
            <a:chOff x="0" y="0"/>
            <a:chExt cx="737370" cy="615004"/>
          </a:xfrm>
        </p:grpSpPr>
        <p:sp>
          <p:nvSpPr>
            <p:cNvPr id="16" name="Rectangle">
              <a:extLst>
                <a:ext uri="{FF2B5EF4-FFF2-40B4-BE49-F238E27FC236}">
                  <a16:creationId xmlns:a16="http://schemas.microsoft.com/office/drawing/2014/main" id="{EC2C7F56-FA2D-8C4B-B87F-6C79262F043B}"/>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7" name="…">
              <a:extLst>
                <a:ext uri="{FF2B5EF4-FFF2-40B4-BE49-F238E27FC236}">
                  <a16:creationId xmlns:a16="http://schemas.microsoft.com/office/drawing/2014/main" id="{A2141F17-3388-D944-B3E1-FBA2CDAA6C4E}"/>
                </a:ext>
              </a:extLst>
            </p:cNvPr>
            <p:cNvSpPr/>
            <p:nvPr/>
          </p:nvSpPr>
          <p:spPr>
            <a:xfrm>
              <a:off x="65022" y="103322"/>
              <a:ext cx="607324"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18" name="Rectangle 201">
            <a:extLst>
              <a:ext uri="{FF2B5EF4-FFF2-40B4-BE49-F238E27FC236}">
                <a16:creationId xmlns:a16="http://schemas.microsoft.com/office/drawing/2014/main" id="{F28B7B69-DF08-854C-94F3-C76C480FFCCD}"/>
              </a:ext>
            </a:extLst>
          </p:cNvPr>
          <p:cNvGrpSpPr/>
          <p:nvPr/>
        </p:nvGrpSpPr>
        <p:grpSpPr>
          <a:xfrm>
            <a:off x="6418495" y="4996314"/>
            <a:ext cx="518465" cy="432425"/>
            <a:chOff x="0" y="0"/>
            <a:chExt cx="737370" cy="615004"/>
          </a:xfrm>
        </p:grpSpPr>
        <p:sp>
          <p:nvSpPr>
            <p:cNvPr id="19" name="Rectangle">
              <a:extLst>
                <a:ext uri="{FF2B5EF4-FFF2-40B4-BE49-F238E27FC236}">
                  <a16:creationId xmlns:a16="http://schemas.microsoft.com/office/drawing/2014/main" id="{3E7B9A66-D022-8C4D-8DBB-04FFF081721F}"/>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20" name="…">
              <a:extLst>
                <a:ext uri="{FF2B5EF4-FFF2-40B4-BE49-F238E27FC236}">
                  <a16:creationId xmlns:a16="http://schemas.microsoft.com/office/drawing/2014/main" id="{52F4AB2E-B459-FB4A-BBD2-5F30B064876C}"/>
                </a:ext>
              </a:extLst>
            </p:cNvPr>
            <p:cNvSpPr/>
            <p:nvPr/>
          </p:nvSpPr>
          <p:spPr>
            <a:xfrm>
              <a:off x="65022" y="103322"/>
              <a:ext cx="607322"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21" name="Rectangle 195">
            <a:extLst>
              <a:ext uri="{FF2B5EF4-FFF2-40B4-BE49-F238E27FC236}">
                <a16:creationId xmlns:a16="http://schemas.microsoft.com/office/drawing/2014/main" id="{ABAB0FE0-50CB-A846-88A1-155C2D0EEC7F}"/>
              </a:ext>
            </a:extLst>
          </p:cNvPr>
          <p:cNvGrpSpPr/>
          <p:nvPr/>
        </p:nvGrpSpPr>
        <p:grpSpPr>
          <a:xfrm>
            <a:off x="5554390" y="4996314"/>
            <a:ext cx="518465" cy="432425"/>
            <a:chOff x="0" y="0"/>
            <a:chExt cx="737370" cy="615004"/>
          </a:xfrm>
        </p:grpSpPr>
        <p:sp>
          <p:nvSpPr>
            <p:cNvPr id="22" name="Rectangle">
              <a:extLst>
                <a:ext uri="{FF2B5EF4-FFF2-40B4-BE49-F238E27FC236}">
                  <a16:creationId xmlns:a16="http://schemas.microsoft.com/office/drawing/2014/main" id="{49FC5D7A-92A8-C643-9F63-9B5681EAD67B}"/>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23" name="…">
              <a:extLst>
                <a:ext uri="{FF2B5EF4-FFF2-40B4-BE49-F238E27FC236}">
                  <a16:creationId xmlns:a16="http://schemas.microsoft.com/office/drawing/2014/main" id="{3A93F09B-BC92-FD46-A85E-B35C8883FACE}"/>
                </a:ext>
              </a:extLst>
            </p:cNvPr>
            <p:cNvSpPr/>
            <p:nvPr/>
          </p:nvSpPr>
          <p:spPr>
            <a:xfrm>
              <a:off x="65022" y="103322"/>
              <a:ext cx="607322"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24" name="Rectangle 189">
            <a:extLst>
              <a:ext uri="{FF2B5EF4-FFF2-40B4-BE49-F238E27FC236}">
                <a16:creationId xmlns:a16="http://schemas.microsoft.com/office/drawing/2014/main" id="{7AF00BBD-347C-AE49-B303-7F29E92282D6}"/>
              </a:ext>
            </a:extLst>
          </p:cNvPr>
          <p:cNvGrpSpPr/>
          <p:nvPr/>
        </p:nvGrpSpPr>
        <p:grpSpPr>
          <a:xfrm>
            <a:off x="4690286" y="4996314"/>
            <a:ext cx="518465" cy="432425"/>
            <a:chOff x="0" y="0"/>
            <a:chExt cx="737370" cy="615004"/>
          </a:xfrm>
        </p:grpSpPr>
        <p:sp>
          <p:nvSpPr>
            <p:cNvPr id="25" name="Rectangle">
              <a:extLst>
                <a:ext uri="{FF2B5EF4-FFF2-40B4-BE49-F238E27FC236}">
                  <a16:creationId xmlns:a16="http://schemas.microsoft.com/office/drawing/2014/main" id="{5C162859-21EA-1A4C-8DCC-BEC46E422232}"/>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26" name="…">
              <a:extLst>
                <a:ext uri="{FF2B5EF4-FFF2-40B4-BE49-F238E27FC236}">
                  <a16:creationId xmlns:a16="http://schemas.microsoft.com/office/drawing/2014/main" id="{51C9A4C8-F7C2-1846-B345-E728F8FE5A4E}"/>
                </a:ext>
              </a:extLst>
            </p:cNvPr>
            <p:cNvSpPr/>
            <p:nvPr/>
          </p:nvSpPr>
          <p:spPr>
            <a:xfrm>
              <a:off x="65022" y="103322"/>
              <a:ext cx="607322"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27" name="Rectangle 183">
            <a:extLst>
              <a:ext uri="{FF2B5EF4-FFF2-40B4-BE49-F238E27FC236}">
                <a16:creationId xmlns:a16="http://schemas.microsoft.com/office/drawing/2014/main" id="{AFA64EFC-FB4E-4E43-A011-85CAF765F609}"/>
              </a:ext>
            </a:extLst>
          </p:cNvPr>
          <p:cNvGrpSpPr/>
          <p:nvPr/>
        </p:nvGrpSpPr>
        <p:grpSpPr>
          <a:xfrm>
            <a:off x="3768573" y="4996314"/>
            <a:ext cx="518465" cy="432425"/>
            <a:chOff x="0" y="0"/>
            <a:chExt cx="737370" cy="615004"/>
          </a:xfrm>
        </p:grpSpPr>
        <p:sp>
          <p:nvSpPr>
            <p:cNvPr id="28" name="Rectangle">
              <a:extLst>
                <a:ext uri="{FF2B5EF4-FFF2-40B4-BE49-F238E27FC236}">
                  <a16:creationId xmlns:a16="http://schemas.microsoft.com/office/drawing/2014/main" id="{82B34F3D-D0B8-4F47-96C3-DD828623AB16}"/>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29" name="…">
              <a:extLst>
                <a:ext uri="{FF2B5EF4-FFF2-40B4-BE49-F238E27FC236}">
                  <a16:creationId xmlns:a16="http://schemas.microsoft.com/office/drawing/2014/main" id="{0F70228F-4E40-5C47-A81B-21C011D7AABF}"/>
                </a:ext>
              </a:extLst>
            </p:cNvPr>
            <p:cNvSpPr/>
            <p:nvPr/>
          </p:nvSpPr>
          <p:spPr>
            <a:xfrm>
              <a:off x="65022" y="103322"/>
              <a:ext cx="607322"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30" name="Rectangle 165">
            <a:extLst>
              <a:ext uri="{FF2B5EF4-FFF2-40B4-BE49-F238E27FC236}">
                <a16:creationId xmlns:a16="http://schemas.microsoft.com/office/drawing/2014/main" id="{489485A3-D9D6-9946-BFFD-0B9A61C38502}"/>
              </a:ext>
            </a:extLst>
          </p:cNvPr>
          <p:cNvGrpSpPr/>
          <p:nvPr/>
        </p:nvGrpSpPr>
        <p:grpSpPr>
          <a:xfrm>
            <a:off x="2904468" y="4996314"/>
            <a:ext cx="518465" cy="432425"/>
            <a:chOff x="0" y="0"/>
            <a:chExt cx="737370" cy="615004"/>
          </a:xfrm>
        </p:grpSpPr>
        <p:sp>
          <p:nvSpPr>
            <p:cNvPr id="31" name="Rectangle">
              <a:extLst>
                <a:ext uri="{FF2B5EF4-FFF2-40B4-BE49-F238E27FC236}">
                  <a16:creationId xmlns:a16="http://schemas.microsoft.com/office/drawing/2014/main" id="{BEA8996D-DAC7-5349-9F68-BE1B7FB07E27}"/>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32" name="…">
              <a:extLst>
                <a:ext uri="{FF2B5EF4-FFF2-40B4-BE49-F238E27FC236}">
                  <a16:creationId xmlns:a16="http://schemas.microsoft.com/office/drawing/2014/main" id="{17EBC959-EF8F-7242-A9D5-886717EA484F}"/>
                </a:ext>
              </a:extLst>
            </p:cNvPr>
            <p:cNvSpPr/>
            <p:nvPr/>
          </p:nvSpPr>
          <p:spPr>
            <a:xfrm>
              <a:off x="65022" y="103322"/>
              <a:ext cx="607322"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33" name="Rectangle 144">
            <a:extLst>
              <a:ext uri="{FF2B5EF4-FFF2-40B4-BE49-F238E27FC236}">
                <a16:creationId xmlns:a16="http://schemas.microsoft.com/office/drawing/2014/main" id="{C4D68257-4DF5-584C-9087-859CCD565E94}"/>
              </a:ext>
            </a:extLst>
          </p:cNvPr>
          <p:cNvGrpSpPr/>
          <p:nvPr/>
        </p:nvGrpSpPr>
        <p:grpSpPr>
          <a:xfrm>
            <a:off x="2040364" y="4996314"/>
            <a:ext cx="518464" cy="432425"/>
            <a:chOff x="0" y="0"/>
            <a:chExt cx="737370" cy="615004"/>
          </a:xfrm>
        </p:grpSpPr>
        <p:sp>
          <p:nvSpPr>
            <p:cNvPr id="34" name="Rectangle">
              <a:extLst>
                <a:ext uri="{FF2B5EF4-FFF2-40B4-BE49-F238E27FC236}">
                  <a16:creationId xmlns:a16="http://schemas.microsoft.com/office/drawing/2014/main" id="{4BBA461B-D59A-A046-AE5B-C79532E5FF63}"/>
                </a:ext>
              </a:extLst>
            </p:cNvPr>
            <p:cNvSpPr/>
            <p:nvPr/>
          </p:nvSpPr>
          <p:spPr>
            <a:xfrm>
              <a:off x="0" y="0"/>
              <a:ext cx="737370" cy="615004"/>
            </a:xfrm>
            <a:prstGeom prst="rect">
              <a:avLst/>
            </a:prstGeom>
            <a:solidFill>
              <a:srgbClr val="FFFFFF"/>
            </a:solidFill>
            <a:ln w="12700" cap="flat">
              <a:noFill/>
              <a:miter lim="400000"/>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35" name="…">
              <a:extLst>
                <a:ext uri="{FF2B5EF4-FFF2-40B4-BE49-F238E27FC236}">
                  <a16:creationId xmlns:a16="http://schemas.microsoft.com/office/drawing/2014/main" id="{02468D2C-6ACC-5C43-8402-DD6A01C4FDB6}"/>
                </a:ext>
              </a:extLst>
            </p:cNvPr>
            <p:cNvSpPr/>
            <p:nvPr/>
          </p:nvSpPr>
          <p:spPr>
            <a:xfrm>
              <a:off x="65022" y="103322"/>
              <a:ext cx="607324" cy="40836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    …</a:t>
              </a:r>
            </a:p>
          </p:txBody>
        </p:sp>
      </p:grpSp>
      <p:grpSp>
        <p:nvGrpSpPr>
          <p:cNvPr id="36" name="Rectangle 115">
            <a:extLst>
              <a:ext uri="{FF2B5EF4-FFF2-40B4-BE49-F238E27FC236}">
                <a16:creationId xmlns:a16="http://schemas.microsoft.com/office/drawing/2014/main" id="{6F04E9CE-47BF-9641-8552-B339C94C3039}"/>
              </a:ext>
            </a:extLst>
          </p:cNvPr>
          <p:cNvGrpSpPr/>
          <p:nvPr/>
        </p:nvGrpSpPr>
        <p:grpSpPr>
          <a:xfrm>
            <a:off x="3883787" y="2087530"/>
            <a:ext cx="1843425" cy="403251"/>
            <a:chOff x="0" y="-1"/>
            <a:chExt cx="2621758" cy="573511"/>
          </a:xfrm>
        </p:grpSpPr>
        <p:sp>
          <p:nvSpPr>
            <p:cNvPr id="37" name="Rectangle">
              <a:extLst>
                <a:ext uri="{FF2B5EF4-FFF2-40B4-BE49-F238E27FC236}">
                  <a16:creationId xmlns:a16="http://schemas.microsoft.com/office/drawing/2014/main" id="{0AD4E6CF-C18E-4C40-B086-7692AC69D959}"/>
                </a:ext>
              </a:extLst>
            </p:cNvPr>
            <p:cNvSpPr/>
            <p:nvPr/>
          </p:nvSpPr>
          <p:spPr>
            <a:xfrm>
              <a:off x="0" y="-1"/>
              <a:ext cx="2621758" cy="573511"/>
            </a:xfrm>
            <a:prstGeom prst="rect">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defTabSz="914367">
                <a:defRPr sz="1800" b="0">
                  <a:solidFill>
                    <a:srgbClr val="FFFFFF"/>
                  </a:solidFill>
                  <a:latin typeface="Calibri"/>
                  <a:ea typeface="Calibri"/>
                  <a:cs typeface="Calibri"/>
                  <a:sym typeface="Calibri"/>
                </a:defRPr>
              </a:pPr>
              <a:endParaRPr sz="1266" dirty="0"/>
            </a:p>
          </p:txBody>
        </p:sp>
        <p:sp>
          <p:nvSpPr>
            <p:cNvPr id="38" name="ICS">
              <a:extLst>
                <a:ext uri="{FF2B5EF4-FFF2-40B4-BE49-F238E27FC236}">
                  <a16:creationId xmlns:a16="http://schemas.microsoft.com/office/drawing/2014/main" id="{8116D2AA-532E-3C4D-8A7F-32D5D8B523D0}"/>
                </a:ext>
              </a:extLst>
            </p:cNvPr>
            <p:cNvSpPr txBox="1"/>
            <p:nvPr/>
          </p:nvSpPr>
          <p:spPr>
            <a:xfrm>
              <a:off x="65024" y="82574"/>
              <a:ext cx="2491710"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solidFill>
                    <a:srgbClr val="FFFFFF"/>
                  </a:solidFill>
                  <a:latin typeface="Calibri"/>
                  <a:ea typeface="Calibri"/>
                  <a:cs typeface="Calibri"/>
                  <a:sym typeface="Calibri"/>
                </a:defRPr>
              </a:lvl1pPr>
            </a:lstStyle>
            <a:p>
              <a:r>
                <a:rPr sz="1266" dirty="0"/>
                <a:t>ICS</a:t>
              </a:r>
            </a:p>
          </p:txBody>
        </p:sp>
      </p:grpSp>
      <p:grpSp>
        <p:nvGrpSpPr>
          <p:cNvPr id="39" name="Rectangle 116">
            <a:extLst>
              <a:ext uri="{FF2B5EF4-FFF2-40B4-BE49-F238E27FC236}">
                <a16:creationId xmlns:a16="http://schemas.microsoft.com/office/drawing/2014/main" id="{5E7597FB-A18C-9F4E-AE8F-F799AA650669}"/>
              </a:ext>
            </a:extLst>
          </p:cNvPr>
          <p:cNvGrpSpPr/>
          <p:nvPr/>
        </p:nvGrpSpPr>
        <p:grpSpPr>
          <a:xfrm>
            <a:off x="6648925" y="2087530"/>
            <a:ext cx="1843424" cy="403251"/>
            <a:chOff x="0" y="-1"/>
            <a:chExt cx="2621758" cy="573511"/>
          </a:xfrm>
        </p:grpSpPr>
        <p:sp>
          <p:nvSpPr>
            <p:cNvPr id="40" name="Rectangle">
              <a:extLst>
                <a:ext uri="{FF2B5EF4-FFF2-40B4-BE49-F238E27FC236}">
                  <a16:creationId xmlns:a16="http://schemas.microsoft.com/office/drawing/2014/main" id="{27CB71A5-2536-C149-ABE6-7CAB7E9BE6DD}"/>
                </a:ext>
              </a:extLst>
            </p:cNvPr>
            <p:cNvSpPr/>
            <p:nvPr/>
          </p:nvSpPr>
          <p:spPr>
            <a:xfrm>
              <a:off x="0" y="-1"/>
              <a:ext cx="2621758" cy="573511"/>
            </a:xfrm>
            <a:prstGeom prst="rect">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defTabSz="914367">
                <a:defRPr sz="1800" b="0">
                  <a:solidFill>
                    <a:srgbClr val="FFFFFF"/>
                  </a:solidFill>
                  <a:latin typeface="Calibri"/>
                  <a:ea typeface="Calibri"/>
                  <a:cs typeface="Calibri"/>
                  <a:sym typeface="Calibri"/>
                </a:defRPr>
              </a:pPr>
              <a:endParaRPr sz="1266" dirty="0"/>
            </a:p>
          </p:txBody>
        </p:sp>
        <p:sp>
          <p:nvSpPr>
            <p:cNvPr id="41" name="DMSC">
              <a:extLst>
                <a:ext uri="{FF2B5EF4-FFF2-40B4-BE49-F238E27FC236}">
                  <a16:creationId xmlns:a16="http://schemas.microsoft.com/office/drawing/2014/main" id="{310AC529-F01B-6443-B6EE-4E8DB2713AB9}"/>
                </a:ext>
              </a:extLst>
            </p:cNvPr>
            <p:cNvSpPr txBox="1"/>
            <p:nvPr/>
          </p:nvSpPr>
          <p:spPr>
            <a:xfrm>
              <a:off x="65024" y="82574"/>
              <a:ext cx="2491710"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solidFill>
                    <a:srgbClr val="FFFFFF"/>
                  </a:solidFill>
                  <a:latin typeface="Calibri"/>
                  <a:ea typeface="Calibri"/>
                  <a:cs typeface="Calibri"/>
                  <a:sym typeface="Calibri"/>
                </a:defRPr>
              </a:lvl1pPr>
            </a:lstStyle>
            <a:p>
              <a:r>
                <a:rPr sz="1266" dirty="0"/>
                <a:t>DMSC</a:t>
              </a:r>
            </a:p>
          </p:txBody>
        </p:sp>
      </p:grpSp>
      <p:grpSp>
        <p:nvGrpSpPr>
          <p:cNvPr id="42" name="Rectangle 103">
            <a:extLst>
              <a:ext uri="{FF2B5EF4-FFF2-40B4-BE49-F238E27FC236}">
                <a16:creationId xmlns:a16="http://schemas.microsoft.com/office/drawing/2014/main" id="{A7193EDF-0B3A-6240-AC09-CEA56078E946}"/>
              </a:ext>
            </a:extLst>
          </p:cNvPr>
          <p:cNvGrpSpPr/>
          <p:nvPr/>
        </p:nvGrpSpPr>
        <p:grpSpPr>
          <a:xfrm>
            <a:off x="2904468" y="2087530"/>
            <a:ext cx="518465" cy="403251"/>
            <a:chOff x="-1" y="-1"/>
            <a:chExt cx="737371" cy="573511"/>
          </a:xfrm>
        </p:grpSpPr>
        <p:sp>
          <p:nvSpPr>
            <p:cNvPr id="43" name="Rectangle">
              <a:extLst>
                <a:ext uri="{FF2B5EF4-FFF2-40B4-BE49-F238E27FC236}">
                  <a16:creationId xmlns:a16="http://schemas.microsoft.com/office/drawing/2014/main" id="{4E9FD457-09A1-BD4C-8A51-ED01C849D53D}"/>
                </a:ext>
              </a:extLst>
            </p:cNvPr>
            <p:cNvSpPr/>
            <p:nvPr/>
          </p:nvSpPr>
          <p:spPr>
            <a:xfrm>
              <a:off x="-1" y="-1"/>
              <a:ext cx="737371" cy="573511"/>
            </a:xfrm>
            <a:prstGeom prst="rect">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defTabSz="914367">
                <a:defRPr sz="1800" b="0">
                  <a:solidFill>
                    <a:srgbClr val="FFFFFF"/>
                  </a:solidFill>
                  <a:latin typeface="Calibri"/>
                  <a:ea typeface="Calibri"/>
                  <a:cs typeface="Calibri"/>
                  <a:sym typeface="Calibri"/>
                </a:defRPr>
              </a:pPr>
              <a:endParaRPr sz="1266" dirty="0"/>
            </a:p>
          </p:txBody>
        </p:sp>
        <p:sp>
          <p:nvSpPr>
            <p:cNvPr id="44" name="MFE">
              <a:extLst>
                <a:ext uri="{FF2B5EF4-FFF2-40B4-BE49-F238E27FC236}">
                  <a16:creationId xmlns:a16="http://schemas.microsoft.com/office/drawing/2014/main" id="{25F78AC6-5953-D546-9AED-415C12E1351C}"/>
                </a:ext>
              </a:extLst>
            </p:cNvPr>
            <p:cNvSpPr txBox="1"/>
            <p:nvPr/>
          </p:nvSpPr>
          <p:spPr>
            <a:xfrm>
              <a:off x="65023" y="82574"/>
              <a:ext cx="607323"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solidFill>
                    <a:srgbClr val="FFFFFF"/>
                  </a:solidFill>
                  <a:latin typeface="Calibri"/>
                  <a:ea typeface="Calibri"/>
                  <a:cs typeface="Calibri"/>
                  <a:sym typeface="Calibri"/>
                </a:defRPr>
              </a:lvl1pPr>
            </a:lstStyle>
            <a:p>
              <a:r>
                <a:rPr sz="1266" dirty="0"/>
                <a:t>MFE</a:t>
              </a:r>
            </a:p>
          </p:txBody>
        </p:sp>
      </p:grpSp>
      <p:grpSp>
        <p:nvGrpSpPr>
          <p:cNvPr id="45" name="Rectangle 104">
            <a:extLst>
              <a:ext uri="{FF2B5EF4-FFF2-40B4-BE49-F238E27FC236}">
                <a16:creationId xmlns:a16="http://schemas.microsoft.com/office/drawing/2014/main" id="{7998BE00-2748-D942-94F0-477692DA5007}"/>
              </a:ext>
            </a:extLst>
          </p:cNvPr>
          <p:cNvGrpSpPr/>
          <p:nvPr/>
        </p:nvGrpSpPr>
        <p:grpSpPr>
          <a:xfrm>
            <a:off x="5554390" y="2087530"/>
            <a:ext cx="518465" cy="403251"/>
            <a:chOff x="-1" y="-1"/>
            <a:chExt cx="737371" cy="573511"/>
          </a:xfrm>
        </p:grpSpPr>
        <p:sp>
          <p:nvSpPr>
            <p:cNvPr id="46" name="Rectangle">
              <a:extLst>
                <a:ext uri="{FF2B5EF4-FFF2-40B4-BE49-F238E27FC236}">
                  <a16:creationId xmlns:a16="http://schemas.microsoft.com/office/drawing/2014/main" id="{DF876B2E-E409-8D47-BF9B-2F193CFD296A}"/>
                </a:ext>
              </a:extLst>
            </p:cNvPr>
            <p:cNvSpPr/>
            <p:nvPr/>
          </p:nvSpPr>
          <p:spPr>
            <a:xfrm>
              <a:off x="-1" y="-1"/>
              <a:ext cx="737371" cy="573511"/>
            </a:xfrm>
            <a:prstGeom prst="rect">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defTabSz="914367">
                <a:defRPr sz="1800" b="0">
                  <a:solidFill>
                    <a:srgbClr val="FFFFFF"/>
                  </a:solidFill>
                  <a:latin typeface="Calibri"/>
                  <a:ea typeface="Calibri"/>
                  <a:cs typeface="Calibri"/>
                  <a:sym typeface="Calibri"/>
                </a:defRPr>
              </a:pPr>
              <a:endParaRPr sz="1266" dirty="0"/>
            </a:p>
          </p:txBody>
        </p:sp>
        <p:sp>
          <p:nvSpPr>
            <p:cNvPr id="47" name="MFE">
              <a:extLst>
                <a:ext uri="{FF2B5EF4-FFF2-40B4-BE49-F238E27FC236}">
                  <a16:creationId xmlns:a16="http://schemas.microsoft.com/office/drawing/2014/main" id="{E80A3D7A-5796-334E-B3D5-839A9869058D}"/>
                </a:ext>
              </a:extLst>
            </p:cNvPr>
            <p:cNvSpPr txBox="1"/>
            <p:nvPr/>
          </p:nvSpPr>
          <p:spPr>
            <a:xfrm>
              <a:off x="65023" y="82574"/>
              <a:ext cx="607323"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solidFill>
                    <a:srgbClr val="FFFFFF"/>
                  </a:solidFill>
                  <a:latin typeface="Calibri"/>
                  <a:ea typeface="Calibri"/>
                  <a:cs typeface="Calibri"/>
                  <a:sym typeface="Calibri"/>
                </a:defRPr>
              </a:lvl1pPr>
            </a:lstStyle>
            <a:p>
              <a:r>
                <a:rPr sz="1266" dirty="0"/>
                <a:t>MFE</a:t>
              </a:r>
            </a:p>
          </p:txBody>
        </p:sp>
      </p:grpSp>
      <p:grpSp>
        <p:nvGrpSpPr>
          <p:cNvPr id="48" name="Rectangle 105">
            <a:extLst>
              <a:ext uri="{FF2B5EF4-FFF2-40B4-BE49-F238E27FC236}">
                <a16:creationId xmlns:a16="http://schemas.microsoft.com/office/drawing/2014/main" id="{67FD6107-3A4F-3341-9EA0-73AB2F6D5FE1}"/>
              </a:ext>
            </a:extLst>
          </p:cNvPr>
          <p:cNvGrpSpPr/>
          <p:nvPr/>
        </p:nvGrpSpPr>
        <p:grpSpPr>
          <a:xfrm>
            <a:off x="9241238" y="2087530"/>
            <a:ext cx="518465" cy="403251"/>
            <a:chOff x="-1" y="-1"/>
            <a:chExt cx="737371" cy="573511"/>
          </a:xfrm>
        </p:grpSpPr>
        <p:sp>
          <p:nvSpPr>
            <p:cNvPr id="49" name="Rectangle">
              <a:extLst>
                <a:ext uri="{FF2B5EF4-FFF2-40B4-BE49-F238E27FC236}">
                  <a16:creationId xmlns:a16="http://schemas.microsoft.com/office/drawing/2014/main" id="{8D79E613-2A49-BB43-ABCB-BF933E250DCF}"/>
                </a:ext>
              </a:extLst>
            </p:cNvPr>
            <p:cNvSpPr/>
            <p:nvPr/>
          </p:nvSpPr>
          <p:spPr>
            <a:xfrm>
              <a:off x="-1" y="-1"/>
              <a:ext cx="737371" cy="573511"/>
            </a:xfrm>
            <a:prstGeom prst="rect">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defTabSz="914367">
                <a:defRPr sz="1800" b="0">
                  <a:solidFill>
                    <a:srgbClr val="FFFFFF"/>
                  </a:solidFill>
                  <a:latin typeface="Calibri"/>
                  <a:ea typeface="Calibri"/>
                  <a:cs typeface="Calibri"/>
                  <a:sym typeface="Calibri"/>
                </a:defRPr>
              </a:pPr>
              <a:endParaRPr sz="1266" dirty="0"/>
            </a:p>
          </p:txBody>
        </p:sp>
        <p:sp>
          <p:nvSpPr>
            <p:cNvPr id="50" name="MFE">
              <a:extLst>
                <a:ext uri="{FF2B5EF4-FFF2-40B4-BE49-F238E27FC236}">
                  <a16:creationId xmlns:a16="http://schemas.microsoft.com/office/drawing/2014/main" id="{CC5F3624-CFEB-2241-A246-88B359B71D72}"/>
                </a:ext>
              </a:extLst>
            </p:cNvPr>
            <p:cNvSpPr txBox="1"/>
            <p:nvPr/>
          </p:nvSpPr>
          <p:spPr>
            <a:xfrm>
              <a:off x="65023" y="82574"/>
              <a:ext cx="607323"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solidFill>
                    <a:srgbClr val="FFFFFF"/>
                  </a:solidFill>
                  <a:latin typeface="Calibri"/>
                  <a:ea typeface="Calibri"/>
                  <a:cs typeface="Calibri"/>
                  <a:sym typeface="Calibri"/>
                </a:defRPr>
              </a:lvl1pPr>
            </a:lstStyle>
            <a:p>
              <a:r>
                <a:rPr sz="1266" dirty="0"/>
                <a:t>MFE</a:t>
              </a:r>
            </a:p>
          </p:txBody>
        </p:sp>
      </p:grpSp>
      <p:sp>
        <p:nvSpPr>
          <p:cNvPr id="51" name="TextBox 4">
            <a:extLst>
              <a:ext uri="{FF2B5EF4-FFF2-40B4-BE49-F238E27FC236}">
                <a16:creationId xmlns:a16="http://schemas.microsoft.com/office/drawing/2014/main" id="{47D32362-B7B0-4846-A19B-B887D1A56CE8}"/>
              </a:ext>
            </a:extLst>
          </p:cNvPr>
          <p:cNvSpPr txBox="1"/>
          <p:nvPr/>
        </p:nvSpPr>
        <p:spPr>
          <a:xfrm>
            <a:off x="1180022" y="1259642"/>
            <a:ext cx="2384625" cy="243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a:spAutoFit/>
          </a:bodyPr>
          <a:lstStyle/>
          <a:p>
            <a:pPr defTabSz="914367">
              <a:defRPr sz="1400" b="0">
                <a:latin typeface="Calibri"/>
                <a:ea typeface="Calibri"/>
                <a:cs typeface="Calibri"/>
                <a:sym typeface="Calibri"/>
              </a:defRPr>
            </a:pPr>
            <a:r>
              <a:rPr sz="984" dirty="0"/>
              <a:t>Steven Alcock, Detector Group, 2</a:t>
            </a:r>
            <a:r>
              <a:rPr sz="984" baseline="30428" dirty="0"/>
              <a:t>nd</a:t>
            </a:r>
            <a:r>
              <a:rPr sz="984" dirty="0"/>
              <a:t> July 2019</a:t>
            </a:r>
          </a:p>
        </p:txBody>
      </p:sp>
      <p:grpSp>
        <p:nvGrpSpPr>
          <p:cNvPr id="52" name="Rectangle 8">
            <a:extLst>
              <a:ext uri="{FF2B5EF4-FFF2-40B4-BE49-F238E27FC236}">
                <a16:creationId xmlns:a16="http://schemas.microsoft.com/office/drawing/2014/main" id="{9D2BE8A2-DFE8-A845-A4E6-877D7AB39094}"/>
              </a:ext>
            </a:extLst>
          </p:cNvPr>
          <p:cNvGrpSpPr/>
          <p:nvPr/>
        </p:nvGrpSpPr>
        <p:grpSpPr>
          <a:xfrm>
            <a:off x="2731646" y="1741888"/>
            <a:ext cx="7200877" cy="1612998"/>
            <a:chOff x="-1" y="-1"/>
            <a:chExt cx="10241246" cy="2294039"/>
          </a:xfrm>
        </p:grpSpPr>
        <p:sp>
          <p:nvSpPr>
            <p:cNvPr id="53" name="Rectangle">
              <a:extLst>
                <a:ext uri="{FF2B5EF4-FFF2-40B4-BE49-F238E27FC236}">
                  <a16:creationId xmlns:a16="http://schemas.microsoft.com/office/drawing/2014/main" id="{DA4F4C6B-57D5-764F-B8A1-3BF2C7D94832}"/>
                </a:ext>
              </a:extLst>
            </p:cNvPr>
            <p:cNvSpPr/>
            <p:nvPr/>
          </p:nvSpPr>
          <p:spPr>
            <a:xfrm>
              <a:off x="-1" y="-1"/>
              <a:ext cx="10241246" cy="2294039"/>
            </a:xfrm>
            <a:prstGeom prst="rect">
              <a:avLst/>
            </a:prstGeom>
            <a:solidFill>
              <a:srgbClr val="CCC1DA"/>
            </a:solidFill>
            <a:ln w="25400" cap="flat">
              <a:solidFill>
                <a:srgbClr val="3A5E8A"/>
              </a:solidFill>
              <a:prstDash val="solid"/>
              <a:round/>
            </a:ln>
            <a:effectLst/>
          </p:spPr>
          <p:txBody>
            <a:bodyPr wrap="square" lIns="45719" tIns="45719" rIns="45719" bIns="45719" numCol="1" anchor="t">
              <a:noAutofit/>
            </a:bodyPr>
            <a:lstStyle/>
            <a:p>
              <a:pPr defTabSz="914367">
                <a:defRPr sz="1800" b="0">
                  <a:latin typeface="Calibri"/>
                  <a:ea typeface="Calibri"/>
                  <a:cs typeface="Calibri"/>
                  <a:sym typeface="Calibri"/>
                </a:defRPr>
              </a:pPr>
              <a:endParaRPr sz="1266" dirty="0"/>
            </a:p>
          </p:txBody>
        </p:sp>
        <p:sp>
          <p:nvSpPr>
            <p:cNvPr id="54" name="Backend Master">
              <a:extLst>
                <a:ext uri="{FF2B5EF4-FFF2-40B4-BE49-F238E27FC236}">
                  <a16:creationId xmlns:a16="http://schemas.microsoft.com/office/drawing/2014/main" id="{0D1E28C5-EFA5-F44C-A639-DBDD098A9B60}"/>
                </a:ext>
              </a:extLst>
            </p:cNvPr>
            <p:cNvSpPr txBox="1"/>
            <p:nvPr/>
          </p:nvSpPr>
          <p:spPr>
            <a:xfrm>
              <a:off x="65023" y="-1"/>
              <a:ext cx="10111198"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l" defTabSz="1300480">
                <a:defRPr sz="1800" b="0">
                  <a:latin typeface="Calibri"/>
                  <a:ea typeface="Calibri"/>
                  <a:cs typeface="Calibri"/>
                  <a:sym typeface="Calibri"/>
                </a:defRPr>
              </a:lvl1pPr>
            </a:lstStyle>
            <a:p>
              <a:r>
                <a:rPr sz="1266" dirty="0"/>
                <a:t>Backend Master</a:t>
              </a:r>
            </a:p>
          </p:txBody>
        </p:sp>
      </p:grpSp>
      <p:grpSp>
        <p:nvGrpSpPr>
          <p:cNvPr id="55" name="Rectangle 9">
            <a:extLst>
              <a:ext uri="{FF2B5EF4-FFF2-40B4-BE49-F238E27FC236}">
                <a16:creationId xmlns:a16="http://schemas.microsoft.com/office/drawing/2014/main" id="{C43BF1A8-9C49-4C46-B196-BD76AD72FEBF}"/>
              </a:ext>
            </a:extLst>
          </p:cNvPr>
          <p:cNvGrpSpPr/>
          <p:nvPr/>
        </p:nvGrpSpPr>
        <p:grpSpPr>
          <a:xfrm>
            <a:off x="2904468" y="2807246"/>
            <a:ext cx="518465" cy="403251"/>
            <a:chOff x="-1" y="-1"/>
            <a:chExt cx="737371" cy="573511"/>
          </a:xfrm>
        </p:grpSpPr>
        <p:sp>
          <p:nvSpPr>
            <p:cNvPr id="56" name="Rectangle">
              <a:extLst>
                <a:ext uri="{FF2B5EF4-FFF2-40B4-BE49-F238E27FC236}">
                  <a16:creationId xmlns:a16="http://schemas.microsoft.com/office/drawing/2014/main" id="{863F2C44-B4CF-5E48-A809-95A3D9A8B776}"/>
                </a:ext>
              </a:extLst>
            </p:cNvPr>
            <p:cNvSpPr/>
            <p:nvPr/>
          </p:nvSpPr>
          <p:spPr>
            <a:xfrm>
              <a:off x="-1" y="-1"/>
              <a:ext cx="737371" cy="573511"/>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57" name="MFE">
              <a:extLst>
                <a:ext uri="{FF2B5EF4-FFF2-40B4-BE49-F238E27FC236}">
                  <a16:creationId xmlns:a16="http://schemas.microsoft.com/office/drawing/2014/main" id="{8D61175B-6678-2A49-87BB-B139725D1F76}"/>
                </a:ext>
              </a:extLst>
            </p:cNvPr>
            <p:cNvSpPr txBox="1"/>
            <p:nvPr/>
          </p:nvSpPr>
          <p:spPr>
            <a:xfrm>
              <a:off x="65023" y="82574"/>
              <a:ext cx="607323"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MFE</a:t>
              </a:r>
            </a:p>
          </p:txBody>
        </p:sp>
      </p:grpSp>
      <p:sp>
        <p:nvSpPr>
          <p:cNvPr id="58" name="Elbow Connector 36">
            <a:extLst>
              <a:ext uri="{FF2B5EF4-FFF2-40B4-BE49-F238E27FC236}">
                <a16:creationId xmlns:a16="http://schemas.microsoft.com/office/drawing/2014/main" id="{3DC648E0-72CE-4E46-9FD4-4464772D8C82}"/>
              </a:ext>
            </a:extLst>
          </p:cNvPr>
          <p:cNvSpPr/>
          <p:nvPr/>
        </p:nvSpPr>
        <p:spPr>
          <a:xfrm>
            <a:off x="3431494" y="3008765"/>
            <a:ext cx="595611" cy="6822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rgbClr val="000000"/>
            </a:solidFill>
            <a:headEnd type="triangle"/>
            <a:tailEnd type="triangle"/>
          </a:ln>
        </p:spPr>
        <p:txBody>
          <a:bodyPr/>
          <a:lstStyle/>
          <a:p>
            <a:endParaRPr sz="1266" dirty="0"/>
          </a:p>
        </p:txBody>
      </p:sp>
      <p:sp>
        <p:nvSpPr>
          <p:cNvPr id="59" name="Elbow Connector 37">
            <a:extLst>
              <a:ext uri="{FF2B5EF4-FFF2-40B4-BE49-F238E27FC236}">
                <a16:creationId xmlns:a16="http://schemas.microsoft.com/office/drawing/2014/main" id="{F26EBF1E-521D-E841-880A-910B65F74E5F}"/>
              </a:ext>
            </a:extLst>
          </p:cNvPr>
          <p:cNvSpPr/>
          <p:nvPr/>
        </p:nvSpPr>
        <p:spPr>
          <a:xfrm>
            <a:off x="2299210" y="3008765"/>
            <a:ext cx="595611" cy="6822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25400">
            <a:solidFill>
              <a:srgbClr val="000000"/>
            </a:solidFill>
            <a:headEnd type="triangle"/>
            <a:tailEnd type="triangle"/>
          </a:ln>
        </p:spPr>
        <p:txBody>
          <a:bodyPr/>
          <a:lstStyle/>
          <a:p>
            <a:endParaRPr sz="1266" dirty="0"/>
          </a:p>
        </p:txBody>
      </p:sp>
      <p:grpSp>
        <p:nvGrpSpPr>
          <p:cNvPr id="60" name="Rectangle 47">
            <a:extLst>
              <a:ext uri="{FF2B5EF4-FFF2-40B4-BE49-F238E27FC236}">
                <a16:creationId xmlns:a16="http://schemas.microsoft.com/office/drawing/2014/main" id="{9C97C081-6758-4647-87E7-7B1AB10D3CC0}"/>
              </a:ext>
            </a:extLst>
          </p:cNvPr>
          <p:cNvGrpSpPr/>
          <p:nvPr/>
        </p:nvGrpSpPr>
        <p:grpSpPr>
          <a:xfrm>
            <a:off x="2040363" y="4593064"/>
            <a:ext cx="518465" cy="432425"/>
            <a:chOff x="-1" y="0"/>
            <a:chExt cx="737371" cy="615004"/>
          </a:xfrm>
        </p:grpSpPr>
        <p:sp>
          <p:nvSpPr>
            <p:cNvPr id="61" name="Rectangle">
              <a:extLst>
                <a:ext uri="{FF2B5EF4-FFF2-40B4-BE49-F238E27FC236}">
                  <a16:creationId xmlns:a16="http://schemas.microsoft.com/office/drawing/2014/main" id="{04FF2051-2C74-A844-9E4C-615FD265A5F6}"/>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62" name="ADC">
              <a:extLst>
                <a:ext uri="{FF2B5EF4-FFF2-40B4-BE49-F238E27FC236}">
                  <a16:creationId xmlns:a16="http://schemas.microsoft.com/office/drawing/2014/main" id="{8F4863AF-7959-E94E-97DF-CD5FA733BA02}"/>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63" name="Rectangle 48">
            <a:extLst>
              <a:ext uri="{FF2B5EF4-FFF2-40B4-BE49-F238E27FC236}">
                <a16:creationId xmlns:a16="http://schemas.microsoft.com/office/drawing/2014/main" id="{07D34202-8D83-8E4D-84BD-51C718F4A381}"/>
              </a:ext>
            </a:extLst>
          </p:cNvPr>
          <p:cNvGrpSpPr/>
          <p:nvPr/>
        </p:nvGrpSpPr>
        <p:grpSpPr>
          <a:xfrm>
            <a:off x="2904468" y="4593064"/>
            <a:ext cx="518465" cy="432425"/>
            <a:chOff x="-1" y="0"/>
            <a:chExt cx="737371" cy="615004"/>
          </a:xfrm>
        </p:grpSpPr>
        <p:sp>
          <p:nvSpPr>
            <p:cNvPr id="64" name="Rectangle">
              <a:extLst>
                <a:ext uri="{FF2B5EF4-FFF2-40B4-BE49-F238E27FC236}">
                  <a16:creationId xmlns:a16="http://schemas.microsoft.com/office/drawing/2014/main" id="{8AC70EAD-1B7C-C844-A1E5-6747DFCE380F}"/>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65" name="ADC">
              <a:extLst>
                <a:ext uri="{FF2B5EF4-FFF2-40B4-BE49-F238E27FC236}">
                  <a16:creationId xmlns:a16="http://schemas.microsoft.com/office/drawing/2014/main" id="{162371FB-F5F1-854C-A325-4CF51ADFF3A3}"/>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66" name="Rectangle 49">
            <a:extLst>
              <a:ext uri="{FF2B5EF4-FFF2-40B4-BE49-F238E27FC236}">
                <a16:creationId xmlns:a16="http://schemas.microsoft.com/office/drawing/2014/main" id="{21FCE538-A89E-8346-B25D-F78E25CD766F}"/>
              </a:ext>
            </a:extLst>
          </p:cNvPr>
          <p:cNvGrpSpPr/>
          <p:nvPr/>
        </p:nvGrpSpPr>
        <p:grpSpPr>
          <a:xfrm>
            <a:off x="3768573" y="4593064"/>
            <a:ext cx="518465" cy="432425"/>
            <a:chOff x="-1" y="0"/>
            <a:chExt cx="737371" cy="615004"/>
          </a:xfrm>
        </p:grpSpPr>
        <p:sp>
          <p:nvSpPr>
            <p:cNvPr id="67" name="Rectangle">
              <a:extLst>
                <a:ext uri="{FF2B5EF4-FFF2-40B4-BE49-F238E27FC236}">
                  <a16:creationId xmlns:a16="http://schemas.microsoft.com/office/drawing/2014/main" id="{87405A34-C60E-9C4A-A2BA-809BBB640593}"/>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68" name="ADC">
              <a:extLst>
                <a:ext uri="{FF2B5EF4-FFF2-40B4-BE49-F238E27FC236}">
                  <a16:creationId xmlns:a16="http://schemas.microsoft.com/office/drawing/2014/main" id="{7D5ABAB7-A6C9-B94B-929F-4B79AD3BE829}"/>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69" name="Rectangle 50">
            <a:extLst>
              <a:ext uri="{FF2B5EF4-FFF2-40B4-BE49-F238E27FC236}">
                <a16:creationId xmlns:a16="http://schemas.microsoft.com/office/drawing/2014/main" id="{3C9DB367-5765-724A-9B54-4E5FC52D11B8}"/>
              </a:ext>
            </a:extLst>
          </p:cNvPr>
          <p:cNvGrpSpPr/>
          <p:nvPr/>
        </p:nvGrpSpPr>
        <p:grpSpPr>
          <a:xfrm>
            <a:off x="5554390" y="2807246"/>
            <a:ext cx="518465" cy="403251"/>
            <a:chOff x="-1" y="-1"/>
            <a:chExt cx="737371" cy="573511"/>
          </a:xfrm>
        </p:grpSpPr>
        <p:sp>
          <p:nvSpPr>
            <p:cNvPr id="70" name="Rectangle">
              <a:extLst>
                <a:ext uri="{FF2B5EF4-FFF2-40B4-BE49-F238E27FC236}">
                  <a16:creationId xmlns:a16="http://schemas.microsoft.com/office/drawing/2014/main" id="{C7B0C315-5E77-F34E-B8C4-795AB4C9DB4D}"/>
                </a:ext>
              </a:extLst>
            </p:cNvPr>
            <p:cNvSpPr/>
            <p:nvPr/>
          </p:nvSpPr>
          <p:spPr>
            <a:xfrm>
              <a:off x="-1" y="-1"/>
              <a:ext cx="737371" cy="573511"/>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71" name="MFE">
              <a:extLst>
                <a:ext uri="{FF2B5EF4-FFF2-40B4-BE49-F238E27FC236}">
                  <a16:creationId xmlns:a16="http://schemas.microsoft.com/office/drawing/2014/main" id="{CB2B5A9E-B425-CD44-B2A1-01B16A04233F}"/>
                </a:ext>
              </a:extLst>
            </p:cNvPr>
            <p:cNvSpPr txBox="1"/>
            <p:nvPr/>
          </p:nvSpPr>
          <p:spPr>
            <a:xfrm>
              <a:off x="65023" y="82574"/>
              <a:ext cx="607323"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MFE</a:t>
              </a:r>
            </a:p>
          </p:txBody>
        </p:sp>
      </p:grpSp>
      <p:sp>
        <p:nvSpPr>
          <p:cNvPr id="72" name="Elbow Connector 57">
            <a:extLst>
              <a:ext uri="{FF2B5EF4-FFF2-40B4-BE49-F238E27FC236}">
                <a16:creationId xmlns:a16="http://schemas.microsoft.com/office/drawing/2014/main" id="{10A1273C-1394-7C45-98F2-E2114FFC7BE4}"/>
              </a:ext>
            </a:extLst>
          </p:cNvPr>
          <p:cNvSpPr/>
          <p:nvPr/>
        </p:nvSpPr>
        <p:spPr>
          <a:xfrm>
            <a:off x="6080933" y="3008765"/>
            <a:ext cx="596503" cy="6822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rgbClr val="000000"/>
            </a:solidFill>
            <a:headEnd type="triangle"/>
            <a:tailEnd type="triangle"/>
          </a:ln>
        </p:spPr>
        <p:txBody>
          <a:bodyPr/>
          <a:lstStyle/>
          <a:p>
            <a:endParaRPr sz="1266" dirty="0"/>
          </a:p>
        </p:txBody>
      </p:sp>
      <p:sp>
        <p:nvSpPr>
          <p:cNvPr id="73" name="Elbow Connector 58">
            <a:extLst>
              <a:ext uri="{FF2B5EF4-FFF2-40B4-BE49-F238E27FC236}">
                <a16:creationId xmlns:a16="http://schemas.microsoft.com/office/drawing/2014/main" id="{3554A0E9-CDCE-1E44-A2AC-C6830C340597}"/>
              </a:ext>
            </a:extLst>
          </p:cNvPr>
          <p:cNvSpPr/>
          <p:nvPr/>
        </p:nvSpPr>
        <p:spPr>
          <a:xfrm>
            <a:off x="4948649" y="3008765"/>
            <a:ext cx="596504" cy="6822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25400">
            <a:solidFill>
              <a:srgbClr val="000000"/>
            </a:solidFill>
            <a:headEnd type="triangle"/>
            <a:tailEnd type="triangle"/>
          </a:ln>
        </p:spPr>
        <p:txBody>
          <a:bodyPr/>
          <a:lstStyle/>
          <a:p>
            <a:endParaRPr sz="1266" dirty="0"/>
          </a:p>
        </p:txBody>
      </p:sp>
      <p:grpSp>
        <p:nvGrpSpPr>
          <p:cNvPr id="74" name="Rectangle 61">
            <a:extLst>
              <a:ext uri="{FF2B5EF4-FFF2-40B4-BE49-F238E27FC236}">
                <a16:creationId xmlns:a16="http://schemas.microsoft.com/office/drawing/2014/main" id="{5D5DB22A-0244-F540-8686-7116A29187E3}"/>
              </a:ext>
            </a:extLst>
          </p:cNvPr>
          <p:cNvGrpSpPr/>
          <p:nvPr/>
        </p:nvGrpSpPr>
        <p:grpSpPr>
          <a:xfrm>
            <a:off x="4690285" y="4593064"/>
            <a:ext cx="518465" cy="432425"/>
            <a:chOff x="-1" y="0"/>
            <a:chExt cx="737371" cy="615004"/>
          </a:xfrm>
        </p:grpSpPr>
        <p:sp>
          <p:nvSpPr>
            <p:cNvPr id="75" name="Rectangle">
              <a:extLst>
                <a:ext uri="{FF2B5EF4-FFF2-40B4-BE49-F238E27FC236}">
                  <a16:creationId xmlns:a16="http://schemas.microsoft.com/office/drawing/2014/main" id="{08644311-F126-6147-B43B-C5ABD2D3E659}"/>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76" name="ADC">
              <a:extLst>
                <a:ext uri="{FF2B5EF4-FFF2-40B4-BE49-F238E27FC236}">
                  <a16:creationId xmlns:a16="http://schemas.microsoft.com/office/drawing/2014/main" id="{A1BCA18F-B796-654E-8A03-30EE7B6053AC}"/>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77" name="Rectangle 62">
            <a:extLst>
              <a:ext uri="{FF2B5EF4-FFF2-40B4-BE49-F238E27FC236}">
                <a16:creationId xmlns:a16="http://schemas.microsoft.com/office/drawing/2014/main" id="{1EAC798F-DCC8-FE4C-BCD8-41F1A6239876}"/>
              </a:ext>
            </a:extLst>
          </p:cNvPr>
          <p:cNvGrpSpPr/>
          <p:nvPr/>
        </p:nvGrpSpPr>
        <p:grpSpPr>
          <a:xfrm>
            <a:off x="5554390" y="4593064"/>
            <a:ext cx="518465" cy="432425"/>
            <a:chOff x="-1" y="0"/>
            <a:chExt cx="737371" cy="615004"/>
          </a:xfrm>
        </p:grpSpPr>
        <p:sp>
          <p:nvSpPr>
            <p:cNvPr id="78" name="Rectangle">
              <a:extLst>
                <a:ext uri="{FF2B5EF4-FFF2-40B4-BE49-F238E27FC236}">
                  <a16:creationId xmlns:a16="http://schemas.microsoft.com/office/drawing/2014/main" id="{9A7DEFE6-D63B-C148-A4CC-6F3458105406}"/>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79" name="ADC">
              <a:extLst>
                <a:ext uri="{FF2B5EF4-FFF2-40B4-BE49-F238E27FC236}">
                  <a16:creationId xmlns:a16="http://schemas.microsoft.com/office/drawing/2014/main" id="{2E4F0D0F-A566-054D-B458-F6BCCFB18099}"/>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80" name="Rectangle 63">
            <a:extLst>
              <a:ext uri="{FF2B5EF4-FFF2-40B4-BE49-F238E27FC236}">
                <a16:creationId xmlns:a16="http://schemas.microsoft.com/office/drawing/2014/main" id="{88C4B53F-4F5E-CE47-A7D1-103BFAFB52A2}"/>
              </a:ext>
            </a:extLst>
          </p:cNvPr>
          <p:cNvGrpSpPr/>
          <p:nvPr/>
        </p:nvGrpSpPr>
        <p:grpSpPr>
          <a:xfrm>
            <a:off x="6418495" y="4593064"/>
            <a:ext cx="518465" cy="432425"/>
            <a:chOff x="-1" y="0"/>
            <a:chExt cx="737371" cy="615004"/>
          </a:xfrm>
        </p:grpSpPr>
        <p:sp>
          <p:nvSpPr>
            <p:cNvPr id="81" name="Rectangle">
              <a:extLst>
                <a:ext uri="{FF2B5EF4-FFF2-40B4-BE49-F238E27FC236}">
                  <a16:creationId xmlns:a16="http://schemas.microsoft.com/office/drawing/2014/main" id="{6C439CDD-B66C-0E4A-AB3D-6C15CBDA4AAF}"/>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82" name="ADC">
              <a:extLst>
                <a:ext uri="{FF2B5EF4-FFF2-40B4-BE49-F238E27FC236}">
                  <a16:creationId xmlns:a16="http://schemas.microsoft.com/office/drawing/2014/main" id="{63E75E81-18E6-A541-BFA8-F17ECF1DB071}"/>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83" name="Rectangle 64">
            <a:extLst>
              <a:ext uri="{FF2B5EF4-FFF2-40B4-BE49-F238E27FC236}">
                <a16:creationId xmlns:a16="http://schemas.microsoft.com/office/drawing/2014/main" id="{A6DA47E5-816E-564C-B1D9-2839885FF8B4}"/>
              </a:ext>
            </a:extLst>
          </p:cNvPr>
          <p:cNvGrpSpPr/>
          <p:nvPr/>
        </p:nvGrpSpPr>
        <p:grpSpPr>
          <a:xfrm>
            <a:off x="9241238" y="2807246"/>
            <a:ext cx="518465" cy="403251"/>
            <a:chOff x="-1" y="-1"/>
            <a:chExt cx="737371" cy="573511"/>
          </a:xfrm>
        </p:grpSpPr>
        <p:sp>
          <p:nvSpPr>
            <p:cNvPr id="84" name="Rectangle">
              <a:extLst>
                <a:ext uri="{FF2B5EF4-FFF2-40B4-BE49-F238E27FC236}">
                  <a16:creationId xmlns:a16="http://schemas.microsoft.com/office/drawing/2014/main" id="{E68EEF2F-703D-724D-AC43-3DDFC955B118}"/>
                </a:ext>
              </a:extLst>
            </p:cNvPr>
            <p:cNvSpPr/>
            <p:nvPr/>
          </p:nvSpPr>
          <p:spPr>
            <a:xfrm>
              <a:off x="-1" y="-1"/>
              <a:ext cx="737371" cy="573511"/>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85" name="MFE">
              <a:extLst>
                <a:ext uri="{FF2B5EF4-FFF2-40B4-BE49-F238E27FC236}">
                  <a16:creationId xmlns:a16="http://schemas.microsoft.com/office/drawing/2014/main" id="{0EDB8F88-DDF7-094D-8F83-03FF59E36963}"/>
                </a:ext>
              </a:extLst>
            </p:cNvPr>
            <p:cNvSpPr txBox="1"/>
            <p:nvPr/>
          </p:nvSpPr>
          <p:spPr>
            <a:xfrm>
              <a:off x="65023" y="82574"/>
              <a:ext cx="607323"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MFE</a:t>
              </a:r>
            </a:p>
          </p:txBody>
        </p:sp>
      </p:grpSp>
      <p:sp>
        <p:nvSpPr>
          <p:cNvPr id="86" name="Elbow Connector 71">
            <a:extLst>
              <a:ext uri="{FF2B5EF4-FFF2-40B4-BE49-F238E27FC236}">
                <a16:creationId xmlns:a16="http://schemas.microsoft.com/office/drawing/2014/main" id="{0D955E01-20D3-E249-A91E-766246EB4CEB}"/>
              </a:ext>
            </a:extLst>
          </p:cNvPr>
          <p:cNvSpPr/>
          <p:nvPr/>
        </p:nvSpPr>
        <p:spPr>
          <a:xfrm>
            <a:off x="9768001" y="3008765"/>
            <a:ext cx="596503" cy="6822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25400">
            <a:solidFill>
              <a:srgbClr val="000000"/>
            </a:solidFill>
            <a:headEnd type="triangle"/>
            <a:tailEnd type="triangle"/>
          </a:ln>
        </p:spPr>
        <p:txBody>
          <a:bodyPr/>
          <a:lstStyle/>
          <a:p>
            <a:endParaRPr sz="1266" dirty="0"/>
          </a:p>
        </p:txBody>
      </p:sp>
      <p:sp>
        <p:nvSpPr>
          <p:cNvPr id="87" name="Elbow Connector 72">
            <a:extLst>
              <a:ext uri="{FF2B5EF4-FFF2-40B4-BE49-F238E27FC236}">
                <a16:creationId xmlns:a16="http://schemas.microsoft.com/office/drawing/2014/main" id="{172E3A10-DBF8-8942-A82B-11104EEE33B4}"/>
              </a:ext>
            </a:extLst>
          </p:cNvPr>
          <p:cNvSpPr/>
          <p:nvPr/>
        </p:nvSpPr>
        <p:spPr>
          <a:xfrm>
            <a:off x="8635716" y="3008765"/>
            <a:ext cx="596503" cy="6822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path>
            </a:pathLst>
          </a:custGeom>
          <a:ln w="25400">
            <a:solidFill>
              <a:srgbClr val="000000"/>
            </a:solidFill>
            <a:headEnd type="triangle"/>
            <a:tailEnd type="triangle"/>
          </a:ln>
        </p:spPr>
        <p:txBody>
          <a:bodyPr/>
          <a:lstStyle/>
          <a:p>
            <a:endParaRPr sz="1266" dirty="0"/>
          </a:p>
        </p:txBody>
      </p:sp>
      <p:grpSp>
        <p:nvGrpSpPr>
          <p:cNvPr id="88" name="Rectangle 75">
            <a:extLst>
              <a:ext uri="{FF2B5EF4-FFF2-40B4-BE49-F238E27FC236}">
                <a16:creationId xmlns:a16="http://schemas.microsoft.com/office/drawing/2014/main" id="{098B384B-B7B5-DC44-86DF-FD5460D4F993}"/>
              </a:ext>
            </a:extLst>
          </p:cNvPr>
          <p:cNvGrpSpPr/>
          <p:nvPr/>
        </p:nvGrpSpPr>
        <p:grpSpPr>
          <a:xfrm>
            <a:off x="8377133" y="4593064"/>
            <a:ext cx="518465" cy="432425"/>
            <a:chOff x="-1" y="0"/>
            <a:chExt cx="737371" cy="615004"/>
          </a:xfrm>
        </p:grpSpPr>
        <p:sp>
          <p:nvSpPr>
            <p:cNvPr id="89" name="Rectangle">
              <a:extLst>
                <a:ext uri="{FF2B5EF4-FFF2-40B4-BE49-F238E27FC236}">
                  <a16:creationId xmlns:a16="http://schemas.microsoft.com/office/drawing/2014/main" id="{AAE88307-DF94-5047-890C-18777EC7FF01}"/>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90" name="ADC">
              <a:extLst>
                <a:ext uri="{FF2B5EF4-FFF2-40B4-BE49-F238E27FC236}">
                  <a16:creationId xmlns:a16="http://schemas.microsoft.com/office/drawing/2014/main" id="{4EB479BE-1BD7-BF45-875C-EE06DAB0643A}"/>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91" name="Rectangle 76">
            <a:extLst>
              <a:ext uri="{FF2B5EF4-FFF2-40B4-BE49-F238E27FC236}">
                <a16:creationId xmlns:a16="http://schemas.microsoft.com/office/drawing/2014/main" id="{C6A8CCAF-AEEA-854A-BBE5-99BA3BC89941}"/>
              </a:ext>
            </a:extLst>
          </p:cNvPr>
          <p:cNvGrpSpPr/>
          <p:nvPr/>
        </p:nvGrpSpPr>
        <p:grpSpPr>
          <a:xfrm>
            <a:off x="9241238" y="4593064"/>
            <a:ext cx="518465" cy="432425"/>
            <a:chOff x="-1" y="0"/>
            <a:chExt cx="737371" cy="615004"/>
          </a:xfrm>
        </p:grpSpPr>
        <p:sp>
          <p:nvSpPr>
            <p:cNvPr id="92" name="Rectangle">
              <a:extLst>
                <a:ext uri="{FF2B5EF4-FFF2-40B4-BE49-F238E27FC236}">
                  <a16:creationId xmlns:a16="http://schemas.microsoft.com/office/drawing/2014/main" id="{9927C185-43C2-8C46-AC8F-CDF9AB23805D}"/>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93" name="ADC">
              <a:extLst>
                <a:ext uri="{FF2B5EF4-FFF2-40B4-BE49-F238E27FC236}">
                  <a16:creationId xmlns:a16="http://schemas.microsoft.com/office/drawing/2014/main" id="{6CF28CFE-024E-A24E-932B-7912BAEEFAAD}"/>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94" name="Rectangle 77">
            <a:extLst>
              <a:ext uri="{FF2B5EF4-FFF2-40B4-BE49-F238E27FC236}">
                <a16:creationId xmlns:a16="http://schemas.microsoft.com/office/drawing/2014/main" id="{2271AC4A-B2BF-814B-91C5-F7C8F71F1C7F}"/>
              </a:ext>
            </a:extLst>
          </p:cNvPr>
          <p:cNvGrpSpPr/>
          <p:nvPr/>
        </p:nvGrpSpPr>
        <p:grpSpPr>
          <a:xfrm>
            <a:off x="10105343" y="4593064"/>
            <a:ext cx="518465" cy="432425"/>
            <a:chOff x="-1" y="0"/>
            <a:chExt cx="737371" cy="615004"/>
          </a:xfrm>
        </p:grpSpPr>
        <p:sp>
          <p:nvSpPr>
            <p:cNvPr id="95" name="Rectangle">
              <a:extLst>
                <a:ext uri="{FF2B5EF4-FFF2-40B4-BE49-F238E27FC236}">
                  <a16:creationId xmlns:a16="http://schemas.microsoft.com/office/drawing/2014/main" id="{1343F665-8D7D-3445-A2D7-189480600329}"/>
                </a:ext>
              </a:extLst>
            </p:cNvPr>
            <p:cNvSpPr/>
            <p:nvPr/>
          </p:nvSpPr>
          <p:spPr>
            <a:xfrm>
              <a:off x="-1" y="0"/>
              <a:ext cx="737371" cy="615004"/>
            </a:xfrm>
            <a:prstGeom prst="rect">
              <a:avLst/>
            </a:prstGeom>
            <a:solidFill>
              <a:srgbClr val="EBF1DE"/>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96" name="ADC">
              <a:extLst>
                <a:ext uri="{FF2B5EF4-FFF2-40B4-BE49-F238E27FC236}">
                  <a16:creationId xmlns:a16="http://schemas.microsoft.com/office/drawing/2014/main" id="{B7603566-8BDE-8347-8D05-301C95F9555E}"/>
                </a:ext>
              </a:extLst>
            </p:cNvPr>
            <p:cNvSpPr txBox="1"/>
            <p:nvPr/>
          </p:nvSpPr>
          <p:spPr>
            <a:xfrm>
              <a:off x="65023" y="103322"/>
              <a:ext cx="607323" cy="4083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ADC</a:t>
              </a:r>
            </a:p>
          </p:txBody>
        </p:sp>
      </p:grpSp>
      <p:grpSp>
        <p:nvGrpSpPr>
          <p:cNvPr id="97" name="Rectangle 97">
            <a:extLst>
              <a:ext uri="{FF2B5EF4-FFF2-40B4-BE49-F238E27FC236}">
                <a16:creationId xmlns:a16="http://schemas.microsoft.com/office/drawing/2014/main" id="{29C1C3AB-2DDA-EC4F-A54E-DE2B0D03F3B5}"/>
              </a:ext>
            </a:extLst>
          </p:cNvPr>
          <p:cNvGrpSpPr/>
          <p:nvPr/>
        </p:nvGrpSpPr>
        <p:grpSpPr>
          <a:xfrm>
            <a:off x="2904469" y="2087530"/>
            <a:ext cx="6855234" cy="403251"/>
            <a:chOff x="0" y="-1"/>
            <a:chExt cx="9749664" cy="573511"/>
          </a:xfrm>
        </p:grpSpPr>
        <p:sp>
          <p:nvSpPr>
            <p:cNvPr id="98" name="Rectangle">
              <a:extLst>
                <a:ext uri="{FF2B5EF4-FFF2-40B4-BE49-F238E27FC236}">
                  <a16:creationId xmlns:a16="http://schemas.microsoft.com/office/drawing/2014/main" id="{D49A4EF2-6D60-C541-9DA7-84945CF9B39B}"/>
                </a:ext>
              </a:extLst>
            </p:cNvPr>
            <p:cNvSpPr/>
            <p:nvPr/>
          </p:nvSpPr>
          <p:spPr>
            <a:xfrm>
              <a:off x="0" y="-1"/>
              <a:ext cx="9749664" cy="573511"/>
            </a:xfrm>
            <a:prstGeom prst="rect">
              <a:avLst/>
            </a:prstGeom>
            <a:solidFill>
              <a:srgbClr val="E6E0EC"/>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99" name="Internal Routing and Aggregation">
              <a:extLst>
                <a:ext uri="{FF2B5EF4-FFF2-40B4-BE49-F238E27FC236}">
                  <a16:creationId xmlns:a16="http://schemas.microsoft.com/office/drawing/2014/main" id="{3DAADDF2-2F97-604F-87C0-F8BA4DA67663}"/>
                </a:ext>
              </a:extLst>
            </p:cNvPr>
            <p:cNvSpPr txBox="1"/>
            <p:nvPr/>
          </p:nvSpPr>
          <p:spPr>
            <a:xfrm>
              <a:off x="65024" y="82574"/>
              <a:ext cx="9619616"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Internal Routing and Aggregation</a:t>
              </a:r>
            </a:p>
          </p:txBody>
        </p:sp>
      </p:grpSp>
      <p:sp>
        <p:nvSpPr>
          <p:cNvPr id="100" name="Straight Arrow Connector 106">
            <a:extLst>
              <a:ext uri="{FF2B5EF4-FFF2-40B4-BE49-F238E27FC236}">
                <a16:creationId xmlns:a16="http://schemas.microsoft.com/office/drawing/2014/main" id="{2A9A866C-D474-B845-984D-789950E8F6D7}"/>
              </a:ext>
            </a:extLst>
          </p:cNvPr>
          <p:cNvSpPr/>
          <p:nvPr/>
        </p:nvSpPr>
        <p:spPr>
          <a:xfrm>
            <a:off x="3163700" y="2499692"/>
            <a:ext cx="1" cy="298626"/>
          </a:xfrm>
          <a:custGeom>
            <a:avLst/>
            <a:gdLst/>
            <a:ahLst/>
            <a:cxnLst>
              <a:cxn ang="0">
                <a:pos x="wd2" y="hd2"/>
              </a:cxn>
              <a:cxn ang="5400000">
                <a:pos x="wd2" y="hd2"/>
              </a:cxn>
              <a:cxn ang="10800000">
                <a:pos x="wd2" y="hd2"/>
              </a:cxn>
              <a:cxn ang="16200000">
                <a:pos x="wd2" y="hd2"/>
              </a:cxn>
            </a:cxnLst>
            <a:rect l="0" t="0" r="r" b="b"/>
            <a:pathLst>
              <a:path h="21600" extrusionOk="0">
                <a:moveTo>
                  <a:pt x="0" y="0"/>
                </a:moveTo>
                <a:cubicBezTo>
                  <a:pt x="0" y="7200"/>
                  <a:pt x="0" y="14400"/>
                  <a:pt x="0" y="21600"/>
                </a:cubicBezTo>
              </a:path>
            </a:pathLst>
          </a:custGeom>
          <a:ln w="25400">
            <a:solidFill>
              <a:srgbClr val="000000"/>
            </a:solidFill>
            <a:headEnd type="triangle"/>
            <a:tailEnd type="triangle"/>
          </a:ln>
        </p:spPr>
        <p:txBody>
          <a:bodyPr/>
          <a:lstStyle/>
          <a:p>
            <a:endParaRPr sz="1266" dirty="0"/>
          </a:p>
        </p:txBody>
      </p:sp>
      <p:sp>
        <p:nvSpPr>
          <p:cNvPr id="101" name="Straight Arrow Connector 109">
            <a:extLst>
              <a:ext uri="{FF2B5EF4-FFF2-40B4-BE49-F238E27FC236}">
                <a16:creationId xmlns:a16="http://schemas.microsoft.com/office/drawing/2014/main" id="{4FC0715D-FF3B-CB45-9899-443CCA7401FF}"/>
              </a:ext>
            </a:extLst>
          </p:cNvPr>
          <p:cNvSpPr/>
          <p:nvPr/>
        </p:nvSpPr>
        <p:spPr>
          <a:xfrm>
            <a:off x="5813622" y="2499692"/>
            <a:ext cx="1" cy="298626"/>
          </a:xfrm>
          <a:custGeom>
            <a:avLst/>
            <a:gdLst/>
            <a:ahLst/>
            <a:cxnLst>
              <a:cxn ang="0">
                <a:pos x="wd2" y="hd2"/>
              </a:cxn>
              <a:cxn ang="5400000">
                <a:pos x="wd2" y="hd2"/>
              </a:cxn>
              <a:cxn ang="10800000">
                <a:pos x="wd2" y="hd2"/>
              </a:cxn>
              <a:cxn ang="16200000">
                <a:pos x="wd2" y="hd2"/>
              </a:cxn>
            </a:cxnLst>
            <a:rect l="0" t="0" r="r" b="b"/>
            <a:pathLst>
              <a:path h="21600" extrusionOk="0">
                <a:moveTo>
                  <a:pt x="0" y="0"/>
                </a:moveTo>
                <a:cubicBezTo>
                  <a:pt x="0" y="7200"/>
                  <a:pt x="0" y="14400"/>
                  <a:pt x="0" y="21600"/>
                </a:cubicBezTo>
              </a:path>
            </a:pathLst>
          </a:custGeom>
          <a:ln w="25400">
            <a:solidFill>
              <a:srgbClr val="000000"/>
            </a:solidFill>
            <a:headEnd type="triangle"/>
            <a:tailEnd type="triangle"/>
          </a:ln>
        </p:spPr>
        <p:txBody>
          <a:bodyPr/>
          <a:lstStyle/>
          <a:p>
            <a:endParaRPr sz="1266" dirty="0"/>
          </a:p>
        </p:txBody>
      </p:sp>
      <p:sp>
        <p:nvSpPr>
          <p:cNvPr id="102" name="Straight Arrow Connector 112">
            <a:extLst>
              <a:ext uri="{FF2B5EF4-FFF2-40B4-BE49-F238E27FC236}">
                <a16:creationId xmlns:a16="http://schemas.microsoft.com/office/drawing/2014/main" id="{377E184C-929E-2048-A706-15E265DA094C}"/>
              </a:ext>
            </a:extLst>
          </p:cNvPr>
          <p:cNvSpPr/>
          <p:nvPr/>
        </p:nvSpPr>
        <p:spPr>
          <a:xfrm>
            <a:off x="9500470" y="2499692"/>
            <a:ext cx="1" cy="29862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0" y="7200"/>
                  <a:pt x="0" y="14400"/>
                  <a:pt x="21600" y="21600"/>
                </a:cubicBezTo>
              </a:path>
            </a:pathLst>
          </a:custGeom>
          <a:ln w="25400">
            <a:solidFill>
              <a:srgbClr val="000000"/>
            </a:solidFill>
            <a:headEnd type="triangle"/>
            <a:tailEnd type="triangle"/>
          </a:ln>
        </p:spPr>
        <p:txBody>
          <a:bodyPr/>
          <a:lstStyle/>
          <a:p>
            <a:endParaRPr sz="1266" dirty="0"/>
          </a:p>
        </p:txBody>
      </p:sp>
      <p:grpSp>
        <p:nvGrpSpPr>
          <p:cNvPr id="103" name="Rectangle 117">
            <a:extLst>
              <a:ext uri="{FF2B5EF4-FFF2-40B4-BE49-F238E27FC236}">
                <a16:creationId xmlns:a16="http://schemas.microsoft.com/office/drawing/2014/main" id="{D7706B77-6AAB-FD41-A83F-6B9E20E80D24}"/>
              </a:ext>
            </a:extLst>
          </p:cNvPr>
          <p:cNvGrpSpPr/>
          <p:nvPr/>
        </p:nvGrpSpPr>
        <p:grpSpPr>
          <a:xfrm>
            <a:off x="3768574" y="1050605"/>
            <a:ext cx="2073854" cy="403251"/>
            <a:chOff x="0" y="0"/>
            <a:chExt cx="2949479" cy="573510"/>
          </a:xfrm>
        </p:grpSpPr>
        <p:sp>
          <p:nvSpPr>
            <p:cNvPr id="104" name="Rectangle">
              <a:extLst>
                <a:ext uri="{FF2B5EF4-FFF2-40B4-BE49-F238E27FC236}">
                  <a16:creationId xmlns:a16="http://schemas.microsoft.com/office/drawing/2014/main" id="{D6620D17-9FA2-3443-8A6E-448C0E6E1480}"/>
                </a:ext>
              </a:extLst>
            </p:cNvPr>
            <p:cNvSpPr/>
            <p:nvPr/>
          </p:nvSpPr>
          <p:spPr>
            <a:xfrm>
              <a:off x="0" y="0"/>
              <a:ext cx="2949479" cy="573510"/>
            </a:xfrm>
            <a:prstGeom prst="rect">
              <a:avLst/>
            </a:prstGeom>
            <a:solidFill>
              <a:srgbClr val="F2F2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05" name="ICS (timing/slow control)">
              <a:extLst>
                <a:ext uri="{FF2B5EF4-FFF2-40B4-BE49-F238E27FC236}">
                  <a16:creationId xmlns:a16="http://schemas.microsoft.com/office/drawing/2014/main" id="{F53E0241-DAC1-AA45-9D03-C731CA4D5EE5}"/>
                </a:ext>
              </a:extLst>
            </p:cNvPr>
            <p:cNvSpPr/>
            <p:nvPr/>
          </p:nvSpPr>
          <p:spPr>
            <a:xfrm>
              <a:off x="65023" y="82577"/>
              <a:ext cx="2819433" cy="40835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ICS (timing/slow control)</a:t>
              </a:r>
            </a:p>
          </p:txBody>
        </p:sp>
      </p:grpSp>
      <p:grpSp>
        <p:nvGrpSpPr>
          <p:cNvPr id="106" name="Rectangle 118">
            <a:extLst>
              <a:ext uri="{FF2B5EF4-FFF2-40B4-BE49-F238E27FC236}">
                <a16:creationId xmlns:a16="http://schemas.microsoft.com/office/drawing/2014/main" id="{EF843962-5A8B-9E49-8672-79EEABB6A02B}"/>
              </a:ext>
            </a:extLst>
          </p:cNvPr>
          <p:cNvGrpSpPr/>
          <p:nvPr/>
        </p:nvGrpSpPr>
        <p:grpSpPr>
          <a:xfrm>
            <a:off x="6533710" y="1050605"/>
            <a:ext cx="2073854" cy="403251"/>
            <a:chOff x="-1" y="-1"/>
            <a:chExt cx="2949480" cy="573511"/>
          </a:xfrm>
        </p:grpSpPr>
        <p:sp>
          <p:nvSpPr>
            <p:cNvPr id="107" name="Rectangle">
              <a:extLst>
                <a:ext uri="{FF2B5EF4-FFF2-40B4-BE49-F238E27FC236}">
                  <a16:creationId xmlns:a16="http://schemas.microsoft.com/office/drawing/2014/main" id="{1DCF2B4D-F48E-1748-9AAA-B202B8F12319}"/>
                </a:ext>
              </a:extLst>
            </p:cNvPr>
            <p:cNvSpPr/>
            <p:nvPr/>
          </p:nvSpPr>
          <p:spPr>
            <a:xfrm>
              <a:off x="-1" y="-1"/>
              <a:ext cx="2949480" cy="573511"/>
            </a:xfrm>
            <a:prstGeom prst="rect">
              <a:avLst/>
            </a:prstGeom>
            <a:solidFill>
              <a:srgbClr val="F2F2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08" name="DMSC (science data)">
              <a:extLst>
                <a:ext uri="{FF2B5EF4-FFF2-40B4-BE49-F238E27FC236}">
                  <a16:creationId xmlns:a16="http://schemas.microsoft.com/office/drawing/2014/main" id="{BF33EBBE-339F-3946-A958-1A75E8EDDE8D}"/>
                </a:ext>
              </a:extLst>
            </p:cNvPr>
            <p:cNvSpPr txBox="1"/>
            <p:nvPr/>
          </p:nvSpPr>
          <p:spPr>
            <a:xfrm>
              <a:off x="65023" y="82574"/>
              <a:ext cx="2819432"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1300480">
                <a:defRPr sz="1800" b="0">
                  <a:latin typeface="Calibri"/>
                  <a:ea typeface="Calibri"/>
                  <a:cs typeface="Calibri"/>
                  <a:sym typeface="Calibri"/>
                </a:defRPr>
              </a:lvl1pPr>
            </a:lstStyle>
            <a:p>
              <a:r>
                <a:rPr sz="1266" dirty="0"/>
                <a:t>DMSC (science data)</a:t>
              </a:r>
            </a:p>
          </p:txBody>
        </p:sp>
      </p:grpSp>
      <p:sp>
        <p:nvSpPr>
          <p:cNvPr id="109" name="Straight Arrow Connector 119">
            <a:extLst>
              <a:ext uri="{FF2B5EF4-FFF2-40B4-BE49-F238E27FC236}">
                <a16:creationId xmlns:a16="http://schemas.microsoft.com/office/drawing/2014/main" id="{959D1FAD-D9F0-BD4C-9208-8660E6826D74}"/>
              </a:ext>
            </a:extLst>
          </p:cNvPr>
          <p:cNvSpPr/>
          <p:nvPr/>
        </p:nvSpPr>
        <p:spPr>
          <a:xfrm>
            <a:off x="4805499" y="1462765"/>
            <a:ext cx="1" cy="6158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path>
            </a:pathLst>
          </a:custGeom>
          <a:ln w="25400">
            <a:solidFill>
              <a:srgbClr val="000000"/>
            </a:solidFill>
            <a:headEnd type="triangle"/>
            <a:tailEnd type="triangle"/>
          </a:ln>
        </p:spPr>
        <p:txBody>
          <a:bodyPr/>
          <a:lstStyle/>
          <a:p>
            <a:endParaRPr sz="1266" dirty="0"/>
          </a:p>
        </p:txBody>
      </p:sp>
      <p:sp>
        <p:nvSpPr>
          <p:cNvPr id="110" name="Straight Arrow Connector 122">
            <a:extLst>
              <a:ext uri="{FF2B5EF4-FFF2-40B4-BE49-F238E27FC236}">
                <a16:creationId xmlns:a16="http://schemas.microsoft.com/office/drawing/2014/main" id="{5347E7AB-7877-A442-87F7-E7D446D739CB}"/>
              </a:ext>
            </a:extLst>
          </p:cNvPr>
          <p:cNvSpPr/>
          <p:nvPr/>
        </p:nvSpPr>
        <p:spPr>
          <a:xfrm>
            <a:off x="7570635" y="1462765"/>
            <a:ext cx="1" cy="6158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path>
            </a:pathLst>
          </a:custGeom>
          <a:ln w="25400">
            <a:solidFill>
              <a:srgbClr val="000000"/>
            </a:solidFill>
            <a:headEnd type="triangle"/>
          </a:ln>
        </p:spPr>
        <p:txBody>
          <a:bodyPr/>
          <a:lstStyle/>
          <a:p>
            <a:endParaRPr sz="1266" dirty="0"/>
          </a:p>
        </p:txBody>
      </p:sp>
      <p:sp>
        <p:nvSpPr>
          <p:cNvPr id="111" name="Straight Arrow Connector 129">
            <a:extLst>
              <a:ext uri="{FF2B5EF4-FFF2-40B4-BE49-F238E27FC236}">
                <a16:creationId xmlns:a16="http://schemas.microsoft.com/office/drawing/2014/main" id="{2527B5F2-3B77-4F4C-813E-BA934DA04A7D}"/>
              </a:ext>
            </a:extLst>
          </p:cNvPr>
          <p:cNvSpPr/>
          <p:nvPr/>
        </p:nvSpPr>
        <p:spPr>
          <a:xfrm flipV="1">
            <a:off x="2155578"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12" name="Straight Arrow Connector 132">
            <a:extLst>
              <a:ext uri="{FF2B5EF4-FFF2-40B4-BE49-F238E27FC236}">
                <a16:creationId xmlns:a16="http://schemas.microsoft.com/office/drawing/2014/main" id="{BF85D690-E7F8-D440-86C9-045C8CC15433}"/>
              </a:ext>
            </a:extLst>
          </p:cNvPr>
          <p:cNvSpPr/>
          <p:nvPr/>
        </p:nvSpPr>
        <p:spPr>
          <a:xfrm flipV="1">
            <a:off x="2097971"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13" name="Straight Arrow Connector 133">
            <a:extLst>
              <a:ext uri="{FF2B5EF4-FFF2-40B4-BE49-F238E27FC236}">
                <a16:creationId xmlns:a16="http://schemas.microsoft.com/office/drawing/2014/main" id="{45B0A4D2-FF82-5641-913A-AD341428AB5F}"/>
              </a:ext>
            </a:extLst>
          </p:cNvPr>
          <p:cNvSpPr/>
          <p:nvPr/>
        </p:nvSpPr>
        <p:spPr>
          <a:xfrm flipV="1">
            <a:off x="2213184"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14" name="Straight Arrow Connector 134">
            <a:extLst>
              <a:ext uri="{FF2B5EF4-FFF2-40B4-BE49-F238E27FC236}">
                <a16:creationId xmlns:a16="http://schemas.microsoft.com/office/drawing/2014/main" id="{F55057AD-8287-B042-9820-FAD317B9FAAD}"/>
              </a:ext>
            </a:extLst>
          </p:cNvPr>
          <p:cNvSpPr/>
          <p:nvPr/>
        </p:nvSpPr>
        <p:spPr>
          <a:xfrm flipV="1">
            <a:off x="2270791"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15" name="Straight Arrow Connector 135">
            <a:extLst>
              <a:ext uri="{FF2B5EF4-FFF2-40B4-BE49-F238E27FC236}">
                <a16:creationId xmlns:a16="http://schemas.microsoft.com/office/drawing/2014/main" id="{FB55B01D-DED9-3E4D-A89E-EDDD37F2877A}"/>
              </a:ext>
            </a:extLst>
          </p:cNvPr>
          <p:cNvSpPr/>
          <p:nvPr/>
        </p:nvSpPr>
        <p:spPr>
          <a:xfrm flipV="1">
            <a:off x="2501220"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16" name="Oval 137">
            <a:extLst>
              <a:ext uri="{FF2B5EF4-FFF2-40B4-BE49-F238E27FC236}">
                <a16:creationId xmlns:a16="http://schemas.microsoft.com/office/drawing/2014/main" id="{2400609B-5FBD-FC4E-90BF-E67C48561DA5}"/>
              </a:ext>
            </a:extLst>
          </p:cNvPr>
          <p:cNvSpPr/>
          <p:nvPr/>
        </p:nvSpPr>
        <p:spPr>
          <a:xfrm>
            <a:off x="7438657" y="4334203"/>
            <a:ext cx="57607" cy="57607"/>
          </a:xfrm>
          <a:prstGeom prst="ellipse">
            <a:avLst/>
          </a:prstGeom>
          <a:solidFill>
            <a:srgbClr val="000000"/>
          </a:solidFill>
          <a:ln w="25400">
            <a:solidFill>
              <a:srgbClr val="000000"/>
            </a:solidFill>
          </a:ln>
        </p:spPr>
        <p:txBody>
          <a:bodyPr lIns="45719" tIns="45719" rIns="45719" bIns="45719" anchor="ctr"/>
          <a:lstStyle/>
          <a:p>
            <a:pPr defTabSz="914367">
              <a:defRPr b="0">
                <a:solidFill>
                  <a:srgbClr val="FFFFFF"/>
                </a:solidFill>
                <a:latin typeface="Calibri"/>
                <a:ea typeface="Calibri"/>
                <a:cs typeface="Calibri"/>
                <a:sym typeface="Calibri"/>
              </a:defRPr>
            </a:pPr>
            <a:endParaRPr sz="1266" dirty="0"/>
          </a:p>
        </p:txBody>
      </p:sp>
      <p:sp>
        <p:nvSpPr>
          <p:cNvPr id="117" name="Oval 138">
            <a:extLst>
              <a:ext uri="{FF2B5EF4-FFF2-40B4-BE49-F238E27FC236}">
                <a16:creationId xmlns:a16="http://schemas.microsoft.com/office/drawing/2014/main" id="{99AD2FBC-1B7A-C446-A4AB-8C70B9D2C6F8}"/>
              </a:ext>
            </a:extLst>
          </p:cNvPr>
          <p:cNvSpPr/>
          <p:nvPr/>
        </p:nvSpPr>
        <p:spPr>
          <a:xfrm>
            <a:off x="7591057" y="4334203"/>
            <a:ext cx="57606" cy="57607"/>
          </a:xfrm>
          <a:prstGeom prst="ellipse">
            <a:avLst/>
          </a:prstGeom>
          <a:solidFill>
            <a:srgbClr val="000000"/>
          </a:solidFill>
          <a:ln w="25400">
            <a:solidFill>
              <a:srgbClr val="000000"/>
            </a:solidFill>
          </a:ln>
        </p:spPr>
        <p:txBody>
          <a:bodyPr lIns="45719" tIns="45719" rIns="45719" bIns="45719" anchor="ctr"/>
          <a:lstStyle/>
          <a:p>
            <a:pPr defTabSz="914367">
              <a:defRPr b="0">
                <a:solidFill>
                  <a:srgbClr val="FFFFFF"/>
                </a:solidFill>
                <a:latin typeface="Calibri"/>
                <a:ea typeface="Calibri"/>
                <a:cs typeface="Calibri"/>
                <a:sym typeface="Calibri"/>
              </a:defRPr>
            </a:pPr>
            <a:endParaRPr sz="1266" dirty="0"/>
          </a:p>
        </p:txBody>
      </p:sp>
      <p:sp>
        <p:nvSpPr>
          <p:cNvPr id="118" name="Oval 139">
            <a:extLst>
              <a:ext uri="{FF2B5EF4-FFF2-40B4-BE49-F238E27FC236}">
                <a16:creationId xmlns:a16="http://schemas.microsoft.com/office/drawing/2014/main" id="{8F41EFD7-CD05-DE4B-8217-DFBCCB1BB1CD}"/>
              </a:ext>
            </a:extLst>
          </p:cNvPr>
          <p:cNvSpPr/>
          <p:nvPr/>
        </p:nvSpPr>
        <p:spPr>
          <a:xfrm>
            <a:off x="7743456" y="4334203"/>
            <a:ext cx="57607" cy="57607"/>
          </a:xfrm>
          <a:prstGeom prst="ellipse">
            <a:avLst/>
          </a:prstGeom>
          <a:solidFill>
            <a:srgbClr val="000000"/>
          </a:solidFill>
          <a:ln w="25400">
            <a:solidFill>
              <a:srgbClr val="000000"/>
            </a:solidFill>
          </a:ln>
        </p:spPr>
        <p:txBody>
          <a:bodyPr lIns="45719" tIns="45719" rIns="45719" bIns="45719" anchor="ctr"/>
          <a:lstStyle/>
          <a:p>
            <a:pPr defTabSz="914367">
              <a:defRPr b="0">
                <a:solidFill>
                  <a:srgbClr val="FFFFFF"/>
                </a:solidFill>
                <a:latin typeface="Calibri"/>
                <a:ea typeface="Calibri"/>
                <a:cs typeface="Calibri"/>
                <a:sym typeface="Calibri"/>
              </a:defRPr>
            </a:pPr>
            <a:endParaRPr sz="1266" dirty="0"/>
          </a:p>
        </p:txBody>
      </p:sp>
      <p:sp>
        <p:nvSpPr>
          <p:cNvPr id="119" name="Straight Arrow Connector 166">
            <a:extLst>
              <a:ext uri="{FF2B5EF4-FFF2-40B4-BE49-F238E27FC236}">
                <a16:creationId xmlns:a16="http://schemas.microsoft.com/office/drawing/2014/main" id="{44DC68F8-4AD1-5745-9D47-3B9720F964B1}"/>
              </a:ext>
            </a:extLst>
          </p:cNvPr>
          <p:cNvSpPr/>
          <p:nvPr/>
        </p:nvSpPr>
        <p:spPr>
          <a:xfrm flipV="1">
            <a:off x="3019683"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0" name="Straight Arrow Connector 167">
            <a:extLst>
              <a:ext uri="{FF2B5EF4-FFF2-40B4-BE49-F238E27FC236}">
                <a16:creationId xmlns:a16="http://schemas.microsoft.com/office/drawing/2014/main" id="{9B998764-EAB2-3D44-8DA9-4C9AC820E73D}"/>
              </a:ext>
            </a:extLst>
          </p:cNvPr>
          <p:cNvSpPr/>
          <p:nvPr/>
        </p:nvSpPr>
        <p:spPr>
          <a:xfrm flipV="1">
            <a:off x="2962076"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1" name="Straight Arrow Connector 168">
            <a:extLst>
              <a:ext uri="{FF2B5EF4-FFF2-40B4-BE49-F238E27FC236}">
                <a16:creationId xmlns:a16="http://schemas.microsoft.com/office/drawing/2014/main" id="{BBDF0700-DCEF-DB43-A307-50859ED312C6}"/>
              </a:ext>
            </a:extLst>
          </p:cNvPr>
          <p:cNvSpPr/>
          <p:nvPr/>
        </p:nvSpPr>
        <p:spPr>
          <a:xfrm flipV="1">
            <a:off x="3077290"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2" name="Straight Arrow Connector 169">
            <a:extLst>
              <a:ext uri="{FF2B5EF4-FFF2-40B4-BE49-F238E27FC236}">
                <a16:creationId xmlns:a16="http://schemas.microsoft.com/office/drawing/2014/main" id="{E4B72C0B-94AB-5441-A181-F5CD9599173C}"/>
              </a:ext>
            </a:extLst>
          </p:cNvPr>
          <p:cNvSpPr/>
          <p:nvPr/>
        </p:nvSpPr>
        <p:spPr>
          <a:xfrm flipV="1">
            <a:off x="3134897"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3" name="Straight Arrow Connector 170">
            <a:extLst>
              <a:ext uri="{FF2B5EF4-FFF2-40B4-BE49-F238E27FC236}">
                <a16:creationId xmlns:a16="http://schemas.microsoft.com/office/drawing/2014/main" id="{366A9E2B-7963-D544-B43D-ECEEADA1D41E}"/>
              </a:ext>
            </a:extLst>
          </p:cNvPr>
          <p:cNvSpPr/>
          <p:nvPr/>
        </p:nvSpPr>
        <p:spPr>
          <a:xfrm flipV="1">
            <a:off x="3365325"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4" name="Straight Arrow Connector 184">
            <a:extLst>
              <a:ext uri="{FF2B5EF4-FFF2-40B4-BE49-F238E27FC236}">
                <a16:creationId xmlns:a16="http://schemas.microsoft.com/office/drawing/2014/main" id="{8E1AD27B-D75B-174D-9890-134A0702E2F4}"/>
              </a:ext>
            </a:extLst>
          </p:cNvPr>
          <p:cNvSpPr/>
          <p:nvPr/>
        </p:nvSpPr>
        <p:spPr>
          <a:xfrm flipV="1">
            <a:off x="3883788"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5" name="Straight Arrow Connector 185">
            <a:extLst>
              <a:ext uri="{FF2B5EF4-FFF2-40B4-BE49-F238E27FC236}">
                <a16:creationId xmlns:a16="http://schemas.microsoft.com/office/drawing/2014/main" id="{4C1035C2-27B1-6942-9CA6-E285CFE02D62}"/>
              </a:ext>
            </a:extLst>
          </p:cNvPr>
          <p:cNvSpPr/>
          <p:nvPr/>
        </p:nvSpPr>
        <p:spPr>
          <a:xfrm flipV="1">
            <a:off x="3826181"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6" name="Straight Arrow Connector 186">
            <a:extLst>
              <a:ext uri="{FF2B5EF4-FFF2-40B4-BE49-F238E27FC236}">
                <a16:creationId xmlns:a16="http://schemas.microsoft.com/office/drawing/2014/main" id="{979591A3-0F79-A647-9114-93F50E7374DB}"/>
              </a:ext>
            </a:extLst>
          </p:cNvPr>
          <p:cNvSpPr/>
          <p:nvPr/>
        </p:nvSpPr>
        <p:spPr>
          <a:xfrm flipV="1">
            <a:off x="3941395"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7" name="Straight Arrow Connector 187">
            <a:extLst>
              <a:ext uri="{FF2B5EF4-FFF2-40B4-BE49-F238E27FC236}">
                <a16:creationId xmlns:a16="http://schemas.microsoft.com/office/drawing/2014/main" id="{DB6C8F41-5ADE-F549-9672-ABE6A2224B5A}"/>
              </a:ext>
            </a:extLst>
          </p:cNvPr>
          <p:cNvSpPr/>
          <p:nvPr/>
        </p:nvSpPr>
        <p:spPr>
          <a:xfrm flipV="1">
            <a:off x="3999002"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8" name="Straight Arrow Connector 188">
            <a:extLst>
              <a:ext uri="{FF2B5EF4-FFF2-40B4-BE49-F238E27FC236}">
                <a16:creationId xmlns:a16="http://schemas.microsoft.com/office/drawing/2014/main" id="{6ADE7E5D-C976-9A4B-BBF7-E01C9A49D407}"/>
              </a:ext>
            </a:extLst>
          </p:cNvPr>
          <p:cNvSpPr/>
          <p:nvPr/>
        </p:nvSpPr>
        <p:spPr>
          <a:xfrm flipV="1">
            <a:off x="4229430"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29" name="Straight Arrow Connector 190">
            <a:extLst>
              <a:ext uri="{FF2B5EF4-FFF2-40B4-BE49-F238E27FC236}">
                <a16:creationId xmlns:a16="http://schemas.microsoft.com/office/drawing/2014/main" id="{5746F6E1-0E73-BE42-B0FB-97FB8E40C7FF}"/>
              </a:ext>
            </a:extLst>
          </p:cNvPr>
          <p:cNvSpPr/>
          <p:nvPr/>
        </p:nvSpPr>
        <p:spPr>
          <a:xfrm flipV="1">
            <a:off x="4805499"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0" name="Straight Arrow Connector 191">
            <a:extLst>
              <a:ext uri="{FF2B5EF4-FFF2-40B4-BE49-F238E27FC236}">
                <a16:creationId xmlns:a16="http://schemas.microsoft.com/office/drawing/2014/main" id="{79C49975-663E-8F4C-96F9-07348F85887E}"/>
              </a:ext>
            </a:extLst>
          </p:cNvPr>
          <p:cNvSpPr/>
          <p:nvPr/>
        </p:nvSpPr>
        <p:spPr>
          <a:xfrm flipV="1">
            <a:off x="4747893"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1" name="Straight Arrow Connector 192">
            <a:extLst>
              <a:ext uri="{FF2B5EF4-FFF2-40B4-BE49-F238E27FC236}">
                <a16:creationId xmlns:a16="http://schemas.microsoft.com/office/drawing/2014/main" id="{58ADEDAB-CAE1-FF4B-83BD-8BE90C85DCB1}"/>
              </a:ext>
            </a:extLst>
          </p:cNvPr>
          <p:cNvSpPr/>
          <p:nvPr/>
        </p:nvSpPr>
        <p:spPr>
          <a:xfrm flipV="1">
            <a:off x="4863106"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2" name="Straight Arrow Connector 193">
            <a:extLst>
              <a:ext uri="{FF2B5EF4-FFF2-40B4-BE49-F238E27FC236}">
                <a16:creationId xmlns:a16="http://schemas.microsoft.com/office/drawing/2014/main" id="{ED9FEB99-CBE3-1B4F-A6A7-EFCAB069B727}"/>
              </a:ext>
            </a:extLst>
          </p:cNvPr>
          <p:cNvSpPr/>
          <p:nvPr/>
        </p:nvSpPr>
        <p:spPr>
          <a:xfrm flipV="1">
            <a:off x="4920714"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3" name="Straight Arrow Connector 194">
            <a:extLst>
              <a:ext uri="{FF2B5EF4-FFF2-40B4-BE49-F238E27FC236}">
                <a16:creationId xmlns:a16="http://schemas.microsoft.com/office/drawing/2014/main" id="{1DC15045-DA5B-3F44-87D0-935711DC40E6}"/>
              </a:ext>
            </a:extLst>
          </p:cNvPr>
          <p:cNvSpPr/>
          <p:nvPr/>
        </p:nvSpPr>
        <p:spPr>
          <a:xfrm flipV="1">
            <a:off x="5151142"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4" name="Straight Arrow Connector 196">
            <a:extLst>
              <a:ext uri="{FF2B5EF4-FFF2-40B4-BE49-F238E27FC236}">
                <a16:creationId xmlns:a16="http://schemas.microsoft.com/office/drawing/2014/main" id="{DE15A939-DF1E-8046-9906-ECC8C7C5BE40}"/>
              </a:ext>
            </a:extLst>
          </p:cNvPr>
          <p:cNvSpPr/>
          <p:nvPr/>
        </p:nvSpPr>
        <p:spPr>
          <a:xfrm flipV="1">
            <a:off x="5669605"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5" name="Straight Arrow Connector 197">
            <a:extLst>
              <a:ext uri="{FF2B5EF4-FFF2-40B4-BE49-F238E27FC236}">
                <a16:creationId xmlns:a16="http://schemas.microsoft.com/office/drawing/2014/main" id="{24CE9143-E63D-774F-82C8-98C85370A977}"/>
              </a:ext>
            </a:extLst>
          </p:cNvPr>
          <p:cNvSpPr/>
          <p:nvPr/>
        </p:nvSpPr>
        <p:spPr>
          <a:xfrm flipV="1">
            <a:off x="5611998"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6" name="Straight Arrow Connector 198">
            <a:extLst>
              <a:ext uri="{FF2B5EF4-FFF2-40B4-BE49-F238E27FC236}">
                <a16:creationId xmlns:a16="http://schemas.microsoft.com/office/drawing/2014/main" id="{1AE208CF-BC03-EA4A-96E5-34DDBE1955D0}"/>
              </a:ext>
            </a:extLst>
          </p:cNvPr>
          <p:cNvSpPr/>
          <p:nvPr/>
        </p:nvSpPr>
        <p:spPr>
          <a:xfrm flipV="1">
            <a:off x="5727212"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7" name="Straight Arrow Connector 199">
            <a:extLst>
              <a:ext uri="{FF2B5EF4-FFF2-40B4-BE49-F238E27FC236}">
                <a16:creationId xmlns:a16="http://schemas.microsoft.com/office/drawing/2014/main" id="{491A64BC-AE97-A549-ABC4-0A98F3469947}"/>
              </a:ext>
            </a:extLst>
          </p:cNvPr>
          <p:cNvSpPr/>
          <p:nvPr/>
        </p:nvSpPr>
        <p:spPr>
          <a:xfrm flipV="1">
            <a:off x="5784819"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8" name="Straight Arrow Connector 200">
            <a:extLst>
              <a:ext uri="{FF2B5EF4-FFF2-40B4-BE49-F238E27FC236}">
                <a16:creationId xmlns:a16="http://schemas.microsoft.com/office/drawing/2014/main" id="{14C2F836-D753-9C4C-BC7F-8990643542BA}"/>
              </a:ext>
            </a:extLst>
          </p:cNvPr>
          <p:cNvSpPr/>
          <p:nvPr/>
        </p:nvSpPr>
        <p:spPr>
          <a:xfrm flipV="1">
            <a:off x="6015247"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39" name="Straight Arrow Connector 202">
            <a:extLst>
              <a:ext uri="{FF2B5EF4-FFF2-40B4-BE49-F238E27FC236}">
                <a16:creationId xmlns:a16="http://schemas.microsoft.com/office/drawing/2014/main" id="{A7D9974A-25BB-AC48-ADDB-4C23AFB4EBAC}"/>
              </a:ext>
            </a:extLst>
          </p:cNvPr>
          <p:cNvSpPr/>
          <p:nvPr/>
        </p:nvSpPr>
        <p:spPr>
          <a:xfrm flipV="1">
            <a:off x="6533710"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0" name="Straight Arrow Connector 203">
            <a:extLst>
              <a:ext uri="{FF2B5EF4-FFF2-40B4-BE49-F238E27FC236}">
                <a16:creationId xmlns:a16="http://schemas.microsoft.com/office/drawing/2014/main" id="{C3617AF0-A82D-A448-BBD0-BC25CAC96864}"/>
              </a:ext>
            </a:extLst>
          </p:cNvPr>
          <p:cNvSpPr/>
          <p:nvPr/>
        </p:nvSpPr>
        <p:spPr>
          <a:xfrm flipV="1">
            <a:off x="6476103"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1" name="Straight Arrow Connector 204">
            <a:extLst>
              <a:ext uri="{FF2B5EF4-FFF2-40B4-BE49-F238E27FC236}">
                <a16:creationId xmlns:a16="http://schemas.microsoft.com/office/drawing/2014/main" id="{639C35A1-5D24-E04D-8A6F-9881D8E0A3E4}"/>
              </a:ext>
            </a:extLst>
          </p:cNvPr>
          <p:cNvSpPr/>
          <p:nvPr/>
        </p:nvSpPr>
        <p:spPr>
          <a:xfrm flipV="1">
            <a:off x="6591317"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2" name="Straight Arrow Connector 205">
            <a:extLst>
              <a:ext uri="{FF2B5EF4-FFF2-40B4-BE49-F238E27FC236}">
                <a16:creationId xmlns:a16="http://schemas.microsoft.com/office/drawing/2014/main" id="{05640F36-44BE-D443-A7EF-1790CF5606E5}"/>
              </a:ext>
            </a:extLst>
          </p:cNvPr>
          <p:cNvSpPr/>
          <p:nvPr/>
        </p:nvSpPr>
        <p:spPr>
          <a:xfrm flipV="1">
            <a:off x="6648924"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3" name="Straight Arrow Connector 206">
            <a:extLst>
              <a:ext uri="{FF2B5EF4-FFF2-40B4-BE49-F238E27FC236}">
                <a16:creationId xmlns:a16="http://schemas.microsoft.com/office/drawing/2014/main" id="{2204053B-DE3B-5E44-846C-456EFC2A1D41}"/>
              </a:ext>
            </a:extLst>
          </p:cNvPr>
          <p:cNvSpPr/>
          <p:nvPr/>
        </p:nvSpPr>
        <p:spPr>
          <a:xfrm flipV="1">
            <a:off x="6879352"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4" name="Straight Arrow Connector 208">
            <a:extLst>
              <a:ext uri="{FF2B5EF4-FFF2-40B4-BE49-F238E27FC236}">
                <a16:creationId xmlns:a16="http://schemas.microsoft.com/office/drawing/2014/main" id="{6F44CD17-F15C-1348-B37D-EA3EC2448DC7}"/>
              </a:ext>
            </a:extLst>
          </p:cNvPr>
          <p:cNvSpPr/>
          <p:nvPr/>
        </p:nvSpPr>
        <p:spPr>
          <a:xfrm flipV="1">
            <a:off x="8492349"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5" name="Straight Arrow Connector 209">
            <a:extLst>
              <a:ext uri="{FF2B5EF4-FFF2-40B4-BE49-F238E27FC236}">
                <a16:creationId xmlns:a16="http://schemas.microsoft.com/office/drawing/2014/main" id="{6E8CDFD4-4031-E74B-9B09-2E4BB85A2524}"/>
              </a:ext>
            </a:extLst>
          </p:cNvPr>
          <p:cNvSpPr/>
          <p:nvPr/>
        </p:nvSpPr>
        <p:spPr>
          <a:xfrm flipV="1">
            <a:off x="8434741"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6" name="Straight Arrow Connector 210">
            <a:extLst>
              <a:ext uri="{FF2B5EF4-FFF2-40B4-BE49-F238E27FC236}">
                <a16:creationId xmlns:a16="http://schemas.microsoft.com/office/drawing/2014/main" id="{8D81D709-46D6-2C4A-A808-AA0183E733C6}"/>
              </a:ext>
            </a:extLst>
          </p:cNvPr>
          <p:cNvSpPr/>
          <p:nvPr/>
        </p:nvSpPr>
        <p:spPr>
          <a:xfrm flipV="1">
            <a:off x="8549955"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7" name="Straight Arrow Connector 211">
            <a:extLst>
              <a:ext uri="{FF2B5EF4-FFF2-40B4-BE49-F238E27FC236}">
                <a16:creationId xmlns:a16="http://schemas.microsoft.com/office/drawing/2014/main" id="{C3D0BD86-0BC6-2F4C-8126-F218AE361BB3}"/>
              </a:ext>
            </a:extLst>
          </p:cNvPr>
          <p:cNvSpPr/>
          <p:nvPr/>
        </p:nvSpPr>
        <p:spPr>
          <a:xfrm flipV="1">
            <a:off x="8607563"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8" name="Straight Arrow Connector 212">
            <a:extLst>
              <a:ext uri="{FF2B5EF4-FFF2-40B4-BE49-F238E27FC236}">
                <a16:creationId xmlns:a16="http://schemas.microsoft.com/office/drawing/2014/main" id="{0601B725-B3DD-3A48-83B4-284FF09FC8C6}"/>
              </a:ext>
            </a:extLst>
          </p:cNvPr>
          <p:cNvSpPr/>
          <p:nvPr/>
        </p:nvSpPr>
        <p:spPr>
          <a:xfrm flipV="1">
            <a:off x="8837990"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49" name="Straight Arrow Connector 214">
            <a:extLst>
              <a:ext uri="{FF2B5EF4-FFF2-40B4-BE49-F238E27FC236}">
                <a16:creationId xmlns:a16="http://schemas.microsoft.com/office/drawing/2014/main" id="{66524E0E-5D24-5A44-A04D-7AD10BC61848}"/>
              </a:ext>
            </a:extLst>
          </p:cNvPr>
          <p:cNvSpPr/>
          <p:nvPr/>
        </p:nvSpPr>
        <p:spPr>
          <a:xfrm flipV="1">
            <a:off x="9356453"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0" name="Straight Arrow Connector 215">
            <a:extLst>
              <a:ext uri="{FF2B5EF4-FFF2-40B4-BE49-F238E27FC236}">
                <a16:creationId xmlns:a16="http://schemas.microsoft.com/office/drawing/2014/main" id="{F040A89C-739C-F84C-ADC9-73BFF52453BD}"/>
              </a:ext>
            </a:extLst>
          </p:cNvPr>
          <p:cNvSpPr/>
          <p:nvPr/>
        </p:nvSpPr>
        <p:spPr>
          <a:xfrm flipV="1">
            <a:off x="9298846"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1" name="Straight Arrow Connector 216">
            <a:extLst>
              <a:ext uri="{FF2B5EF4-FFF2-40B4-BE49-F238E27FC236}">
                <a16:creationId xmlns:a16="http://schemas.microsoft.com/office/drawing/2014/main" id="{7BEED6D1-0D7A-764E-BB14-5F4E83F55404}"/>
              </a:ext>
            </a:extLst>
          </p:cNvPr>
          <p:cNvSpPr/>
          <p:nvPr/>
        </p:nvSpPr>
        <p:spPr>
          <a:xfrm flipV="1">
            <a:off x="9414060"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2" name="Straight Arrow Connector 217">
            <a:extLst>
              <a:ext uri="{FF2B5EF4-FFF2-40B4-BE49-F238E27FC236}">
                <a16:creationId xmlns:a16="http://schemas.microsoft.com/office/drawing/2014/main" id="{A0EF58E1-8DB2-E340-9A52-6D271A7F65DE}"/>
              </a:ext>
            </a:extLst>
          </p:cNvPr>
          <p:cNvSpPr/>
          <p:nvPr/>
        </p:nvSpPr>
        <p:spPr>
          <a:xfrm flipV="1">
            <a:off x="9471667"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3" name="Straight Arrow Connector 218">
            <a:extLst>
              <a:ext uri="{FF2B5EF4-FFF2-40B4-BE49-F238E27FC236}">
                <a16:creationId xmlns:a16="http://schemas.microsoft.com/office/drawing/2014/main" id="{43FEDF7C-2E82-1D40-964D-13558A511FA4}"/>
              </a:ext>
            </a:extLst>
          </p:cNvPr>
          <p:cNvSpPr/>
          <p:nvPr/>
        </p:nvSpPr>
        <p:spPr>
          <a:xfrm flipV="1">
            <a:off x="9702095"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4" name="Straight Arrow Connector 220">
            <a:extLst>
              <a:ext uri="{FF2B5EF4-FFF2-40B4-BE49-F238E27FC236}">
                <a16:creationId xmlns:a16="http://schemas.microsoft.com/office/drawing/2014/main" id="{FE2916AB-EBF6-2C47-9DD9-9438DFEDD2FD}"/>
              </a:ext>
            </a:extLst>
          </p:cNvPr>
          <p:cNvSpPr/>
          <p:nvPr/>
        </p:nvSpPr>
        <p:spPr>
          <a:xfrm flipV="1">
            <a:off x="10220558"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5" name="Straight Arrow Connector 221">
            <a:extLst>
              <a:ext uri="{FF2B5EF4-FFF2-40B4-BE49-F238E27FC236}">
                <a16:creationId xmlns:a16="http://schemas.microsoft.com/office/drawing/2014/main" id="{A8380BDE-0D08-BD45-BED6-34CCAF66DC57}"/>
              </a:ext>
            </a:extLst>
          </p:cNvPr>
          <p:cNvSpPr/>
          <p:nvPr/>
        </p:nvSpPr>
        <p:spPr>
          <a:xfrm flipV="1">
            <a:off x="10162951"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6" name="Straight Arrow Connector 222">
            <a:extLst>
              <a:ext uri="{FF2B5EF4-FFF2-40B4-BE49-F238E27FC236}">
                <a16:creationId xmlns:a16="http://schemas.microsoft.com/office/drawing/2014/main" id="{CB686080-1CFC-DE4D-A498-CBBC6DE598DC}"/>
              </a:ext>
            </a:extLst>
          </p:cNvPr>
          <p:cNvSpPr/>
          <p:nvPr/>
        </p:nvSpPr>
        <p:spPr>
          <a:xfrm flipV="1">
            <a:off x="10278165"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7" name="Straight Arrow Connector 223">
            <a:extLst>
              <a:ext uri="{FF2B5EF4-FFF2-40B4-BE49-F238E27FC236}">
                <a16:creationId xmlns:a16="http://schemas.microsoft.com/office/drawing/2014/main" id="{078A2686-16A4-4841-A713-8D6BACB65E1C}"/>
              </a:ext>
            </a:extLst>
          </p:cNvPr>
          <p:cNvSpPr/>
          <p:nvPr/>
        </p:nvSpPr>
        <p:spPr>
          <a:xfrm flipV="1">
            <a:off x="10335773"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158" name="Straight Arrow Connector 224">
            <a:extLst>
              <a:ext uri="{FF2B5EF4-FFF2-40B4-BE49-F238E27FC236}">
                <a16:creationId xmlns:a16="http://schemas.microsoft.com/office/drawing/2014/main" id="{02FA74D5-254B-7C40-9954-5D39D23A6274}"/>
              </a:ext>
            </a:extLst>
          </p:cNvPr>
          <p:cNvSpPr/>
          <p:nvPr/>
        </p:nvSpPr>
        <p:spPr>
          <a:xfrm flipV="1">
            <a:off x="10566200" y="5025488"/>
            <a:ext cx="1" cy="403250"/>
          </a:xfrm>
          <a:prstGeom prst="line">
            <a:avLst/>
          </a:prstGeom>
          <a:ln w="12700">
            <a:solidFill>
              <a:srgbClr val="000000"/>
            </a:solidFill>
            <a:tailEnd type="triangle"/>
          </a:ln>
        </p:spPr>
        <p:txBody>
          <a:bodyPr lIns="45719" tIns="45719" rIns="45719" bIns="45719"/>
          <a:lstStyle/>
          <a:p>
            <a:pPr defTabSz="914367">
              <a:defRPr b="0">
                <a:latin typeface="Calibri"/>
                <a:ea typeface="Calibri"/>
                <a:cs typeface="Calibri"/>
                <a:sym typeface="Calibri"/>
              </a:defRPr>
            </a:pPr>
            <a:endParaRPr sz="1266" dirty="0"/>
          </a:p>
        </p:txBody>
      </p:sp>
      <p:grpSp>
        <p:nvGrpSpPr>
          <p:cNvPr id="159" name="Rectangle 127">
            <a:extLst>
              <a:ext uri="{FF2B5EF4-FFF2-40B4-BE49-F238E27FC236}">
                <a16:creationId xmlns:a16="http://schemas.microsoft.com/office/drawing/2014/main" id="{90B0B579-0621-3D4C-9D04-07221E37F91B}"/>
              </a:ext>
            </a:extLst>
          </p:cNvPr>
          <p:cNvGrpSpPr/>
          <p:nvPr/>
        </p:nvGrpSpPr>
        <p:grpSpPr>
          <a:xfrm>
            <a:off x="1982756" y="5428736"/>
            <a:ext cx="8641052" cy="403251"/>
            <a:chOff x="-1" y="-1"/>
            <a:chExt cx="12289495" cy="573511"/>
          </a:xfrm>
        </p:grpSpPr>
        <p:sp>
          <p:nvSpPr>
            <p:cNvPr id="160" name="Rectangle">
              <a:extLst>
                <a:ext uri="{FF2B5EF4-FFF2-40B4-BE49-F238E27FC236}">
                  <a16:creationId xmlns:a16="http://schemas.microsoft.com/office/drawing/2014/main" id="{49B16AEA-3B84-7A41-AA78-D32D3E18F944}"/>
                </a:ext>
              </a:extLst>
            </p:cNvPr>
            <p:cNvSpPr/>
            <p:nvPr/>
          </p:nvSpPr>
          <p:spPr>
            <a:xfrm>
              <a:off x="-1" y="-1"/>
              <a:ext cx="12289495" cy="573511"/>
            </a:xfrm>
            <a:prstGeom prst="rect">
              <a:avLst/>
            </a:prstGeom>
            <a:solidFill>
              <a:srgbClr val="DDD9C3"/>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61" name="Detector Channels">
              <a:extLst>
                <a:ext uri="{FF2B5EF4-FFF2-40B4-BE49-F238E27FC236}">
                  <a16:creationId xmlns:a16="http://schemas.microsoft.com/office/drawing/2014/main" id="{1A2780F8-B573-1A4D-BA23-B7EBB64D081B}"/>
                </a:ext>
              </a:extLst>
            </p:cNvPr>
            <p:cNvSpPr txBox="1"/>
            <p:nvPr/>
          </p:nvSpPr>
          <p:spPr>
            <a:xfrm>
              <a:off x="65023" y="82574"/>
              <a:ext cx="12159447" cy="40835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Detector</a:t>
              </a:r>
              <a:r>
                <a:rPr sz="1266" dirty="0">
                  <a:solidFill>
                    <a:srgbClr val="FFFFFF"/>
                  </a:solidFill>
                </a:rPr>
                <a:t> </a:t>
              </a:r>
              <a:r>
                <a:rPr sz="1266" dirty="0"/>
                <a:t>Channels</a:t>
              </a:r>
            </a:p>
          </p:txBody>
        </p:sp>
      </p:grpSp>
      <p:grpSp>
        <p:nvGrpSpPr>
          <p:cNvPr id="162" name="Group 11">
            <a:extLst>
              <a:ext uri="{FF2B5EF4-FFF2-40B4-BE49-F238E27FC236}">
                <a16:creationId xmlns:a16="http://schemas.microsoft.com/office/drawing/2014/main" id="{09E63116-99BC-E049-A0B6-405F5FF47619}"/>
              </a:ext>
            </a:extLst>
          </p:cNvPr>
          <p:cNvGrpSpPr/>
          <p:nvPr/>
        </p:nvGrpSpPr>
        <p:grpSpPr>
          <a:xfrm>
            <a:off x="2040362" y="3700527"/>
            <a:ext cx="518466" cy="893282"/>
            <a:chOff x="-2" y="0"/>
            <a:chExt cx="737373" cy="1270444"/>
          </a:xfrm>
        </p:grpSpPr>
        <p:grpSp>
          <p:nvGrpSpPr>
            <p:cNvPr id="163" name="Rectangle 121">
              <a:extLst>
                <a:ext uri="{FF2B5EF4-FFF2-40B4-BE49-F238E27FC236}">
                  <a16:creationId xmlns:a16="http://schemas.microsoft.com/office/drawing/2014/main" id="{7B616B10-7F92-9E4A-B755-F39102A51E0D}"/>
                </a:ext>
              </a:extLst>
            </p:cNvPr>
            <p:cNvGrpSpPr/>
            <p:nvPr/>
          </p:nvGrpSpPr>
          <p:grpSpPr>
            <a:xfrm>
              <a:off x="-2" y="0"/>
              <a:ext cx="737373" cy="1270444"/>
              <a:chOff x="-1" y="0"/>
              <a:chExt cx="737371" cy="1270443"/>
            </a:xfrm>
          </p:grpSpPr>
          <p:sp>
            <p:nvSpPr>
              <p:cNvPr id="165" name="Rectangle">
                <a:extLst>
                  <a:ext uri="{FF2B5EF4-FFF2-40B4-BE49-F238E27FC236}">
                    <a16:creationId xmlns:a16="http://schemas.microsoft.com/office/drawing/2014/main" id="{FBF4B370-7D87-9F46-BFA5-8CE7BEBFF7CF}"/>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66" name="FEA…">
                <a:extLst>
                  <a:ext uri="{FF2B5EF4-FFF2-40B4-BE49-F238E27FC236}">
                    <a16:creationId xmlns:a16="http://schemas.microsoft.com/office/drawing/2014/main" id="{7B2B259A-3348-FA40-B508-192629511F2E}"/>
                  </a:ext>
                </a:extLst>
              </p:cNvPr>
              <p:cNvSpPr txBox="1"/>
              <p:nvPr/>
            </p:nvSpPr>
            <p:spPr>
              <a:xfrm>
                <a:off x="65023" y="153998"/>
                <a:ext cx="607324"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64" name="Straight Connector 10">
              <a:extLst>
                <a:ext uri="{FF2B5EF4-FFF2-40B4-BE49-F238E27FC236}">
                  <a16:creationId xmlns:a16="http://schemas.microsoft.com/office/drawing/2014/main" id="{DE4BD7CD-0965-4F48-882F-D7CDEDBF5B9F}"/>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167" name="Group 125">
            <a:extLst>
              <a:ext uri="{FF2B5EF4-FFF2-40B4-BE49-F238E27FC236}">
                <a16:creationId xmlns:a16="http://schemas.microsoft.com/office/drawing/2014/main" id="{B9154EDC-4CF0-C743-BC04-1BF23902F610}"/>
              </a:ext>
            </a:extLst>
          </p:cNvPr>
          <p:cNvGrpSpPr/>
          <p:nvPr/>
        </p:nvGrpSpPr>
        <p:grpSpPr>
          <a:xfrm>
            <a:off x="2904467" y="3700527"/>
            <a:ext cx="518467" cy="893282"/>
            <a:chOff x="-2" y="0"/>
            <a:chExt cx="737373" cy="1270444"/>
          </a:xfrm>
        </p:grpSpPr>
        <p:grpSp>
          <p:nvGrpSpPr>
            <p:cNvPr id="168" name="Rectangle 126">
              <a:extLst>
                <a:ext uri="{FF2B5EF4-FFF2-40B4-BE49-F238E27FC236}">
                  <a16:creationId xmlns:a16="http://schemas.microsoft.com/office/drawing/2014/main" id="{94BC7B3E-C568-7640-BA3D-B346E326C73A}"/>
                </a:ext>
              </a:extLst>
            </p:cNvPr>
            <p:cNvGrpSpPr/>
            <p:nvPr/>
          </p:nvGrpSpPr>
          <p:grpSpPr>
            <a:xfrm>
              <a:off x="-2" y="0"/>
              <a:ext cx="737373" cy="1270444"/>
              <a:chOff x="-1" y="0"/>
              <a:chExt cx="737371" cy="1270443"/>
            </a:xfrm>
          </p:grpSpPr>
          <p:sp>
            <p:nvSpPr>
              <p:cNvPr id="170" name="Rectangle">
                <a:extLst>
                  <a:ext uri="{FF2B5EF4-FFF2-40B4-BE49-F238E27FC236}">
                    <a16:creationId xmlns:a16="http://schemas.microsoft.com/office/drawing/2014/main" id="{B2C0E6F9-1D1C-5848-AD66-C5D57539F5AA}"/>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71" name="FEA…">
                <a:extLst>
                  <a:ext uri="{FF2B5EF4-FFF2-40B4-BE49-F238E27FC236}">
                    <a16:creationId xmlns:a16="http://schemas.microsoft.com/office/drawing/2014/main" id="{BD1C75DC-B10C-0C4D-A65D-39A9F06AD006}"/>
                  </a:ext>
                </a:extLst>
              </p:cNvPr>
              <p:cNvSpPr txBox="1"/>
              <p:nvPr/>
            </p:nvSpPr>
            <p:spPr>
              <a:xfrm>
                <a:off x="65023" y="153998"/>
                <a:ext cx="607322"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69" name="Straight Connector 128">
              <a:extLst>
                <a:ext uri="{FF2B5EF4-FFF2-40B4-BE49-F238E27FC236}">
                  <a16:creationId xmlns:a16="http://schemas.microsoft.com/office/drawing/2014/main" id="{BF610C2E-0FFF-DF4A-A3B2-FA32B1D2CFF0}"/>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172" name="Group 130">
            <a:extLst>
              <a:ext uri="{FF2B5EF4-FFF2-40B4-BE49-F238E27FC236}">
                <a16:creationId xmlns:a16="http://schemas.microsoft.com/office/drawing/2014/main" id="{2A15CD00-4E2F-6241-B9F3-09A64744AB7D}"/>
              </a:ext>
            </a:extLst>
          </p:cNvPr>
          <p:cNvGrpSpPr/>
          <p:nvPr/>
        </p:nvGrpSpPr>
        <p:grpSpPr>
          <a:xfrm>
            <a:off x="3768572" y="3700527"/>
            <a:ext cx="518467" cy="893282"/>
            <a:chOff x="-2" y="0"/>
            <a:chExt cx="737373" cy="1270444"/>
          </a:xfrm>
        </p:grpSpPr>
        <p:grpSp>
          <p:nvGrpSpPr>
            <p:cNvPr id="173" name="Rectangle 131">
              <a:extLst>
                <a:ext uri="{FF2B5EF4-FFF2-40B4-BE49-F238E27FC236}">
                  <a16:creationId xmlns:a16="http://schemas.microsoft.com/office/drawing/2014/main" id="{D3C875F3-EA5D-6949-A1E1-B03D3F407BF2}"/>
                </a:ext>
              </a:extLst>
            </p:cNvPr>
            <p:cNvGrpSpPr/>
            <p:nvPr/>
          </p:nvGrpSpPr>
          <p:grpSpPr>
            <a:xfrm>
              <a:off x="-2" y="0"/>
              <a:ext cx="737373" cy="1270444"/>
              <a:chOff x="-1" y="0"/>
              <a:chExt cx="737371" cy="1270443"/>
            </a:xfrm>
          </p:grpSpPr>
          <p:sp>
            <p:nvSpPr>
              <p:cNvPr id="175" name="Rectangle">
                <a:extLst>
                  <a:ext uri="{FF2B5EF4-FFF2-40B4-BE49-F238E27FC236}">
                    <a16:creationId xmlns:a16="http://schemas.microsoft.com/office/drawing/2014/main" id="{ACCEC322-6C25-DB4C-B7BC-6465672EBA07}"/>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76" name="FEA…">
                <a:extLst>
                  <a:ext uri="{FF2B5EF4-FFF2-40B4-BE49-F238E27FC236}">
                    <a16:creationId xmlns:a16="http://schemas.microsoft.com/office/drawing/2014/main" id="{A3F0A3D8-F772-FD4D-B838-5116D6758F73}"/>
                  </a:ext>
                </a:extLst>
              </p:cNvPr>
              <p:cNvSpPr txBox="1"/>
              <p:nvPr/>
            </p:nvSpPr>
            <p:spPr>
              <a:xfrm>
                <a:off x="65023" y="153998"/>
                <a:ext cx="607322"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74" name="Straight Connector 136">
              <a:extLst>
                <a:ext uri="{FF2B5EF4-FFF2-40B4-BE49-F238E27FC236}">
                  <a16:creationId xmlns:a16="http://schemas.microsoft.com/office/drawing/2014/main" id="{4E3FBA76-C2AD-DA4B-BDEA-22442F170512}"/>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177" name="Group 140">
            <a:extLst>
              <a:ext uri="{FF2B5EF4-FFF2-40B4-BE49-F238E27FC236}">
                <a16:creationId xmlns:a16="http://schemas.microsoft.com/office/drawing/2014/main" id="{D6C2E7B6-F1D2-F44B-A59D-893C0C25225C}"/>
              </a:ext>
            </a:extLst>
          </p:cNvPr>
          <p:cNvGrpSpPr/>
          <p:nvPr/>
        </p:nvGrpSpPr>
        <p:grpSpPr>
          <a:xfrm>
            <a:off x="4690284" y="3700527"/>
            <a:ext cx="518466" cy="893282"/>
            <a:chOff x="-2" y="0"/>
            <a:chExt cx="737373" cy="1270444"/>
          </a:xfrm>
        </p:grpSpPr>
        <p:grpSp>
          <p:nvGrpSpPr>
            <p:cNvPr id="178" name="Rectangle 141">
              <a:extLst>
                <a:ext uri="{FF2B5EF4-FFF2-40B4-BE49-F238E27FC236}">
                  <a16:creationId xmlns:a16="http://schemas.microsoft.com/office/drawing/2014/main" id="{52485DD0-0B3B-CC4F-9F20-F91512B495AD}"/>
                </a:ext>
              </a:extLst>
            </p:cNvPr>
            <p:cNvGrpSpPr/>
            <p:nvPr/>
          </p:nvGrpSpPr>
          <p:grpSpPr>
            <a:xfrm>
              <a:off x="-2" y="0"/>
              <a:ext cx="737373" cy="1270444"/>
              <a:chOff x="-1" y="0"/>
              <a:chExt cx="737371" cy="1270443"/>
            </a:xfrm>
          </p:grpSpPr>
          <p:sp>
            <p:nvSpPr>
              <p:cNvPr id="180" name="Rectangle">
                <a:extLst>
                  <a:ext uri="{FF2B5EF4-FFF2-40B4-BE49-F238E27FC236}">
                    <a16:creationId xmlns:a16="http://schemas.microsoft.com/office/drawing/2014/main" id="{E976DDA0-22EB-0342-A8C8-AEAA6E1408E0}"/>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81" name="FEA…">
                <a:extLst>
                  <a:ext uri="{FF2B5EF4-FFF2-40B4-BE49-F238E27FC236}">
                    <a16:creationId xmlns:a16="http://schemas.microsoft.com/office/drawing/2014/main" id="{692DACA1-4DEE-ED4D-B827-0436A60F67C4}"/>
                  </a:ext>
                </a:extLst>
              </p:cNvPr>
              <p:cNvSpPr txBox="1"/>
              <p:nvPr/>
            </p:nvSpPr>
            <p:spPr>
              <a:xfrm>
                <a:off x="65023" y="153998"/>
                <a:ext cx="607324"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79" name="Straight Connector 142">
              <a:extLst>
                <a:ext uri="{FF2B5EF4-FFF2-40B4-BE49-F238E27FC236}">
                  <a16:creationId xmlns:a16="http://schemas.microsoft.com/office/drawing/2014/main" id="{6664235F-ECDE-9546-9C45-5B1168AC1262}"/>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182" name="Group 143">
            <a:extLst>
              <a:ext uri="{FF2B5EF4-FFF2-40B4-BE49-F238E27FC236}">
                <a16:creationId xmlns:a16="http://schemas.microsoft.com/office/drawing/2014/main" id="{DDDE60C5-4634-124E-B660-AA962A6088F8}"/>
              </a:ext>
            </a:extLst>
          </p:cNvPr>
          <p:cNvGrpSpPr/>
          <p:nvPr/>
        </p:nvGrpSpPr>
        <p:grpSpPr>
          <a:xfrm>
            <a:off x="5554389" y="3700527"/>
            <a:ext cx="518467" cy="893282"/>
            <a:chOff x="-2" y="0"/>
            <a:chExt cx="737373" cy="1270444"/>
          </a:xfrm>
        </p:grpSpPr>
        <p:grpSp>
          <p:nvGrpSpPr>
            <p:cNvPr id="183" name="Rectangle 145">
              <a:extLst>
                <a:ext uri="{FF2B5EF4-FFF2-40B4-BE49-F238E27FC236}">
                  <a16:creationId xmlns:a16="http://schemas.microsoft.com/office/drawing/2014/main" id="{3A164C37-9406-464A-9A13-E55B1A1D2516}"/>
                </a:ext>
              </a:extLst>
            </p:cNvPr>
            <p:cNvGrpSpPr/>
            <p:nvPr/>
          </p:nvGrpSpPr>
          <p:grpSpPr>
            <a:xfrm>
              <a:off x="-2" y="0"/>
              <a:ext cx="737373" cy="1270444"/>
              <a:chOff x="-1" y="0"/>
              <a:chExt cx="737371" cy="1270443"/>
            </a:xfrm>
          </p:grpSpPr>
          <p:sp>
            <p:nvSpPr>
              <p:cNvPr id="185" name="Rectangle">
                <a:extLst>
                  <a:ext uri="{FF2B5EF4-FFF2-40B4-BE49-F238E27FC236}">
                    <a16:creationId xmlns:a16="http://schemas.microsoft.com/office/drawing/2014/main" id="{D244E32B-9A34-6D45-8006-06686912445E}"/>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86" name="FEA…">
                <a:extLst>
                  <a:ext uri="{FF2B5EF4-FFF2-40B4-BE49-F238E27FC236}">
                    <a16:creationId xmlns:a16="http://schemas.microsoft.com/office/drawing/2014/main" id="{8C60CB9A-4907-6844-A16D-5E6A37B20B35}"/>
                  </a:ext>
                </a:extLst>
              </p:cNvPr>
              <p:cNvSpPr txBox="1"/>
              <p:nvPr/>
            </p:nvSpPr>
            <p:spPr>
              <a:xfrm>
                <a:off x="65023" y="153998"/>
                <a:ext cx="607322"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84" name="Straight Connector 146">
              <a:extLst>
                <a:ext uri="{FF2B5EF4-FFF2-40B4-BE49-F238E27FC236}">
                  <a16:creationId xmlns:a16="http://schemas.microsoft.com/office/drawing/2014/main" id="{214A809E-918F-914E-A435-05D76802CC87}"/>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187" name="Group 147">
            <a:extLst>
              <a:ext uri="{FF2B5EF4-FFF2-40B4-BE49-F238E27FC236}">
                <a16:creationId xmlns:a16="http://schemas.microsoft.com/office/drawing/2014/main" id="{7AEDE712-67F0-0D46-872E-C41CB1E942AC}"/>
              </a:ext>
            </a:extLst>
          </p:cNvPr>
          <p:cNvGrpSpPr/>
          <p:nvPr/>
        </p:nvGrpSpPr>
        <p:grpSpPr>
          <a:xfrm>
            <a:off x="6418494" y="3700527"/>
            <a:ext cx="518467" cy="893282"/>
            <a:chOff x="-2" y="0"/>
            <a:chExt cx="737373" cy="1270444"/>
          </a:xfrm>
        </p:grpSpPr>
        <p:grpSp>
          <p:nvGrpSpPr>
            <p:cNvPr id="188" name="Rectangle 148">
              <a:extLst>
                <a:ext uri="{FF2B5EF4-FFF2-40B4-BE49-F238E27FC236}">
                  <a16:creationId xmlns:a16="http://schemas.microsoft.com/office/drawing/2014/main" id="{6F1FA058-C86D-7542-BC40-8DEEDBEC663D}"/>
                </a:ext>
              </a:extLst>
            </p:cNvPr>
            <p:cNvGrpSpPr/>
            <p:nvPr/>
          </p:nvGrpSpPr>
          <p:grpSpPr>
            <a:xfrm>
              <a:off x="-2" y="0"/>
              <a:ext cx="737373" cy="1270444"/>
              <a:chOff x="-1" y="0"/>
              <a:chExt cx="737371" cy="1270443"/>
            </a:xfrm>
          </p:grpSpPr>
          <p:sp>
            <p:nvSpPr>
              <p:cNvPr id="190" name="Rectangle">
                <a:extLst>
                  <a:ext uri="{FF2B5EF4-FFF2-40B4-BE49-F238E27FC236}">
                    <a16:creationId xmlns:a16="http://schemas.microsoft.com/office/drawing/2014/main" id="{06B0997A-24F9-544C-B8CF-EC5183EDC870}"/>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91" name="FEA…">
                <a:extLst>
                  <a:ext uri="{FF2B5EF4-FFF2-40B4-BE49-F238E27FC236}">
                    <a16:creationId xmlns:a16="http://schemas.microsoft.com/office/drawing/2014/main" id="{9B5C6DD7-DBC8-074C-AFF9-02C9B73B27FA}"/>
                  </a:ext>
                </a:extLst>
              </p:cNvPr>
              <p:cNvSpPr txBox="1"/>
              <p:nvPr/>
            </p:nvSpPr>
            <p:spPr>
              <a:xfrm>
                <a:off x="65023" y="153998"/>
                <a:ext cx="607322"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89" name="Straight Connector 149">
              <a:extLst>
                <a:ext uri="{FF2B5EF4-FFF2-40B4-BE49-F238E27FC236}">
                  <a16:creationId xmlns:a16="http://schemas.microsoft.com/office/drawing/2014/main" id="{FB3E7019-F6F1-8A44-8EB6-8CA55348395D}"/>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192" name="Group 150">
            <a:extLst>
              <a:ext uri="{FF2B5EF4-FFF2-40B4-BE49-F238E27FC236}">
                <a16:creationId xmlns:a16="http://schemas.microsoft.com/office/drawing/2014/main" id="{A6728A7D-850D-AB43-80C7-BD0AF4CFEBC4}"/>
              </a:ext>
            </a:extLst>
          </p:cNvPr>
          <p:cNvGrpSpPr/>
          <p:nvPr/>
        </p:nvGrpSpPr>
        <p:grpSpPr>
          <a:xfrm>
            <a:off x="8377132" y="3700527"/>
            <a:ext cx="518466" cy="893282"/>
            <a:chOff x="-2" y="0"/>
            <a:chExt cx="737373" cy="1270444"/>
          </a:xfrm>
        </p:grpSpPr>
        <p:grpSp>
          <p:nvGrpSpPr>
            <p:cNvPr id="193" name="Rectangle 151">
              <a:extLst>
                <a:ext uri="{FF2B5EF4-FFF2-40B4-BE49-F238E27FC236}">
                  <a16:creationId xmlns:a16="http://schemas.microsoft.com/office/drawing/2014/main" id="{3BD79F44-370D-EB4C-93B9-0FA06633616E}"/>
                </a:ext>
              </a:extLst>
            </p:cNvPr>
            <p:cNvGrpSpPr/>
            <p:nvPr/>
          </p:nvGrpSpPr>
          <p:grpSpPr>
            <a:xfrm>
              <a:off x="-2" y="0"/>
              <a:ext cx="737373" cy="1270444"/>
              <a:chOff x="-1" y="0"/>
              <a:chExt cx="737371" cy="1270443"/>
            </a:xfrm>
          </p:grpSpPr>
          <p:sp>
            <p:nvSpPr>
              <p:cNvPr id="195" name="Rectangle">
                <a:extLst>
                  <a:ext uri="{FF2B5EF4-FFF2-40B4-BE49-F238E27FC236}">
                    <a16:creationId xmlns:a16="http://schemas.microsoft.com/office/drawing/2014/main" id="{9FA83961-D232-2A4D-BD34-EB5AA2009BCF}"/>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196" name="FEA…">
                <a:extLst>
                  <a:ext uri="{FF2B5EF4-FFF2-40B4-BE49-F238E27FC236}">
                    <a16:creationId xmlns:a16="http://schemas.microsoft.com/office/drawing/2014/main" id="{8538E2E9-56CE-7449-B65C-C7E911097E28}"/>
                  </a:ext>
                </a:extLst>
              </p:cNvPr>
              <p:cNvSpPr txBox="1"/>
              <p:nvPr/>
            </p:nvSpPr>
            <p:spPr>
              <a:xfrm>
                <a:off x="65023" y="153998"/>
                <a:ext cx="607324"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94" name="Straight Connector 152">
              <a:extLst>
                <a:ext uri="{FF2B5EF4-FFF2-40B4-BE49-F238E27FC236}">
                  <a16:creationId xmlns:a16="http://schemas.microsoft.com/office/drawing/2014/main" id="{836A053F-DA9A-1443-A48D-B66DB0A9D17E}"/>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197" name="Group 153">
            <a:extLst>
              <a:ext uri="{FF2B5EF4-FFF2-40B4-BE49-F238E27FC236}">
                <a16:creationId xmlns:a16="http://schemas.microsoft.com/office/drawing/2014/main" id="{3F61329D-E1D4-294D-B3CA-3A1C8B499992}"/>
              </a:ext>
            </a:extLst>
          </p:cNvPr>
          <p:cNvGrpSpPr/>
          <p:nvPr/>
        </p:nvGrpSpPr>
        <p:grpSpPr>
          <a:xfrm>
            <a:off x="9241237" y="3700527"/>
            <a:ext cx="518467" cy="893282"/>
            <a:chOff x="-2" y="0"/>
            <a:chExt cx="737373" cy="1270444"/>
          </a:xfrm>
        </p:grpSpPr>
        <p:grpSp>
          <p:nvGrpSpPr>
            <p:cNvPr id="198" name="Rectangle 154">
              <a:extLst>
                <a:ext uri="{FF2B5EF4-FFF2-40B4-BE49-F238E27FC236}">
                  <a16:creationId xmlns:a16="http://schemas.microsoft.com/office/drawing/2014/main" id="{121BB5D7-3A8A-D54B-8B1F-B16C3687A40B}"/>
                </a:ext>
              </a:extLst>
            </p:cNvPr>
            <p:cNvGrpSpPr/>
            <p:nvPr/>
          </p:nvGrpSpPr>
          <p:grpSpPr>
            <a:xfrm>
              <a:off x="-2" y="0"/>
              <a:ext cx="737373" cy="1270444"/>
              <a:chOff x="-1" y="0"/>
              <a:chExt cx="737371" cy="1270443"/>
            </a:xfrm>
          </p:grpSpPr>
          <p:sp>
            <p:nvSpPr>
              <p:cNvPr id="200" name="Rectangle">
                <a:extLst>
                  <a:ext uri="{FF2B5EF4-FFF2-40B4-BE49-F238E27FC236}">
                    <a16:creationId xmlns:a16="http://schemas.microsoft.com/office/drawing/2014/main" id="{755B8160-BB14-CD40-8689-CF287EDDE4A5}"/>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201" name="FEA…">
                <a:extLst>
                  <a:ext uri="{FF2B5EF4-FFF2-40B4-BE49-F238E27FC236}">
                    <a16:creationId xmlns:a16="http://schemas.microsoft.com/office/drawing/2014/main" id="{75F032C4-7304-BF49-8570-5868150C0C57}"/>
                  </a:ext>
                </a:extLst>
              </p:cNvPr>
              <p:cNvSpPr txBox="1"/>
              <p:nvPr/>
            </p:nvSpPr>
            <p:spPr>
              <a:xfrm>
                <a:off x="65023" y="153998"/>
                <a:ext cx="607322"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199" name="Straight Connector 155">
              <a:extLst>
                <a:ext uri="{FF2B5EF4-FFF2-40B4-BE49-F238E27FC236}">
                  <a16:creationId xmlns:a16="http://schemas.microsoft.com/office/drawing/2014/main" id="{A64073EE-6EEF-2149-BCF4-968F3404471A}"/>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grpSp>
        <p:nvGrpSpPr>
          <p:cNvPr id="202" name="Group 156">
            <a:extLst>
              <a:ext uri="{FF2B5EF4-FFF2-40B4-BE49-F238E27FC236}">
                <a16:creationId xmlns:a16="http://schemas.microsoft.com/office/drawing/2014/main" id="{A6F7935F-BAE7-CE45-AF6F-8FF4E69B2B45}"/>
              </a:ext>
            </a:extLst>
          </p:cNvPr>
          <p:cNvGrpSpPr/>
          <p:nvPr/>
        </p:nvGrpSpPr>
        <p:grpSpPr>
          <a:xfrm>
            <a:off x="10105342" y="3700527"/>
            <a:ext cx="518467" cy="893282"/>
            <a:chOff x="-2" y="0"/>
            <a:chExt cx="737373" cy="1270444"/>
          </a:xfrm>
        </p:grpSpPr>
        <p:grpSp>
          <p:nvGrpSpPr>
            <p:cNvPr id="203" name="Rectangle 157">
              <a:extLst>
                <a:ext uri="{FF2B5EF4-FFF2-40B4-BE49-F238E27FC236}">
                  <a16:creationId xmlns:a16="http://schemas.microsoft.com/office/drawing/2014/main" id="{C25A2069-4C81-D742-92B8-13019CE35DE6}"/>
                </a:ext>
              </a:extLst>
            </p:cNvPr>
            <p:cNvGrpSpPr/>
            <p:nvPr/>
          </p:nvGrpSpPr>
          <p:grpSpPr>
            <a:xfrm>
              <a:off x="-2" y="0"/>
              <a:ext cx="737373" cy="1270444"/>
              <a:chOff x="-1" y="0"/>
              <a:chExt cx="737371" cy="1270443"/>
            </a:xfrm>
          </p:grpSpPr>
          <p:sp>
            <p:nvSpPr>
              <p:cNvPr id="205" name="Rectangle">
                <a:extLst>
                  <a:ext uri="{FF2B5EF4-FFF2-40B4-BE49-F238E27FC236}">
                    <a16:creationId xmlns:a16="http://schemas.microsoft.com/office/drawing/2014/main" id="{2976349D-B33E-D649-A759-EED097761352}"/>
                  </a:ext>
                </a:extLst>
              </p:cNvPr>
              <p:cNvSpPr/>
              <p:nvPr/>
            </p:nvSpPr>
            <p:spPr>
              <a:xfrm>
                <a:off x="-1" y="0"/>
                <a:ext cx="737371" cy="1270443"/>
              </a:xfrm>
              <a:prstGeom prst="rect">
                <a:avLst/>
              </a:prstGeom>
              <a:solidFill>
                <a:srgbClr val="DCE6F2"/>
              </a:solidFill>
              <a:ln w="25400" cap="flat">
                <a:solidFill>
                  <a:srgbClr val="3A5E8A"/>
                </a:solidFill>
                <a:prstDash val="solid"/>
                <a:round/>
              </a:ln>
              <a:effectLst/>
            </p:spPr>
            <p:txBody>
              <a:bodyPr wrap="square" lIns="45719" tIns="45719" rIns="45719" bIns="45719" numCol="1" anchor="ctr">
                <a:noAutofit/>
              </a:bodyPr>
              <a:lstStyle/>
              <a:p>
                <a:pPr defTabSz="914367">
                  <a:defRPr sz="1800" b="0">
                    <a:latin typeface="Calibri"/>
                    <a:ea typeface="Calibri"/>
                    <a:cs typeface="Calibri"/>
                    <a:sym typeface="Calibri"/>
                  </a:defRPr>
                </a:pPr>
                <a:endParaRPr sz="1266" dirty="0"/>
              </a:p>
            </p:txBody>
          </p:sp>
          <p:sp>
            <p:nvSpPr>
              <p:cNvPr id="206" name="FEA…">
                <a:extLst>
                  <a:ext uri="{FF2B5EF4-FFF2-40B4-BE49-F238E27FC236}">
                    <a16:creationId xmlns:a16="http://schemas.microsoft.com/office/drawing/2014/main" id="{3A399730-ABEF-9E4F-89CD-E7452CA1C8DF}"/>
                  </a:ext>
                </a:extLst>
              </p:cNvPr>
              <p:cNvSpPr txBox="1"/>
              <p:nvPr/>
            </p:nvSpPr>
            <p:spPr>
              <a:xfrm>
                <a:off x="65023" y="153998"/>
                <a:ext cx="607322" cy="96244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defTabSz="914367">
                  <a:defRPr sz="1800" b="0">
                    <a:latin typeface="Calibri"/>
                    <a:ea typeface="Calibri"/>
                    <a:cs typeface="Calibri"/>
                    <a:sym typeface="Calibri"/>
                  </a:defRPr>
                </a:pPr>
                <a:r>
                  <a:rPr sz="1266" dirty="0"/>
                  <a:t>FEA</a:t>
                </a:r>
                <a:endParaRPr sz="1266" dirty="0">
                  <a:solidFill>
                    <a:srgbClr val="FFFFFF"/>
                  </a:solidFill>
                </a:endParaRPr>
              </a:p>
              <a:p>
                <a:pPr defTabSz="914367">
                  <a:defRPr sz="1800" b="0">
                    <a:latin typeface="Calibri"/>
                    <a:ea typeface="Calibri"/>
                    <a:cs typeface="Calibri"/>
                    <a:sym typeface="Calibri"/>
                  </a:defRPr>
                </a:pPr>
                <a:endParaRPr sz="1266" dirty="0">
                  <a:solidFill>
                    <a:srgbClr val="FFFFFF"/>
                  </a:solidFill>
                </a:endParaRPr>
              </a:p>
              <a:p>
                <a:pPr defTabSz="914367">
                  <a:defRPr sz="1800" b="0">
                    <a:latin typeface="Calibri"/>
                    <a:ea typeface="Calibri"/>
                    <a:cs typeface="Calibri"/>
                    <a:sym typeface="Calibri"/>
                  </a:defRPr>
                </a:pPr>
                <a:r>
                  <a:rPr sz="1266" dirty="0"/>
                  <a:t>FEE</a:t>
                </a:r>
              </a:p>
            </p:txBody>
          </p:sp>
        </p:grpSp>
        <p:sp>
          <p:nvSpPr>
            <p:cNvPr id="204" name="Straight Connector 158">
              <a:extLst>
                <a:ext uri="{FF2B5EF4-FFF2-40B4-BE49-F238E27FC236}">
                  <a16:creationId xmlns:a16="http://schemas.microsoft.com/office/drawing/2014/main" id="{CBA80CFE-3ADD-9A47-8F31-2ECC6CF9566F}"/>
                </a:ext>
              </a:extLst>
            </p:cNvPr>
            <p:cNvSpPr/>
            <p:nvPr/>
          </p:nvSpPr>
          <p:spPr>
            <a:xfrm>
              <a:off x="-1" y="635221"/>
              <a:ext cx="737371" cy="1"/>
            </a:xfrm>
            <a:prstGeom prst="line">
              <a:avLst/>
            </a:prstGeom>
            <a:noFill/>
            <a:ln w="25400" cap="flat">
              <a:solidFill>
                <a:srgbClr val="376092"/>
              </a:solidFill>
              <a:prstDash val="sysDash"/>
              <a:round/>
            </a:ln>
            <a:effectLst/>
          </p:spPr>
          <p:txBody>
            <a:bodyPr wrap="square" lIns="45719" tIns="45719" rIns="45719" bIns="45719" numCol="1" anchor="t">
              <a:noAutofit/>
            </a:bodyPr>
            <a:lstStyle/>
            <a:p>
              <a:pPr defTabSz="914367">
                <a:defRPr b="0">
                  <a:latin typeface="Calibri"/>
                  <a:ea typeface="Calibri"/>
                  <a:cs typeface="Calibri"/>
                  <a:sym typeface="Calibri"/>
                </a:defRPr>
              </a:pPr>
              <a:endParaRPr sz="1266" dirty="0"/>
            </a:p>
          </p:txBody>
        </p:sp>
      </p:grpSp>
      <p:sp>
        <p:nvSpPr>
          <p:cNvPr id="207" name="Straight Arrow Connector 159">
            <a:extLst>
              <a:ext uri="{FF2B5EF4-FFF2-40B4-BE49-F238E27FC236}">
                <a16:creationId xmlns:a16="http://schemas.microsoft.com/office/drawing/2014/main" id="{6D0E3B15-9DF5-4644-9B70-DB7249195244}"/>
              </a:ext>
            </a:extLst>
          </p:cNvPr>
          <p:cNvSpPr/>
          <p:nvPr/>
        </p:nvSpPr>
        <p:spPr>
          <a:xfrm>
            <a:off x="5208749" y="3930955"/>
            <a:ext cx="345643" cy="1"/>
          </a:xfrm>
          <a:prstGeom prst="line">
            <a:avLst/>
          </a:prstGeom>
          <a:ln w="25400">
            <a:solidFill>
              <a:srgbClr val="000000"/>
            </a:solidFill>
            <a:headEnd type="triangle"/>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208" name="Straight Arrow Connector 160">
            <a:extLst>
              <a:ext uri="{FF2B5EF4-FFF2-40B4-BE49-F238E27FC236}">
                <a16:creationId xmlns:a16="http://schemas.microsoft.com/office/drawing/2014/main" id="{4B0E6AC6-4D37-0244-8C24-51140748208E}"/>
              </a:ext>
            </a:extLst>
          </p:cNvPr>
          <p:cNvSpPr/>
          <p:nvPr/>
        </p:nvSpPr>
        <p:spPr>
          <a:xfrm>
            <a:off x="6072854" y="3930955"/>
            <a:ext cx="345642" cy="1"/>
          </a:xfrm>
          <a:prstGeom prst="line">
            <a:avLst/>
          </a:prstGeom>
          <a:ln w="25400">
            <a:solidFill>
              <a:srgbClr val="000000"/>
            </a:solidFill>
            <a:headEnd type="triangle"/>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209" name="Straight Arrow Connector 161">
            <a:extLst>
              <a:ext uri="{FF2B5EF4-FFF2-40B4-BE49-F238E27FC236}">
                <a16:creationId xmlns:a16="http://schemas.microsoft.com/office/drawing/2014/main" id="{B646875C-CF61-2044-86EB-D6850A4E98C8}"/>
              </a:ext>
            </a:extLst>
          </p:cNvPr>
          <p:cNvSpPr/>
          <p:nvPr/>
        </p:nvSpPr>
        <p:spPr>
          <a:xfrm>
            <a:off x="8895597" y="3930955"/>
            <a:ext cx="345643" cy="1"/>
          </a:xfrm>
          <a:prstGeom prst="line">
            <a:avLst/>
          </a:prstGeom>
          <a:ln w="25400">
            <a:solidFill>
              <a:srgbClr val="000000"/>
            </a:solidFill>
            <a:headEnd type="triangle"/>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210" name="Straight Arrow Connector 162">
            <a:extLst>
              <a:ext uri="{FF2B5EF4-FFF2-40B4-BE49-F238E27FC236}">
                <a16:creationId xmlns:a16="http://schemas.microsoft.com/office/drawing/2014/main" id="{0C29667D-C3BF-D048-8C03-4412828862AC}"/>
              </a:ext>
            </a:extLst>
          </p:cNvPr>
          <p:cNvSpPr/>
          <p:nvPr/>
        </p:nvSpPr>
        <p:spPr>
          <a:xfrm>
            <a:off x="9759702" y="3930955"/>
            <a:ext cx="345643" cy="1"/>
          </a:xfrm>
          <a:prstGeom prst="line">
            <a:avLst/>
          </a:prstGeom>
          <a:ln w="25400">
            <a:solidFill>
              <a:srgbClr val="000000"/>
            </a:solidFill>
            <a:headEnd type="triangle"/>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211" name="Straight Arrow Connector 163">
            <a:extLst>
              <a:ext uri="{FF2B5EF4-FFF2-40B4-BE49-F238E27FC236}">
                <a16:creationId xmlns:a16="http://schemas.microsoft.com/office/drawing/2014/main" id="{F8BB4A21-6DD2-C348-8E86-C9737F9C55EF}"/>
              </a:ext>
            </a:extLst>
          </p:cNvPr>
          <p:cNvSpPr/>
          <p:nvPr/>
        </p:nvSpPr>
        <p:spPr>
          <a:xfrm>
            <a:off x="3422932" y="3930955"/>
            <a:ext cx="345642" cy="1"/>
          </a:xfrm>
          <a:prstGeom prst="line">
            <a:avLst/>
          </a:prstGeom>
          <a:ln w="25400">
            <a:solidFill>
              <a:srgbClr val="000000"/>
            </a:solidFill>
            <a:headEnd type="triangle"/>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212" name="Straight Arrow Connector 164">
            <a:extLst>
              <a:ext uri="{FF2B5EF4-FFF2-40B4-BE49-F238E27FC236}">
                <a16:creationId xmlns:a16="http://schemas.microsoft.com/office/drawing/2014/main" id="{29C119A1-EB53-9846-9F94-35A9685DEC62}"/>
              </a:ext>
            </a:extLst>
          </p:cNvPr>
          <p:cNvSpPr/>
          <p:nvPr/>
        </p:nvSpPr>
        <p:spPr>
          <a:xfrm>
            <a:off x="2558827" y="3930955"/>
            <a:ext cx="345643" cy="1"/>
          </a:xfrm>
          <a:prstGeom prst="line">
            <a:avLst/>
          </a:prstGeom>
          <a:ln w="25400">
            <a:solidFill>
              <a:srgbClr val="000000"/>
            </a:solidFill>
            <a:headEnd type="triangle"/>
            <a:tailEnd type="triangle"/>
          </a:ln>
        </p:spPr>
        <p:txBody>
          <a:bodyPr lIns="45719" tIns="45719" rIns="45719" bIns="45719"/>
          <a:lstStyle/>
          <a:p>
            <a:pPr defTabSz="914367">
              <a:defRPr b="0">
                <a:latin typeface="Calibri"/>
                <a:ea typeface="Calibri"/>
                <a:cs typeface="Calibri"/>
                <a:sym typeface="Calibri"/>
              </a:defRPr>
            </a:pPr>
            <a:endParaRPr sz="1266" dirty="0"/>
          </a:p>
        </p:txBody>
      </p:sp>
      <p:sp>
        <p:nvSpPr>
          <p:cNvPr id="213" name="TextBox 212">
            <a:extLst>
              <a:ext uri="{FF2B5EF4-FFF2-40B4-BE49-F238E27FC236}">
                <a16:creationId xmlns:a16="http://schemas.microsoft.com/office/drawing/2014/main" id="{820120D6-E091-B349-9026-E9195CA9725F}"/>
              </a:ext>
            </a:extLst>
          </p:cNvPr>
          <p:cNvSpPr txBox="1"/>
          <p:nvPr/>
        </p:nvSpPr>
        <p:spPr>
          <a:xfrm>
            <a:off x="3077290" y="5846702"/>
            <a:ext cx="6845592" cy="646331"/>
          </a:xfrm>
          <a:prstGeom prst="rect">
            <a:avLst/>
          </a:prstGeom>
          <a:noFill/>
        </p:spPr>
        <p:txBody>
          <a:bodyPr wrap="none" rtlCol="0">
            <a:spAutoFit/>
          </a:bodyPr>
          <a:lstStyle/>
          <a:p>
            <a:r>
              <a:rPr lang="en-US" dirty="0"/>
              <a:t>Readout Architecture is described in BrightnESS Deliverable D4.1: </a:t>
            </a:r>
            <a:br>
              <a:rPr lang="en-US" dirty="0"/>
            </a:br>
            <a:r>
              <a:rPr lang="en-US" dirty="0"/>
              <a:t>https://dx.doi.org/10.17199/BRIGHTNESS.D4.1 </a:t>
            </a:r>
            <a:endParaRPr lang="en-US" dirty="0">
              <a:solidFill>
                <a:srgbClr val="666666"/>
              </a:solidFill>
            </a:endParaRPr>
          </a:p>
        </p:txBody>
      </p:sp>
      <p:sp>
        <p:nvSpPr>
          <p:cNvPr id="214" name="Rectangle 213">
            <a:extLst>
              <a:ext uri="{FF2B5EF4-FFF2-40B4-BE49-F238E27FC236}">
                <a16:creationId xmlns:a16="http://schemas.microsoft.com/office/drawing/2014/main" id="{196C4454-4EB7-1B47-A29E-80F0DB1495C0}"/>
              </a:ext>
            </a:extLst>
          </p:cNvPr>
          <p:cNvSpPr/>
          <p:nvPr/>
        </p:nvSpPr>
        <p:spPr>
          <a:xfrm>
            <a:off x="1872228" y="4391810"/>
            <a:ext cx="826459" cy="622527"/>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50"/>
              </a:solidFill>
            </a:endParaRPr>
          </a:p>
        </p:txBody>
      </p:sp>
      <p:sp>
        <p:nvSpPr>
          <p:cNvPr id="215" name="TextBox 214">
            <a:extLst>
              <a:ext uri="{FF2B5EF4-FFF2-40B4-BE49-F238E27FC236}">
                <a16:creationId xmlns:a16="http://schemas.microsoft.com/office/drawing/2014/main" id="{5413ACF0-70F9-E548-B0BA-CD3F72BCAD28}"/>
              </a:ext>
            </a:extLst>
          </p:cNvPr>
          <p:cNvSpPr txBox="1"/>
          <p:nvPr/>
        </p:nvSpPr>
        <p:spPr>
          <a:xfrm>
            <a:off x="424397" y="4391810"/>
            <a:ext cx="1447832" cy="369332"/>
          </a:xfrm>
          <a:prstGeom prst="rect">
            <a:avLst/>
          </a:prstGeom>
          <a:noFill/>
        </p:spPr>
        <p:txBody>
          <a:bodyPr wrap="none" rtlCol="0">
            <a:spAutoFit/>
          </a:bodyPr>
          <a:lstStyle/>
          <a:p>
            <a:pPr algn="l"/>
            <a:r>
              <a:rPr lang="en-US" dirty="0">
                <a:solidFill>
                  <a:srgbClr val="00B050"/>
                </a:solidFill>
              </a:rPr>
              <a:t>RD51 hybrid</a:t>
            </a:r>
          </a:p>
        </p:txBody>
      </p:sp>
      <p:sp>
        <p:nvSpPr>
          <p:cNvPr id="216" name="Rectangle 215">
            <a:extLst>
              <a:ext uri="{FF2B5EF4-FFF2-40B4-BE49-F238E27FC236}">
                <a16:creationId xmlns:a16="http://schemas.microsoft.com/office/drawing/2014/main" id="{4ED5070D-A107-374F-A96F-B305ADC4FF0D}"/>
              </a:ext>
            </a:extLst>
          </p:cNvPr>
          <p:cNvSpPr/>
          <p:nvPr/>
        </p:nvSpPr>
        <p:spPr>
          <a:xfrm>
            <a:off x="1872227" y="3488644"/>
            <a:ext cx="833498" cy="90316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7" name="TextBox 216">
            <a:extLst>
              <a:ext uri="{FF2B5EF4-FFF2-40B4-BE49-F238E27FC236}">
                <a16:creationId xmlns:a16="http://schemas.microsoft.com/office/drawing/2014/main" id="{261645F1-6008-EF4E-A779-E3DEBABCBECD}"/>
              </a:ext>
            </a:extLst>
          </p:cNvPr>
          <p:cNvSpPr txBox="1"/>
          <p:nvPr/>
        </p:nvSpPr>
        <p:spPr>
          <a:xfrm>
            <a:off x="417900" y="3633520"/>
            <a:ext cx="1468479" cy="646331"/>
          </a:xfrm>
          <a:prstGeom prst="rect">
            <a:avLst/>
          </a:prstGeom>
          <a:noFill/>
        </p:spPr>
        <p:txBody>
          <a:bodyPr wrap="none" rtlCol="0">
            <a:spAutoFit/>
          </a:bodyPr>
          <a:lstStyle/>
          <a:p>
            <a:pPr algn="l"/>
            <a:r>
              <a:rPr lang="en-US" dirty="0">
                <a:solidFill>
                  <a:srgbClr val="FF0000"/>
                </a:solidFill>
              </a:rPr>
              <a:t>Assister and </a:t>
            </a:r>
            <a:br>
              <a:rPr lang="en-US" dirty="0">
                <a:solidFill>
                  <a:srgbClr val="FF0000"/>
                </a:solidFill>
              </a:rPr>
            </a:br>
            <a:r>
              <a:rPr lang="en-US" dirty="0">
                <a:solidFill>
                  <a:srgbClr val="FF0000"/>
                </a:solidFill>
              </a:rPr>
              <a:t>adapter</a:t>
            </a:r>
          </a:p>
        </p:txBody>
      </p:sp>
    </p:spTree>
    <p:extLst>
      <p:ext uri="{BB962C8B-B14F-4D97-AF65-F5344CB8AC3E}">
        <p14:creationId xmlns:p14="http://schemas.microsoft.com/office/powerpoint/2010/main" val="787266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E8687E-2BCA-D349-8DCD-91524E3B9F82}"/>
              </a:ext>
            </a:extLst>
          </p:cNvPr>
          <p:cNvSpPr>
            <a:spLocks noGrp="1"/>
          </p:cNvSpPr>
          <p:nvPr>
            <p:ph type="title"/>
          </p:nvPr>
        </p:nvSpPr>
        <p:spPr/>
        <p:txBody>
          <a:bodyPr/>
          <a:lstStyle/>
          <a:p>
            <a:r>
              <a:rPr lang="en-US" dirty="0"/>
              <a:t>FEA for RD51 hybrid</a:t>
            </a:r>
          </a:p>
        </p:txBody>
      </p:sp>
      <p:sp>
        <p:nvSpPr>
          <p:cNvPr id="4" name="Date Placeholder 3">
            <a:extLst>
              <a:ext uri="{FF2B5EF4-FFF2-40B4-BE49-F238E27FC236}">
                <a16:creationId xmlns:a16="http://schemas.microsoft.com/office/drawing/2014/main" id="{2F6FE5CD-2A47-0D4F-B17F-DDF3E3045598}"/>
              </a:ext>
            </a:extLst>
          </p:cNvPr>
          <p:cNvSpPr>
            <a:spLocks noGrp="1"/>
          </p:cNvSpPr>
          <p:nvPr>
            <p:ph type="dt" sz="half" idx="10"/>
          </p:nvPr>
        </p:nvSpPr>
        <p:spPr/>
        <p:txBody>
          <a:bodyPr/>
          <a:lstStyle/>
          <a:p>
            <a:fld id="{69381E87-C83C-A34D-9FA7-BD81D9F8DAD1}" type="datetime1">
              <a:rPr lang="en-GB" smtClean="0"/>
              <a:t>15/02/2021</a:t>
            </a:fld>
            <a:endParaRPr lang="sv-SE" dirty="0"/>
          </a:p>
        </p:txBody>
      </p:sp>
      <p:sp>
        <p:nvSpPr>
          <p:cNvPr id="5" name="Footer Placeholder 4">
            <a:extLst>
              <a:ext uri="{FF2B5EF4-FFF2-40B4-BE49-F238E27FC236}">
                <a16:creationId xmlns:a16="http://schemas.microsoft.com/office/drawing/2014/main" id="{BBDB8442-6F36-5044-A05B-4460BA8B9FA5}"/>
              </a:ext>
            </a:extLst>
          </p:cNvPr>
          <p:cNvSpPr>
            <a:spLocks noGrp="1"/>
          </p:cNvSpPr>
          <p:nvPr>
            <p:ph type="ftr" sz="quarter" idx="11"/>
          </p:nvPr>
        </p:nvSpPr>
        <p:spPr/>
        <p:txBody>
          <a:bodyPr/>
          <a:lstStyle/>
          <a:p>
            <a:r>
              <a:rPr lang="sv-SE"/>
              <a:t>ESS firmware activities</a:t>
            </a:r>
            <a:endParaRPr lang="sv-SE" dirty="0"/>
          </a:p>
        </p:txBody>
      </p:sp>
      <p:sp>
        <p:nvSpPr>
          <p:cNvPr id="6" name="Slide Number Placeholder 5">
            <a:extLst>
              <a:ext uri="{FF2B5EF4-FFF2-40B4-BE49-F238E27FC236}">
                <a16:creationId xmlns:a16="http://schemas.microsoft.com/office/drawing/2014/main" id="{4AEA0346-8289-1E4A-9286-947ED93DAFA1}"/>
              </a:ext>
            </a:extLst>
          </p:cNvPr>
          <p:cNvSpPr>
            <a:spLocks noGrp="1"/>
          </p:cNvSpPr>
          <p:nvPr>
            <p:ph type="sldNum" sz="quarter" idx="12"/>
          </p:nvPr>
        </p:nvSpPr>
        <p:spPr/>
        <p:txBody>
          <a:bodyPr/>
          <a:lstStyle/>
          <a:p>
            <a:fld id="{F7283078-D760-1647-8B80-66BA8B52336D}" type="slidenum">
              <a:rPr lang="sv-SE" smtClean="0"/>
              <a:t>14</a:t>
            </a:fld>
            <a:endParaRPr lang="sv-SE" dirty="0"/>
          </a:p>
        </p:txBody>
      </p:sp>
      <p:sp>
        <p:nvSpPr>
          <p:cNvPr id="7" name="Content Placeholder 6">
            <a:extLst>
              <a:ext uri="{FF2B5EF4-FFF2-40B4-BE49-F238E27FC236}">
                <a16:creationId xmlns:a16="http://schemas.microsoft.com/office/drawing/2014/main" id="{13BC3A5F-62C0-A146-8ABE-6AA6D5EC0288}"/>
              </a:ext>
            </a:extLst>
          </p:cNvPr>
          <p:cNvSpPr>
            <a:spLocks noGrp="1"/>
          </p:cNvSpPr>
          <p:nvPr>
            <p:ph idx="1"/>
          </p:nvPr>
        </p:nvSpPr>
        <p:spPr>
          <a:xfrm>
            <a:off x="1094400" y="1562400"/>
            <a:ext cx="5443133" cy="4768062"/>
          </a:xfrm>
        </p:spPr>
        <p:txBody>
          <a:bodyPr/>
          <a:lstStyle/>
          <a:p>
            <a:pPr lvl="1">
              <a:buFont typeface="Arial" panose="020B0604020202020204" pitchFamily="34" charset="0"/>
              <a:buChar char="•"/>
            </a:pPr>
            <a:r>
              <a:rPr lang="en-US" dirty="0"/>
              <a:t>Adapter card connects two RD51 hybrids to the FMC connector of the Kintex KC705 evaluation board</a:t>
            </a:r>
          </a:p>
          <a:p>
            <a:pPr lvl="1">
              <a:buFont typeface="Arial" panose="020B0604020202020204" pitchFamily="34" charset="0"/>
              <a:buChar char="•"/>
            </a:pPr>
            <a:r>
              <a:rPr lang="en-US" dirty="0"/>
              <a:t>Upgraded version will contain 5 HDMI ports</a:t>
            </a:r>
          </a:p>
          <a:p>
            <a:pPr lvl="1">
              <a:buFont typeface="Arial" panose="020B0604020202020204" pitchFamily="34" charset="0"/>
              <a:buChar char="•"/>
            </a:pPr>
            <a:r>
              <a:rPr lang="en-US" dirty="0"/>
              <a:t>RD51 SRS FEC Virtex6 firmware ported to FEA Kintex 7</a:t>
            </a:r>
          </a:p>
          <a:p>
            <a:pPr lvl="1">
              <a:buFont typeface="Arial" panose="020B0604020202020204" pitchFamily="34" charset="0"/>
              <a:buChar char="•"/>
            </a:pPr>
            <a:r>
              <a:rPr lang="en-US" dirty="0"/>
              <a:t>Substantial changes: E.g. new ethernet MAC since IP could not be ported</a:t>
            </a:r>
          </a:p>
          <a:p>
            <a:pPr lvl="1">
              <a:buFont typeface="Arial" panose="020B0604020202020204" pitchFamily="34" charset="0"/>
              <a:buChar char="•"/>
            </a:pPr>
            <a:r>
              <a:rPr lang="en-US" dirty="0"/>
              <a:t>No problems with FIFO IP</a:t>
            </a:r>
          </a:p>
          <a:p>
            <a:pPr lvl="1">
              <a:buFont typeface="Arial" panose="020B0604020202020204" pitchFamily="34" charset="0"/>
              <a:buChar char="•"/>
            </a:pPr>
            <a:r>
              <a:rPr lang="en-US" dirty="0"/>
              <a:t>Care needed with Xilinx components like </a:t>
            </a:r>
            <a:r>
              <a:rPr lang="en-GB" dirty="0"/>
              <a:t>SERDES and DELAY</a:t>
            </a:r>
            <a:r>
              <a:rPr lang="en-US" dirty="0"/>
              <a:t> </a:t>
            </a:r>
          </a:p>
        </p:txBody>
      </p:sp>
      <p:sp>
        <p:nvSpPr>
          <p:cNvPr id="8" name="Text Placeholder 7">
            <a:extLst>
              <a:ext uri="{FF2B5EF4-FFF2-40B4-BE49-F238E27FC236}">
                <a16:creationId xmlns:a16="http://schemas.microsoft.com/office/drawing/2014/main" id="{59AC4170-B0AA-B949-9E7E-BC0F9C5A70A1}"/>
              </a:ext>
            </a:extLst>
          </p:cNvPr>
          <p:cNvSpPr>
            <a:spLocks noGrp="1"/>
          </p:cNvSpPr>
          <p:nvPr>
            <p:ph type="body" sz="quarter" idx="14"/>
          </p:nvPr>
        </p:nvSpPr>
        <p:spPr/>
        <p:txBody>
          <a:bodyPr/>
          <a:lstStyle/>
          <a:p>
            <a:r>
              <a:rPr lang="en-US" dirty="0"/>
              <a:t>Integration of RD51 hybrid into ESS readout</a:t>
            </a:r>
          </a:p>
          <a:p>
            <a:endParaRPr lang="en-US" dirty="0"/>
          </a:p>
        </p:txBody>
      </p:sp>
      <p:pic>
        <p:nvPicPr>
          <p:cNvPr id="9" name="Picture 8">
            <a:extLst>
              <a:ext uri="{FF2B5EF4-FFF2-40B4-BE49-F238E27FC236}">
                <a16:creationId xmlns:a16="http://schemas.microsoft.com/office/drawing/2014/main" id="{084B357D-201E-E74B-A2FA-DE492A6C9968}"/>
              </a:ext>
            </a:extLst>
          </p:cNvPr>
          <p:cNvPicPr>
            <a:picLocks noChangeAspect="1"/>
          </p:cNvPicPr>
          <p:nvPr/>
        </p:nvPicPr>
        <p:blipFill>
          <a:blip r:embed="rId2"/>
          <a:stretch>
            <a:fillRect/>
          </a:stretch>
        </p:blipFill>
        <p:spPr>
          <a:xfrm>
            <a:off x="6784241" y="1562399"/>
            <a:ext cx="5391523" cy="4043641"/>
          </a:xfrm>
          <a:prstGeom prst="rect">
            <a:avLst/>
          </a:prstGeom>
        </p:spPr>
      </p:pic>
    </p:spTree>
    <p:extLst>
      <p:ext uri="{BB962C8B-B14F-4D97-AF65-F5344CB8AC3E}">
        <p14:creationId xmlns:p14="http://schemas.microsoft.com/office/powerpoint/2010/main" val="424757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E8687E-2BCA-D349-8DCD-91524E3B9F82}"/>
              </a:ext>
            </a:extLst>
          </p:cNvPr>
          <p:cNvSpPr>
            <a:spLocks noGrp="1"/>
          </p:cNvSpPr>
          <p:nvPr>
            <p:ph type="title"/>
          </p:nvPr>
        </p:nvSpPr>
        <p:spPr/>
        <p:txBody>
          <a:bodyPr/>
          <a:lstStyle/>
          <a:p>
            <a:r>
              <a:rPr lang="en-US" dirty="0"/>
              <a:t>FEA for RD51 hybrid</a:t>
            </a:r>
          </a:p>
        </p:txBody>
      </p:sp>
      <p:sp>
        <p:nvSpPr>
          <p:cNvPr id="4" name="Date Placeholder 3">
            <a:extLst>
              <a:ext uri="{FF2B5EF4-FFF2-40B4-BE49-F238E27FC236}">
                <a16:creationId xmlns:a16="http://schemas.microsoft.com/office/drawing/2014/main" id="{2F6FE5CD-2A47-0D4F-B17F-DDF3E3045598}"/>
              </a:ext>
            </a:extLst>
          </p:cNvPr>
          <p:cNvSpPr>
            <a:spLocks noGrp="1"/>
          </p:cNvSpPr>
          <p:nvPr>
            <p:ph type="dt" sz="half" idx="10"/>
          </p:nvPr>
        </p:nvSpPr>
        <p:spPr/>
        <p:txBody>
          <a:bodyPr/>
          <a:lstStyle/>
          <a:p>
            <a:fld id="{44322740-CC1D-7848-9621-FD7ACEE14AA7}" type="datetime1">
              <a:rPr lang="en-GB" smtClean="0"/>
              <a:t>15/02/2021</a:t>
            </a:fld>
            <a:endParaRPr lang="sv-SE" dirty="0"/>
          </a:p>
        </p:txBody>
      </p:sp>
      <p:sp>
        <p:nvSpPr>
          <p:cNvPr id="5" name="Footer Placeholder 4">
            <a:extLst>
              <a:ext uri="{FF2B5EF4-FFF2-40B4-BE49-F238E27FC236}">
                <a16:creationId xmlns:a16="http://schemas.microsoft.com/office/drawing/2014/main" id="{BBDB8442-6F36-5044-A05B-4460BA8B9FA5}"/>
              </a:ext>
            </a:extLst>
          </p:cNvPr>
          <p:cNvSpPr>
            <a:spLocks noGrp="1"/>
          </p:cNvSpPr>
          <p:nvPr>
            <p:ph type="ftr" sz="quarter" idx="11"/>
          </p:nvPr>
        </p:nvSpPr>
        <p:spPr/>
        <p:txBody>
          <a:bodyPr/>
          <a:lstStyle/>
          <a:p>
            <a:r>
              <a:rPr lang="sv-SE"/>
              <a:t>ESS firmware activities</a:t>
            </a:r>
            <a:endParaRPr lang="sv-SE" dirty="0"/>
          </a:p>
        </p:txBody>
      </p:sp>
      <p:sp>
        <p:nvSpPr>
          <p:cNvPr id="6" name="Slide Number Placeholder 5">
            <a:extLst>
              <a:ext uri="{FF2B5EF4-FFF2-40B4-BE49-F238E27FC236}">
                <a16:creationId xmlns:a16="http://schemas.microsoft.com/office/drawing/2014/main" id="{4AEA0346-8289-1E4A-9286-947ED93DAFA1}"/>
              </a:ext>
            </a:extLst>
          </p:cNvPr>
          <p:cNvSpPr>
            <a:spLocks noGrp="1"/>
          </p:cNvSpPr>
          <p:nvPr>
            <p:ph type="sldNum" sz="quarter" idx="12"/>
          </p:nvPr>
        </p:nvSpPr>
        <p:spPr/>
        <p:txBody>
          <a:bodyPr/>
          <a:lstStyle/>
          <a:p>
            <a:fld id="{F7283078-D760-1647-8B80-66BA8B52336D}" type="slidenum">
              <a:rPr lang="sv-SE" smtClean="0"/>
              <a:t>15</a:t>
            </a:fld>
            <a:endParaRPr lang="sv-SE" dirty="0"/>
          </a:p>
        </p:txBody>
      </p:sp>
      <p:sp>
        <p:nvSpPr>
          <p:cNvPr id="7" name="Content Placeholder 6">
            <a:extLst>
              <a:ext uri="{FF2B5EF4-FFF2-40B4-BE49-F238E27FC236}">
                <a16:creationId xmlns:a16="http://schemas.microsoft.com/office/drawing/2014/main" id="{13BC3A5F-62C0-A146-8ABE-6AA6D5EC0288}"/>
              </a:ext>
            </a:extLst>
          </p:cNvPr>
          <p:cNvSpPr>
            <a:spLocks noGrp="1"/>
          </p:cNvSpPr>
          <p:nvPr>
            <p:ph idx="1"/>
          </p:nvPr>
        </p:nvSpPr>
        <p:spPr>
          <a:xfrm>
            <a:off x="1094400" y="1562400"/>
            <a:ext cx="4229630" cy="4768062"/>
          </a:xfrm>
        </p:spPr>
        <p:txBody>
          <a:bodyPr/>
          <a:lstStyle/>
          <a:p>
            <a:pPr lvl="1">
              <a:buFont typeface="Arial" panose="020B0604020202020204" pitchFamily="34" charset="0"/>
              <a:buChar char="•"/>
            </a:pPr>
            <a:r>
              <a:rPr lang="en-US" dirty="0"/>
              <a:t>Data transmission via UDP and configuration of VMMs operational</a:t>
            </a:r>
          </a:p>
          <a:p>
            <a:pPr lvl="1">
              <a:buFont typeface="Arial" panose="020B0604020202020204" pitchFamily="34" charset="0"/>
              <a:buChar char="•"/>
            </a:pPr>
            <a:r>
              <a:rPr lang="en-US" dirty="0"/>
              <a:t>Xilinx KCU 705 has now all functionalities of the RD51 SRS FEC that are compatible with the hardware of the evaluation board, and can be used with the slow control and ESS DAQ</a:t>
            </a:r>
          </a:p>
          <a:p>
            <a:pPr lvl="1">
              <a:buFont typeface="Arial" panose="020B0604020202020204" pitchFamily="34" charset="0"/>
              <a:buChar char="•"/>
            </a:pPr>
            <a:r>
              <a:rPr lang="en-US" dirty="0"/>
              <a:t>Now changing the data format to the ESS data format, and transfer data to the well established assister firmware so that the RD51 hybrid can be used with the full ESS readout (rings, backend)</a:t>
            </a:r>
          </a:p>
        </p:txBody>
      </p:sp>
      <p:sp>
        <p:nvSpPr>
          <p:cNvPr id="8" name="Text Placeholder 7">
            <a:extLst>
              <a:ext uri="{FF2B5EF4-FFF2-40B4-BE49-F238E27FC236}">
                <a16:creationId xmlns:a16="http://schemas.microsoft.com/office/drawing/2014/main" id="{59AC4170-B0AA-B949-9E7E-BC0F9C5A70A1}"/>
              </a:ext>
            </a:extLst>
          </p:cNvPr>
          <p:cNvSpPr>
            <a:spLocks noGrp="1"/>
          </p:cNvSpPr>
          <p:nvPr>
            <p:ph type="body" sz="quarter" idx="14"/>
          </p:nvPr>
        </p:nvSpPr>
        <p:spPr/>
        <p:txBody>
          <a:bodyPr/>
          <a:lstStyle/>
          <a:p>
            <a:r>
              <a:rPr lang="en-US" dirty="0"/>
              <a:t>Integration of RD51 hybrid into ESS readout</a:t>
            </a:r>
          </a:p>
          <a:p>
            <a:endParaRPr lang="en-US" dirty="0"/>
          </a:p>
        </p:txBody>
      </p:sp>
      <p:pic>
        <p:nvPicPr>
          <p:cNvPr id="9" name="Picture 8">
            <a:extLst>
              <a:ext uri="{FF2B5EF4-FFF2-40B4-BE49-F238E27FC236}">
                <a16:creationId xmlns:a16="http://schemas.microsoft.com/office/drawing/2014/main" id="{084B357D-201E-E74B-A2FA-DE492A6C9968}"/>
              </a:ext>
            </a:extLst>
          </p:cNvPr>
          <p:cNvPicPr>
            <a:picLocks noChangeAspect="1"/>
          </p:cNvPicPr>
          <p:nvPr/>
        </p:nvPicPr>
        <p:blipFill>
          <a:blip r:embed="rId2"/>
          <a:stretch>
            <a:fillRect/>
          </a:stretch>
        </p:blipFill>
        <p:spPr>
          <a:xfrm>
            <a:off x="5393515" y="1582910"/>
            <a:ext cx="6778843" cy="4236776"/>
          </a:xfrm>
          <a:prstGeom prst="rect">
            <a:avLst/>
          </a:prstGeom>
        </p:spPr>
      </p:pic>
    </p:spTree>
    <p:extLst>
      <p:ext uri="{BB962C8B-B14F-4D97-AF65-F5344CB8AC3E}">
        <p14:creationId xmlns:p14="http://schemas.microsoft.com/office/powerpoint/2010/main" val="3856399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A73F6-3B56-40A8-B7E5-D06AEA3CC2C0}"/>
              </a:ext>
            </a:extLst>
          </p:cNvPr>
          <p:cNvSpPr>
            <a:spLocks noGrp="1"/>
          </p:cNvSpPr>
          <p:nvPr>
            <p:ph type="ctrTitle"/>
          </p:nvPr>
        </p:nvSpPr>
        <p:spPr/>
        <p:txBody>
          <a:bodyPr anchor="ctr"/>
          <a:lstStyle/>
          <a:p>
            <a:r>
              <a:rPr lang="en-US" dirty="0"/>
              <a:t>SRS FEC firmware and slow control changes </a:t>
            </a:r>
          </a:p>
        </p:txBody>
      </p:sp>
      <p:sp>
        <p:nvSpPr>
          <p:cNvPr id="3" name="Subtitle 2">
            <a:extLst>
              <a:ext uri="{FF2B5EF4-FFF2-40B4-BE49-F238E27FC236}">
                <a16:creationId xmlns:a16="http://schemas.microsoft.com/office/drawing/2014/main" id="{AFA190D5-6426-45B6-BF62-8F4821087E98}"/>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5DDE819B-0DA4-48A2-8847-53B8CA896CC5}"/>
              </a:ext>
            </a:extLst>
          </p:cNvPr>
          <p:cNvSpPr>
            <a:spLocks noGrp="1"/>
          </p:cNvSpPr>
          <p:nvPr>
            <p:ph type="body" sz="quarter" idx="10"/>
          </p:nvPr>
        </p:nvSpPr>
        <p:spPr/>
        <p:txBody>
          <a:bodyPr/>
          <a:lstStyle/>
          <a:p>
            <a:endParaRPr lang="en-GB"/>
          </a:p>
        </p:txBody>
      </p:sp>
      <p:sp>
        <p:nvSpPr>
          <p:cNvPr id="5" name="Date Placeholder 4">
            <a:extLst>
              <a:ext uri="{FF2B5EF4-FFF2-40B4-BE49-F238E27FC236}">
                <a16:creationId xmlns:a16="http://schemas.microsoft.com/office/drawing/2014/main" id="{5F7F1636-B1C0-45AB-AB8C-5712AA8E9677}"/>
              </a:ext>
            </a:extLst>
          </p:cNvPr>
          <p:cNvSpPr>
            <a:spLocks noGrp="1"/>
          </p:cNvSpPr>
          <p:nvPr>
            <p:ph type="dt" sz="half" idx="12"/>
          </p:nvPr>
        </p:nvSpPr>
        <p:spPr/>
        <p:txBody>
          <a:bodyPr/>
          <a:lstStyle/>
          <a:p>
            <a:fld id="{1E8D7D7B-C285-8449-A697-0F103E855DE5}" type="datetime1">
              <a:rPr lang="en-GB" smtClean="0"/>
              <a:t>15/02/2021</a:t>
            </a:fld>
            <a:endParaRPr lang="sv-SE"/>
          </a:p>
        </p:txBody>
      </p:sp>
    </p:spTree>
    <p:extLst>
      <p:ext uri="{BB962C8B-B14F-4D97-AF65-F5344CB8AC3E}">
        <p14:creationId xmlns:p14="http://schemas.microsoft.com/office/powerpoint/2010/main" val="1598634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Slow control</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17</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a:xfrm>
            <a:off x="1094400" y="1562400"/>
            <a:ext cx="3916265" cy="4768062"/>
          </a:xfrm>
        </p:spPr>
        <p:txBody>
          <a:bodyPr/>
          <a:lstStyle/>
          <a:p>
            <a:pPr>
              <a:buFont typeface="Arial" panose="020B0604020202020204" pitchFamily="34" charset="0"/>
              <a:buChar char="•"/>
            </a:pPr>
            <a:r>
              <a:rPr lang="en-GB" dirty="0"/>
              <a:t> </a:t>
            </a:r>
            <a:r>
              <a:rPr lang="en-GB" sz="1600" dirty="0"/>
              <a:t>Lucian created very nice new repo </a:t>
            </a:r>
            <a:r>
              <a:rPr lang="en-GB" sz="1600" dirty="0">
                <a:hlinkClick r:id="rId2"/>
              </a:rPr>
              <a:t>https://gitlab.cern.ch/rd51-slow-control/vmmsc</a:t>
            </a:r>
            <a:endParaRPr lang="en-GB" sz="1600" dirty="0"/>
          </a:p>
          <a:p>
            <a:pPr>
              <a:buFont typeface="Arial" panose="020B0604020202020204" pitchFamily="34" charset="0"/>
              <a:buChar char="•"/>
            </a:pPr>
            <a:r>
              <a:rPr lang="en-GB" sz="1600" dirty="0"/>
              <a:t> Major clean-up, restructuring and adding of new features</a:t>
            </a:r>
          </a:p>
          <a:p>
            <a:pPr>
              <a:buFont typeface="Arial" panose="020B0604020202020204" pitchFamily="34" charset="0"/>
              <a:buChar char="•"/>
            </a:pPr>
            <a:r>
              <a:rPr lang="en-GB" sz="1600" dirty="0"/>
              <a:t>Hard reset for all VMMs, copy of channel settings to all VMMs, new calibration features</a:t>
            </a:r>
          </a:p>
          <a:p>
            <a:pPr>
              <a:buFont typeface="Arial" panose="020B0604020202020204" pitchFamily="34" charset="0"/>
              <a:buChar char="•"/>
            </a:pPr>
            <a:r>
              <a:rPr lang="en-GB" sz="1600" dirty="0"/>
              <a:t>For fitting of data (linear and non-linear regression), integration of </a:t>
            </a:r>
            <a:r>
              <a:rPr lang="en-GB" sz="1600" dirty="0" err="1"/>
              <a:t>alglib</a:t>
            </a:r>
            <a:r>
              <a:rPr lang="en-GB" sz="1600" dirty="0"/>
              <a:t> (cross-platform numerical analysis and data processing library) https://www.alglib.net/</a:t>
            </a:r>
          </a:p>
          <a:p>
            <a:pPr>
              <a:buFont typeface="Arial" panose="020B0604020202020204" pitchFamily="34" charset="0"/>
              <a:buChar char="•"/>
            </a:pPr>
            <a:r>
              <a:rPr lang="en-GB" sz="1600" dirty="0"/>
              <a:t> In ESS branch work in progress, implementation of new features, in master branch more stable version</a:t>
            </a:r>
          </a:p>
          <a:p>
            <a:pPr marL="0" indent="0">
              <a:buNone/>
            </a:pPr>
            <a:endParaRPr lang="en-GB" sz="1600" dirty="0"/>
          </a:p>
          <a:p>
            <a:endParaRPr lang="en-GB" dirty="0"/>
          </a:p>
        </p:txBody>
      </p:sp>
      <p:pic>
        <p:nvPicPr>
          <p:cNvPr id="10" name="Content Placeholder 9">
            <a:extLst>
              <a:ext uri="{FF2B5EF4-FFF2-40B4-BE49-F238E27FC236}">
                <a16:creationId xmlns:a16="http://schemas.microsoft.com/office/drawing/2014/main" id="{E7E7D1A5-6D44-4F3D-8538-64BF870687ED}"/>
              </a:ext>
            </a:extLst>
          </p:cNvPr>
          <p:cNvPicPr>
            <a:picLocks noGrp="1" noChangeAspect="1"/>
          </p:cNvPicPr>
          <p:nvPr>
            <p:ph idx="13"/>
          </p:nvPr>
        </p:nvPicPr>
        <p:blipFill>
          <a:blip r:embed="rId3"/>
          <a:srcRect/>
          <a:stretch/>
        </p:blipFill>
        <p:spPr>
          <a:xfrm>
            <a:off x="5005106" y="1412870"/>
            <a:ext cx="7141458" cy="4768061"/>
          </a:xfrm>
        </p:spPr>
      </p:pic>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Cleaning up and changes</a:t>
            </a:r>
            <a:endParaRPr lang="en-GB" dirty="0"/>
          </a:p>
        </p:txBody>
      </p:sp>
    </p:spTree>
    <p:extLst>
      <p:ext uri="{BB962C8B-B14F-4D97-AF65-F5344CB8AC3E}">
        <p14:creationId xmlns:p14="http://schemas.microsoft.com/office/powerpoint/2010/main" val="2874696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firmware</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18</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a:xfrm>
            <a:off x="749358" y="1360492"/>
            <a:ext cx="7273262" cy="4912870"/>
          </a:xfrm>
        </p:spPr>
        <p:txBody>
          <a:bodyPr/>
          <a:lstStyle/>
          <a:p>
            <a:pPr>
              <a:buFont typeface="Arial" panose="020B0604020202020204" pitchFamily="34" charset="0"/>
              <a:buChar char="•"/>
            </a:pPr>
            <a:r>
              <a:rPr lang="en-GB" sz="1400" dirty="0"/>
              <a:t> Change to </a:t>
            </a:r>
            <a:r>
              <a:rPr lang="en-GB" sz="1400" dirty="0" err="1"/>
              <a:t>Planahead</a:t>
            </a:r>
            <a:r>
              <a:rPr lang="en-GB" sz="1400" dirty="0"/>
              <a:t> project like hybrid firmware</a:t>
            </a:r>
          </a:p>
          <a:p>
            <a:pPr>
              <a:buFont typeface="Arial" panose="020B0604020202020204" pitchFamily="34" charset="0"/>
              <a:buChar char="•"/>
            </a:pPr>
            <a:r>
              <a:rPr lang="en-GB" sz="1400" dirty="0"/>
              <a:t> Removal of unused modules, cleaning up code, cleaning up constraints file</a:t>
            </a:r>
          </a:p>
          <a:p>
            <a:pPr>
              <a:buFont typeface="Arial" panose="020B0604020202020204" pitchFamily="34" charset="0"/>
              <a:buChar char="•"/>
            </a:pPr>
            <a:r>
              <a:rPr lang="en-GB" sz="1400" dirty="0"/>
              <a:t> Code not yet refactored like hybrid firmware</a:t>
            </a:r>
          </a:p>
          <a:p>
            <a:pPr>
              <a:buFont typeface="Arial" panose="020B0604020202020204" pitchFamily="34" charset="0"/>
              <a:buChar char="•"/>
            </a:pPr>
            <a:r>
              <a:rPr lang="en-GB" sz="1400" dirty="0"/>
              <a:t> Aim of changes: reliable and fast continuous mode without timing errors</a:t>
            </a:r>
          </a:p>
          <a:p>
            <a:pPr>
              <a:buFont typeface="Arial" panose="020B0604020202020204" pitchFamily="34" charset="0"/>
              <a:buChar char="•"/>
            </a:pPr>
            <a:r>
              <a:rPr lang="en-GB" sz="1400" dirty="0"/>
              <a:t> Main sources of timing errors (timing score of around 40000):</a:t>
            </a:r>
          </a:p>
          <a:p>
            <a:pPr lvl="1">
              <a:buFont typeface="Arial" panose="020B0604020202020204" pitchFamily="34" charset="0"/>
              <a:buChar char="•"/>
            </a:pPr>
            <a:r>
              <a:rPr lang="en-GB" sz="1400" dirty="0"/>
              <a:t>Triggered mode (not correctly working anyway, compared non-</a:t>
            </a:r>
            <a:r>
              <a:rPr lang="en-GB" sz="1400" dirty="0" err="1"/>
              <a:t>gray</a:t>
            </a:r>
            <a:r>
              <a:rPr lang="en-GB" sz="1400" dirty="0"/>
              <a:t> encoded FEC trigger counter with </a:t>
            </a:r>
            <a:r>
              <a:rPr lang="en-GB" sz="1400" dirty="0" err="1"/>
              <a:t>gray</a:t>
            </a:r>
            <a:r>
              <a:rPr lang="en-GB" sz="1400" dirty="0"/>
              <a:t> encoded VMM BCID)</a:t>
            </a:r>
          </a:p>
          <a:p>
            <a:pPr lvl="1">
              <a:buFont typeface="Arial" panose="020B0604020202020204" pitchFamily="34" charset="0"/>
              <a:buChar char="•"/>
            </a:pPr>
            <a:r>
              <a:rPr lang="en-GB" sz="1400" dirty="0"/>
              <a:t>FIFO logic in vmm3unit.vhd</a:t>
            </a:r>
          </a:p>
          <a:p>
            <a:pPr lvl="1">
              <a:buFont typeface="Arial" panose="020B0604020202020204" pitchFamily="34" charset="0"/>
              <a:buChar char="•"/>
            </a:pPr>
            <a:r>
              <a:rPr lang="en-GB" sz="1400" dirty="0"/>
              <a:t>Due to use of DDR3 memory, logic that determines the next VMM FIFO to read is run at 200 MHz, combinatorial logic too slow to meet timing requirements</a:t>
            </a:r>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Repo, project and timing errors</a:t>
            </a:r>
            <a:endParaRPr lang="en-GB" dirty="0"/>
          </a:p>
        </p:txBody>
      </p:sp>
      <p:pic>
        <p:nvPicPr>
          <p:cNvPr id="15" name="Picture 14" descr="Text&#10;&#10;Description automatically generated">
            <a:extLst>
              <a:ext uri="{FF2B5EF4-FFF2-40B4-BE49-F238E27FC236}">
                <a16:creationId xmlns:a16="http://schemas.microsoft.com/office/drawing/2014/main" id="{7585FF6B-0BA3-4BE4-967C-1D862F3DDA09}"/>
              </a:ext>
            </a:extLst>
          </p:cNvPr>
          <p:cNvPicPr>
            <a:picLocks noChangeAspect="1"/>
          </p:cNvPicPr>
          <p:nvPr/>
        </p:nvPicPr>
        <p:blipFill>
          <a:blip r:embed="rId2"/>
          <a:stretch>
            <a:fillRect/>
          </a:stretch>
        </p:blipFill>
        <p:spPr>
          <a:xfrm>
            <a:off x="8022620" y="1340708"/>
            <a:ext cx="4077804" cy="4831789"/>
          </a:xfrm>
          <a:prstGeom prst="rect">
            <a:avLst/>
          </a:prstGeom>
        </p:spPr>
      </p:pic>
      <p:pic>
        <p:nvPicPr>
          <p:cNvPr id="17" name="Picture 16" descr="Text&#10;&#10;Description automatically generated">
            <a:extLst>
              <a:ext uri="{FF2B5EF4-FFF2-40B4-BE49-F238E27FC236}">
                <a16:creationId xmlns:a16="http://schemas.microsoft.com/office/drawing/2014/main" id="{66760F44-2D26-467D-8DE4-3351B84CDC2C}"/>
              </a:ext>
            </a:extLst>
          </p:cNvPr>
          <p:cNvPicPr>
            <a:picLocks noChangeAspect="1"/>
          </p:cNvPicPr>
          <p:nvPr/>
        </p:nvPicPr>
        <p:blipFill>
          <a:blip r:embed="rId3"/>
          <a:stretch>
            <a:fillRect/>
          </a:stretch>
        </p:blipFill>
        <p:spPr>
          <a:xfrm>
            <a:off x="841085" y="4427144"/>
            <a:ext cx="6048727" cy="2430856"/>
          </a:xfrm>
          <a:prstGeom prst="rect">
            <a:avLst/>
          </a:prstGeom>
        </p:spPr>
      </p:pic>
    </p:spTree>
    <p:extLst>
      <p:ext uri="{BB962C8B-B14F-4D97-AF65-F5344CB8AC3E}">
        <p14:creationId xmlns:p14="http://schemas.microsoft.com/office/powerpoint/2010/main" val="3025706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firmware</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19</a:t>
            </a:fld>
            <a:endParaRPr lang="sv-SE"/>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VMM3unit.vhd – situation </a:t>
            </a:r>
            <a:r>
              <a:rPr lang="en-US" dirty="0">
                <a:solidFill>
                  <a:srgbClr val="FF0000"/>
                </a:solidFill>
              </a:rPr>
              <a:t>before</a:t>
            </a:r>
            <a:r>
              <a:rPr lang="en-US" dirty="0"/>
              <a:t> and </a:t>
            </a:r>
            <a:r>
              <a:rPr lang="en-US" dirty="0">
                <a:solidFill>
                  <a:srgbClr val="00B050"/>
                </a:solidFill>
              </a:rPr>
              <a:t>after</a:t>
            </a:r>
            <a:r>
              <a:rPr lang="en-US" dirty="0"/>
              <a:t> changes</a:t>
            </a:r>
            <a:endParaRPr lang="en-GB" dirty="0"/>
          </a:p>
        </p:txBody>
      </p:sp>
      <p:sp>
        <p:nvSpPr>
          <p:cNvPr id="7" name="Rectangle 6">
            <a:extLst>
              <a:ext uri="{FF2B5EF4-FFF2-40B4-BE49-F238E27FC236}">
                <a16:creationId xmlns:a16="http://schemas.microsoft.com/office/drawing/2014/main" id="{A33D181C-69B1-425F-B649-C1B0F7EB8BDC}"/>
              </a:ext>
            </a:extLst>
          </p:cNvPr>
          <p:cNvSpPr/>
          <p:nvPr/>
        </p:nvSpPr>
        <p:spPr>
          <a:xfrm>
            <a:off x="1266575" y="1921940"/>
            <a:ext cx="2471351"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VMM FIFO 0 - 48 bit</a:t>
            </a:r>
            <a:endParaRPr lang="en-GB" dirty="0"/>
          </a:p>
        </p:txBody>
      </p:sp>
      <p:sp>
        <p:nvSpPr>
          <p:cNvPr id="11" name="Rectangle 10">
            <a:extLst>
              <a:ext uri="{FF2B5EF4-FFF2-40B4-BE49-F238E27FC236}">
                <a16:creationId xmlns:a16="http://schemas.microsoft.com/office/drawing/2014/main" id="{B44BE386-AF2A-4626-9A3C-BB732C8C735D}"/>
              </a:ext>
            </a:extLst>
          </p:cNvPr>
          <p:cNvSpPr/>
          <p:nvPr/>
        </p:nvSpPr>
        <p:spPr>
          <a:xfrm>
            <a:off x="1250963" y="2446277"/>
            <a:ext cx="2471349"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VMM FIFO 15 - 48 bit</a:t>
            </a:r>
            <a:endParaRPr lang="en-GB" dirty="0"/>
          </a:p>
        </p:txBody>
      </p:sp>
      <p:cxnSp>
        <p:nvCxnSpPr>
          <p:cNvPr id="17" name="Straight Arrow Connector 16">
            <a:extLst>
              <a:ext uri="{FF2B5EF4-FFF2-40B4-BE49-F238E27FC236}">
                <a16:creationId xmlns:a16="http://schemas.microsoft.com/office/drawing/2014/main" id="{FCB0617A-E5CF-43D8-836E-8B4D4357156F}"/>
              </a:ext>
            </a:extLst>
          </p:cNvPr>
          <p:cNvCxnSpPr>
            <a:cxnSpLocks/>
          </p:cNvCxnSpPr>
          <p:nvPr/>
        </p:nvCxnSpPr>
        <p:spPr>
          <a:xfrm>
            <a:off x="336858" y="2077395"/>
            <a:ext cx="8555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ight Brace 18">
            <a:extLst>
              <a:ext uri="{FF2B5EF4-FFF2-40B4-BE49-F238E27FC236}">
                <a16:creationId xmlns:a16="http://schemas.microsoft.com/office/drawing/2014/main" id="{E0499A61-6E5D-4B36-9676-D4CB2CDBFFD3}"/>
              </a:ext>
            </a:extLst>
          </p:cNvPr>
          <p:cNvSpPr/>
          <p:nvPr/>
        </p:nvSpPr>
        <p:spPr>
          <a:xfrm>
            <a:off x="5025489" y="1982218"/>
            <a:ext cx="716692" cy="6890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TextBox 19">
            <a:extLst>
              <a:ext uri="{FF2B5EF4-FFF2-40B4-BE49-F238E27FC236}">
                <a16:creationId xmlns:a16="http://schemas.microsoft.com/office/drawing/2014/main" id="{AA757E75-BC1D-4B90-AEDF-328653ADE7F6}"/>
              </a:ext>
            </a:extLst>
          </p:cNvPr>
          <p:cNvSpPr txBox="1"/>
          <p:nvPr/>
        </p:nvSpPr>
        <p:spPr>
          <a:xfrm>
            <a:off x="4564898" y="1493743"/>
            <a:ext cx="2095061" cy="369332"/>
          </a:xfrm>
          <a:prstGeom prst="rect">
            <a:avLst/>
          </a:prstGeom>
          <a:noFill/>
        </p:spPr>
        <p:txBody>
          <a:bodyPr wrap="none" rtlCol="0">
            <a:spAutoFit/>
          </a:bodyPr>
          <a:lstStyle/>
          <a:p>
            <a:pPr algn="l"/>
            <a:r>
              <a:rPr lang="en-US" dirty="0">
                <a:solidFill>
                  <a:srgbClr val="666666"/>
                </a:solidFill>
              </a:rPr>
              <a:t>16 to 1 multiplexer</a:t>
            </a:r>
            <a:endParaRPr lang="en-GB" dirty="0">
              <a:solidFill>
                <a:srgbClr val="666666"/>
              </a:solidFill>
            </a:endParaRPr>
          </a:p>
        </p:txBody>
      </p:sp>
      <p:sp>
        <p:nvSpPr>
          <p:cNvPr id="21" name="Rectangle 20">
            <a:extLst>
              <a:ext uri="{FF2B5EF4-FFF2-40B4-BE49-F238E27FC236}">
                <a16:creationId xmlns:a16="http://schemas.microsoft.com/office/drawing/2014/main" id="{9F4774C8-B239-4858-BB5F-DAF3B5D967A4}"/>
              </a:ext>
            </a:extLst>
          </p:cNvPr>
          <p:cNvSpPr/>
          <p:nvPr/>
        </p:nvSpPr>
        <p:spPr>
          <a:xfrm>
            <a:off x="5792365" y="2262966"/>
            <a:ext cx="1865125"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FEC FIFO - 48 bit</a:t>
            </a:r>
            <a:endParaRPr lang="en-GB" dirty="0"/>
          </a:p>
        </p:txBody>
      </p:sp>
      <p:sp>
        <p:nvSpPr>
          <p:cNvPr id="24" name="Rectangle 23">
            <a:extLst>
              <a:ext uri="{FF2B5EF4-FFF2-40B4-BE49-F238E27FC236}">
                <a16:creationId xmlns:a16="http://schemas.microsoft.com/office/drawing/2014/main" id="{FD5D5CDB-D499-4548-B354-BA9552EE83BE}"/>
              </a:ext>
            </a:extLst>
          </p:cNvPr>
          <p:cNvSpPr/>
          <p:nvPr/>
        </p:nvSpPr>
        <p:spPr>
          <a:xfrm>
            <a:off x="8875041" y="2239698"/>
            <a:ext cx="1865125"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UDP FIFO - 8 bit</a:t>
            </a:r>
            <a:endParaRPr lang="en-GB" dirty="0"/>
          </a:p>
        </p:txBody>
      </p:sp>
      <p:sp>
        <p:nvSpPr>
          <p:cNvPr id="25" name="TextBox 24">
            <a:extLst>
              <a:ext uri="{FF2B5EF4-FFF2-40B4-BE49-F238E27FC236}">
                <a16:creationId xmlns:a16="http://schemas.microsoft.com/office/drawing/2014/main" id="{DFB982F8-8386-430E-8A45-A10BD8DD013E}"/>
              </a:ext>
            </a:extLst>
          </p:cNvPr>
          <p:cNvSpPr txBox="1"/>
          <p:nvPr/>
        </p:nvSpPr>
        <p:spPr>
          <a:xfrm>
            <a:off x="345726" y="1764345"/>
            <a:ext cx="846707" cy="369332"/>
          </a:xfrm>
          <a:prstGeom prst="rect">
            <a:avLst/>
          </a:prstGeom>
          <a:noFill/>
        </p:spPr>
        <p:txBody>
          <a:bodyPr wrap="none" rtlCol="0">
            <a:spAutoFit/>
          </a:bodyPr>
          <a:lstStyle/>
          <a:p>
            <a:pPr algn="l"/>
            <a:r>
              <a:rPr lang="en-US" dirty="0">
                <a:solidFill>
                  <a:srgbClr val="666666"/>
                </a:solidFill>
              </a:rPr>
              <a:t>8 MHz</a:t>
            </a:r>
            <a:endParaRPr lang="en-GB" dirty="0">
              <a:solidFill>
                <a:srgbClr val="666666"/>
              </a:solidFill>
            </a:endParaRPr>
          </a:p>
        </p:txBody>
      </p:sp>
      <p:sp>
        <p:nvSpPr>
          <p:cNvPr id="26" name="TextBox 25">
            <a:extLst>
              <a:ext uri="{FF2B5EF4-FFF2-40B4-BE49-F238E27FC236}">
                <a16:creationId xmlns:a16="http://schemas.microsoft.com/office/drawing/2014/main" id="{A2E29101-7EB8-4CAD-BBA7-D10B9ED5EA39}"/>
              </a:ext>
            </a:extLst>
          </p:cNvPr>
          <p:cNvSpPr txBox="1"/>
          <p:nvPr/>
        </p:nvSpPr>
        <p:spPr>
          <a:xfrm>
            <a:off x="2267414" y="2090968"/>
            <a:ext cx="354584" cy="369332"/>
          </a:xfrm>
          <a:prstGeom prst="rect">
            <a:avLst/>
          </a:prstGeom>
          <a:noFill/>
        </p:spPr>
        <p:txBody>
          <a:bodyPr wrap="none" rtlCol="0">
            <a:spAutoFit/>
          </a:bodyPr>
          <a:lstStyle/>
          <a:p>
            <a:pPr algn="l"/>
            <a:r>
              <a:rPr lang="en-US" dirty="0">
                <a:solidFill>
                  <a:srgbClr val="666666"/>
                </a:solidFill>
              </a:rPr>
              <a:t>…</a:t>
            </a:r>
            <a:endParaRPr lang="en-GB" dirty="0">
              <a:solidFill>
                <a:srgbClr val="666666"/>
              </a:solidFill>
            </a:endParaRPr>
          </a:p>
        </p:txBody>
      </p:sp>
      <p:sp>
        <p:nvSpPr>
          <p:cNvPr id="28" name="TextBox 27">
            <a:extLst>
              <a:ext uri="{FF2B5EF4-FFF2-40B4-BE49-F238E27FC236}">
                <a16:creationId xmlns:a16="http://schemas.microsoft.com/office/drawing/2014/main" id="{FBF3B93A-53B5-4A49-912F-7583717DB1F9}"/>
              </a:ext>
            </a:extLst>
          </p:cNvPr>
          <p:cNvSpPr txBox="1"/>
          <p:nvPr/>
        </p:nvSpPr>
        <p:spPr>
          <a:xfrm>
            <a:off x="330487" y="2342154"/>
            <a:ext cx="846707" cy="369332"/>
          </a:xfrm>
          <a:prstGeom prst="rect">
            <a:avLst/>
          </a:prstGeom>
          <a:noFill/>
        </p:spPr>
        <p:txBody>
          <a:bodyPr wrap="none" rtlCol="0">
            <a:spAutoFit/>
          </a:bodyPr>
          <a:lstStyle/>
          <a:p>
            <a:pPr algn="l"/>
            <a:r>
              <a:rPr lang="en-US" dirty="0">
                <a:solidFill>
                  <a:srgbClr val="666666"/>
                </a:solidFill>
              </a:rPr>
              <a:t>8 MHz</a:t>
            </a:r>
            <a:endParaRPr lang="en-GB" dirty="0">
              <a:solidFill>
                <a:srgbClr val="666666"/>
              </a:solidFill>
            </a:endParaRPr>
          </a:p>
        </p:txBody>
      </p:sp>
      <p:cxnSp>
        <p:nvCxnSpPr>
          <p:cNvPr id="31" name="Straight Arrow Connector 30">
            <a:extLst>
              <a:ext uri="{FF2B5EF4-FFF2-40B4-BE49-F238E27FC236}">
                <a16:creationId xmlns:a16="http://schemas.microsoft.com/office/drawing/2014/main" id="{BA4063EA-1B17-4DF9-B135-CFFF5E1300B8}"/>
              </a:ext>
            </a:extLst>
          </p:cNvPr>
          <p:cNvCxnSpPr>
            <a:cxnSpLocks/>
          </p:cNvCxnSpPr>
          <p:nvPr/>
        </p:nvCxnSpPr>
        <p:spPr>
          <a:xfrm>
            <a:off x="334323" y="2634607"/>
            <a:ext cx="8555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E94B469C-18B5-497F-891F-E4F130885AAD}"/>
              </a:ext>
            </a:extLst>
          </p:cNvPr>
          <p:cNvCxnSpPr>
            <a:cxnSpLocks/>
          </p:cNvCxnSpPr>
          <p:nvPr/>
        </p:nvCxnSpPr>
        <p:spPr>
          <a:xfrm>
            <a:off x="3849136" y="2124598"/>
            <a:ext cx="11622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6F7F092-DF9A-4F87-AB8B-3F66C2BF39B5}"/>
              </a:ext>
            </a:extLst>
          </p:cNvPr>
          <p:cNvSpPr txBox="1"/>
          <p:nvPr/>
        </p:nvSpPr>
        <p:spPr>
          <a:xfrm>
            <a:off x="3776640" y="1807617"/>
            <a:ext cx="1096775" cy="369332"/>
          </a:xfrm>
          <a:prstGeom prst="rect">
            <a:avLst/>
          </a:prstGeom>
          <a:noFill/>
        </p:spPr>
        <p:txBody>
          <a:bodyPr wrap="none" rtlCol="0">
            <a:spAutoFit/>
          </a:bodyPr>
          <a:lstStyle/>
          <a:p>
            <a:pPr algn="l"/>
            <a:r>
              <a:rPr lang="en-US" dirty="0">
                <a:solidFill>
                  <a:srgbClr val="FF0000"/>
                </a:solidFill>
              </a:rPr>
              <a:t>200 MHz</a:t>
            </a:r>
            <a:endParaRPr lang="en-GB" dirty="0">
              <a:solidFill>
                <a:srgbClr val="FF0000"/>
              </a:solidFill>
            </a:endParaRPr>
          </a:p>
        </p:txBody>
      </p:sp>
      <p:cxnSp>
        <p:nvCxnSpPr>
          <p:cNvPr id="44" name="Straight Arrow Connector 43">
            <a:extLst>
              <a:ext uri="{FF2B5EF4-FFF2-40B4-BE49-F238E27FC236}">
                <a16:creationId xmlns:a16="http://schemas.microsoft.com/office/drawing/2014/main" id="{89F57024-F3A3-425D-9DFB-133C389FA1DC}"/>
              </a:ext>
            </a:extLst>
          </p:cNvPr>
          <p:cNvCxnSpPr>
            <a:cxnSpLocks/>
          </p:cNvCxnSpPr>
          <p:nvPr/>
        </p:nvCxnSpPr>
        <p:spPr>
          <a:xfrm>
            <a:off x="3849136" y="2631943"/>
            <a:ext cx="11622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87A8F463-67E8-442B-9918-74EB4CE8B8B8}"/>
              </a:ext>
            </a:extLst>
          </p:cNvPr>
          <p:cNvSpPr txBox="1"/>
          <p:nvPr/>
        </p:nvSpPr>
        <p:spPr>
          <a:xfrm>
            <a:off x="3779732" y="2301982"/>
            <a:ext cx="1096775" cy="369332"/>
          </a:xfrm>
          <a:prstGeom prst="rect">
            <a:avLst/>
          </a:prstGeom>
          <a:noFill/>
        </p:spPr>
        <p:txBody>
          <a:bodyPr wrap="none" rtlCol="0">
            <a:spAutoFit/>
          </a:bodyPr>
          <a:lstStyle/>
          <a:p>
            <a:pPr algn="l"/>
            <a:r>
              <a:rPr lang="en-US" dirty="0">
                <a:solidFill>
                  <a:srgbClr val="FF0000"/>
                </a:solidFill>
              </a:rPr>
              <a:t>200 MHz</a:t>
            </a:r>
            <a:endParaRPr lang="en-GB" dirty="0">
              <a:solidFill>
                <a:srgbClr val="FF0000"/>
              </a:solidFill>
            </a:endParaRPr>
          </a:p>
        </p:txBody>
      </p:sp>
      <p:sp>
        <p:nvSpPr>
          <p:cNvPr id="48" name="TextBox 47">
            <a:extLst>
              <a:ext uri="{FF2B5EF4-FFF2-40B4-BE49-F238E27FC236}">
                <a16:creationId xmlns:a16="http://schemas.microsoft.com/office/drawing/2014/main" id="{75A4A6D8-FD20-46AF-9FC8-11B89EE75DEE}"/>
              </a:ext>
            </a:extLst>
          </p:cNvPr>
          <p:cNvSpPr txBox="1"/>
          <p:nvPr/>
        </p:nvSpPr>
        <p:spPr>
          <a:xfrm>
            <a:off x="5445765" y="1946599"/>
            <a:ext cx="1096775" cy="369332"/>
          </a:xfrm>
          <a:prstGeom prst="rect">
            <a:avLst/>
          </a:prstGeom>
          <a:noFill/>
        </p:spPr>
        <p:txBody>
          <a:bodyPr wrap="none" rtlCol="0">
            <a:spAutoFit/>
          </a:bodyPr>
          <a:lstStyle/>
          <a:p>
            <a:pPr algn="l"/>
            <a:r>
              <a:rPr lang="en-US" dirty="0">
                <a:solidFill>
                  <a:srgbClr val="FF0000"/>
                </a:solidFill>
              </a:rPr>
              <a:t>200 MHz</a:t>
            </a:r>
            <a:endParaRPr lang="en-GB" dirty="0">
              <a:solidFill>
                <a:srgbClr val="FF0000"/>
              </a:solidFill>
            </a:endParaRPr>
          </a:p>
        </p:txBody>
      </p:sp>
      <p:cxnSp>
        <p:nvCxnSpPr>
          <p:cNvPr id="49" name="Straight Arrow Connector 48">
            <a:extLst>
              <a:ext uri="{FF2B5EF4-FFF2-40B4-BE49-F238E27FC236}">
                <a16:creationId xmlns:a16="http://schemas.microsoft.com/office/drawing/2014/main" id="{EA0B8BFC-06A6-4D69-86C0-14AEAA3073A6}"/>
              </a:ext>
            </a:extLst>
          </p:cNvPr>
          <p:cNvCxnSpPr>
            <a:cxnSpLocks/>
          </p:cNvCxnSpPr>
          <p:nvPr/>
        </p:nvCxnSpPr>
        <p:spPr>
          <a:xfrm>
            <a:off x="7791811" y="2400336"/>
            <a:ext cx="972086" cy="6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2799153-08D4-494F-9F52-1B587F585A85}"/>
              </a:ext>
            </a:extLst>
          </p:cNvPr>
          <p:cNvSpPr txBox="1"/>
          <p:nvPr/>
        </p:nvSpPr>
        <p:spPr>
          <a:xfrm>
            <a:off x="7707674" y="2067019"/>
            <a:ext cx="1096775" cy="369332"/>
          </a:xfrm>
          <a:prstGeom prst="rect">
            <a:avLst/>
          </a:prstGeom>
          <a:noFill/>
        </p:spPr>
        <p:txBody>
          <a:bodyPr wrap="none" rtlCol="0">
            <a:spAutoFit/>
          </a:bodyPr>
          <a:lstStyle/>
          <a:p>
            <a:pPr algn="l"/>
            <a:r>
              <a:rPr lang="en-US" dirty="0">
                <a:solidFill>
                  <a:srgbClr val="666666"/>
                </a:solidFill>
              </a:rPr>
              <a:t>125 MHz</a:t>
            </a:r>
            <a:endParaRPr lang="en-GB" dirty="0">
              <a:solidFill>
                <a:srgbClr val="666666"/>
              </a:solidFill>
            </a:endParaRPr>
          </a:p>
        </p:txBody>
      </p:sp>
      <p:sp>
        <p:nvSpPr>
          <p:cNvPr id="55" name="TextBox 54">
            <a:extLst>
              <a:ext uri="{FF2B5EF4-FFF2-40B4-BE49-F238E27FC236}">
                <a16:creationId xmlns:a16="http://schemas.microsoft.com/office/drawing/2014/main" id="{793D31AA-E527-41BE-BF44-7AFA437A992B}"/>
              </a:ext>
            </a:extLst>
          </p:cNvPr>
          <p:cNvSpPr txBox="1"/>
          <p:nvPr/>
        </p:nvSpPr>
        <p:spPr>
          <a:xfrm>
            <a:off x="10695991" y="2134472"/>
            <a:ext cx="1096775" cy="369332"/>
          </a:xfrm>
          <a:prstGeom prst="rect">
            <a:avLst/>
          </a:prstGeom>
          <a:noFill/>
        </p:spPr>
        <p:txBody>
          <a:bodyPr wrap="none" rtlCol="0">
            <a:spAutoFit/>
          </a:bodyPr>
          <a:lstStyle/>
          <a:p>
            <a:pPr algn="l"/>
            <a:r>
              <a:rPr lang="en-US" dirty="0">
                <a:solidFill>
                  <a:srgbClr val="666666"/>
                </a:solidFill>
              </a:rPr>
              <a:t>125 MHz</a:t>
            </a:r>
            <a:endParaRPr lang="en-GB" dirty="0">
              <a:solidFill>
                <a:srgbClr val="666666"/>
              </a:solidFill>
            </a:endParaRPr>
          </a:p>
        </p:txBody>
      </p:sp>
      <p:cxnSp>
        <p:nvCxnSpPr>
          <p:cNvPr id="56" name="Straight Arrow Connector 55">
            <a:extLst>
              <a:ext uri="{FF2B5EF4-FFF2-40B4-BE49-F238E27FC236}">
                <a16:creationId xmlns:a16="http://schemas.microsoft.com/office/drawing/2014/main" id="{0B6E383A-90CB-4170-96F4-35B36F8890E5}"/>
              </a:ext>
            </a:extLst>
          </p:cNvPr>
          <p:cNvCxnSpPr>
            <a:cxnSpLocks/>
          </p:cNvCxnSpPr>
          <p:nvPr/>
        </p:nvCxnSpPr>
        <p:spPr>
          <a:xfrm>
            <a:off x="10820680" y="2418464"/>
            <a:ext cx="972086" cy="6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Content Placeholder 5">
            <a:extLst>
              <a:ext uri="{FF2B5EF4-FFF2-40B4-BE49-F238E27FC236}">
                <a16:creationId xmlns:a16="http://schemas.microsoft.com/office/drawing/2014/main" id="{EECC96DB-CF3F-48C7-A319-B6D5A9F91A89}"/>
              </a:ext>
            </a:extLst>
          </p:cNvPr>
          <p:cNvSpPr>
            <a:spLocks noGrp="1"/>
          </p:cNvSpPr>
          <p:nvPr>
            <p:ph idx="1"/>
          </p:nvPr>
        </p:nvSpPr>
        <p:spPr>
          <a:xfrm>
            <a:off x="1094400" y="5023834"/>
            <a:ext cx="10508595" cy="1451435"/>
          </a:xfrm>
        </p:spPr>
        <p:txBody>
          <a:bodyPr/>
          <a:lstStyle/>
          <a:p>
            <a:pPr>
              <a:buFont typeface="Arial" panose="020B0604020202020204" pitchFamily="34" charset="0"/>
              <a:buChar char="•"/>
            </a:pPr>
            <a:r>
              <a:rPr lang="en-GB" sz="1400" dirty="0"/>
              <a:t> Bottleneck is UDP, 8bit send with125 MHz (1 </a:t>
            </a:r>
            <a:r>
              <a:rPr lang="en-GB" sz="1400" dirty="0" err="1"/>
              <a:t>Gbits</a:t>
            </a:r>
            <a:r>
              <a:rPr lang="en-GB" sz="1400" dirty="0"/>
              <a:t>/s ethernet)</a:t>
            </a:r>
          </a:p>
          <a:p>
            <a:pPr>
              <a:buFont typeface="Arial" panose="020B0604020202020204" pitchFamily="34" charset="0"/>
              <a:buChar char="•"/>
            </a:pPr>
            <a:r>
              <a:rPr lang="en-GB" sz="1400" dirty="0"/>
              <a:t> Reading of the 48 bit VMM FIFOs with 200 MHz does not make sense, choosing VMM FIFO to read and write to FEC FIFO does not work at 200 MHz (logic too slow)</a:t>
            </a:r>
          </a:p>
          <a:p>
            <a:pPr>
              <a:buFont typeface="Arial" panose="020B0604020202020204" pitchFamily="34" charset="0"/>
              <a:buChar char="•"/>
            </a:pPr>
            <a:r>
              <a:rPr lang="en-GB" sz="1400" dirty="0"/>
              <a:t> Performance stays the same, if VMM FIFOs are read with 125 MHz, and FEC FIFO is written with 125 MHz, timing is met </a:t>
            </a:r>
          </a:p>
        </p:txBody>
      </p:sp>
      <p:sp>
        <p:nvSpPr>
          <p:cNvPr id="83" name="Rectangle 82">
            <a:extLst>
              <a:ext uri="{FF2B5EF4-FFF2-40B4-BE49-F238E27FC236}">
                <a16:creationId xmlns:a16="http://schemas.microsoft.com/office/drawing/2014/main" id="{2A82847A-1AA3-49D1-B1A3-40EB9DD21508}"/>
              </a:ext>
            </a:extLst>
          </p:cNvPr>
          <p:cNvSpPr/>
          <p:nvPr/>
        </p:nvSpPr>
        <p:spPr>
          <a:xfrm>
            <a:off x="1217518" y="3797237"/>
            <a:ext cx="2471351"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VMM FIFO 0 - 48 bit</a:t>
            </a:r>
            <a:endParaRPr lang="en-GB" dirty="0"/>
          </a:p>
        </p:txBody>
      </p:sp>
      <p:sp>
        <p:nvSpPr>
          <p:cNvPr id="84" name="Rectangle 83">
            <a:extLst>
              <a:ext uri="{FF2B5EF4-FFF2-40B4-BE49-F238E27FC236}">
                <a16:creationId xmlns:a16="http://schemas.microsoft.com/office/drawing/2014/main" id="{8629A8AE-E8D2-4B0B-B53A-80A9A3B6615C}"/>
              </a:ext>
            </a:extLst>
          </p:cNvPr>
          <p:cNvSpPr/>
          <p:nvPr/>
        </p:nvSpPr>
        <p:spPr>
          <a:xfrm>
            <a:off x="1201906" y="4321574"/>
            <a:ext cx="2471349"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VMM FIFO 15 - 48 bit</a:t>
            </a:r>
            <a:endParaRPr lang="en-GB" dirty="0"/>
          </a:p>
        </p:txBody>
      </p:sp>
      <p:sp>
        <p:nvSpPr>
          <p:cNvPr id="85" name="Right Brace 84">
            <a:extLst>
              <a:ext uri="{FF2B5EF4-FFF2-40B4-BE49-F238E27FC236}">
                <a16:creationId xmlns:a16="http://schemas.microsoft.com/office/drawing/2014/main" id="{6FD53DE2-64A5-49CF-84E4-7DC6D00CCBC5}"/>
              </a:ext>
            </a:extLst>
          </p:cNvPr>
          <p:cNvSpPr/>
          <p:nvPr/>
        </p:nvSpPr>
        <p:spPr>
          <a:xfrm>
            <a:off x="4951720" y="3857515"/>
            <a:ext cx="716692" cy="6890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6" name="TextBox 85">
            <a:extLst>
              <a:ext uri="{FF2B5EF4-FFF2-40B4-BE49-F238E27FC236}">
                <a16:creationId xmlns:a16="http://schemas.microsoft.com/office/drawing/2014/main" id="{37B8E0B6-8CBB-4687-8A8A-AAA175FA331D}"/>
              </a:ext>
            </a:extLst>
          </p:cNvPr>
          <p:cNvSpPr txBox="1"/>
          <p:nvPr/>
        </p:nvSpPr>
        <p:spPr>
          <a:xfrm>
            <a:off x="4491129" y="3369040"/>
            <a:ext cx="2095061" cy="369332"/>
          </a:xfrm>
          <a:prstGeom prst="rect">
            <a:avLst/>
          </a:prstGeom>
          <a:noFill/>
        </p:spPr>
        <p:txBody>
          <a:bodyPr wrap="none" rtlCol="0">
            <a:spAutoFit/>
          </a:bodyPr>
          <a:lstStyle/>
          <a:p>
            <a:pPr algn="l"/>
            <a:r>
              <a:rPr lang="en-US" dirty="0">
                <a:solidFill>
                  <a:srgbClr val="666666"/>
                </a:solidFill>
              </a:rPr>
              <a:t>16 to 1 multiplexer</a:t>
            </a:r>
            <a:endParaRPr lang="en-GB" dirty="0">
              <a:solidFill>
                <a:srgbClr val="666666"/>
              </a:solidFill>
            </a:endParaRPr>
          </a:p>
        </p:txBody>
      </p:sp>
      <p:sp>
        <p:nvSpPr>
          <p:cNvPr id="87" name="Rectangle 86">
            <a:extLst>
              <a:ext uri="{FF2B5EF4-FFF2-40B4-BE49-F238E27FC236}">
                <a16:creationId xmlns:a16="http://schemas.microsoft.com/office/drawing/2014/main" id="{F4F8802B-65EA-4757-A6AD-45B0550BFA36}"/>
              </a:ext>
            </a:extLst>
          </p:cNvPr>
          <p:cNvSpPr/>
          <p:nvPr/>
        </p:nvSpPr>
        <p:spPr>
          <a:xfrm>
            <a:off x="5718596" y="4138263"/>
            <a:ext cx="1865125"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FEC FIFO - 48 bit</a:t>
            </a:r>
            <a:endParaRPr lang="en-GB" dirty="0"/>
          </a:p>
        </p:txBody>
      </p:sp>
      <p:sp>
        <p:nvSpPr>
          <p:cNvPr id="88" name="Rectangle 87">
            <a:extLst>
              <a:ext uri="{FF2B5EF4-FFF2-40B4-BE49-F238E27FC236}">
                <a16:creationId xmlns:a16="http://schemas.microsoft.com/office/drawing/2014/main" id="{0C54388F-896C-4D2C-9703-F4E7D314F77C}"/>
              </a:ext>
            </a:extLst>
          </p:cNvPr>
          <p:cNvSpPr/>
          <p:nvPr/>
        </p:nvSpPr>
        <p:spPr>
          <a:xfrm>
            <a:off x="8801272" y="4114995"/>
            <a:ext cx="1865125" cy="321276"/>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UDP FIFO - 8 bit</a:t>
            </a:r>
            <a:endParaRPr lang="en-GB" dirty="0"/>
          </a:p>
        </p:txBody>
      </p:sp>
      <p:sp>
        <p:nvSpPr>
          <p:cNvPr id="89" name="TextBox 88">
            <a:extLst>
              <a:ext uri="{FF2B5EF4-FFF2-40B4-BE49-F238E27FC236}">
                <a16:creationId xmlns:a16="http://schemas.microsoft.com/office/drawing/2014/main" id="{7A13102C-2315-4D48-9F17-411CE46CFE5E}"/>
              </a:ext>
            </a:extLst>
          </p:cNvPr>
          <p:cNvSpPr txBox="1"/>
          <p:nvPr/>
        </p:nvSpPr>
        <p:spPr>
          <a:xfrm>
            <a:off x="2193645" y="3966265"/>
            <a:ext cx="354584" cy="369332"/>
          </a:xfrm>
          <a:prstGeom prst="rect">
            <a:avLst/>
          </a:prstGeom>
          <a:noFill/>
        </p:spPr>
        <p:txBody>
          <a:bodyPr wrap="none" rtlCol="0">
            <a:spAutoFit/>
          </a:bodyPr>
          <a:lstStyle/>
          <a:p>
            <a:pPr algn="l"/>
            <a:r>
              <a:rPr lang="en-US" dirty="0">
                <a:solidFill>
                  <a:srgbClr val="666666"/>
                </a:solidFill>
              </a:rPr>
              <a:t>…</a:t>
            </a:r>
            <a:endParaRPr lang="en-GB" dirty="0">
              <a:solidFill>
                <a:srgbClr val="666666"/>
              </a:solidFill>
            </a:endParaRPr>
          </a:p>
        </p:txBody>
      </p:sp>
      <p:cxnSp>
        <p:nvCxnSpPr>
          <p:cNvPr id="90" name="Straight Arrow Connector 89">
            <a:extLst>
              <a:ext uri="{FF2B5EF4-FFF2-40B4-BE49-F238E27FC236}">
                <a16:creationId xmlns:a16="http://schemas.microsoft.com/office/drawing/2014/main" id="{5DBEBF51-DAB0-4540-BF52-083A49FCD19D}"/>
              </a:ext>
            </a:extLst>
          </p:cNvPr>
          <p:cNvCxnSpPr>
            <a:cxnSpLocks/>
          </p:cNvCxnSpPr>
          <p:nvPr/>
        </p:nvCxnSpPr>
        <p:spPr>
          <a:xfrm>
            <a:off x="3775367" y="3999895"/>
            <a:ext cx="11622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D1AA7F86-21A1-4BAE-96FC-E1EC91411178}"/>
              </a:ext>
            </a:extLst>
          </p:cNvPr>
          <p:cNvSpPr txBox="1"/>
          <p:nvPr/>
        </p:nvSpPr>
        <p:spPr>
          <a:xfrm>
            <a:off x="3702871" y="3682914"/>
            <a:ext cx="1096775" cy="369332"/>
          </a:xfrm>
          <a:prstGeom prst="rect">
            <a:avLst/>
          </a:prstGeom>
          <a:noFill/>
        </p:spPr>
        <p:txBody>
          <a:bodyPr wrap="none" rtlCol="0">
            <a:spAutoFit/>
          </a:bodyPr>
          <a:lstStyle/>
          <a:p>
            <a:pPr algn="l"/>
            <a:r>
              <a:rPr lang="en-US" dirty="0">
                <a:solidFill>
                  <a:srgbClr val="00B050"/>
                </a:solidFill>
              </a:rPr>
              <a:t>125 MHz</a:t>
            </a:r>
            <a:endParaRPr lang="en-GB" dirty="0">
              <a:solidFill>
                <a:srgbClr val="00B050"/>
              </a:solidFill>
            </a:endParaRPr>
          </a:p>
        </p:txBody>
      </p:sp>
      <p:cxnSp>
        <p:nvCxnSpPr>
          <p:cNvPr id="92" name="Straight Arrow Connector 91">
            <a:extLst>
              <a:ext uri="{FF2B5EF4-FFF2-40B4-BE49-F238E27FC236}">
                <a16:creationId xmlns:a16="http://schemas.microsoft.com/office/drawing/2014/main" id="{CAA9714B-8BD5-48CF-B18C-FB262C2D5098}"/>
              </a:ext>
            </a:extLst>
          </p:cNvPr>
          <p:cNvCxnSpPr>
            <a:cxnSpLocks/>
          </p:cNvCxnSpPr>
          <p:nvPr/>
        </p:nvCxnSpPr>
        <p:spPr>
          <a:xfrm>
            <a:off x="3775367" y="4507240"/>
            <a:ext cx="11622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0519DAEC-24F0-420E-8A7F-6733803BE6E8}"/>
              </a:ext>
            </a:extLst>
          </p:cNvPr>
          <p:cNvSpPr txBox="1"/>
          <p:nvPr/>
        </p:nvSpPr>
        <p:spPr>
          <a:xfrm>
            <a:off x="3737926" y="4181454"/>
            <a:ext cx="1096775" cy="369332"/>
          </a:xfrm>
          <a:prstGeom prst="rect">
            <a:avLst/>
          </a:prstGeom>
          <a:noFill/>
        </p:spPr>
        <p:txBody>
          <a:bodyPr wrap="none" rtlCol="0">
            <a:spAutoFit/>
          </a:bodyPr>
          <a:lstStyle/>
          <a:p>
            <a:pPr algn="l"/>
            <a:r>
              <a:rPr lang="en-US" dirty="0">
                <a:solidFill>
                  <a:srgbClr val="00B050"/>
                </a:solidFill>
              </a:rPr>
              <a:t>125 MHz</a:t>
            </a:r>
            <a:endParaRPr lang="en-GB" dirty="0">
              <a:solidFill>
                <a:srgbClr val="00B050"/>
              </a:solidFill>
            </a:endParaRPr>
          </a:p>
        </p:txBody>
      </p:sp>
      <p:sp>
        <p:nvSpPr>
          <p:cNvPr id="94" name="TextBox 93">
            <a:extLst>
              <a:ext uri="{FF2B5EF4-FFF2-40B4-BE49-F238E27FC236}">
                <a16:creationId xmlns:a16="http://schemas.microsoft.com/office/drawing/2014/main" id="{56D7DC68-16B8-4545-AC36-34FB79780491}"/>
              </a:ext>
            </a:extLst>
          </p:cNvPr>
          <p:cNvSpPr txBox="1"/>
          <p:nvPr/>
        </p:nvSpPr>
        <p:spPr>
          <a:xfrm>
            <a:off x="5310066" y="3797237"/>
            <a:ext cx="1096775" cy="369332"/>
          </a:xfrm>
          <a:prstGeom prst="rect">
            <a:avLst/>
          </a:prstGeom>
          <a:noFill/>
        </p:spPr>
        <p:txBody>
          <a:bodyPr wrap="none" rtlCol="0">
            <a:spAutoFit/>
          </a:bodyPr>
          <a:lstStyle/>
          <a:p>
            <a:pPr algn="l"/>
            <a:r>
              <a:rPr lang="en-US" dirty="0">
                <a:solidFill>
                  <a:srgbClr val="00B050"/>
                </a:solidFill>
              </a:rPr>
              <a:t>125 MHz</a:t>
            </a:r>
            <a:endParaRPr lang="en-GB" dirty="0">
              <a:solidFill>
                <a:srgbClr val="00B050"/>
              </a:solidFill>
            </a:endParaRPr>
          </a:p>
        </p:txBody>
      </p:sp>
      <p:cxnSp>
        <p:nvCxnSpPr>
          <p:cNvPr id="95" name="Straight Arrow Connector 94">
            <a:extLst>
              <a:ext uri="{FF2B5EF4-FFF2-40B4-BE49-F238E27FC236}">
                <a16:creationId xmlns:a16="http://schemas.microsoft.com/office/drawing/2014/main" id="{9787A8D1-230D-457F-8DEF-F648A0278FED}"/>
              </a:ext>
            </a:extLst>
          </p:cNvPr>
          <p:cNvCxnSpPr>
            <a:cxnSpLocks/>
          </p:cNvCxnSpPr>
          <p:nvPr/>
        </p:nvCxnSpPr>
        <p:spPr>
          <a:xfrm>
            <a:off x="7718042" y="4275633"/>
            <a:ext cx="972086" cy="6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9734C6C5-4BE9-465A-8481-8FC7EF91D14F}"/>
              </a:ext>
            </a:extLst>
          </p:cNvPr>
          <p:cNvSpPr txBox="1"/>
          <p:nvPr/>
        </p:nvSpPr>
        <p:spPr>
          <a:xfrm>
            <a:off x="7633905" y="3942316"/>
            <a:ext cx="1096775" cy="369332"/>
          </a:xfrm>
          <a:prstGeom prst="rect">
            <a:avLst/>
          </a:prstGeom>
          <a:noFill/>
        </p:spPr>
        <p:txBody>
          <a:bodyPr wrap="none" rtlCol="0">
            <a:spAutoFit/>
          </a:bodyPr>
          <a:lstStyle/>
          <a:p>
            <a:pPr algn="l"/>
            <a:r>
              <a:rPr lang="en-US" dirty="0">
                <a:solidFill>
                  <a:srgbClr val="666666"/>
                </a:solidFill>
              </a:rPr>
              <a:t>125 MHz</a:t>
            </a:r>
            <a:endParaRPr lang="en-GB" dirty="0">
              <a:solidFill>
                <a:srgbClr val="666666"/>
              </a:solidFill>
            </a:endParaRPr>
          </a:p>
        </p:txBody>
      </p:sp>
      <p:sp>
        <p:nvSpPr>
          <p:cNvPr id="97" name="TextBox 96">
            <a:extLst>
              <a:ext uri="{FF2B5EF4-FFF2-40B4-BE49-F238E27FC236}">
                <a16:creationId xmlns:a16="http://schemas.microsoft.com/office/drawing/2014/main" id="{8499B07B-3806-4FC1-9844-EB1CAED92B9F}"/>
              </a:ext>
            </a:extLst>
          </p:cNvPr>
          <p:cNvSpPr txBox="1"/>
          <p:nvPr/>
        </p:nvSpPr>
        <p:spPr>
          <a:xfrm>
            <a:off x="10622222" y="4009769"/>
            <a:ext cx="1096775" cy="369332"/>
          </a:xfrm>
          <a:prstGeom prst="rect">
            <a:avLst/>
          </a:prstGeom>
          <a:noFill/>
        </p:spPr>
        <p:txBody>
          <a:bodyPr wrap="none" rtlCol="0">
            <a:spAutoFit/>
          </a:bodyPr>
          <a:lstStyle/>
          <a:p>
            <a:pPr algn="l"/>
            <a:r>
              <a:rPr lang="en-US" dirty="0">
                <a:solidFill>
                  <a:srgbClr val="666666"/>
                </a:solidFill>
              </a:rPr>
              <a:t>125 MHz</a:t>
            </a:r>
            <a:endParaRPr lang="en-GB" dirty="0">
              <a:solidFill>
                <a:srgbClr val="666666"/>
              </a:solidFill>
            </a:endParaRPr>
          </a:p>
        </p:txBody>
      </p:sp>
      <p:cxnSp>
        <p:nvCxnSpPr>
          <p:cNvPr id="98" name="Straight Arrow Connector 97">
            <a:extLst>
              <a:ext uri="{FF2B5EF4-FFF2-40B4-BE49-F238E27FC236}">
                <a16:creationId xmlns:a16="http://schemas.microsoft.com/office/drawing/2014/main" id="{0BCFEBAA-38EE-4205-88E7-79B15A40947F}"/>
              </a:ext>
            </a:extLst>
          </p:cNvPr>
          <p:cNvCxnSpPr>
            <a:cxnSpLocks/>
          </p:cNvCxnSpPr>
          <p:nvPr/>
        </p:nvCxnSpPr>
        <p:spPr>
          <a:xfrm>
            <a:off x="10746911" y="4293761"/>
            <a:ext cx="972086" cy="6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B751B3DC-9C3D-491C-819B-37EC8EF2149A}"/>
              </a:ext>
            </a:extLst>
          </p:cNvPr>
          <p:cNvSpPr txBox="1"/>
          <p:nvPr/>
        </p:nvSpPr>
        <p:spPr>
          <a:xfrm>
            <a:off x="299656" y="3642902"/>
            <a:ext cx="846707" cy="369332"/>
          </a:xfrm>
          <a:prstGeom prst="rect">
            <a:avLst/>
          </a:prstGeom>
          <a:noFill/>
        </p:spPr>
        <p:txBody>
          <a:bodyPr wrap="none" rtlCol="0">
            <a:spAutoFit/>
          </a:bodyPr>
          <a:lstStyle/>
          <a:p>
            <a:pPr algn="l"/>
            <a:r>
              <a:rPr lang="en-US" dirty="0">
                <a:solidFill>
                  <a:srgbClr val="666666"/>
                </a:solidFill>
              </a:rPr>
              <a:t>8 MHz</a:t>
            </a:r>
            <a:endParaRPr lang="en-GB" dirty="0">
              <a:solidFill>
                <a:srgbClr val="666666"/>
              </a:solidFill>
            </a:endParaRPr>
          </a:p>
        </p:txBody>
      </p:sp>
      <p:sp>
        <p:nvSpPr>
          <p:cNvPr id="100" name="TextBox 99">
            <a:extLst>
              <a:ext uri="{FF2B5EF4-FFF2-40B4-BE49-F238E27FC236}">
                <a16:creationId xmlns:a16="http://schemas.microsoft.com/office/drawing/2014/main" id="{C20AE5CD-5A3B-47D0-A2A8-58F77C540771}"/>
              </a:ext>
            </a:extLst>
          </p:cNvPr>
          <p:cNvSpPr txBox="1"/>
          <p:nvPr/>
        </p:nvSpPr>
        <p:spPr>
          <a:xfrm>
            <a:off x="284417" y="4220711"/>
            <a:ext cx="846707" cy="369332"/>
          </a:xfrm>
          <a:prstGeom prst="rect">
            <a:avLst/>
          </a:prstGeom>
          <a:noFill/>
        </p:spPr>
        <p:txBody>
          <a:bodyPr wrap="none" rtlCol="0">
            <a:spAutoFit/>
          </a:bodyPr>
          <a:lstStyle/>
          <a:p>
            <a:pPr algn="l"/>
            <a:r>
              <a:rPr lang="en-US" dirty="0">
                <a:solidFill>
                  <a:srgbClr val="666666"/>
                </a:solidFill>
              </a:rPr>
              <a:t>8 MHz</a:t>
            </a:r>
            <a:endParaRPr lang="en-GB" dirty="0">
              <a:solidFill>
                <a:srgbClr val="666666"/>
              </a:solidFill>
            </a:endParaRPr>
          </a:p>
        </p:txBody>
      </p:sp>
      <p:cxnSp>
        <p:nvCxnSpPr>
          <p:cNvPr id="101" name="Straight Arrow Connector 100">
            <a:extLst>
              <a:ext uri="{FF2B5EF4-FFF2-40B4-BE49-F238E27FC236}">
                <a16:creationId xmlns:a16="http://schemas.microsoft.com/office/drawing/2014/main" id="{01DC47D8-B33D-4FC6-9BE5-F391A187C5FB}"/>
              </a:ext>
            </a:extLst>
          </p:cNvPr>
          <p:cNvCxnSpPr>
            <a:cxnSpLocks/>
          </p:cNvCxnSpPr>
          <p:nvPr/>
        </p:nvCxnSpPr>
        <p:spPr>
          <a:xfrm>
            <a:off x="288253" y="4513164"/>
            <a:ext cx="8555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8F8BEFEF-CE08-45FB-8679-128308AAB8B5}"/>
              </a:ext>
            </a:extLst>
          </p:cNvPr>
          <p:cNvCxnSpPr>
            <a:cxnSpLocks/>
          </p:cNvCxnSpPr>
          <p:nvPr/>
        </p:nvCxnSpPr>
        <p:spPr>
          <a:xfrm>
            <a:off x="299656" y="3966265"/>
            <a:ext cx="8555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704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7C07E-9EA7-7645-846F-0C17B4316F8C}"/>
              </a:ext>
            </a:extLst>
          </p:cNvPr>
          <p:cNvSpPr>
            <a:spLocks noGrp="1"/>
          </p:cNvSpPr>
          <p:nvPr>
            <p:ph type="title"/>
          </p:nvPr>
        </p:nvSpPr>
        <p:spPr/>
        <p:txBody>
          <a:bodyPr/>
          <a:lstStyle/>
          <a:p>
            <a:r>
              <a:rPr lang="en-US" dirty="0"/>
              <a:t>Overview</a:t>
            </a:r>
          </a:p>
        </p:txBody>
      </p:sp>
      <p:sp>
        <p:nvSpPr>
          <p:cNvPr id="3" name="Date Placeholder 2">
            <a:extLst>
              <a:ext uri="{FF2B5EF4-FFF2-40B4-BE49-F238E27FC236}">
                <a16:creationId xmlns:a16="http://schemas.microsoft.com/office/drawing/2014/main" id="{6D8124DE-F4FF-F344-89B1-14B34C87C6D6}"/>
              </a:ext>
            </a:extLst>
          </p:cNvPr>
          <p:cNvSpPr>
            <a:spLocks noGrp="1"/>
          </p:cNvSpPr>
          <p:nvPr>
            <p:ph type="dt" sz="half" idx="10"/>
          </p:nvPr>
        </p:nvSpPr>
        <p:spPr/>
        <p:txBody>
          <a:bodyPr/>
          <a:lstStyle/>
          <a:p>
            <a:fld id="{6BD4D3B7-8674-FD4D-83E2-BC03019C1138}" type="datetime1">
              <a:rPr lang="en-GB" smtClean="0"/>
              <a:t>15/02/2021</a:t>
            </a:fld>
            <a:endParaRPr lang="sv-SE"/>
          </a:p>
        </p:txBody>
      </p:sp>
      <p:sp>
        <p:nvSpPr>
          <p:cNvPr id="4" name="Footer Placeholder 3">
            <a:extLst>
              <a:ext uri="{FF2B5EF4-FFF2-40B4-BE49-F238E27FC236}">
                <a16:creationId xmlns:a16="http://schemas.microsoft.com/office/drawing/2014/main" id="{96FD9C8B-6429-8642-9EDD-CEAEF3EC682C}"/>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8FB7903F-A53F-3848-9D35-401E7C9B4985}"/>
              </a:ext>
            </a:extLst>
          </p:cNvPr>
          <p:cNvSpPr>
            <a:spLocks noGrp="1"/>
          </p:cNvSpPr>
          <p:nvPr>
            <p:ph type="sldNum" sz="quarter" idx="12"/>
          </p:nvPr>
        </p:nvSpPr>
        <p:spPr/>
        <p:txBody>
          <a:bodyPr/>
          <a:lstStyle/>
          <a:p>
            <a:fld id="{F7283078-D760-1647-8B80-66BA8B52336D}" type="slidenum">
              <a:rPr lang="sv-SE" smtClean="0"/>
              <a:pPr/>
              <a:t>2</a:t>
            </a:fld>
            <a:endParaRPr lang="sv-SE"/>
          </a:p>
        </p:txBody>
      </p:sp>
      <p:sp>
        <p:nvSpPr>
          <p:cNvPr id="6" name="Text Placeholder 5">
            <a:extLst>
              <a:ext uri="{FF2B5EF4-FFF2-40B4-BE49-F238E27FC236}">
                <a16:creationId xmlns:a16="http://schemas.microsoft.com/office/drawing/2014/main" id="{FCA2586C-6F0C-9B41-84F8-E6DF7E5F7A32}"/>
              </a:ext>
            </a:extLst>
          </p:cNvPr>
          <p:cNvSpPr>
            <a:spLocks noGrp="1"/>
          </p:cNvSpPr>
          <p:nvPr>
            <p:ph type="body" sz="quarter" idx="13"/>
          </p:nvPr>
        </p:nvSpPr>
        <p:spPr/>
        <p:txBody>
          <a:bodyPr/>
          <a:lstStyle/>
          <a:p>
            <a:r>
              <a:rPr lang="en-US" dirty="0"/>
              <a:t>Tallinn University </a:t>
            </a:r>
            <a:r>
              <a:rPr lang="en-US" dirty="0" err="1"/>
              <a:t>Inkind</a:t>
            </a:r>
            <a:r>
              <a:rPr lang="en-US" dirty="0"/>
              <a:t> project: Cleanup, refactoring and documentation of VMM3a hybrid firmware</a:t>
            </a:r>
          </a:p>
          <a:p>
            <a:r>
              <a:rPr lang="en-US" dirty="0"/>
              <a:t>Integration of RD51 VMM3a hybrid into ESS readout</a:t>
            </a:r>
          </a:p>
          <a:p>
            <a:r>
              <a:rPr lang="en-US" dirty="0"/>
              <a:t>SRS FEC firmware and slow control changes </a:t>
            </a:r>
          </a:p>
        </p:txBody>
      </p:sp>
    </p:spTree>
    <p:extLst>
      <p:ext uri="{BB962C8B-B14F-4D97-AF65-F5344CB8AC3E}">
        <p14:creationId xmlns:p14="http://schemas.microsoft.com/office/powerpoint/2010/main" val="142093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firmware</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20</a:t>
            </a:fld>
            <a:endParaRPr lang="sv-SE"/>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Link status</a:t>
            </a:r>
            <a:endParaRPr lang="en-GB" dirty="0"/>
          </a:p>
        </p:txBody>
      </p:sp>
      <p:pic>
        <p:nvPicPr>
          <p:cNvPr id="15" name="Picture 14">
            <a:extLst>
              <a:ext uri="{FF2B5EF4-FFF2-40B4-BE49-F238E27FC236}">
                <a16:creationId xmlns:a16="http://schemas.microsoft.com/office/drawing/2014/main" id="{7585FF6B-0BA3-4BE4-967C-1D862F3DDA09}"/>
              </a:ext>
            </a:extLst>
          </p:cNvPr>
          <p:cNvPicPr>
            <a:picLocks noChangeAspect="1"/>
          </p:cNvPicPr>
          <p:nvPr/>
        </p:nvPicPr>
        <p:blipFill>
          <a:blip r:embed="rId2"/>
          <a:srcRect/>
          <a:stretch/>
        </p:blipFill>
        <p:spPr>
          <a:xfrm>
            <a:off x="7129798" y="1260530"/>
            <a:ext cx="4534045" cy="2511535"/>
          </a:xfrm>
          <a:prstGeom prst="rect">
            <a:avLst/>
          </a:prstGeom>
        </p:spPr>
      </p:pic>
      <p:pic>
        <p:nvPicPr>
          <p:cNvPr id="9" name="Picture 8">
            <a:extLst>
              <a:ext uri="{FF2B5EF4-FFF2-40B4-BE49-F238E27FC236}">
                <a16:creationId xmlns:a16="http://schemas.microsoft.com/office/drawing/2014/main" id="{DB2C3846-93FC-418B-A5CD-C66893260370}"/>
              </a:ext>
            </a:extLst>
          </p:cNvPr>
          <p:cNvPicPr>
            <a:picLocks noChangeAspect="1"/>
          </p:cNvPicPr>
          <p:nvPr/>
        </p:nvPicPr>
        <p:blipFill>
          <a:blip r:embed="rId2"/>
          <a:srcRect/>
          <a:stretch/>
        </p:blipFill>
        <p:spPr>
          <a:xfrm>
            <a:off x="7129798" y="3867900"/>
            <a:ext cx="4534045" cy="2511535"/>
          </a:xfrm>
          <a:prstGeom prst="rect">
            <a:avLst/>
          </a:prstGeom>
        </p:spPr>
      </p:pic>
      <p:cxnSp>
        <p:nvCxnSpPr>
          <p:cNvPr id="13" name="Straight Connector 12">
            <a:extLst>
              <a:ext uri="{FF2B5EF4-FFF2-40B4-BE49-F238E27FC236}">
                <a16:creationId xmlns:a16="http://schemas.microsoft.com/office/drawing/2014/main" id="{C8AB735F-C0E1-411B-A71C-AE6A09479B9E}"/>
              </a:ext>
            </a:extLst>
          </p:cNvPr>
          <p:cNvCxnSpPr>
            <a:cxnSpLocks/>
          </p:cNvCxnSpPr>
          <p:nvPr/>
        </p:nvCxnSpPr>
        <p:spPr>
          <a:xfrm>
            <a:off x="10389918" y="4594398"/>
            <a:ext cx="0" cy="2314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F7E0967-FF2C-4F64-BED6-D075CF0611BB}"/>
              </a:ext>
            </a:extLst>
          </p:cNvPr>
          <p:cNvCxnSpPr>
            <a:cxnSpLocks/>
          </p:cNvCxnSpPr>
          <p:nvPr/>
        </p:nvCxnSpPr>
        <p:spPr>
          <a:xfrm>
            <a:off x="9677345" y="2051607"/>
            <a:ext cx="0" cy="18458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B0290F5-64B0-49F7-AC47-02EF88EC143C}"/>
              </a:ext>
            </a:extLst>
          </p:cNvPr>
          <p:cNvCxnSpPr>
            <a:cxnSpLocks/>
          </p:cNvCxnSpPr>
          <p:nvPr/>
        </p:nvCxnSpPr>
        <p:spPr>
          <a:xfrm>
            <a:off x="9677345" y="2384877"/>
            <a:ext cx="0" cy="18458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02D8C2D-4567-4744-87A9-9F0856CDAFB6}"/>
              </a:ext>
            </a:extLst>
          </p:cNvPr>
          <p:cNvCxnSpPr>
            <a:cxnSpLocks/>
          </p:cNvCxnSpPr>
          <p:nvPr/>
        </p:nvCxnSpPr>
        <p:spPr>
          <a:xfrm>
            <a:off x="9677345" y="2721857"/>
            <a:ext cx="0" cy="18458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F3CABC7-6A8B-4531-B98B-D3D700361E4D}"/>
              </a:ext>
            </a:extLst>
          </p:cNvPr>
          <p:cNvCxnSpPr>
            <a:cxnSpLocks/>
          </p:cNvCxnSpPr>
          <p:nvPr/>
        </p:nvCxnSpPr>
        <p:spPr>
          <a:xfrm>
            <a:off x="9918302" y="4978229"/>
            <a:ext cx="0" cy="2314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7A86C4E-B5E0-4163-84F5-1EBC03B74249}"/>
              </a:ext>
            </a:extLst>
          </p:cNvPr>
          <p:cNvCxnSpPr>
            <a:cxnSpLocks/>
          </p:cNvCxnSpPr>
          <p:nvPr/>
        </p:nvCxnSpPr>
        <p:spPr>
          <a:xfrm>
            <a:off x="10389918" y="5302852"/>
            <a:ext cx="0" cy="2314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F563BB1D-61B8-4D5F-9A52-85A2303E0421}"/>
              </a:ext>
            </a:extLst>
          </p:cNvPr>
          <p:cNvSpPr txBox="1"/>
          <p:nvPr/>
        </p:nvSpPr>
        <p:spPr>
          <a:xfrm>
            <a:off x="7386083" y="3582232"/>
            <a:ext cx="3745128" cy="369332"/>
          </a:xfrm>
          <a:prstGeom prst="rect">
            <a:avLst/>
          </a:prstGeom>
          <a:noFill/>
        </p:spPr>
        <p:txBody>
          <a:bodyPr wrap="none" rtlCol="0">
            <a:spAutoFit/>
          </a:bodyPr>
          <a:lstStyle/>
          <a:p>
            <a:pPr algn="l"/>
            <a:r>
              <a:rPr lang="en-US" dirty="0">
                <a:solidFill>
                  <a:srgbClr val="00B050"/>
                </a:solidFill>
              </a:rPr>
              <a:t>Good: Correct transitions identified</a:t>
            </a:r>
            <a:endParaRPr lang="en-GB" dirty="0">
              <a:solidFill>
                <a:srgbClr val="00B050"/>
              </a:solidFill>
            </a:endParaRPr>
          </a:p>
        </p:txBody>
      </p:sp>
      <p:sp>
        <p:nvSpPr>
          <p:cNvPr id="27" name="TextBox 26">
            <a:extLst>
              <a:ext uri="{FF2B5EF4-FFF2-40B4-BE49-F238E27FC236}">
                <a16:creationId xmlns:a16="http://schemas.microsoft.com/office/drawing/2014/main" id="{FF72291E-1D9B-4AEA-902F-1357202E5A9A}"/>
              </a:ext>
            </a:extLst>
          </p:cNvPr>
          <p:cNvSpPr txBox="1"/>
          <p:nvPr/>
        </p:nvSpPr>
        <p:spPr>
          <a:xfrm>
            <a:off x="7476782" y="6290604"/>
            <a:ext cx="4062074" cy="369332"/>
          </a:xfrm>
          <a:prstGeom prst="rect">
            <a:avLst/>
          </a:prstGeom>
          <a:noFill/>
        </p:spPr>
        <p:txBody>
          <a:bodyPr wrap="none" rtlCol="0">
            <a:spAutoFit/>
          </a:bodyPr>
          <a:lstStyle/>
          <a:p>
            <a:pPr algn="l"/>
            <a:r>
              <a:rPr lang="en-US" dirty="0">
                <a:solidFill>
                  <a:srgbClr val="FF0000"/>
                </a:solidFill>
              </a:rPr>
              <a:t>Bad: Second transition not start of eye</a:t>
            </a:r>
            <a:endParaRPr lang="en-GB" dirty="0">
              <a:solidFill>
                <a:srgbClr val="FF0000"/>
              </a:solidFill>
            </a:endParaRPr>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a:xfrm>
            <a:off x="986972" y="1377734"/>
            <a:ext cx="6399111" cy="4912870"/>
          </a:xfrm>
        </p:spPr>
        <p:txBody>
          <a:bodyPr/>
          <a:lstStyle/>
          <a:p>
            <a:pPr>
              <a:buFont typeface="Arial" panose="020B0604020202020204" pitchFamily="34" charset="0"/>
              <a:buChar char="•"/>
            </a:pPr>
            <a:r>
              <a:rPr lang="en-GB" sz="1400" dirty="0"/>
              <a:t>HDMI SERDES use master and slave ISERDES_NODELAY together with IODELAY</a:t>
            </a:r>
          </a:p>
          <a:p>
            <a:pPr>
              <a:buFont typeface="Arial" panose="020B0604020202020204" pitchFamily="34" charset="0"/>
              <a:buChar char="•"/>
            </a:pPr>
            <a:r>
              <a:rPr lang="en-GB" sz="1400" dirty="0"/>
              <a:t>IODELAY has 64 taps of 78 </a:t>
            </a:r>
            <a:r>
              <a:rPr lang="en-GB" sz="1400" dirty="0" err="1"/>
              <a:t>ps</a:t>
            </a:r>
            <a:r>
              <a:rPr lang="en-GB" sz="1400" dirty="0"/>
              <a:t> that can shift the data (tap 64 is identical to tap 0 again)</a:t>
            </a:r>
          </a:p>
          <a:p>
            <a:pPr>
              <a:buFont typeface="Arial" panose="020B0604020202020204" pitchFamily="34" charset="0"/>
              <a:buChar char="•"/>
            </a:pPr>
            <a:r>
              <a:rPr lang="en-GB" sz="1400" dirty="0"/>
              <a:t>ISERDES can do </a:t>
            </a:r>
            <a:r>
              <a:rPr lang="en-GB" sz="1400" dirty="0" err="1"/>
              <a:t>bitslip</a:t>
            </a:r>
            <a:r>
              <a:rPr lang="en-GB" sz="1400" dirty="0"/>
              <a:t> to rearrange the 10 bits (after 10 </a:t>
            </a:r>
            <a:r>
              <a:rPr lang="en-GB" sz="1400" dirty="0" err="1"/>
              <a:t>bitslips</a:t>
            </a:r>
            <a:r>
              <a:rPr lang="en-GB" sz="1400" dirty="0"/>
              <a:t> one arrives again at the original word)</a:t>
            </a:r>
          </a:p>
          <a:p>
            <a:pPr>
              <a:buFont typeface="Arial" panose="020B0604020202020204" pitchFamily="34" charset="0"/>
              <a:buChar char="•"/>
            </a:pPr>
            <a:r>
              <a:rPr lang="en-GB" sz="1400" dirty="0"/>
              <a:t>Aim of alignment: To be in the </a:t>
            </a:r>
            <a:r>
              <a:rPr lang="en-GB" sz="1400" dirty="0" err="1"/>
              <a:t>center</a:t>
            </a:r>
            <a:r>
              <a:rPr lang="en-GB" sz="1400" dirty="0"/>
              <a:t> of the eye and receive correct 8b/10b control word from Spartan 6 on hybrid (link control word) </a:t>
            </a:r>
          </a:p>
          <a:p>
            <a:pPr>
              <a:buFont typeface="Arial" panose="020B0604020202020204" pitchFamily="34" charset="0"/>
              <a:buChar char="•"/>
            </a:pPr>
            <a:r>
              <a:rPr lang="en-GB" sz="1400" dirty="0"/>
              <a:t>Originally FEC was using bit align machine of Xilinx </a:t>
            </a:r>
            <a:r>
              <a:rPr lang="en-GB" sz="1400" dirty="0">
                <a:hlinkClick r:id="rId3"/>
              </a:rPr>
              <a:t>https://www.xilinx.com/support/documentation/application_notes/xapp855.pdf</a:t>
            </a:r>
            <a:endParaRPr lang="en-GB" sz="1400" dirty="0"/>
          </a:p>
          <a:p>
            <a:pPr>
              <a:buFont typeface="Arial" panose="020B0604020202020204" pitchFamily="34" charset="0"/>
              <a:buChar char="•"/>
            </a:pPr>
            <a:r>
              <a:rPr lang="en-GB" sz="1400" dirty="0"/>
              <a:t> Problem: If after finding the first transition, the second transition that is found is not on the other side of the window, but just the end of the same transition as the first, the </a:t>
            </a:r>
            <a:r>
              <a:rPr lang="en-GB" sz="1400" dirty="0" err="1"/>
              <a:t>center</a:t>
            </a:r>
            <a:r>
              <a:rPr lang="en-GB" sz="1400" dirty="0"/>
              <a:t> of the eye is not found</a:t>
            </a:r>
          </a:p>
          <a:p>
            <a:pPr>
              <a:buFont typeface="Arial" panose="020B0604020202020204" pitchFamily="34" charset="0"/>
              <a:buChar char="•"/>
            </a:pPr>
            <a:r>
              <a:rPr lang="en-GB" sz="1400" dirty="0"/>
              <a:t>Therefore Xilinx released update </a:t>
            </a:r>
            <a:r>
              <a:rPr lang="en-GB" sz="1400" dirty="0">
                <a:hlinkClick r:id="rId4"/>
              </a:rPr>
              <a:t>https://www.xilinx.com/support/answers/38672.html</a:t>
            </a:r>
            <a:endParaRPr lang="en-GB" sz="1400" dirty="0"/>
          </a:p>
          <a:p>
            <a:pPr>
              <a:buFont typeface="Arial" panose="020B0604020202020204" pitchFamily="34" charset="0"/>
              <a:buChar char="•"/>
            </a:pPr>
            <a:r>
              <a:rPr lang="en-GB" sz="1400" dirty="0"/>
              <a:t>Now user has to set a parameter that specifies the minimum width of the eye, to avoid the identification of a transition as eye</a:t>
            </a:r>
          </a:p>
          <a:p>
            <a:pPr>
              <a:buFont typeface="Arial" panose="020B0604020202020204" pitchFamily="34" charset="0"/>
              <a:buChar char="•"/>
            </a:pPr>
            <a:r>
              <a:rPr lang="en-GB" sz="1400" dirty="0"/>
              <a:t>With new DVM card, XAPP855 was unstable, thus successfully implemented update in spring 2020 </a:t>
            </a:r>
          </a:p>
        </p:txBody>
      </p:sp>
    </p:spTree>
    <p:extLst>
      <p:ext uri="{BB962C8B-B14F-4D97-AF65-F5344CB8AC3E}">
        <p14:creationId xmlns:p14="http://schemas.microsoft.com/office/powerpoint/2010/main" val="2276190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firmware</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21</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a:xfrm>
            <a:off x="1094399" y="1562400"/>
            <a:ext cx="9901953" cy="4912870"/>
          </a:xfrm>
        </p:spPr>
        <p:txBody>
          <a:bodyPr/>
          <a:lstStyle/>
          <a:p>
            <a:pPr>
              <a:buFont typeface="Arial" panose="020B0604020202020204" pitchFamily="34" charset="0"/>
              <a:buChar char="•"/>
            </a:pPr>
            <a:r>
              <a:rPr lang="en-GB" sz="1600" dirty="0"/>
              <a:t>When using the CTF card, we still had problems to obtain a stable link status 4 (probably the minimum eye width parameter would have to be adapted per channel and would be different for use with CTF and without)</a:t>
            </a:r>
          </a:p>
          <a:p>
            <a:pPr>
              <a:buFont typeface="Arial" panose="020B0604020202020204" pitchFamily="34" charset="0"/>
              <a:buChar char="•"/>
            </a:pPr>
            <a:r>
              <a:rPr lang="en-GB" sz="1600" dirty="0"/>
              <a:t>I implemented thus my own bit align code, based on firmware I wrote for the </a:t>
            </a:r>
            <a:r>
              <a:rPr lang="en-GB" sz="1600" dirty="0" err="1"/>
              <a:t>Kintex</a:t>
            </a:r>
            <a:r>
              <a:rPr lang="en-GB" sz="1600" dirty="0"/>
              <a:t> 7</a:t>
            </a:r>
          </a:p>
          <a:p>
            <a:pPr>
              <a:buFont typeface="Arial" panose="020B0604020202020204" pitchFamily="34" charset="0"/>
              <a:buChar char="•"/>
            </a:pPr>
            <a:r>
              <a:rPr lang="en-GB" sz="1600" dirty="0"/>
              <a:t>On </a:t>
            </a:r>
            <a:r>
              <a:rPr lang="en-GB" sz="1600" dirty="0" err="1"/>
              <a:t>Kintex</a:t>
            </a:r>
            <a:r>
              <a:rPr lang="en-GB" sz="1600" dirty="0"/>
              <a:t> 7, the Xilinx bit align machine does not work anymore at all (no surprise, it was for </a:t>
            </a:r>
            <a:r>
              <a:rPr lang="en-GB" sz="1600" dirty="0" err="1"/>
              <a:t>Virtex</a:t>
            </a:r>
            <a:r>
              <a:rPr lang="en-GB" sz="1600" dirty="0"/>
              <a:t> 5)</a:t>
            </a:r>
          </a:p>
          <a:p>
            <a:pPr>
              <a:buFont typeface="Arial" panose="020B0604020202020204" pitchFamily="34" charset="0"/>
              <a:buChar char="•"/>
            </a:pPr>
            <a:r>
              <a:rPr lang="en-GB" sz="1600" dirty="0"/>
              <a:t>IODELAY has only 32 taps of 78 </a:t>
            </a:r>
            <a:r>
              <a:rPr lang="en-GB" sz="1600" dirty="0" err="1"/>
              <a:t>ps</a:t>
            </a:r>
            <a:r>
              <a:rPr lang="en-GB" sz="1600" dirty="0"/>
              <a:t>, so that one cannot scan through the whole eye when running the SERDES with 400 MHz (delays between 0 and 2.418 ns possible), 400 MHz is slow for Series 7</a:t>
            </a:r>
          </a:p>
          <a:p>
            <a:pPr>
              <a:buFont typeface="Arial" panose="020B0604020202020204" pitchFamily="34" charset="0"/>
              <a:buChar char="•"/>
            </a:pPr>
            <a:r>
              <a:rPr lang="en-GB" sz="1600" dirty="0"/>
              <a:t>New code measures all combinations of </a:t>
            </a:r>
            <a:r>
              <a:rPr lang="en-GB" sz="1600" dirty="0" err="1"/>
              <a:t>bitslip</a:t>
            </a:r>
            <a:r>
              <a:rPr lang="en-GB" sz="1600" dirty="0"/>
              <a:t> and tap and chooses setting in the </a:t>
            </a:r>
            <a:r>
              <a:rPr lang="en-GB" sz="1600" dirty="0" err="1"/>
              <a:t>center</a:t>
            </a:r>
            <a:r>
              <a:rPr lang="en-GB" sz="1600" dirty="0"/>
              <a:t> of the largest stable region</a:t>
            </a:r>
          </a:p>
          <a:p>
            <a:pPr>
              <a:buFont typeface="Arial" panose="020B0604020202020204" pitchFamily="34" charset="0"/>
              <a:buChar char="•"/>
            </a:pPr>
            <a:r>
              <a:rPr lang="en-GB" sz="1600" dirty="0"/>
              <a:t>A tab /bit slip combination is stable if the correct link word has been received 128 times in a row</a:t>
            </a:r>
          </a:p>
          <a:p>
            <a:pPr>
              <a:buFont typeface="Arial" panose="020B0604020202020204" pitchFamily="34" charset="0"/>
              <a:buChar char="•"/>
            </a:pPr>
            <a:r>
              <a:rPr lang="en-GB" sz="1600" dirty="0"/>
              <a:t>If e.g. at the same bit slip, taps 10-30 are stable, we have a stable region of 21 taps for this bit slip. The </a:t>
            </a:r>
            <a:r>
              <a:rPr lang="en-GB" sz="1600" dirty="0" err="1"/>
              <a:t>center</a:t>
            </a:r>
            <a:r>
              <a:rPr lang="en-GB" sz="1600" dirty="0"/>
              <a:t> of the window is then tap 20</a:t>
            </a:r>
          </a:p>
          <a:p>
            <a:pPr>
              <a:buFont typeface="Arial" panose="020B0604020202020204" pitchFamily="34" charset="0"/>
              <a:buChar char="•"/>
            </a:pPr>
            <a:r>
              <a:rPr lang="en-GB" sz="1600" dirty="0"/>
              <a:t>After changes a very stable link status 4 is obtained with or without CTF on all HDMI ports</a:t>
            </a:r>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Link status</a:t>
            </a:r>
            <a:endParaRPr lang="en-GB" dirty="0"/>
          </a:p>
        </p:txBody>
      </p:sp>
    </p:spTree>
    <p:extLst>
      <p:ext uri="{BB962C8B-B14F-4D97-AF65-F5344CB8AC3E}">
        <p14:creationId xmlns:p14="http://schemas.microsoft.com/office/powerpoint/2010/main" val="156000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and Slow control</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22</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p:txBody>
          <a:bodyPr/>
          <a:lstStyle/>
          <a:p>
            <a:pPr>
              <a:buFont typeface="Arial" panose="020B0604020202020204" pitchFamily="34" charset="0"/>
              <a:buChar char="•"/>
            </a:pPr>
            <a:r>
              <a:rPr lang="en-GB" dirty="0">
                <a:solidFill>
                  <a:srgbClr val="00B050"/>
                </a:solidFill>
              </a:rPr>
              <a:t> </a:t>
            </a:r>
            <a:r>
              <a:rPr lang="en-GB" sz="1600" dirty="0">
                <a:solidFill>
                  <a:srgbClr val="00B050"/>
                </a:solidFill>
              </a:rPr>
              <a:t>For trigger in and trigger out now the “polarity” of the digital signal can be set via the slow control</a:t>
            </a:r>
          </a:p>
          <a:p>
            <a:pPr>
              <a:buFont typeface="Arial" panose="020B0604020202020204" pitchFamily="34" charset="0"/>
              <a:buChar char="•"/>
            </a:pPr>
            <a:r>
              <a:rPr lang="en-GB" sz="1600" dirty="0">
                <a:solidFill>
                  <a:srgbClr val="00B050"/>
                </a:solidFill>
              </a:rPr>
              <a:t> Trigger input can be given out on trigger output</a:t>
            </a:r>
          </a:p>
          <a:p>
            <a:pPr>
              <a:buFont typeface="Arial" panose="020B0604020202020204" pitchFamily="34" charset="0"/>
              <a:buChar char="•"/>
            </a:pPr>
            <a:r>
              <a:rPr lang="en-GB" sz="1600" dirty="0">
                <a:solidFill>
                  <a:srgbClr val="00B050"/>
                </a:solidFill>
              </a:rPr>
              <a:t> Alternatively, trigger output can be configured to occur at any time in the cycle</a:t>
            </a:r>
          </a:p>
          <a:p>
            <a:pPr>
              <a:buFont typeface="Arial" panose="020B0604020202020204" pitchFamily="34" charset="0"/>
              <a:buChar char="•"/>
            </a:pPr>
            <a:r>
              <a:rPr lang="en-GB" sz="1600" dirty="0">
                <a:solidFill>
                  <a:srgbClr val="00B050"/>
                </a:solidFill>
              </a:rPr>
              <a:t> Michael’s “Registering trigger timestamp feature” unchanged, just checkbox removed, as soon as the trigger input is activated in the slow control, timestamp is sent out</a:t>
            </a:r>
          </a:p>
          <a:p>
            <a:pPr>
              <a:buFont typeface="Arial" panose="020B0604020202020204" pitchFamily="34" charset="0"/>
              <a:buChar char="•"/>
            </a:pPr>
            <a:r>
              <a:rPr lang="en-GB" sz="1600" dirty="0">
                <a:solidFill>
                  <a:srgbClr val="00B050"/>
                </a:solidFill>
              </a:rPr>
              <a:t> Instead of starting the acquisition directly after clicking “ACQ ON” in the slow control, feature to only start the acquisition with the arrival of the first NIM trigger</a:t>
            </a:r>
          </a:p>
          <a:p>
            <a:pPr>
              <a:buFont typeface="Arial" panose="020B0604020202020204" pitchFamily="34" charset="0"/>
              <a:buChar char="•"/>
            </a:pPr>
            <a:r>
              <a:rPr lang="en-GB" sz="1600" dirty="0">
                <a:solidFill>
                  <a:srgbClr val="7030A0"/>
                </a:solidFill>
              </a:rPr>
              <a:t> It is now possible to have several internal test pulses at defined times</a:t>
            </a:r>
            <a:endParaRPr lang="en-GB" dirty="0">
              <a:solidFill>
                <a:srgbClr val="7030A0"/>
              </a:solidFill>
            </a:endParaRPr>
          </a:p>
        </p:txBody>
      </p:sp>
      <p:pic>
        <p:nvPicPr>
          <p:cNvPr id="10" name="Content Placeholder 9">
            <a:extLst>
              <a:ext uri="{FF2B5EF4-FFF2-40B4-BE49-F238E27FC236}">
                <a16:creationId xmlns:a16="http://schemas.microsoft.com/office/drawing/2014/main" id="{E7E7D1A5-6D44-4F3D-8538-64BF870687ED}"/>
              </a:ext>
            </a:extLst>
          </p:cNvPr>
          <p:cNvPicPr>
            <a:picLocks noGrp="1" noChangeAspect="1"/>
          </p:cNvPicPr>
          <p:nvPr>
            <p:ph idx="13"/>
          </p:nvPr>
        </p:nvPicPr>
        <p:blipFill>
          <a:blip r:embed="rId2"/>
          <a:srcRect/>
          <a:stretch/>
        </p:blipFill>
        <p:spPr>
          <a:xfrm>
            <a:off x="6045359" y="1489020"/>
            <a:ext cx="6146641" cy="4171893"/>
          </a:xfrm>
        </p:spPr>
      </p:pic>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NIM trigger and multiple test pulses</a:t>
            </a:r>
            <a:endParaRPr lang="en-GB" dirty="0"/>
          </a:p>
        </p:txBody>
      </p:sp>
      <p:sp>
        <p:nvSpPr>
          <p:cNvPr id="9" name="Rectangle 8">
            <a:extLst>
              <a:ext uri="{FF2B5EF4-FFF2-40B4-BE49-F238E27FC236}">
                <a16:creationId xmlns:a16="http://schemas.microsoft.com/office/drawing/2014/main" id="{968A534F-DA3C-4FFC-82B2-80ED47B0A565}"/>
              </a:ext>
            </a:extLst>
          </p:cNvPr>
          <p:cNvSpPr/>
          <p:nvPr/>
        </p:nvSpPr>
        <p:spPr>
          <a:xfrm>
            <a:off x="6203988" y="3946430"/>
            <a:ext cx="549959" cy="430077"/>
          </a:xfrm>
          <a:prstGeom prst="rect">
            <a:avLst/>
          </a:prstGeom>
          <a:noFill/>
          <a:ln w="254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DFC3266-CCEA-4B21-A2C4-9632123FC631}"/>
              </a:ext>
            </a:extLst>
          </p:cNvPr>
          <p:cNvSpPr/>
          <p:nvPr/>
        </p:nvSpPr>
        <p:spPr>
          <a:xfrm>
            <a:off x="6893735" y="3896403"/>
            <a:ext cx="623264" cy="480104"/>
          </a:xfrm>
          <a:prstGeom prst="rect">
            <a:avLst/>
          </a:prstGeom>
          <a:noFill/>
          <a:ln w="254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362078DD-23C9-4D44-B59F-17A2B3BE7CFB}"/>
              </a:ext>
            </a:extLst>
          </p:cNvPr>
          <p:cNvSpPr/>
          <p:nvPr/>
        </p:nvSpPr>
        <p:spPr>
          <a:xfrm>
            <a:off x="6893735" y="3353229"/>
            <a:ext cx="623264" cy="543174"/>
          </a:xfrm>
          <a:prstGeom prst="rect">
            <a:avLst/>
          </a:prstGeom>
          <a:noFill/>
          <a:ln w="25400">
            <a:solidFill>
              <a:srgbClr val="7030A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20556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E7E7D1A5-6D44-4F3D-8538-64BF870687ED}"/>
              </a:ext>
            </a:extLst>
          </p:cNvPr>
          <p:cNvPicPr>
            <a:picLocks noGrp="1" noChangeAspect="1"/>
          </p:cNvPicPr>
          <p:nvPr>
            <p:ph idx="13"/>
          </p:nvPr>
        </p:nvPicPr>
        <p:blipFill>
          <a:blip r:embed="rId2"/>
          <a:srcRect/>
          <a:stretch/>
        </p:blipFill>
        <p:spPr>
          <a:xfrm>
            <a:off x="6045359" y="1489020"/>
            <a:ext cx="6146641" cy="4171893"/>
          </a:xfrm>
        </p:spPr>
      </p:pic>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and Slow control</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23</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p:txBody>
          <a:bodyPr/>
          <a:lstStyle/>
          <a:p>
            <a:pPr>
              <a:buFont typeface="Arial" panose="020B0604020202020204" pitchFamily="34" charset="0"/>
              <a:buChar char="•"/>
            </a:pPr>
            <a:r>
              <a:rPr lang="en-GB" dirty="0"/>
              <a:t> </a:t>
            </a:r>
            <a:r>
              <a:rPr lang="en-GB" sz="1600" dirty="0"/>
              <a:t>For the use at ESS (neutron time of flight measurements), we have to be able to take data all the time without regularly occurring dead time </a:t>
            </a:r>
          </a:p>
          <a:p>
            <a:pPr>
              <a:buFont typeface="Arial" panose="020B0604020202020204" pitchFamily="34" charset="0"/>
              <a:buChar char="•"/>
            </a:pPr>
            <a:r>
              <a:rPr lang="en-GB" sz="1600" dirty="0"/>
              <a:t>BC clock at ESS will be derived from facility clock and have fixed relation with proton pulse</a:t>
            </a:r>
          </a:p>
          <a:p>
            <a:pPr>
              <a:buFont typeface="Arial" panose="020B0604020202020204" pitchFamily="34" charset="0"/>
              <a:buChar char="•"/>
            </a:pPr>
            <a:r>
              <a:rPr lang="en-GB" sz="1600" dirty="0"/>
              <a:t>Problem so far has been the overflow of the BCID on the VMM</a:t>
            </a:r>
          </a:p>
          <a:p>
            <a:pPr>
              <a:buFont typeface="Arial" panose="020B0604020202020204" pitchFamily="34" charset="0"/>
              <a:buChar char="•"/>
            </a:pPr>
            <a:r>
              <a:rPr lang="en-GB" sz="1600" dirty="0"/>
              <a:t>As a 12 bit value, the BCID on the VMM only covers times between 0 and 102.4 us (at 40 MHz)</a:t>
            </a:r>
          </a:p>
          <a:p>
            <a:pPr>
              <a:buFont typeface="Arial" panose="020B0604020202020204" pitchFamily="34" charset="0"/>
              <a:buChar char="•"/>
            </a:pPr>
            <a:r>
              <a:rPr lang="en-GB" sz="1600" dirty="0"/>
              <a:t>Due to limited bandwidth, we do not add a higher order timestamp to the hits on the Spartan6, since then the hit size would considerably increase from 40 bits to &gt;= 100 bits</a:t>
            </a:r>
          </a:p>
          <a:p>
            <a:pPr>
              <a:buFont typeface="Arial" panose="020B0604020202020204" pitchFamily="34" charset="0"/>
              <a:buChar char="•"/>
            </a:pPr>
            <a:r>
              <a:rPr lang="en-GB" sz="1600" dirty="0"/>
              <a:t>Higher order 42 bit timestamp with 25 ns resolution and a BCID overflow counter (offset) is added upon arrival of the hits on the FEC</a:t>
            </a:r>
            <a:endParaRPr lang="en-GB" dirty="0"/>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Continuous data taking without window</a:t>
            </a:r>
            <a:endParaRPr lang="en-GB" dirty="0"/>
          </a:p>
        </p:txBody>
      </p:sp>
      <p:sp>
        <p:nvSpPr>
          <p:cNvPr id="11" name="Rectangle 10">
            <a:extLst>
              <a:ext uri="{FF2B5EF4-FFF2-40B4-BE49-F238E27FC236}">
                <a16:creationId xmlns:a16="http://schemas.microsoft.com/office/drawing/2014/main" id="{6DFC3266-CCEA-4B21-A2C4-9632123FC631}"/>
              </a:ext>
            </a:extLst>
          </p:cNvPr>
          <p:cNvSpPr/>
          <p:nvPr/>
        </p:nvSpPr>
        <p:spPr>
          <a:xfrm>
            <a:off x="6893735" y="2767592"/>
            <a:ext cx="623264" cy="587310"/>
          </a:xfrm>
          <a:prstGeom prst="rect">
            <a:avLst/>
          </a:prstGeom>
          <a:noFill/>
          <a:ln w="254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1653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and Slow control</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24</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a:xfrm>
            <a:off x="1094400" y="1562400"/>
            <a:ext cx="5279292" cy="4768062"/>
          </a:xfrm>
        </p:spPr>
        <p:txBody>
          <a:bodyPr/>
          <a:lstStyle/>
          <a:p>
            <a:pPr>
              <a:buFont typeface="Arial" panose="020B0604020202020204" pitchFamily="34" charset="0"/>
              <a:buChar char="•"/>
            </a:pPr>
            <a:r>
              <a:rPr lang="en-GB" dirty="0"/>
              <a:t> </a:t>
            </a:r>
            <a:r>
              <a:rPr lang="en-GB" sz="1200" dirty="0"/>
              <a:t>Challenge: Since the data is read out out from the VMM via the Spartan6 and the HDMI in a serial fashion, there is a large difference between hits arriving with minimum and maximum latency</a:t>
            </a:r>
          </a:p>
          <a:p>
            <a:pPr>
              <a:buFont typeface="Arial" panose="020B0604020202020204" pitchFamily="34" charset="0"/>
              <a:buChar char="•"/>
            </a:pPr>
            <a:r>
              <a:rPr lang="en-GB" sz="1200" dirty="0"/>
              <a:t>One solution to ensure data integrity is to use a acceptance window as before</a:t>
            </a:r>
          </a:p>
          <a:p>
            <a:pPr>
              <a:buFont typeface="Arial" panose="020B0604020202020204" pitchFamily="34" charset="0"/>
              <a:buChar char="•"/>
            </a:pPr>
            <a:r>
              <a:rPr lang="en-GB" sz="1200" dirty="0"/>
              <a:t>New solution: </a:t>
            </a:r>
          </a:p>
          <a:p>
            <a:pPr lvl="1">
              <a:buFont typeface="Arial" panose="020B0604020202020204" pitchFamily="34" charset="0"/>
              <a:buChar char="•"/>
            </a:pPr>
            <a:r>
              <a:rPr lang="en-GB" sz="1200" dirty="0"/>
              <a:t>The FEC has a clock counter (TRG) that counts for each BC clock frequency from 0 to 4095</a:t>
            </a:r>
          </a:p>
          <a:p>
            <a:pPr lvl="1">
              <a:buFont typeface="Arial" panose="020B0604020202020204" pitchFamily="34" charset="0"/>
              <a:buChar char="•"/>
            </a:pPr>
            <a:r>
              <a:rPr lang="en-GB" sz="1200" dirty="0"/>
              <a:t>At the beginning of the acquisition, the BCID on the VMMs is reset (soft reset), and the S6 FIFO is emptied</a:t>
            </a:r>
          </a:p>
          <a:p>
            <a:pPr lvl="1">
              <a:buFont typeface="Arial" panose="020B0604020202020204" pitchFamily="34" charset="0"/>
              <a:buChar char="•"/>
            </a:pPr>
            <a:r>
              <a:rPr lang="en-GB" sz="1200" dirty="0"/>
              <a:t>The moment, at which the reset is sent, can be determined with the field “reset latency”</a:t>
            </a:r>
          </a:p>
          <a:p>
            <a:pPr lvl="1">
              <a:buFont typeface="Arial" panose="020B0604020202020204" pitchFamily="34" charset="0"/>
              <a:buChar char="•"/>
            </a:pPr>
            <a:r>
              <a:rPr lang="en-GB" sz="1200" dirty="0"/>
              <a:t>In the new debug data mode, the value of the FEC clock counter, at which the hit arrived, is sent out in the data instead of the ADC and TDC</a:t>
            </a:r>
          </a:p>
          <a:p>
            <a:pPr>
              <a:buFont typeface="Arial" panose="020B0604020202020204" pitchFamily="34" charset="0"/>
              <a:buChar char="•"/>
            </a:pPr>
            <a:r>
              <a:rPr lang="en-GB" sz="1200" dirty="0"/>
              <a:t>Two steps to set things up:</a:t>
            </a:r>
          </a:p>
          <a:p>
            <a:pPr lvl="1">
              <a:buFont typeface="Arial" panose="020B0604020202020204" pitchFamily="34" charset="0"/>
              <a:buChar char="•"/>
            </a:pPr>
            <a:r>
              <a:rPr lang="en-GB" sz="1200" dirty="0"/>
              <a:t>The “reset latency” has to be set in such a way, that the BCID and the TRG in Wireshark show the same value (please pulse only one channel)</a:t>
            </a:r>
          </a:p>
          <a:p>
            <a:pPr lvl="1">
              <a:buFont typeface="Arial" panose="020B0604020202020204" pitchFamily="34" charset="0"/>
              <a:buChar char="•"/>
            </a:pPr>
            <a:r>
              <a:rPr lang="en-GB" sz="1200" dirty="0"/>
              <a:t>If TRG and BCID show the same value, but the BCID too large or too small (e.g. 105 instead of  100), then the “TP latency” has to be increased or decreased</a:t>
            </a:r>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Continuous data taking without window</a:t>
            </a:r>
            <a:endParaRPr lang="en-GB" dirty="0"/>
          </a:p>
        </p:txBody>
      </p:sp>
      <p:pic>
        <p:nvPicPr>
          <p:cNvPr id="13" name="Picture 12" descr="Text, table&#10;&#10;Description automatically generated">
            <a:extLst>
              <a:ext uri="{FF2B5EF4-FFF2-40B4-BE49-F238E27FC236}">
                <a16:creationId xmlns:a16="http://schemas.microsoft.com/office/drawing/2014/main" id="{1D763D5C-D6B4-49EB-9909-4F2B49094EC9}"/>
              </a:ext>
            </a:extLst>
          </p:cNvPr>
          <p:cNvPicPr>
            <a:picLocks noChangeAspect="1"/>
          </p:cNvPicPr>
          <p:nvPr/>
        </p:nvPicPr>
        <p:blipFill>
          <a:blip r:embed="rId2"/>
          <a:stretch>
            <a:fillRect/>
          </a:stretch>
        </p:blipFill>
        <p:spPr>
          <a:xfrm>
            <a:off x="6373692" y="1824819"/>
            <a:ext cx="5668166" cy="3305636"/>
          </a:xfrm>
          <a:prstGeom prst="rect">
            <a:avLst/>
          </a:prstGeom>
        </p:spPr>
      </p:pic>
      <p:sp>
        <p:nvSpPr>
          <p:cNvPr id="7" name="TextBox 6">
            <a:extLst>
              <a:ext uri="{FF2B5EF4-FFF2-40B4-BE49-F238E27FC236}">
                <a16:creationId xmlns:a16="http://schemas.microsoft.com/office/drawing/2014/main" id="{3CF77099-FE63-470E-B9D1-B5E76684DFEF}"/>
              </a:ext>
            </a:extLst>
          </p:cNvPr>
          <p:cNvSpPr txBox="1"/>
          <p:nvPr/>
        </p:nvSpPr>
        <p:spPr>
          <a:xfrm>
            <a:off x="9261224" y="2201709"/>
            <a:ext cx="2684838" cy="276999"/>
          </a:xfrm>
          <a:prstGeom prst="rect">
            <a:avLst/>
          </a:prstGeom>
          <a:noFill/>
        </p:spPr>
        <p:txBody>
          <a:bodyPr wrap="none" rtlCol="0">
            <a:spAutoFit/>
          </a:bodyPr>
          <a:lstStyle/>
          <a:p>
            <a:pPr algn="l"/>
            <a:r>
              <a:rPr lang="en-US" sz="1200" dirty="0">
                <a:solidFill>
                  <a:srgbClr val="00B050"/>
                </a:solidFill>
              </a:rPr>
              <a:t>FEC clock counter at which hit arrives</a:t>
            </a:r>
            <a:endParaRPr lang="en-GB" sz="1200" dirty="0">
              <a:solidFill>
                <a:srgbClr val="00B050"/>
              </a:solidFill>
            </a:endParaRPr>
          </a:p>
        </p:txBody>
      </p:sp>
      <p:cxnSp>
        <p:nvCxnSpPr>
          <p:cNvPr id="10" name="Straight Arrow Connector 9">
            <a:extLst>
              <a:ext uri="{FF2B5EF4-FFF2-40B4-BE49-F238E27FC236}">
                <a16:creationId xmlns:a16="http://schemas.microsoft.com/office/drawing/2014/main" id="{C6013A10-355A-49FB-803E-A3BC69A86F85}"/>
              </a:ext>
            </a:extLst>
          </p:cNvPr>
          <p:cNvCxnSpPr/>
          <p:nvPr/>
        </p:nvCxnSpPr>
        <p:spPr>
          <a:xfrm>
            <a:off x="10361141" y="2533135"/>
            <a:ext cx="0" cy="249782"/>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784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and Slow control</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25</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a:xfrm>
            <a:off x="1094400" y="1562400"/>
            <a:ext cx="5279292" cy="4768062"/>
          </a:xfrm>
        </p:spPr>
        <p:txBody>
          <a:bodyPr/>
          <a:lstStyle/>
          <a:p>
            <a:pPr>
              <a:buFont typeface="Arial" panose="020B0604020202020204" pitchFamily="34" charset="0"/>
              <a:buChar char="•"/>
            </a:pPr>
            <a:r>
              <a:rPr lang="en-GB" sz="1200" dirty="0"/>
              <a:t> The maximum latency setting now depends on the CKDT setting</a:t>
            </a:r>
          </a:p>
          <a:p>
            <a:pPr>
              <a:buFont typeface="Arial" panose="020B0604020202020204" pitchFamily="34" charset="0"/>
              <a:buChar char="•"/>
            </a:pPr>
            <a:r>
              <a:rPr lang="en-GB" sz="1200" dirty="0"/>
              <a:t> With 180 MHz DDR one hits arrives every 5th 40 MHz clock cycles (yeah!! Thanks to Patrick!!)</a:t>
            </a:r>
          </a:p>
          <a:p>
            <a:pPr>
              <a:buFont typeface="Arial" panose="020B0604020202020204" pitchFamily="34" charset="0"/>
              <a:buChar char="•"/>
            </a:pPr>
            <a:r>
              <a:rPr lang="en-GB" sz="1200" dirty="0"/>
              <a:t>If the 4 hit deep FIFO exists, the maximum latency is 64 x 4 x 5 clock cycles</a:t>
            </a:r>
          </a:p>
          <a:p>
            <a:pPr>
              <a:buFont typeface="Arial" panose="020B0604020202020204" pitchFamily="34" charset="0"/>
              <a:buChar char="•"/>
            </a:pPr>
            <a:r>
              <a:rPr lang="en-GB" sz="1200" dirty="0"/>
              <a:t>If all 64 channels are pulsed 4 times in quick succession, the maximum latency is thus 1280 clock cycles</a:t>
            </a:r>
          </a:p>
          <a:p>
            <a:pPr>
              <a:buFont typeface="Arial" panose="020B0604020202020204" pitchFamily="34" charset="0"/>
              <a:buChar char="•"/>
            </a:pPr>
            <a:r>
              <a:rPr lang="en-GB" sz="1200" dirty="0"/>
              <a:t>Last setting needed is “latency error”. We can see that there is a bit of jitter, sometimes a hit that normally arrives at 0 latency will arrive at -1 or +1. This might be due to the internal test pulses (let’s do measurements with external pulsers)</a:t>
            </a:r>
          </a:p>
          <a:p>
            <a:pPr>
              <a:buFont typeface="Arial" panose="020B0604020202020204" pitchFamily="34" charset="0"/>
              <a:buChar char="•"/>
            </a:pPr>
            <a:r>
              <a:rPr lang="en-GB" sz="1200" dirty="0"/>
              <a:t>Algorithm for higher order time stamp:</a:t>
            </a:r>
          </a:p>
          <a:p>
            <a:pPr>
              <a:buFont typeface="Arial" panose="020B0604020202020204" pitchFamily="34" charset="0"/>
              <a:buChar char="•"/>
            </a:pPr>
            <a:r>
              <a:rPr lang="en-GB" sz="1200" dirty="0"/>
              <a:t>Everything is set so that a single hit (minimum latency) arrives within the latency error at the same value of the FEC clock counter (TRG) as its BCID (after </a:t>
            </a:r>
            <a:r>
              <a:rPr lang="en-GB" sz="1200" dirty="0" err="1"/>
              <a:t>gray</a:t>
            </a:r>
            <a:r>
              <a:rPr lang="en-GB" sz="1200" dirty="0"/>
              <a:t> decoding)</a:t>
            </a:r>
          </a:p>
          <a:p>
            <a:pPr lvl="1">
              <a:buFont typeface="Arial" panose="020B0604020202020204" pitchFamily="34" charset="0"/>
              <a:buChar char="•"/>
            </a:pPr>
            <a:r>
              <a:rPr lang="en-GB" sz="1200" dirty="0"/>
              <a:t>TRG &gt;= BCID and TRG – BCID &lt;= maximum latency: current offset</a:t>
            </a:r>
          </a:p>
          <a:p>
            <a:pPr lvl="1">
              <a:buFont typeface="Arial" panose="020B0604020202020204" pitchFamily="34" charset="0"/>
              <a:buChar char="•"/>
            </a:pPr>
            <a:r>
              <a:rPr lang="en-GB" sz="1200" dirty="0"/>
              <a:t>TRG &lt; BCID and BCID – TRG &lt;= latency error: current offset</a:t>
            </a:r>
          </a:p>
          <a:p>
            <a:pPr lvl="1">
              <a:buFont typeface="Arial" panose="020B0604020202020204" pitchFamily="34" charset="0"/>
              <a:buChar char="•"/>
            </a:pPr>
            <a:r>
              <a:rPr lang="en-GB" sz="1200" dirty="0"/>
              <a:t>TRG &lt; BCID and BCID – TRG &lt;= 4096 – maximum latency: previous offset</a:t>
            </a:r>
          </a:p>
          <a:p>
            <a:pPr lvl="1">
              <a:buFont typeface="Arial" panose="020B0604020202020204" pitchFamily="34" charset="0"/>
              <a:buChar char="•"/>
            </a:pPr>
            <a:r>
              <a:rPr lang="en-GB" sz="1200" dirty="0"/>
              <a:t>Other cases: invalid</a:t>
            </a:r>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Continuous data taking without window</a:t>
            </a:r>
            <a:endParaRPr lang="en-GB" dirty="0"/>
          </a:p>
        </p:txBody>
      </p:sp>
      <p:pic>
        <p:nvPicPr>
          <p:cNvPr id="13" name="Picture 12">
            <a:extLst>
              <a:ext uri="{FF2B5EF4-FFF2-40B4-BE49-F238E27FC236}">
                <a16:creationId xmlns:a16="http://schemas.microsoft.com/office/drawing/2014/main" id="{1D763D5C-D6B4-49EB-9909-4F2B49094EC9}"/>
              </a:ext>
            </a:extLst>
          </p:cNvPr>
          <p:cNvPicPr>
            <a:picLocks noChangeAspect="1"/>
          </p:cNvPicPr>
          <p:nvPr/>
        </p:nvPicPr>
        <p:blipFill>
          <a:blip r:embed="rId2"/>
          <a:srcRect/>
          <a:stretch/>
        </p:blipFill>
        <p:spPr>
          <a:xfrm>
            <a:off x="7831680" y="1191827"/>
            <a:ext cx="4141082" cy="5190438"/>
          </a:xfrm>
          <a:prstGeom prst="rect">
            <a:avLst/>
          </a:prstGeom>
        </p:spPr>
      </p:pic>
      <p:sp>
        <p:nvSpPr>
          <p:cNvPr id="14" name="TextBox 13">
            <a:extLst>
              <a:ext uri="{FF2B5EF4-FFF2-40B4-BE49-F238E27FC236}">
                <a16:creationId xmlns:a16="http://schemas.microsoft.com/office/drawing/2014/main" id="{6F5CCBD3-1139-4BB1-AE98-CF6E3C9520E0}"/>
              </a:ext>
            </a:extLst>
          </p:cNvPr>
          <p:cNvSpPr txBox="1"/>
          <p:nvPr/>
        </p:nvSpPr>
        <p:spPr>
          <a:xfrm>
            <a:off x="8126113" y="6330462"/>
            <a:ext cx="3772508" cy="369332"/>
          </a:xfrm>
          <a:prstGeom prst="rect">
            <a:avLst/>
          </a:prstGeom>
          <a:noFill/>
        </p:spPr>
        <p:txBody>
          <a:bodyPr wrap="none" rtlCol="0">
            <a:spAutoFit/>
          </a:bodyPr>
          <a:lstStyle/>
          <a:p>
            <a:pPr algn="l"/>
            <a:r>
              <a:rPr lang="en-US" dirty="0">
                <a:solidFill>
                  <a:srgbClr val="00B050"/>
                </a:solidFill>
              </a:rPr>
              <a:t>How cool, a new hit every 5 cycles !</a:t>
            </a:r>
            <a:endParaRPr lang="en-GB" dirty="0">
              <a:solidFill>
                <a:srgbClr val="00B050"/>
              </a:solidFill>
            </a:endParaRPr>
          </a:p>
        </p:txBody>
      </p:sp>
      <p:sp>
        <p:nvSpPr>
          <p:cNvPr id="15" name="Rectangle 14">
            <a:extLst>
              <a:ext uri="{FF2B5EF4-FFF2-40B4-BE49-F238E27FC236}">
                <a16:creationId xmlns:a16="http://schemas.microsoft.com/office/drawing/2014/main" id="{CC2DA666-0D18-4456-8C71-74ABEBB51EC9}"/>
              </a:ext>
            </a:extLst>
          </p:cNvPr>
          <p:cNvSpPr/>
          <p:nvPr/>
        </p:nvSpPr>
        <p:spPr>
          <a:xfrm>
            <a:off x="11213757" y="1828800"/>
            <a:ext cx="803189" cy="4553465"/>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2850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8329-146B-4ABE-9D6F-11D969009D61}"/>
              </a:ext>
            </a:extLst>
          </p:cNvPr>
          <p:cNvSpPr>
            <a:spLocks noGrp="1"/>
          </p:cNvSpPr>
          <p:nvPr>
            <p:ph type="title"/>
          </p:nvPr>
        </p:nvSpPr>
        <p:spPr/>
        <p:txBody>
          <a:bodyPr/>
          <a:lstStyle/>
          <a:p>
            <a:r>
              <a:rPr lang="en-US" dirty="0"/>
              <a:t>FEC and Slow control</a:t>
            </a:r>
            <a:endParaRPr lang="en-GB" dirty="0"/>
          </a:p>
        </p:txBody>
      </p:sp>
      <p:sp>
        <p:nvSpPr>
          <p:cNvPr id="3" name="Date Placeholder 2">
            <a:extLst>
              <a:ext uri="{FF2B5EF4-FFF2-40B4-BE49-F238E27FC236}">
                <a16:creationId xmlns:a16="http://schemas.microsoft.com/office/drawing/2014/main" id="{9E97092E-B07D-4BBF-96AF-59C45618506D}"/>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EC1D7EAC-40CE-40E4-9CF4-0EDD646F14E1}"/>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0A11B957-1754-4062-8DF0-DBCA5AAA3B77}"/>
              </a:ext>
            </a:extLst>
          </p:cNvPr>
          <p:cNvSpPr>
            <a:spLocks noGrp="1"/>
          </p:cNvSpPr>
          <p:nvPr>
            <p:ph type="sldNum" sz="quarter" idx="12"/>
          </p:nvPr>
        </p:nvSpPr>
        <p:spPr/>
        <p:txBody>
          <a:bodyPr/>
          <a:lstStyle/>
          <a:p>
            <a:fld id="{F7283078-D760-1647-8B80-66BA8B52336D}" type="slidenum">
              <a:rPr lang="sv-SE" smtClean="0"/>
              <a:t>26</a:t>
            </a:fld>
            <a:endParaRPr lang="sv-SE"/>
          </a:p>
        </p:txBody>
      </p:sp>
      <p:sp>
        <p:nvSpPr>
          <p:cNvPr id="6" name="Content Placeholder 5">
            <a:extLst>
              <a:ext uri="{FF2B5EF4-FFF2-40B4-BE49-F238E27FC236}">
                <a16:creationId xmlns:a16="http://schemas.microsoft.com/office/drawing/2014/main" id="{849C747C-BEAD-463C-BB8B-2869A0ED549F}"/>
              </a:ext>
            </a:extLst>
          </p:cNvPr>
          <p:cNvSpPr>
            <a:spLocks noGrp="1"/>
          </p:cNvSpPr>
          <p:nvPr>
            <p:ph idx="1"/>
          </p:nvPr>
        </p:nvSpPr>
        <p:spPr>
          <a:xfrm>
            <a:off x="1094400" y="1562400"/>
            <a:ext cx="5279292" cy="4768062"/>
          </a:xfrm>
        </p:spPr>
        <p:txBody>
          <a:bodyPr/>
          <a:lstStyle/>
          <a:p>
            <a:pPr>
              <a:buFont typeface="Arial" panose="020B0604020202020204" pitchFamily="34" charset="0"/>
              <a:buChar char="•"/>
            </a:pPr>
            <a:r>
              <a:rPr lang="en-GB" sz="1600" dirty="0"/>
              <a:t> If hits belong to previous offset, offset -1 is added as timestamp</a:t>
            </a:r>
          </a:p>
          <a:p>
            <a:pPr>
              <a:buFont typeface="Arial" panose="020B0604020202020204" pitchFamily="34" charset="0"/>
              <a:buChar char="•"/>
            </a:pPr>
            <a:r>
              <a:rPr lang="en-GB" sz="1600" dirty="0"/>
              <a:t>Only problem arising if offset on the FEC is 0, and a new marker has already been generated</a:t>
            </a:r>
          </a:p>
          <a:p>
            <a:pPr>
              <a:buFont typeface="Arial" panose="020B0604020202020204" pitchFamily="34" charset="0"/>
              <a:buChar char="•"/>
            </a:pPr>
            <a:r>
              <a:rPr lang="en-GB" sz="1600" dirty="0"/>
              <a:t>Then -1 is sent as offset</a:t>
            </a:r>
          </a:p>
          <a:p>
            <a:pPr>
              <a:buFont typeface="Arial" panose="020B0604020202020204" pitchFamily="34" charset="0"/>
              <a:buChar char="•"/>
            </a:pPr>
            <a:r>
              <a:rPr lang="en-GB" sz="1600" dirty="0"/>
              <a:t>This means the 5 bit offset is not a unsigned number any more with valid entries going from 0 to 31, but a signed number with a valid range from -1 to 15 </a:t>
            </a:r>
          </a:p>
          <a:p>
            <a:pPr>
              <a:buFont typeface="Arial" panose="020B0604020202020204" pitchFamily="34" charset="0"/>
              <a:buChar char="•"/>
            </a:pPr>
            <a:r>
              <a:rPr lang="en-GB" sz="1600" dirty="0"/>
              <a:t>-16 is used as indicator for a hit that violates the latency conditions, these hits can be discarded by the DAQ (or directly on the FEC if needed)</a:t>
            </a:r>
          </a:p>
          <a:p>
            <a:pPr>
              <a:buFont typeface="Arial" panose="020B0604020202020204" pitchFamily="34" charset="0"/>
              <a:buChar char="•"/>
            </a:pPr>
            <a:endParaRPr lang="en-GB" sz="1600" dirty="0"/>
          </a:p>
        </p:txBody>
      </p:sp>
      <p:sp>
        <p:nvSpPr>
          <p:cNvPr id="8" name="Text Placeholder 7">
            <a:extLst>
              <a:ext uri="{FF2B5EF4-FFF2-40B4-BE49-F238E27FC236}">
                <a16:creationId xmlns:a16="http://schemas.microsoft.com/office/drawing/2014/main" id="{CBE64021-0EA3-474C-B504-E638D2073620}"/>
              </a:ext>
            </a:extLst>
          </p:cNvPr>
          <p:cNvSpPr>
            <a:spLocks noGrp="1"/>
          </p:cNvSpPr>
          <p:nvPr>
            <p:ph type="body" sz="quarter" idx="14"/>
          </p:nvPr>
        </p:nvSpPr>
        <p:spPr/>
        <p:txBody>
          <a:bodyPr/>
          <a:lstStyle/>
          <a:p>
            <a:r>
              <a:rPr lang="en-US" dirty="0"/>
              <a:t>Continuous data taking without window</a:t>
            </a:r>
            <a:endParaRPr lang="en-GB" dirty="0"/>
          </a:p>
        </p:txBody>
      </p:sp>
      <p:pic>
        <p:nvPicPr>
          <p:cNvPr id="13" name="Picture 12">
            <a:extLst>
              <a:ext uri="{FF2B5EF4-FFF2-40B4-BE49-F238E27FC236}">
                <a16:creationId xmlns:a16="http://schemas.microsoft.com/office/drawing/2014/main" id="{1D763D5C-D6B4-49EB-9909-4F2B49094EC9}"/>
              </a:ext>
            </a:extLst>
          </p:cNvPr>
          <p:cNvPicPr>
            <a:picLocks noChangeAspect="1"/>
          </p:cNvPicPr>
          <p:nvPr/>
        </p:nvPicPr>
        <p:blipFill>
          <a:blip r:embed="rId2"/>
          <a:srcRect/>
          <a:stretch/>
        </p:blipFill>
        <p:spPr>
          <a:xfrm>
            <a:off x="7627794" y="1884293"/>
            <a:ext cx="4141082" cy="3884932"/>
          </a:xfrm>
          <a:prstGeom prst="rect">
            <a:avLst/>
          </a:prstGeom>
        </p:spPr>
      </p:pic>
      <p:sp>
        <p:nvSpPr>
          <p:cNvPr id="14" name="TextBox 13">
            <a:extLst>
              <a:ext uri="{FF2B5EF4-FFF2-40B4-BE49-F238E27FC236}">
                <a16:creationId xmlns:a16="http://schemas.microsoft.com/office/drawing/2014/main" id="{6F5CCBD3-1139-4BB1-AE98-CF6E3C9520E0}"/>
              </a:ext>
            </a:extLst>
          </p:cNvPr>
          <p:cNvSpPr txBox="1"/>
          <p:nvPr/>
        </p:nvSpPr>
        <p:spPr>
          <a:xfrm>
            <a:off x="7705984" y="5849887"/>
            <a:ext cx="4470711" cy="523220"/>
          </a:xfrm>
          <a:prstGeom prst="rect">
            <a:avLst/>
          </a:prstGeom>
          <a:noFill/>
        </p:spPr>
        <p:txBody>
          <a:bodyPr wrap="none" rtlCol="0">
            <a:spAutoFit/>
          </a:bodyPr>
          <a:lstStyle/>
          <a:p>
            <a:pPr algn="l"/>
            <a:r>
              <a:rPr lang="en-US" sz="1400" dirty="0">
                <a:solidFill>
                  <a:srgbClr val="00B050"/>
                </a:solidFill>
              </a:rPr>
              <a:t>Offset now 5bit signed number, to cover </a:t>
            </a:r>
            <a:br>
              <a:rPr lang="en-US" sz="1400" dirty="0">
                <a:solidFill>
                  <a:srgbClr val="00B050"/>
                </a:solidFill>
              </a:rPr>
            </a:br>
            <a:r>
              <a:rPr lang="en-US" sz="1400" dirty="0">
                <a:solidFill>
                  <a:srgbClr val="00B050"/>
                </a:solidFill>
              </a:rPr>
              <a:t>cases where hits arrive after generation of new marker</a:t>
            </a:r>
            <a:endParaRPr lang="en-GB" sz="1400" dirty="0">
              <a:solidFill>
                <a:srgbClr val="00B050"/>
              </a:solidFill>
            </a:endParaRPr>
          </a:p>
        </p:txBody>
      </p:sp>
      <p:sp>
        <p:nvSpPr>
          <p:cNvPr id="15" name="Rectangle 14">
            <a:extLst>
              <a:ext uri="{FF2B5EF4-FFF2-40B4-BE49-F238E27FC236}">
                <a16:creationId xmlns:a16="http://schemas.microsoft.com/office/drawing/2014/main" id="{CC2DA666-0D18-4456-8C71-74ABEBB51EC9}"/>
              </a:ext>
            </a:extLst>
          </p:cNvPr>
          <p:cNvSpPr/>
          <p:nvPr/>
        </p:nvSpPr>
        <p:spPr>
          <a:xfrm flipH="1">
            <a:off x="8297560" y="4289006"/>
            <a:ext cx="648731" cy="1480219"/>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91098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ADC calibration</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27</a:t>
            </a:fld>
            <a:endParaRPr lang="sv-SE"/>
          </a:p>
        </p:txBody>
      </p:sp>
      <p:sp>
        <p:nvSpPr>
          <p:cNvPr id="6" name="Content Placeholder 5">
            <a:extLst>
              <a:ext uri="{FF2B5EF4-FFF2-40B4-BE49-F238E27FC236}">
                <a16:creationId xmlns:a16="http://schemas.microsoft.com/office/drawing/2014/main" id="{B969DEE7-4255-9F4E-8C55-46C8DA8517BD}"/>
              </a:ext>
            </a:extLst>
          </p:cNvPr>
          <p:cNvSpPr>
            <a:spLocks noGrp="1"/>
          </p:cNvSpPr>
          <p:nvPr>
            <p:ph idx="1"/>
          </p:nvPr>
        </p:nvSpPr>
        <p:spPr>
          <a:xfrm>
            <a:off x="1094400" y="1562400"/>
            <a:ext cx="3994739" cy="4768062"/>
          </a:xfrm>
        </p:spPr>
        <p:txBody>
          <a:bodyPr/>
          <a:lstStyle/>
          <a:p>
            <a:pPr>
              <a:buFont typeface="Arial" panose="020B0604020202020204" pitchFamily="34" charset="0"/>
              <a:buChar char="•"/>
            </a:pPr>
            <a:r>
              <a:rPr lang="en-US" dirty="0"/>
              <a:t>Pulse all channels with internal test pulses</a:t>
            </a:r>
          </a:p>
          <a:p>
            <a:pPr>
              <a:buFont typeface="Arial" panose="020B0604020202020204" pitchFamily="34" charset="0"/>
              <a:buChar char="•"/>
            </a:pPr>
            <a:r>
              <a:rPr lang="en-US" dirty="0"/>
              <a:t>For 4 different pulse heights, measure ADC</a:t>
            </a:r>
          </a:p>
          <a:p>
            <a:pPr>
              <a:buFont typeface="Arial" panose="020B0604020202020204" pitchFamily="34" charset="0"/>
              <a:buChar char="•"/>
            </a:pPr>
            <a:r>
              <a:rPr lang="en-US" dirty="0"/>
              <a:t>Measure the actual level in mV of the </a:t>
            </a:r>
            <a:r>
              <a:rPr lang="en-US" dirty="0" err="1"/>
              <a:t>pulser</a:t>
            </a:r>
            <a:r>
              <a:rPr lang="en-US" dirty="0"/>
              <a:t> DAC (observation: using the same DAC values, different VMMs have quite different pulse heights)</a:t>
            </a:r>
          </a:p>
          <a:p>
            <a:pPr>
              <a:buFont typeface="Arial" panose="020B0604020202020204" pitchFamily="34" charset="0"/>
              <a:buChar char="•"/>
            </a:pPr>
            <a:r>
              <a:rPr lang="en-US" dirty="0"/>
              <a:t>Fit per channel with pulse height in mV on x-axis, ADC on y-axis and determine slope and offset off the fit</a:t>
            </a:r>
          </a:p>
          <a:p>
            <a:pPr>
              <a:buFont typeface="Arial" panose="020B0604020202020204" pitchFamily="34" charset="0"/>
              <a:buChar char="•"/>
            </a:pPr>
            <a:r>
              <a:rPr lang="en-US" dirty="0"/>
              <a:t>Calculate corrections per channel </a:t>
            </a:r>
          </a:p>
        </p:txBody>
      </p:sp>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New algorithm</a:t>
            </a:r>
          </a:p>
        </p:txBody>
      </p:sp>
      <p:pic>
        <p:nvPicPr>
          <p:cNvPr id="34" name="Content Placeholder 33" descr="A picture containing diagram&#10;&#10;Description automatically generated">
            <a:extLst>
              <a:ext uri="{FF2B5EF4-FFF2-40B4-BE49-F238E27FC236}">
                <a16:creationId xmlns:a16="http://schemas.microsoft.com/office/drawing/2014/main" id="{5545341A-963E-448D-9CA4-628E1899EB80}"/>
              </a:ext>
            </a:extLst>
          </p:cNvPr>
          <p:cNvPicPr>
            <a:picLocks noGrp="1" noChangeAspect="1"/>
          </p:cNvPicPr>
          <p:nvPr>
            <p:ph idx="13"/>
          </p:nvPr>
        </p:nvPicPr>
        <p:blipFill>
          <a:blip r:embed="rId2"/>
          <a:stretch>
            <a:fillRect/>
          </a:stretch>
        </p:blipFill>
        <p:spPr>
          <a:xfrm>
            <a:off x="5194056" y="1304302"/>
            <a:ext cx="6903082" cy="4622672"/>
          </a:xfrm>
        </p:spPr>
      </p:pic>
    </p:spTree>
    <p:extLst>
      <p:ext uri="{BB962C8B-B14F-4D97-AF65-F5344CB8AC3E}">
        <p14:creationId xmlns:p14="http://schemas.microsoft.com/office/powerpoint/2010/main" val="125135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ADC calibration</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28</a:t>
            </a:fld>
            <a:endParaRPr lang="sv-SE"/>
          </a:p>
        </p:txBody>
      </p:sp>
      <p:pic>
        <p:nvPicPr>
          <p:cNvPr id="10" name="Content Placeholder 9" descr="Graphical user interface, application&#10;&#10;Description automatically generated">
            <a:extLst>
              <a:ext uri="{FF2B5EF4-FFF2-40B4-BE49-F238E27FC236}">
                <a16:creationId xmlns:a16="http://schemas.microsoft.com/office/drawing/2014/main" id="{7CE95649-CD1B-4F9D-8474-8DFFCEEFDF8B}"/>
              </a:ext>
            </a:extLst>
          </p:cNvPr>
          <p:cNvPicPr>
            <a:picLocks noGrp="1" noChangeAspect="1"/>
          </p:cNvPicPr>
          <p:nvPr>
            <p:ph idx="1"/>
          </p:nvPr>
        </p:nvPicPr>
        <p:blipFill>
          <a:blip r:embed="rId2"/>
          <a:stretch>
            <a:fillRect/>
          </a:stretch>
        </p:blipFill>
        <p:spPr>
          <a:xfrm>
            <a:off x="6255739" y="1248984"/>
            <a:ext cx="5816812" cy="3880188"/>
          </a:xfrm>
        </p:spPr>
      </p:pic>
      <p:pic>
        <p:nvPicPr>
          <p:cNvPr id="12" name="Content Placeholder 11" descr="Graphical user interface, chart, line chart&#10;&#10;Description automatically generated">
            <a:extLst>
              <a:ext uri="{FF2B5EF4-FFF2-40B4-BE49-F238E27FC236}">
                <a16:creationId xmlns:a16="http://schemas.microsoft.com/office/drawing/2014/main" id="{4F096D12-45B0-49BD-A0E8-D1388C005BA8}"/>
              </a:ext>
            </a:extLst>
          </p:cNvPr>
          <p:cNvPicPr>
            <a:picLocks noGrp="1" noChangeAspect="1"/>
          </p:cNvPicPr>
          <p:nvPr>
            <p:ph idx="13"/>
          </p:nvPr>
        </p:nvPicPr>
        <p:blipFill>
          <a:blip r:embed="rId3"/>
          <a:stretch>
            <a:fillRect/>
          </a:stretch>
        </p:blipFill>
        <p:spPr>
          <a:xfrm>
            <a:off x="310305" y="1248984"/>
            <a:ext cx="5734208" cy="3829643"/>
          </a:xfrm>
        </p:spPr>
      </p:pic>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Fit and corrections</a:t>
            </a:r>
          </a:p>
        </p:txBody>
      </p:sp>
      <p:sp>
        <p:nvSpPr>
          <p:cNvPr id="15" name="TextBox 14">
            <a:extLst>
              <a:ext uri="{FF2B5EF4-FFF2-40B4-BE49-F238E27FC236}">
                <a16:creationId xmlns:a16="http://schemas.microsoft.com/office/drawing/2014/main" id="{0520FDEA-4CE5-4176-BB10-2E86F1351A6A}"/>
              </a:ext>
            </a:extLst>
          </p:cNvPr>
          <p:cNvSpPr txBox="1"/>
          <p:nvPr/>
        </p:nvSpPr>
        <p:spPr>
          <a:xfrm>
            <a:off x="815544" y="5206369"/>
            <a:ext cx="4679486" cy="646331"/>
          </a:xfrm>
          <a:prstGeom prst="rect">
            <a:avLst/>
          </a:prstGeom>
          <a:noFill/>
        </p:spPr>
        <p:txBody>
          <a:bodyPr wrap="none" rtlCol="0">
            <a:spAutoFit/>
          </a:bodyPr>
          <a:lstStyle/>
          <a:p>
            <a:pPr algn="l"/>
            <a:r>
              <a:rPr lang="en-US" dirty="0">
                <a:solidFill>
                  <a:srgbClr val="666666"/>
                </a:solidFill>
              </a:rPr>
              <a:t>Fit to determine offset and slope corrections</a:t>
            </a:r>
          </a:p>
          <a:p>
            <a:pPr algn="l"/>
            <a:r>
              <a:rPr lang="en-US" dirty="0">
                <a:solidFill>
                  <a:srgbClr val="666666"/>
                </a:solidFill>
              </a:rPr>
              <a:t>Plot per channel</a:t>
            </a:r>
            <a:endParaRPr lang="en-GB" dirty="0">
              <a:solidFill>
                <a:srgbClr val="666666"/>
              </a:solidFill>
            </a:endParaRPr>
          </a:p>
        </p:txBody>
      </p:sp>
      <p:sp>
        <p:nvSpPr>
          <p:cNvPr id="16" name="TextBox 15">
            <a:extLst>
              <a:ext uri="{FF2B5EF4-FFF2-40B4-BE49-F238E27FC236}">
                <a16:creationId xmlns:a16="http://schemas.microsoft.com/office/drawing/2014/main" id="{9A3A50DE-06CD-43A4-BC15-D3256D29C6B9}"/>
              </a:ext>
            </a:extLst>
          </p:cNvPr>
          <p:cNvSpPr txBox="1"/>
          <p:nvPr/>
        </p:nvSpPr>
        <p:spPr>
          <a:xfrm>
            <a:off x="7943336" y="5206369"/>
            <a:ext cx="3039807" cy="646331"/>
          </a:xfrm>
          <a:prstGeom prst="rect">
            <a:avLst/>
          </a:prstGeom>
          <a:noFill/>
        </p:spPr>
        <p:txBody>
          <a:bodyPr wrap="none" rtlCol="0">
            <a:spAutoFit/>
          </a:bodyPr>
          <a:lstStyle/>
          <a:p>
            <a:pPr algn="l"/>
            <a:r>
              <a:rPr lang="en-US" dirty="0">
                <a:solidFill>
                  <a:srgbClr val="666666"/>
                </a:solidFill>
              </a:rPr>
              <a:t>Offset and slope corrections</a:t>
            </a:r>
          </a:p>
          <a:p>
            <a:pPr algn="l"/>
            <a:r>
              <a:rPr lang="en-US" dirty="0">
                <a:solidFill>
                  <a:srgbClr val="666666"/>
                </a:solidFill>
              </a:rPr>
              <a:t>Plot per VMM</a:t>
            </a:r>
            <a:endParaRPr lang="en-GB" dirty="0">
              <a:solidFill>
                <a:srgbClr val="666666"/>
              </a:solidFill>
            </a:endParaRPr>
          </a:p>
        </p:txBody>
      </p:sp>
    </p:spTree>
    <p:extLst>
      <p:ext uri="{BB962C8B-B14F-4D97-AF65-F5344CB8AC3E}">
        <p14:creationId xmlns:p14="http://schemas.microsoft.com/office/powerpoint/2010/main" val="224708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ADC calibration</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29</a:t>
            </a:fld>
            <a:endParaRPr lang="sv-SE"/>
          </a:p>
        </p:txBody>
      </p:sp>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ADC distribution</a:t>
            </a:r>
          </a:p>
        </p:txBody>
      </p:sp>
      <p:pic>
        <p:nvPicPr>
          <p:cNvPr id="14" name="Picture 13" descr="A picture containing text, sky, line, different&#10;&#10;Description automatically generated">
            <a:extLst>
              <a:ext uri="{FF2B5EF4-FFF2-40B4-BE49-F238E27FC236}">
                <a16:creationId xmlns:a16="http://schemas.microsoft.com/office/drawing/2014/main" id="{60F243DC-FC1A-4A15-9477-AADFDD27FE5D}"/>
              </a:ext>
            </a:extLst>
          </p:cNvPr>
          <p:cNvPicPr>
            <a:picLocks noChangeAspect="1"/>
          </p:cNvPicPr>
          <p:nvPr/>
        </p:nvPicPr>
        <p:blipFill>
          <a:blip r:embed="rId2"/>
          <a:stretch>
            <a:fillRect/>
          </a:stretch>
        </p:blipFill>
        <p:spPr>
          <a:xfrm>
            <a:off x="6235519" y="1284484"/>
            <a:ext cx="5860811" cy="3917711"/>
          </a:xfrm>
          <a:prstGeom prst="rect">
            <a:avLst/>
          </a:prstGeom>
        </p:spPr>
      </p:pic>
      <p:pic>
        <p:nvPicPr>
          <p:cNvPr id="15" name="Content Placeholder 14" descr="A picture containing shape&#10;&#10;Description automatically generated">
            <a:extLst>
              <a:ext uri="{FF2B5EF4-FFF2-40B4-BE49-F238E27FC236}">
                <a16:creationId xmlns:a16="http://schemas.microsoft.com/office/drawing/2014/main" id="{BBABB1A7-3724-4CEA-98FD-27FD5BA7D215}"/>
              </a:ext>
            </a:extLst>
          </p:cNvPr>
          <p:cNvPicPr>
            <a:picLocks noGrp="1" noChangeAspect="1"/>
          </p:cNvPicPr>
          <p:nvPr>
            <p:ph idx="1"/>
          </p:nvPr>
        </p:nvPicPr>
        <p:blipFill>
          <a:blip r:embed="rId3"/>
          <a:stretch>
            <a:fillRect/>
          </a:stretch>
        </p:blipFill>
        <p:spPr>
          <a:xfrm>
            <a:off x="370919" y="1284485"/>
            <a:ext cx="5801282" cy="3873290"/>
          </a:xfrm>
        </p:spPr>
      </p:pic>
      <p:sp>
        <p:nvSpPr>
          <p:cNvPr id="16" name="TextBox 15">
            <a:extLst>
              <a:ext uri="{FF2B5EF4-FFF2-40B4-BE49-F238E27FC236}">
                <a16:creationId xmlns:a16="http://schemas.microsoft.com/office/drawing/2014/main" id="{EE29E67C-904B-4934-AE75-9913E681404F}"/>
              </a:ext>
            </a:extLst>
          </p:cNvPr>
          <p:cNvSpPr txBox="1"/>
          <p:nvPr/>
        </p:nvSpPr>
        <p:spPr>
          <a:xfrm>
            <a:off x="815544" y="5206369"/>
            <a:ext cx="3927357" cy="646331"/>
          </a:xfrm>
          <a:prstGeom prst="rect">
            <a:avLst/>
          </a:prstGeom>
          <a:noFill/>
        </p:spPr>
        <p:txBody>
          <a:bodyPr wrap="none" rtlCol="0">
            <a:spAutoFit/>
          </a:bodyPr>
          <a:lstStyle/>
          <a:p>
            <a:pPr algn="l"/>
            <a:r>
              <a:rPr lang="en-US" dirty="0">
                <a:solidFill>
                  <a:srgbClr val="666666"/>
                </a:solidFill>
              </a:rPr>
              <a:t>ADC distribution for DAC setting 123</a:t>
            </a:r>
          </a:p>
          <a:p>
            <a:pPr algn="l"/>
            <a:r>
              <a:rPr lang="en-US" dirty="0">
                <a:solidFill>
                  <a:srgbClr val="666666"/>
                </a:solidFill>
              </a:rPr>
              <a:t>Plot per channel</a:t>
            </a:r>
            <a:endParaRPr lang="en-GB" dirty="0">
              <a:solidFill>
                <a:srgbClr val="666666"/>
              </a:solidFill>
            </a:endParaRPr>
          </a:p>
        </p:txBody>
      </p:sp>
      <p:sp>
        <p:nvSpPr>
          <p:cNvPr id="17" name="TextBox 16">
            <a:extLst>
              <a:ext uri="{FF2B5EF4-FFF2-40B4-BE49-F238E27FC236}">
                <a16:creationId xmlns:a16="http://schemas.microsoft.com/office/drawing/2014/main" id="{22D62BEF-D703-4560-8C39-CAF32C1F43E0}"/>
              </a:ext>
            </a:extLst>
          </p:cNvPr>
          <p:cNvSpPr txBox="1"/>
          <p:nvPr/>
        </p:nvSpPr>
        <p:spPr>
          <a:xfrm>
            <a:off x="7309750" y="5202195"/>
            <a:ext cx="3927357" cy="646331"/>
          </a:xfrm>
          <a:prstGeom prst="rect">
            <a:avLst/>
          </a:prstGeom>
          <a:noFill/>
        </p:spPr>
        <p:txBody>
          <a:bodyPr wrap="none" rtlCol="0">
            <a:spAutoFit/>
          </a:bodyPr>
          <a:lstStyle/>
          <a:p>
            <a:pPr algn="l"/>
            <a:r>
              <a:rPr lang="en-US" dirty="0">
                <a:solidFill>
                  <a:srgbClr val="666666"/>
                </a:solidFill>
              </a:rPr>
              <a:t>ADC distribution for DAC setting 858</a:t>
            </a:r>
          </a:p>
          <a:p>
            <a:pPr algn="l"/>
            <a:r>
              <a:rPr lang="en-US" dirty="0">
                <a:solidFill>
                  <a:srgbClr val="666666"/>
                </a:solidFill>
              </a:rPr>
              <a:t>Plot per channel</a:t>
            </a:r>
            <a:endParaRPr lang="en-GB" dirty="0">
              <a:solidFill>
                <a:srgbClr val="666666"/>
              </a:solidFill>
            </a:endParaRPr>
          </a:p>
        </p:txBody>
      </p:sp>
    </p:spTree>
    <p:extLst>
      <p:ext uri="{BB962C8B-B14F-4D97-AF65-F5344CB8AC3E}">
        <p14:creationId xmlns:p14="http://schemas.microsoft.com/office/powerpoint/2010/main" val="3498202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A73F6-3B56-40A8-B7E5-D06AEA3CC2C0}"/>
              </a:ext>
            </a:extLst>
          </p:cNvPr>
          <p:cNvSpPr>
            <a:spLocks noGrp="1"/>
          </p:cNvSpPr>
          <p:nvPr>
            <p:ph type="ctrTitle"/>
          </p:nvPr>
        </p:nvSpPr>
        <p:spPr/>
        <p:txBody>
          <a:bodyPr anchor="ctr"/>
          <a:lstStyle/>
          <a:p>
            <a:br>
              <a:rPr lang="en-US" dirty="0"/>
            </a:br>
            <a:br>
              <a:rPr lang="en-US" dirty="0"/>
            </a:br>
            <a:r>
              <a:rPr lang="en-US" dirty="0"/>
              <a:t>Tallinn University: Refactoring firmware for RD51 VMM3a hybrid</a:t>
            </a:r>
            <a:br>
              <a:rPr lang="en-US" dirty="0"/>
            </a:br>
            <a:endParaRPr lang="en-GB" dirty="0"/>
          </a:p>
        </p:txBody>
      </p:sp>
      <p:sp>
        <p:nvSpPr>
          <p:cNvPr id="3" name="Subtitle 2">
            <a:extLst>
              <a:ext uri="{FF2B5EF4-FFF2-40B4-BE49-F238E27FC236}">
                <a16:creationId xmlns:a16="http://schemas.microsoft.com/office/drawing/2014/main" id="{AFA190D5-6426-45B6-BF62-8F4821087E98}"/>
              </a:ext>
            </a:extLst>
          </p:cNvPr>
          <p:cNvSpPr>
            <a:spLocks noGrp="1"/>
          </p:cNvSpPr>
          <p:nvPr>
            <p:ph type="subTitle" idx="1"/>
          </p:nvPr>
        </p:nvSpPr>
        <p:spPr/>
        <p:txBody>
          <a:bodyPr/>
          <a:lstStyle/>
          <a:p>
            <a:endParaRPr lang="en-GB" dirty="0"/>
          </a:p>
        </p:txBody>
      </p:sp>
      <p:sp>
        <p:nvSpPr>
          <p:cNvPr id="4" name="Text Placeholder 3">
            <a:extLst>
              <a:ext uri="{FF2B5EF4-FFF2-40B4-BE49-F238E27FC236}">
                <a16:creationId xmlns:a16="http://schemas.microsoft.com/office/drawing/2014/main" id="{5DDE819B-0DA4-48A2-8847-53B8CA896CC5}"/>
              </a:ext>
            </a:extLst>
          </p:cNvPr>
          <p:cNvSpPr>
            <a:spLocks noGrp="1"/>
          </p:cNvSpPr>
          <p:nvPr>
            <p:ph type="body" sz="quarter" idx="10"/>
          </p:nvPr>
        </p:nvSpPr>
        <p:spPr/>
        <p:txBody>
          <a:bodyPr/>
          <a:lstStyle/>
          <a:p>
            <a:endParaRPr lang="en-GB"/>
          </a:p>
        </p:txBody>
      </p:sp>
      <p:sp>
        <p:nvSpPr>
          <p:cNvPr id="5" name="Date Placeholder 4">
            <a:extLst>
              <a:ext uri="{FF2B5EF4-FFF2-40B4-BE49-F238E27FC236}">
                <a16:creationId xmlns:a16="http://schemas.microsoft.com/office/drawing/2014/main" id="{5F7F1636-B1C0-45AB-AB8C-5712AA8E9677}"/>
              </a:ext>
            </a:extLst>
          </p:cNvPr>
          <p:cNvSpPr>
            <a:spLocks noGrp="1"/>
          </p:cNvSpPr>
          <p:nvPr>
            <p:ph type="dt" sz="half" idx="12"/>
          </p:nvPr>
        </p:nvSpPr>
        <p:spPr/>
        <p:txBody>
          <a:bodyPr/>
          <a:lstStyle/>
          <a:p>
            <a:fld id="{1E8D7D7B-C285-8449-A697-0F103E855DE5}" type="datetime1">
              <a:rPr lang="en-GB" smtClean="0"/>
              <a:t>15/02/2021</a:t>
            </a:fld>
            <a:endParaRPr lang="sv-SE"/>
          </a:p>
        </p:txBody>
      </p:sp>
    </p:spTree>
    <p:extLst>
      <p:ext uri="{BB962C8B-B14F-4D97-AF65-F5344CB8AC3E}">
        <p14:creationId xmlns:p14="http://schemas.microsoft.com/office/powerpoint/2010/main" val="1949803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Pulser and Threshold DAC</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30</a:t>
            </a:fld>
            <a:endParaRPr lang="sv-SE"/>
          </a:p>
        </p:txBody>
      </p:sp>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Measurement of levels [mV]</a:t>
            </a:r>
          </a:p>
        </p:txBody>
      </p:sp>
      <p:pic>
        <p:nvPicPr>
          <p:cNvPr id="14" name="Picture 13">
            <a:extLst>
              <a:ext uri="{FF2B5EF4-FFF2-40B4-BE49-F238E27FC236}">
                <a16:creationId xmlns:a16="http://schemas.microsoft.com/office/drawing/2014/main" id="{60F243DC-FC1A-4A15-9477-AADFDD27FE5D}"/>
              </a:ext>
            </a:extLst>
          </p:cNvPr>
          <p:cNvPicPr>
            <a:picLocks noChangeAspect="1"/>
          </p:cNvPicPr>
          <p:nvPr/>
        </p:nvPicPr>
        <p:blipFill>
          <a:blip r:embed="rId2"/>
          <a:srcRect/>
          <a:stretch/>
        </p:blipFill>
        <p:spPr>
          <a:xfrm>
            <a:off x="6241608" y="1284484"/>
            <a:ext cx="5848632" cy="3917711"/>
          </a:xfrm>
          <a:prstGeom prst="rect">
            <a:avLst/>
          </a:prstGeom>
        </p:spPr>
      </p:pic>
      <p:pic>
        <p:nvPicPr>
          <p:cNvPr id="15" name="Content Placeholder 14">
            <a:extLst>
              <a:ext uri="{FF2B5EF4-FFF2-40B4-BE49-F238E27FC236}">
                <a16:creationId xmlns:a16="http://schemas.microsoft.com/office/drawing/2014/main" id="{BBABB1A7-3724-4CEA-98FD-27FD5BA7D215}"/>
              </a:ext>
            </a:extLst>
          </p:cNvPr>
          <p:cNvPicPr>
            <a:picLocks noGrp="1" noChangeAspect="1"/>
          </p:cNvPicPr>
          <p:nvPr>
            <p:ph idx="1"/>
          </p:nvPr>
        </p:nvPicPr>
        <p:blipFill>
          <a:blip r:embed="rId3"/>
          <a:srcRect/>
          <a:stretch/>
        </p:blipFill>
        <p:spPr>
          <a:xfrm>
            <a:off x="370919" y="1285065"/>
            <a:ext cx="5801282" cy="3872130"/>
          </a:xfrm>
        </p:spPr>
      </p:pic>
      <p:sp>
        <p:nvSpPr>
          <p:cNvPr id="16" name="TextBox 15">
            <a:extLst>
              <a:ext uri="{FF2B5EF4-FFF2-40B4-BE49-F238E27FC236}">
                <a16:creationId xmlns:a16="http://schemas.microsoft.com/office/drawing/2014/main" id="{EE29E67C-904B-4934-AE75-9913E681404F}"/>
              </a:ext>
            </a:extLst>
          </p:cNvPr>
          <p:cNvSpPr txBox="1"/>
          <p:nvPr/>
        </p:nvSpPr>
        <p:spPr>
          <a:xfrm>
            <a:off x="1004324" y="5196382"/>
            <a:ext cx="1601721" cy="646331"/>
          </a:xfrm>
          <a:prstGeom prst="rect">
            <a:avLst/>
          </a:prstGeom>
          <a:noFill/>
        </p:spPr>
        <p:txBody>
          <a:bodyPr wrap="none" rtlCol="0">
            <a:spAutoFit/>
          </a:bodyPr>
          <a:lstStyle/>
          <a:p>
            <a:pPr algn="l"/>
            <a:r>
              <a:rPr lang="en-US" dirty="0">
                <a:solidFill>
                  <a:srgbClr val="666666"/>
                </a:solidFill>
              </a:rPr>
              <a:t>Pulser DAC</a:t>
            </a:r>
          </a:p>
          <a:p>
            <a:pPr algn="l"/>
            <a:r>
              <a:rPr lang="en-US" dirty="0">
                <a:solidFill>
                  <a:srgbClr val="666666"/>
                </a:solidFill>
              </a:rPr>
              <a:t>Plot per VMM</a:t>
            </a:r>
            <a:endParaRPr lang="en-GB" dirty="0">
              <a:solidFill>
                <a:srgbClr val="666666"/>
              </a:solidFill>
            </a:endParaRPr>
          </a:p>
        </p:txBody>
      </p:sp>
      <p:sp>
        <p:nvSpPr>
          <p:cNvPr id="17" name="TextBox 16">
            <a:extLst>
              <a:ext uri="{FF2B5EF4-FFF2-40B4-BE49-F238E27FC236}">
                <a16:creationId xmlns:a16="http://schemas.microsoft.com/office/drawing/2014/main" id="{22D62BEF-D703-4560-8C39-CAF32C1F43E0}"/>
              </a:ext>
            </a:extLst>
          </p:cNvPr>
          <p:cNvSpPr txBox="1"/>
          <p:nvPr/>
        </p:nvSpPr>
        <p:spPr>
          <a:xfrm>
            <a:off x="7309750" y="5202195"/>
            <a:ext cx="1696170" cy="646331"/>
          </a:xfrm>
          <a:prstGeom prst="rect">
            <a:avLst/>
          </a:prstGeom>
          <a:noFill/>
        </p:spPr>
        <p:txBody>
          <a:bodyPr wrap="none" rtlCol="0">
            <a:spAutoFit/>
          </a:bodyPr>
          <a:lstStyle/>
          <a:p>
            <a:pPr algn="l"/>
            <a:r>
              <a:rPr lang="en-US" dirty="0">
                <a:solidFill>
                  <a:srgbClr val="666666"/>
                </a:solidFill>
              </a:rPr>
              <a:t>Threshold DAC</a:t>
            </a:r>
          </a:p>
          <a:p>
            <a:pPr algn="l"/>
            <a:r>
              <a:rPr lang="en-US" dirty="0">
                <a:solidFill>
                  <a:srgbClr val="666666"/>
                </a:solidFill>
              </a:rPr>
              <a:t>Plot per VMM</a:t>
            </a:r>
            <a:endParaRPr lang="en-GB" dirty="0">
              <a:solidFill>
                <a:srgbClr val="666666"/>
              </a:solidFill>
            </a:endParaRPr>
          </a:p>
        </p:txBody>
      </p:sp>
      <p:sp>
        <p:nvSpPr>
          <p:cNvPr id="11" name="TextBox 10">
            <a:extLst>
              <a:ext uri="{FF2B5EF4-FFF2-40B4-BE49-F238E27FC236}">
                <a16:creationId xmlns:a16="http://schemas.microsoft.com/office/drawing/2014/main" id="{E6B81BD8-9704-48C1-8D3B-81E50B1D8A0A}"/>
              </a:ext>
            </a:extLst>
          </p:cNvPr>
          <p:cNvSpPr txBox="1"/>
          <p:nvPr/>
        </p:nvSpPr>
        <p:spPr>
          <a:xfrm>
            <a:off x="2928994" y="5978180"/>
            <a:ext cx="5081263" cy="369332"/>
          </a:xfrm>
          <a:prstGeom prst="rect">
            <a:avLst/>
          </a:prstGeom>
          <a:noFill/>
        </p:spPr>
        <p:txBody>
          <a:bodyPr wrap="none" rtlCol="0">
            <a:spAutoFit/>
          </a:bodyPr>
          <a:lstStyle/>
          <a:p>
            <a:pPr algn="l"/>
            <a:r>
              <a:rPr lang="en-US" dirty="0">
                <a:solidFill>
                  <a:srgbClr val="666666"/>
                </a:solidFill>
              </a:rPr>
              <a:t>Both DACs have piece-wise two different slopes!</a:t>
            </a:r>
          </a:p>
        </p:txBody>
      </p:sp>
    </p:spTree>
    <p:extLst>
      <p:ext uri="{BB962C8B-B14F-4D97-AF65-F5344CB8AC3E}">
        <p14:creationId xmlns:p14="http://schemas.microsoft.com/office/powerpoint/2010/main" val="869677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TDC calibration</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31</a:t>
            </a:fld>
            <a:endParaRPr lang="sv-SE"/>
          </a:p>
        </p:txBody>
      </p:sp>
      <p:sp>
        <p:nvSpPr>
          <p:cNvPr id="6" name="Content Placeholder 5">
            <a:extLst>
              <a:ext uri="{FF2B5EF4-FFF2-40B4-BE49-F238E27FC236}">
                <a16:creationId xmlns:a16="http://schemas.microsoft.com/office/drawing/2014/main" id="{B969DEE7-4255-9F4E-8C55-46C8DA8517BD}"/>
              </a:ext>
            </a:extLst>
          </p:cNvPr>
          <p:cNvSpPr>
            <a:spLocks noGrp="1"/>
          </p:cNvSpPr>
          <p:nvPr>
            <p:ph idx="1"/>
          </p:nvPr>
        </p:nvSpPr>
        <p:spPr>
          <a:xfrm>
            <a:off x="1094400" y="1562400"/>
            <a:ext cx="3994739" cy="4768062"/>
          </a:xfrm>
        </p:spPr>
        <p:txBody>
          <a:bodyPr/>
          <a:lstStyle/>
          <a:p>
            <a:pPr>
              <a:buFont typeface="Arial" panose="020B0604020202020204" pitchFamily="34" charset="0"/>
              <a:buChar char="•"/>
            </a:pPr>
            <a:r>
              <a:rPr lang="en-US" dirty="0"/>
              <a:t>Pulse all channels with internal test pulses</a:t>
            </a:r>
          </a:p>
          <a:p>
            <a:pPr>
              <a:buFont typeface="Arial" panose="020B0604020202020204" pitchFamily="34" charset="0"/>
              <a:buChar char="•"/>
            </a:pPr>
            <a:r>
              <a:rPr lang="en-US" dirty="0"/>
              <a:t>Shift test pulse between 0 ns and 31.25 ns</a:t>
            </a:r>
          </a:p>
          <a:p>
            <a:pPr>
              <a:buFont typeface="Arial" panose="020B0604020202020204" pitchFamily="34" charset="0"/>
              <a:buChar char="•"/>
            </a:pPr>
            <a:r>
              <a:rPr lang="en-US" dirty="0"/>
              <a:t>Measure TDC and the BCID for every channel</a:t>
            </a:r>
          </a:p>
          <a:p>
            <a:pPr>
              <a:buFont typeface="Arial" panose="020B0604020202020204" pitchFamily="34" charset="0"/>
              <a:buChar char="•"/>
            </a:pPr>
            <a:r>
              <a:rPr lang="en-US" dirty="0"/>
              <a:t>Look for the time shift where 50% of hits have BCID n and 50% have BCID n+1</a:t>
            </a:r>
          </a:p>
          <a:p>
            <a:pPr>
              <a:buFont typeface="Arial" panose="020B0604020202020204" pitchFamily="34" charset="0"/>
              <a:buChar char="•"/>
            </a:pPr>
            <a:r>
              <a:rPr lang="en-US" dirty="0"/>
              <a:t>At this point one has the largest TDC values for BCID n+1 and the smallest TDC values for BCID n</a:t>
            </a:r>
          </a:p>
          <a:p>
            <a:pPr>
              <a:buFont typeface="Arial" panose="020B0604020202020204" pitchFamily="34" charset="0"/>
              <a:buChar char="•"/>
            </a:pPr>
            <a:endParaRPr lang="en-US" dirty="0"/>
          </a:p>
        </p:txBody>
      </p:sp>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New algorithm</a:t>
            </a:r>
          </a:p>
        </p:txBody>
      </p:sp>
      <p:pic>
        <p:nvPicPr>
          <p:cNvPr id="34" name="Content Placeholder 33">
            <a:extLst>
              <a:ext uri="{FF2B5EF4-FFF2-40B4-BE49-F238E27FC236}">
                <a16:creationId xmlns:a16="http://schemas.microsoft.com/office/drawing/2014/main" id="{5545341A-963E-448D-9CA4-628E1899EB80}"/>
              </a:ext>
            </a:extLst>
          </p:cNvPr>
          <p:cNvPicPr>
            <a:picLocks noGrp="1" noChangeAspect="1"/>
          </p:cNvPicPr>
          <p:nvPr>
            <p:ph idx="13"/>
          </p:nvPr>
        </p:nvPicPr>
        <p:blipFill>
          <a:blip r:embed="rId2"/>
          <a:srcRect/>
          <a:stretch/>
        </p:blipFill>
        <p:spPr>
          <a:xfrm>
            <a:off x="5373759" y="1304302"/>
            <a:ext cx="6543675" cy="4622672"/>
          </a:xfrm>
        </p:spPr>
      </p:pic>
      <p:sp>
        <p:nvSpPr>
          <p:cNvPr id="9" name="TextBox 8">
            <a:extLst>
              <a:ext uri="{FF2B5EF4-FFF2-40B4-BE49-F238E27FC236}">
                <a16:creationId xmlns:a16="http://schemas.microsoft.com/office/drawing/2014/main" id="{D8539815-5967-43C0-A26D-90203C8DD6EE}"/>
              </a:ext>
            </a:extLst>
          </p:cNvPr>
          <p:cNvSpPr txBox="1"/>
          <p:nvPr/>
        </p:nvSpPr>
        <p:spPr>
          <a:xfrm>
            <a:off x="2053244" y="5993399"/>
            <a:ext cx="6561476" cy="369332"/>
          </a:xfrm>
          <a:prstGeom prst="rect">
            <a:avLst/>
          </a:prstGeom>
          <a:noFill/>
        </p:spPr>
        <p:txBody>
          <a:bodyPr wrap="none" rtlCol="0">
            <a:spAutoFit/>
          </a:bodyPr>
          <a:lstStyle/>
          <a:p>
            <a:pPr algn="l"/>
            <a:r>
              <a:rPr lang="en-US" dirty="0">
                <a:solidFill>
                  <a:srgbClr val="FF0000"/>
                </a:solidFill>
              </a:rPr>
              <a:t>Setting 40 MHz </a:t>
            </a:r>
            <a:r>
              <a:rPr lang="en-US" dirty="0" err="1">
                <a:solidFill>
                  <a:srgbClr val="FF0000"/>
                </a:solidFill>
              </a:rPr>
              <a:t>Bc</a:t>
            </a:r>
            <a:r>
              <a:rPr lang="en-US" dirty="0">
                <a:solidFill>
                  <a:srgbClr val="FF0000"/>
                </a:solidFill>
              </a:rPr>
              <a:t> clock, TAC slope 60 ns, shaping time 200 ns</a:t>
            </a:r>
            <a:endParaRPr lang="en-GB" dirty="0">
              <a:solidFill>
                <a:srgbClr val="FF0000"/>
              </a:solidFill>
            </a:endParaRPr>
          </a:p>
        </p:txBody>
      </p:sp>
    </p:spTree>
    <p:extLst>
      <p:ext uri="{BB962C8B-B14F-4D97-AF65-F5344CB8AC3E}">
        <p14:creationId xmlns:p14="http://schemas.microsoft.com/office/powerpoint/2010/main" val="17719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TDC calibration</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32</a:t>
            </a:fld>
            <a:endParaRPr lang="sv-SE"/>
          </a:p>
        </p:txBody>
      </p:sp>
      <p:pic>
        <p:nvPicPr>
          <p:cNvPr id="10" name="Content Placeholder 9">
            <a:extLst>
              <a:ext uri="{FF2B5EF4-FFF2-40B4-BE49-F238E27FC236}">
                <a16:creationId xmlns:a16="http://schemas.microsoft.com/office/drawing/2014/main" id="{7CE95649-CD1B-4F9D-8474-8DFFCEEFDF8B}"/>
              </a:ext>
            </a:extLst>
          </p:cNvPr>
          <p:cNvPicPr>
            <a:picLocks noGrp="1" noChangeAspect="1"/>
          </p:cNvPicPr>
          <p:nvPr>
            <p:ph idx="1"/>
          </p:nvPr>
        </p:nvPicPr>
        <p:blipFill>
          <a:blip r:embed="rId2"/>
          <a:srcRect/>
          <a:stretch/>
        </p:blipFill>
        <p:spPr>
          <a:xfrm>
            <a:off x="6423377" y="1248984"/>
            <a:ext cx="5481535" cy="3880188"/>
          </a:xfrm>
        </p:spPr>
      </p:pic>
      <p:pic>
        <p:nvPicPr>
          <p:cNvPr id="12" name="Content Placeholder 11">
            <a:extLst>
              <a:ext uri="{FF2B5EF4-FFF2-40B4-BE49-F238E27FC236}">
                <a16:creationId xmlns:a16="http://schemas.microsoft.com/office/drawing/2014/main" id="{4F096D12-45B0-49BD-A0E8-D1388C005BA8}"/>
              </a:ext>
            </a:extLst>
          </p:cNvPr>
          <p:cNvPicPr>
            <a:picLocks noGrp="1" noChangeAspect="1"/>
          </p:cNvPicPr>
          <p:nvPr>
            <p:ph idx="13"/>
          </p:nvPr>
        </p:nvPicPr>
        <p:blipFill>
          <a:blip r:embed="rId3"/>
          <a:srcRect/>
          <a:stretch/>
        </p:blipFill>
        <p:spPr>
          <a:xfrm>
            <a:off x="475026" y="1248984"/>
            <a:ext cx="5404765" cy="3829643"/>
          </a:xfrm>
        </p:spPr>
      </p:pic>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BCID percentages</a:t>
            </a:r>
          </a:p>
        </p:txBody>
      </p:sp>
      <p:sp>
        <p:nvSpPr>
          <p:cNvPr id="15" name="TextBox 14">
            <a:extLst>
              <a:ext uri="{FF2B5EF4-FFF2-40B4-BE49-F238E27FC236}">
                <a16:creationId xmlns:a16="http://schemas.microsoft.com/office/drawing/2014/main" id="{0520FDEA-4CE5-4176-BB10-2E86F1351A6A}"/>
              </a:ext>
            </a:extLst>
          </p:cNvPr>
          <p:cNvSpPr txBox="1"/>
          <p:nvPr/>
        </p:nvSpPr>
        <p:spPr>
          <a:xfrm>
            <a:off x="815544" y="5206369"/>
            <a:ext cx="4112216" cy="369332"/>
          </a:xfrm>
          <a:prstGeom prst="rect">
            <a:avLst/>
          </a:prstGeom>
          <a:noFill/>
        </p:spPr>
        <p:txBody>
          <a:bodyPr wrap="none" rtlCol="0">
            <a:spAutoFit/>
          </a:bodyPr>
          <a:lstStyle/>
          <a:p>
            <a:pPr algn="l"/>
            <a:r>
              <a:rPr lang="en-US" dirty="0">
                <a:solidFill>
                  <a:srgbClr val="666666"/>
                </a:solidFill>
              </a:rPr>
              <a:t>BCID percentage VMM0 (BCID 99-100)</a:t>
            </a:r>
            <a:endParaRPr lang="en-GB" dirty="0">
              <a:solidFill>
                <a:srgbClr val="666666"/>
              </a:solidFill>
            </a:endParaRPr>
          </a:p>
        </p:txBody>
      </p:sp>
      <p:sp>
        <p:nvSpPr>
          <p:cNvPr id="16" name="TextBox 15">
            <a:extLst>
              <a:ext uri="{FF2B5EF4-FFF2-40B4-BE49-F238E27FC236}">
                <a16:creationId xmlns:a16="http://schemas.microsoft.com/office/drawing/2014/main" id="{9A3A50DE-06CD-43A4-BC15-D3256D29C6B9}"/>
              </a:ext>
            </a:extLst>
          </p:cNvPr>
          <p:cNvSpPr txBox="1"/>
          <p:nvPr/>
        </p:nvSpPr>
        <p:spPr>
          <a:xfrm>
            <a:off x="7264242" y="5216897"/>
            <a:ext cx="4237250" cy="369332"/>
          </a:xfrm>
          <a:prstGeom prst="rect">
            <a:avLst/>
          </a:prstGeom>
          <a:noFill/>
        </p:spPr>
        <p:txBody>
          <a:bodyPr wrap="none" rtlCol="0">
            <a:spAutoFit/>
          </a:bodyPr>
          <a:lstStyle/>
          <a:p>
            <a:pPr algn="l"/>
            <a:r>
              <a:rPr lang="en-US" dirty="0">
                <a:solidFill>
                  <a:srgbClr val="666666"/>
                </a:solidFill>
              </a:rPr>
              <a:t>BCID percentage VMM3 (BCID 100-101)</a:t>
            </a:r>
            <a:endParaRPr lang="en-GB" dirty="0">
              <a:solidFill>
                <a:srgbClr val="666666"/>
              </a:solidFill>
            </a:endParaRPr>
          </a:p>
        </p:txBody>
      </p:sp>
    </p:spTree>
    <p:extLst>
      <p:ext uri="{BB962C8B-B14F-4D97-AF65-F5344CB8AC3E}">
        <p14:creationId xmlns:p14="http://schemas.microsoft.com/office/powerpoint/2010/main" val="65338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TDC calibration</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33</a:t>
            </a:fld>
            <a:endParaRPr lang="sv-SE"/>
          </a:p>
        </p:txBody>
      </p:sp>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TDC spectrum per BCID</a:t>
            </a:r>
          </a:p>
        </p:txBody>
      </p:sp>
      <p:pic>
        <p:nvPicPr>
          <p:cNvPr id="14" name="Picture 13">
            <a:extLst>
              <a:ext uri="{FF2B5EF4-FFF2-40B4-BE49-F238E27FC236}">
                <a16:creationId xmlns:a16="http://schemas.microsoft.com/office/drawing/2014/main" id="{60F243DC-FC1A-4A15-9477-AADFDD27FE5D}"/>
              </a:ext>
            </a:extLst>
          </p:cNvPr>
          <p:cNvPicPr>
            <a:picLocks noChangeAspect="1"/>
          </p:cNvPicPr>
          <p:nvPr/>
        </p:nvPicPr>
        <p:blipFill>
          <a:blip r:embed="rId2"/>
          <a:srcRect/>
          <a:stretch/>
        </p:blipFill>
        <p:spPr>
          <a:xfrm>
            <a:off x="7109032" y="1194782"/>
            <a:ext cx="3913084" cy="2772686"/>
          </a:xfrm>
          <a:prstGeom prst="rect">
            <a:avLst/>
          </a:prstGeom>
        </p:spPr>
      </p:pic>
      <p:pic>
        <p:nvPicPr>
          <p:cNvPr id="15" name="Content Placeholder 14">
            <a:extLst>
              <a:ext uri="{FF2B5EF4-FFF2-40B4-BE49-F238E27FC236}">
                <a16:creationId xmlns:a16="http://schemas.microsoft.com/office/drawing/2014/main" id="{BBABB1A7-3724-4CEA-98FD-27FD5BA7D215}"/>
              </a:ext>
            </a:extLst>
          </p:cNvPr>
          <p:cNvPicPr>
            <a:picLocks noGrp="1" noChangeAspect="1"/>
          </p:cNvPicPr>
          <p:nvPr>
            <p:ph idx="1"/>
          </p:nvPr>
        </p:nvPicPr>
        <p:blipFill>
          <a:blip r:embed="rId3"/>
          <a:srcRect/>
          <a:stretch/>
        </p:blipFill>
        <p:spPr>
          <a:xfrm>
            <a:off x="935464" y="1284486"/>
            <a:ext cx="3813974" cy="2692637"/>
          </a:xfrm>
        </p:spPr>
      </p:pic>
      <p:sp>
        <p:nvSpPr>
          <p:cNvPr id="16" name="TextBox 15">
            <a:extLst>
              <a:ext uri="{FF2B5EF4-FFF2-40B4-BE49-F238E27FC236}">
                <a16:creationId xmlns:a16="http://schemas.microsoft.com/office/drawing/2014/main" id="{EE29E67C-904B-4934-AE75-9913E681404F}"/>
              </a:ext>
            </a:extLst>
          </p:cNvPr>
          <p:cNvSpPr txBox="1"/>
          <p:nvPr/>
        </p:nvSpPr>
        <p:spPr>
          <a:xfrm>
            <a:off x="7068996" y="5956037"/>
            <a:ext cx="3927357" cy="646331"/>
          </a:xfrm>
          <a:prstGeom prst="rect">
            <a:avLst/>
          </a:prstGeom>
          <a:noFill/>
        </p:spPr>
        <p:txBody>
          <a:bodyPr wrap="none" rtlCol="0">
            <a:spAutoFit/>
          </a:bodyPr>
          <a:lstStyle/>
          <a:p>
            <a:pPr algn="l"/>
            <a:r>
              <a:rPr lang="en-US" dirty="0">
                <a:solidFill>
                  <a:srgbClr val="666666"/>
                </a:solidFill>
              </a:rPr>
              <a:t>ADC distribution for DAC setting 123</a:t>
            </a:r>
          </a:p>
          <a:p>
            <a:pPr algn="l"/>
            <a:r>
              <a:rPr lang="en-US" dirty="0">
                <a:solidFill>
                  <a:srgbClr val="666666"/>
                </a:solidFill>
              </a:rPr>
              <a:t>Plot per channel</a:t>
            </a:r>
            <a:endParaRPr lang="en-GB" dirty="0">
              <a:solidFill>
                <a:srgbClr val="666666"/>
              </a:solidFill>
            </a:endParaRPr>
          </a:p>
        </p:txBody>
      </p:sp>
      <p:sp>
        <p:nvSpPr>
          <p:cNvPr id="17" name="TextBox 16">
            <a:extLst>
              <a:ext uri="{FF2B5EF4-FFF2-40B4-BE49-F238E27FC236}">
                <a16:creationId xmlns:a16="http://schemas.microsoft.com/office/drawing/2014/main" id="{22D62BEF-D703-4560-8C39-CAF32C1F43E0}"/>
              </a:ext>
            </a:extLst>
          </p:cNvPr>
          <p:cNvSpPr txBox="1"/>
          <p:nvPr/>
        </p:nvSpPr>
        <p:spPr>
          <a:xfrm>
            <a:off x="4796092" y="2333453"/>
            <a:ext cx="599844" cy="369332"/>
          </a:xfrm>
          <a:prstGeom prst="rect">
            <a:avLst/>
          </a:prstGeom>
          <a:noFill/>
        </p:spPr>
        <p:txBody>
          <a:bodyPr wrap="none" rtlCol="0">
            <a:spAutoFit/>
          </a:bodyPr>
          <a:lstStyle/>
          <a:p>
            <a:pPr algn="l"/>
            <a:r>
              <a:rPr lang="en-US" dirty="0">
                <a:solidFill>
                  <a:srgbClr val="666666"/>
                </a:solidFill>
              </a:rPr>
              <a:t>0 ns</a:t>
            </a:r>
            <a:endParaRPr lang="en-GB" dirty="0">
              <a:solidFill>
                <a:srgbClr val="666666"/>
              </a:solidFill>
            </a:endParaRPr>
          </a:p>
        </p:txBody>
      </p:sp>
      <p:pic>
        <p:nvPicPr>
          <p:cNvPr id="7" name="Picture 6">
            <a:extLst>
              <a:ext uri="{FF2B5EF4-FFF2-40B4-BE49-F238E27FC236}">
                <a16:creationId xmlns:a16="http://schemas.microsoft.com/office/drawing/2014/main" id="{7BF62934-A699-40E0-A667-53DE42C0BA77}"/>
              </a:ext>
            </a:extLst>
          </p:cNvPr>
          <p:cNvPicPr>
            <a:picLocks noChangeAspect="1"/>
          </p:cNvPicPr>
          <p:nvPr/>
        </p:nvPicPr>
        <p:blipFill>
          <a:blip r:embed="rId4"/>
          <a:stretch>
            <a:fillRect/>
          </a:stretch>
        </p:blipFill>
        <p:spPr>
          <a:xfrm>
            <a:off x="935463" y="4100051"/>
            <a:ext cx="3813974" cy="2693055"/>
          </a:xfrm>
          <a:prstGeom prst="rect">
            <a:avLst/>
          </a:prstGeom>
        </p:spPr>
      </p:pic>
      <p:pic>
        <p:nvPicPr>
          <p:cNvPr id="10" name="Picture 9">
            <a:extLst>
              <a:ext uri="{FF2B5EF4-FFF2-40B4-BE49-F238E27FC236}">
                <a16:creationId xmlns:a16="http://schemas.microsoft.com/office/drawing/2014/main" id="{3B9E645D-DD57-46BB-9FEE-CA2FBB9CB0F7}"/>
              </a:ext>
            </a:extLst>
          </p:cNvPr>
          <p:cNvPicPr>
            <a:picLocks noChangeAspect="1"/>
          </p:cNvPicPr>
          <p:nvPr/>
        </p:nvPicPr>
        <p:blipFill>
          <a:blip r:embed="rId5"/>
          <a:stretch>
            <a:fillRect/>
          </a:stretch>
        </p:blipFill>
        <p:spPr>
          <a:xfrm>
            <a:off x="7139308" y="4106366"/>
            <a:ext cx="3882808" cy="2751634"/>
          </a:xfrm>
          <a:prstGeom prst="rect">
            <a:avLst/>
          </a:prstGeom>
        </p:spPr>
      </p:pic>
      <p:sp>
        <p:nvSpPr>
          <p:cNvPr id="18" name="TextBox 17">
            <a:extLst>
              <a:ext uri="{FF2B5EF4-FFF2-40B4-BE49-F238E27FC236}">
                <a16:creationId xmlns:a16="http://schemas.microsoft.com/office/drawing/2014/main" id="{07BE4A09-70BC-4264-B1E0-A3667980DF3B}"/>
              </a:ext>
            </a:extLst>
          </p:cNvPr>
          <p:cNvSpPr txBox="1"/>
          <p:nvPr/>
        </p:nvSpPr>
        <p:spPr>
          <a:xfrm>
            <a:off x="10996353" y="2211793"/>
            <a:ext cx="1024639" cy="369332"/>
          </a:xfrm>
          <a:prstGeom prst="rect">
            <a:avLst/>
          </a:prstGeom>
          <a:noFill/>
        </p:spPr>
        <p:txBody>
          <a:bodyPr wrap="none" rtlCol="0">
            <a:spAutoFit/>
          </a:bodyPr>
          <a:lstStyle/>
          <a:p>
            <a:pPr algn="l"/>
            <a:r>
              <a:rPr lang="en-US" dirty="0">
                <a:solidFill>
                  <a:srgbClr val="666666"/>
                </a:solidFill>
              </a:rPr>
              <a:t>3.125 ns</a:t>
            </a:r>
            <a:endParaRPr lang="en-GB" dirty="0">
              <a:solidFill>
                <a:srgbClr val="666666"/>
              </a:solidFill>
            </a:endParaRPr>
          </a:p>
        </p:txBody>
      </p:sp>
      <p:sp>
        <p:nvSpPr>
          <p:cNvPr id="19" name="TextBox 18">
            <a:extLst>
              <a:ext uri="{FF2B5EF4-FFF2-40B4-BE49-F238E27FC236}">
                <a16:creationId xmlns:a16="http://schemas.microsoft.com/office/drawing/2014/main" id="{7BB2F077-7BA8-4A9D-8EA8-190FC63C1065}"/>
              </a:ext>
            </a:extLst>
          </p:cNvPr>
          <p:cNvSpPr txBox="1"/>
          <p:nvPr/>
        </p:nvSpPr>
        <p:spPr>
          <a:xfrm>
            <a:off x="4819749" y="5297517"/>
            <a:ext cx="1024639" cy="369332"/>
          </a:xfrm>
          <a:prstGeom prst="rect">
            <a:avLst/>
          </a:prstGeom>
          <a:noFill/>
        </p:spPr>
        <p:txBody>
          <a:bodyPr wrap="none" rtlCol="0">
            <a:spAutoFit/>
          </a:bodyPr>
          <a:lstStyle/>
          <a:p>
            <a:pPr algn="l"/>
            <a:r>
              <a:rPr lang="en-US" dirty="0">
                <a:solidFill>
                  <a:srgbClr val="666666"/>
                </a:solidFill>
              </a:rPr>
              <a:t>6.125 ns</a:t>
            </a:r>
            <a:endParaRPr lang="en-GB" dirty="0">
              <a:solidFill>
                <a:srgbClr val="666666"/>
              </a:solidFill>
            </a:endParaRPr>
          </a:p>
        </p:txBody>
      </p:sp>
      <p:sp>
        <p:nvSpPr>
          <p:cNvPr id="20" name="TextBox 19">
            <a:extLst>
              <a:ext uri="{FF2B5EF4-FFF2-40B4-BE49-F238E27FC236}">
                <a16:creationId xmlns:a16="http://schemas.microsoft.com/office/drawing/2014/main" id="{74640220-8884-40D8-B6E2-54B749DA81C5}"/>
              </a:ext>
            </a:extLst>
          </p:cNvPr>
          <p:cNvSpPr txBox="1"/>
          <p:nvPr/>
        </p:nvSpPr>
        <p:spPr>
          <a:xfrm>
            <a:off x="11092428" y="5297517"/>
            <a:ext cx="962123" cy="369332"/>
          </a:xfrm>
          <a:prstGeom prst="rect">
            <a:avLst/>
          </a:prstGeom>
          <a:noFill/>
        </p:spPr>
        <p:txBody>
          <a:bodyPr wrap="none" rtlCol="0">
            <a:spAutoFit/>
          </a:bodyPr>
          <a:lstStyle/>
          <a:p>
            <a:pPr algn="l"/>
            <a:r>
              <a:rPr lang="en-US" dirty="0">
                <a:solidFill>
                  <a:srgbClr val="666666"/>
                </a:solidFill>
              </a:rPr>
              <a:t>9.375ns</a:t>
            </a:r>
            <a:endParaRPr lang="en-GB" dirty="0">
              <a:solidFill>
                <a:srgbClr val="666666"/>
              </a:solidFill>
            </a:endParaRPr>
          </a:p>
        </p:txBody>
      </p:sp>
    </p:spTree>
    <p:extLst>
      <p:ext uri="{BB962C8B-B14F-4D97-AF65-F5344CB8AC3E}">
        <p14:creationId xmlns:p14="http://schemas.microsoft.com/office/powerpoint/2010/main" val="652900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TDC calibration</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34</a:t>
            </a:fld>
            <a:endParaRPr lang="sv-SE"/>
          </a:p>
        </p:txBody>
      </p:sp>
      <p:pic>
        <p:nvPicPr>
          <p:cNvPr id="10" name="Content Placeholder 9">
            <a:extLst>
              <a:ext uri="{FF2B5EF4-FFF2-40B4-BE49-F238E27FC236}">
                <a16:creationId xmlns:a16="http://schemas.microsoft.com/office/drawing/2014/main" id="{7CE95649-CD1B-4F9D-8474-8DFFCEEFDF8B}"/>
              </a:ext>
            </a:extLst>
          </p:cNvPr>
          <p:cNvPicPr>
            <a:picLocks noGrp="1" noChangeAspect="1"/>
          </p:cNvPicPr>
          <p:nvPr>
            <p:ph idx="1"/>
          </p:nvPr>
        </p:nvPicPr>
        <p:blipFill>
          <a:blip r:embed="rId2"/>
          <a:srcRect/>
          <a:stretch/>
        </p:blipFill>
        <p:spPr>
          <a:xfrm>
            <a:off x="6420249" y="1248984"/>
            <a:ext cx="5487792" cy="3880188"/>
          </a:xfrm>
        </p:spPr>
      </p:pic>
      <p:pic>
        <p:nvPicPr>
          <p:cNvPr id="12" name="Content Placeholder 11">
            <a:extLst>
              <a:ext uri="{FF2B5EF4-FFF2-40B4-BE49-F238E27FC236}">
                <a16:creationId xmlns:a16="http://schemas.microsoft.com/office/drawing/2014/main" id="{4F096D12-45B0-49BD-A0E8-D1388C005BA8}"/>
              </a:ext>
            </a:extLst>
          </p:cNvPr>
          <p:cNvPicPr>
            <a:picLocks noGrp="1" noChangeAspect="1"/>
          </p:cNvPicPr>
          <p:nvPr>
            <p:ph idx="13"/>
          </p:nvPr>
        </p:nvPicPr>
        <p:blipFill>
          <a:blip r:embed="rId3"/>
          <a:srcRect/>
          <a:stretch/>
        </p:blipFill>
        <p:spPr>
          <a:xfrm>
            <a:off x="471646" y="1248984"/>
            <a:ext cx="5411525" cy="3829643"/>
          </a:xfrm>
        </p:spPr>
      </p:pic>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r>
              <a:rPr lang="en-US" dirty="0"/>
              <a:t>Fit and corrections</a:t>
            </a:r>
          </a:p>
        </p:txBody>
      </p:sp>
      <p:sp>
        <p:nvSpPr>
          <p:cNvPr id="15" name="TextBox 14">
            <a:extLst>
              <a:ext uri="{FF2B5EF4-FFF2-40B4-BE49-F238E27FC236}">
                <a16:creationId xmlns:a16="http://schemas.microsoft.com/office/drawing/2014/main" id="{0520FDEA-4CE5-4176-BB10-2E86F1351A6A}"/>
              </a:ext>
            </a:extLst>
          </p:cNvPr>
          <p:cNvSpPr txBox="1"/>
          <p:nvPr/>
        </p:nvSpPr>
        <p:spPr>
          <a:xfrm>
            <a:off x="815544" y="5206369"/>
            <a:ext cx="4679486" cy="646331"/>
          </a:xfrm>
          <a:prstGeom prst="rect">
            <a:avLst/>
          </a:prstGeom>
          <a:noFill/>
        </p:spPr>
        <p:txBody>
          <a:bodyPr wrap="none" rtlCol="0">
            <a:spAutoFit/>
          </a:bodyPr>
          <a:lstStyle/>
          <a:p>
            <a:pPr algn="l"/>
            <a:r>
              <a:rPr lang="en-US" dirty="0">
                <a:solidFill>
                  <a:srgbClr val="666666"/>
                </a:solidFill>
              </a:rPr>
              <a:t>Fit to determine offset and slope corrections</a:t>
            </a:r>
          </a:p>
          <a:p>
            <a:pPr algn="l"/>
            <a:r>
              <a:rPr lang="en-US" dirty="0">
                <a:solidFill>
                  <a:srgbClr val="666666"/>
                </a:solidFill>
              </a:rPr>
              <a:t>Plot per channel</a:t>
            </a:r>
            <a:endParaRPr lang="en-GB" dirty="0">
              <a:solidFill>
                <a:srgbClr val="666666"/>
              </a:solidFill>
            </a:endParaRPr>
          </a:p>
        </p:txBody>
      </p:sp>
      <p:sp>
        <p:nvSpPr>
          <p:cNvPr id="16" name="TextBox 15">
            <a:extLst>
              <a:ext uri="{FF2B5EF4-FFF2-40B4-BE49-F238E27FC236}">
                <a16:creationId xmlns:a16="http://schemas.microsoft.com/office/drawing/2014/main" id="{9A3A50DE-06CD-43A4-BC15-D3256D29C6B9}"/>
              </a:ext>
            </a:extLst>
          </p:cNvPr>
          <p:cNvSpPr txBox="1"/>
          <p:nvPr/>
        </p:nvSpPr>
        <p:spPr>
          <a:xfrm>
            <a:off x="7943336" y="5206369"/>
            <a:ext cx="3039807" cy="646331"/>
          </a:xfrm>
          <a:prstGeom prst="rect">
            <a:avLst/>
          </a:prstGeom>
          <a:noFill/>
        </p:spPr>
        <p:txBody>
          <a:bodyPr wrap="none" rtlCol="0">
            <a:spAutoFit/>
          </a:bodyPr>
          <a:lstStyle/>
          <a:p>
            <a:pPr algn="l"/>
            <a:r>
              <a:rPr lang="en-US" dirty="0">
                <a:solidFill>
                  <a:srgbClr val="666666"/>
                </a:solidFill>
              </a:rPr>
              <a:t>Offset and slope corrections</a:t>
            </a:r>
          </a:p>
          <a:p>
            <a:pPr algn="l"/>
            <a:r>
              <a:rPr lang="en-US" dirty="0">
                <a:solidFill>
                  <a:srgbClr val="666666"/>
                </a:solidFill>
              </a:rPr>
              <a:t>Plot per VMM</a:t>
            </a:r>
            <a:endParaRPr lang="en-GB" dirty="0">
              <a:solidFill>
                <a:srgbClr val="666666"/>
              </a:solidFill>
            </a:endParaRPr>
          </a:p>
        </p:txBody>
      </p:sp>
      <p:sp>
        <p:nvSpPr>
          <p:cNvPr id="7" name="TextBox 6">
            <a:extLst>
              <a:ext uri="{FF2B5EF4-FFF2-40B4-BE49-F238E27FC236}">
                <a16:creationId xmlns:a16="http://schemas.microsoft.com/office/drawing/2014/main" id="{8648A47E-1A14-49BB-9AAC-8EDBED4043C0}"/>
              </a:ext>
            </a:extLst>
          </p:cNvPr>
          <p:cNvSpPr txBox="1"/>
          <p:nvPr/>
        </p:nvSpPr>
        <p:spPr>
          <a:xfrm>
            <a:off x="1460878" y="6060368"/>
            <a:ext cx="10017614" cy="369332"/>
          </a:xfrm>
          <a:prstGeom prst="rect">
            <a:avLst/>
          </a:prstGeom>
          <a:noFill/>
        </p:spPr>
        <p:txBody>
          <a:bodyPr wrap="none" rtlCol="0">
            <a:spAutoFit/>
          </a:bodyPr>
          <a:lstStyle/>
          <a:p>
            <a:pPr algn="l"/>
            <a:r>
              <a:rPr lang="en-US" dirty="0">
                <a:solidFill>
                  <a:srgbClr val="FF0000"/>
                </a:solidFill>
              </a:rPr>
              <a:t>To Do: compare different TAC slopes, shaping times, test whether corrections are stable over time</a:t>
            </a:r>
            <a:endParaRPr lang="en-GB" dirty="0">
              <a:solidFill>
                <a:srgbClr val="FF0000"/>
              </a:solidFill>
            </a:endParaRPr>
          </a:p>
        </p:txBody>
      </p:sp>
    </p:spTree>
    <p:extLst>
      <p:ext uri="{BB962C8B-B14F-4D97-AF65-F5344CB8AC3E}">
        <p14:creationId xmlns:p14="http://schemas.microsoft.com/office/powerpoint/2010/main" val="3002368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3D81-D018-064C-868F-AEDC8E3F38BC}"/>
              </a:ext>
            </a:extLst>
          </p:cNvPr>
          <p:cNvSpPr>
            <a:spLocks noGrp="1"/>
          </p:cNvSpPr>
          <p:nvPr>
            <p:ph type="title"/>
          </p:nvPr>
        </p:nvSpPr>
        <p:spPr/>
        <p:txBody>
          <a:bodyPr/>
          <a:lstStyle/>
          <a:p>
            <a:r>
              <a:rPr lang="en-US" dirty="0"/>
              <a:t>S-curve</a:t>
            </a:r>
          </a:p>
        </p:txBody>
      </p:sp>
      <p:sp>
        <p:nvSpPr>
          <p:cNvPr id="3" name="Date Placeholder 2">
            <a:extLst>
              <a:ext uri="{FF2B5EF4-FFF2-40B4-BE49-F238E27FC236}">
                <a16:creationId xmlns:a16="http://schemas.microsoft.com/office/drawing/2014/main" id="{46B2F322-9A3B-104A-87FC-BB3780D70A85}"/>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B053F9E-9E07-684B-BE4B-7CAB97C960FE}"/>
              </a:ext>
            </a:extLst>
          </p:cNvPr>
          <p:cNvSpPr>
            <a:spLocks noGrp="1"/>
          </p:cNvSpPr>
          <p:nvPr>
            <p:ph type="ftr" sz="quarter" idx="11"/>
          </p:nvPr>
        </p:nvSpPr>
        <p:spPr/>
        <p:txBody>
          <a:bodyPr/>
          <a:lstStyle/>
          <a:p>
            <a:r>
              <a:rPr lang="sv-SE" dirty="0"/>
              <a:t>ESS </a:t>
            </a:r>
            <a:r>
              <a:rPr lang="sv-SE" dirty="0" err="1"/>
              <a:t>firmware</a:t>
            </a:r>
            <a:r>
              <a:rPr lang="sv-SE" dirty="0"/>
              <a:t> </a:t>
            </a:r>
            <a:r>
              <a:rPr lang="sv-SE" dirty="0" err="1"/>
              <a:t>activities</a:t>
            </a:r>
            <a:endParaRPr lang="sv-SE" dirty="0"/>
          </a:p>
        </p:txBody>
      </p:sp>
      <p:sp>
        <p:nvSpPr>
          <p:cNvPr id="5" name="Slide Number Placeholder 4">
            <a:extLst>
              <a:ext uri="{FF2B5EF4-FFF2-40B4-BE49-F238E27FC236}">
                <a16:creationId xmlns:a16="http://schemas.microsoft.com/office/drawing/2014/main" id="{70AB96A8-4687-8C4D-99FC-7E46E829543F}"/>
              </a:ext>
            </a:extLst>
          </p:cNvPr>
          <p:cNvSpPr>
            <a:spLocks noGrp="1"/>
          </p:cNvSpPr>
          <p:nvPr>
            <p:ph type="sldNum" sz="quarter" idx="12"/>
          </p:nvPr>
        </p:nvSpPr>
        <p:spPr/>
        <p:txBody>
          <a:bodyPr/>
          <a:lstStyle/>
          <a:p>
            <a:fld id="{F7283078-D760-1647-8B80-66BA8B52336D}" type="slidenum">
              <a:rPr lang="sv-SE" smtClean="0"/>
              <a:t>35</a:t>
            </a:fld>
            <a:endParaRPr lang="sv-SE"/>
          </a:p>
        </p:txBody>
      </p:sp>
      <p:sp>
        <p:nvSpPr>
          <p:cNvPr id="6" name="Content Placeholder 5">
            <a:extLst>
              <a:ext uri="{FF2B5EF4-FFF2-40B4-BE49-F238E27FC236}">
                <a16:creationId xmlns:a16="http://schemas.microsoft.com/office/drawing/2014/main" id="{B969DEE7-4255-9F4E-8C55-46C8DA8517BD}"/>
              </a:ext>
            </a:extLst>
          </p:cNvPr>
          <p:cNvSpPr>
            <a:spLocks noGrp="1"/>
          </p:cNvSpPr>
          <p:nvPr>
            <p:ph idx="1"/>
          </p:nvPr>
        </p:nvSpPr>
        <p:spPr>
          <a:xfrm>
            <a:off x="1094400" y="1562400"/>
            <a:ext cx="5573195" cy="4768062"/>
          </a:xfrm>
        </p:spPr>
        <p:txBody>
          <a:bodyPr/>
          <a:lstStyle/>
          <a:p>
            <a:pPr>
              <a:buFont typeface="Arial" panose="020B0604020202020204" pitchFamily="34" charset="0"/>
              <a:buChar char="•"/>
            </a:pPr>
            <a:r>
              <a:rPr lang="en-US" dirty="0"/>
              <a:t>Pulse all channels with internal test pulses</a:t>
            </a:r>
          </a:p>
          <a:p>
            <a:pPr>
              <a:buFont typeface="Arial" panose="020B0604020202020204" pitchFamily="34" charset="0"/>
              <a:buChar char="•"/>
            </a:pPr>
            <a:r>
              <a:rPr lang="en-US" dirty="0"/>
              <a:t>Shift the global threshold in steps of one DAC</a:t>
            </a:r>
          </a:p>
          <a:p>
            <a:pPr>
              <a:buFont typeface="Arial" panose="020B0604020202020204" pitchFamily="34" charset="0"/>
              <a:buChar char="•"/>
            </a:pPr>
            <a:r>
              <a:rPr lang="en-US" dirty="0"/>
              <a:t>Count the number of hits per channel per threshold setting</a:t>
            </a:r>
          </a:p>
          <a:p>
            <a:pPr>
              <a:buFont typeface="Arial" panose="020B0604020202020204" pitchFamily="34" charset="0"/>
              <a:buChar char="•"/>
            </a:pPr>
            <a:r>
              <a:rPr lang="en-US" dirty="0"/>
              <a:t>Fit complementary error function to data (</a:t>
            </a:r>
            <a:r>
              <a:rPr lang="en-US" dirty="0" err="1"/>
              <a:t>alglib</a:t>
            </a:r>
            <a:r>
              <a:rPr lang="en-US" dirty="0"/>
              <a:t>: nonlinear regression using function values and gradient) </a:t>
            </a:r>
          </a:p>
          <a:p>
            <a:pPr>
              <a:buFont typeface="Arial" panose="020B0604020202020204" pitchFamily="34" charset="0"/>
              <a:buChar char="•"/>
            </a:pPr>
            <a:r>
              <a:rPr lang="en-US" dirty="0"/>
              <a:t>On Windows, work only for a few channels at a time, otherwise rates do not reach 10 kHz</a:t>
            </a:r>
          </a:p>
          <a:p>
            <a:pPr>
              <a:buFont typeface="Arial" panose="020B0604020202020204" pitchFamily="34" charset="0"/>
              <a:buChar char="•"/>
            </a:pPr>
            <a:r>
              <a:rPr lang="en-US" dirty="0"/>
              <a:t>On Linux, works for a whole VMM (64 channels)</a:t>
            </a:r>
          </a:p>
          <a:p>
            <a:pPr>
              <a:buFont typeface="Arial" panose="020B0604020202020204" pitchFamily="34" charset="0"/>
              <a:buChar char="•"/>
            </a:pPr>
            <a:r>
              <a:rPr lang="en-US" dirty="0"/>
              <a:t>Problem: A step of 1 DAC is equivalent to about 0.8 mV, this is very coarse for channels with low noise, fit not always good for steep drop in rates</a:t>
            </a:r>
          </a:p>
        </p:txBody>
      </p:sp>
      <p:pic>
        <p:nvPicPr>
          <p:cNvPr id="10" name="Content Placeholder 9">
            <a:extLst>
              <a:ext uri="{FF2B5EF4-FFF2-40B4-BE49-F238E27FC236}">
                <a16:creationId xmlns:a16="http://schemas.microsoft.com/office/drawing/2014/main" id="{21ECDEE6-ECE0-4421-AD18-93FC362F7645}"/>
              </a:ext>
            </a:extLst>
          </p:cNvPr>
          <p:cNvPicPr>
            <a:picLocks noGrp="1" noChangeAspect="1"/>
          </p:cNvPicPr>
          <p:nvPr>
            <p:ph idx="13"/>
          </p:nvPr>
        </p:nvPicPr>
        <p:blipFill>
          <a:blip r:embed="rId2"/>
          <a:stretch>
            <a:fillRect/>
          </a:stretch>
        </p:blipFill>
        <p:spPr>
          <a:xfrm>
            <a:off x="6667595" y="1562100"/>
            <a:ext cx="4406710" cy="4768850"/>
          </a:xfrm>
        </p:spPr>
      </p:pic>
      <p:sp>
        <p:nvSpPr>
          <p:cNvPr id="8" name="Text Placeholder 7">
            <a:extLst>
              <a:ext uri="{FF2B5EF4-FFF2-40B4-BE49-F238E27FC236}">
                <a16:creationId xmlns:a16="http://schemas.microsoft.com/office/drawing/2014/main" id="{0460C6B0-EB16-E743-B257-8BF754AD56B2}"/>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82229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724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AAFB-ED4C-7B4B-8F2F-4F8E18049CB8}"/>
              </a:ext>
            </a:extLst>
          </p:cNvPr>
          <p:cNvSpPr>
            <a:spLocks noGrp="1"/>
          </p:cNvSpPr>
          <p:nvPr>
            <p:ph type="title"/>
          </p:nvPr>
        </p:nvSpPr>
        <p:spPr/>
        <p:txBody>
          <a:bodyPr/>
          <a:lstStyle/>
          <a:p>
            <a:r>
              <a:rPr lang="en-US" dirty="0" err="1"/>
              <a:t>Inkind</a:t>
            </a:r>
            <a:r>
              <a:rPr lang="en-US" dirty="0"/>
              <a:t> project for NMX</a:t>
            </a:r>
          </a:p>
        </p:txBody>
      </p:sp>
      <p:sp>
        <p:nvSpPr>
          <p:cNvPr id="3" name="Date Placeholder 2">
            <a:extLst>
              <a:ext uri="{FF2B5EF4-FFF2-40B4-BE49-F238E27FC236}">
                <a16:creationId xmlns:a16="http://schemas.microsoft.com/office/drawing/2014/main" id="{B4AC27AF-4AB7-1D4A-9171-4ED8187CD754}"/>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6CB0C74F-E07A-8546-B098-68881F6D362A}"/>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91C25FF3-3C0B-E745-B9A6-019608DB1A39}"/>
              </a:ext>
            </a:extLst>
          </p:cNvPr>
          <p:cNvSpPr>
            <a:spLocks noGrp="1"/>
          </p:cNvSpPr>
          <p:nvPr>
            <p:ph type="sldNum" sz="quarter" idx="12"/>
          </p:nvPr>
        </p:nvSpPr>
        <p:spPr/>
        <p:txBody>
          <a:bodyPr/>
          <a:lstStyle/>
          <a:p>
            <a:fld id="{F7283078-D760-1647-8B80-66BA8B52336D}" type="slidenum">
              <a:rPr lang="sv-SE" smtClean="0"/>
              <a:t>4</a:t>
            </a:fld>
            <a:endParaRPr lang="sv-SE"/>
          </a:p>
        </p:txBody>
      </p:sp>
      <p:sp>
        <p:nvSpPr>
          <p:cNvPr id="6" name="Content Placeholder 5">
            <a:extLst>
              <a:ext uri="{FF2B5EF4-FFF2-40B4-BE49-F238E27FC236}">
                <a16:creationId xmlns:a16="http://schemas.microsoft.com/office/drawing/2014/main" id="{FE4F9D7B-83E2-D344-BD53-FABDDDB64A14}"/>
              </a:ext>
            </a:extLst>
          </p:cNvPr>
          <p:cNvSpPr>
            <a:spLocks noGrp="1"/>
          </p:cNvSpPr>
          <p:nvPr>
            <p:ph idx="1"/>
          </p:nvPr>
        </p:nvSpPr>
        <p:spPr>
          <a:xfrm>
            <a:off x="1094399" y="1562400"/>
            <a:ext cx="9989495" cy="4768062"/>
          </a:xfrm>
        </p:spPr>
        <p:txBody>
          <a:bodyPr/>
          <a:lstStyle/>
          <a:p>
            <a:pPr>
              <a:buFont typeface="Arial" panose="020B0604020202020204" pitchFamily="34" charset="0"/>
              <a:buChar char="•"/>
            </a:pPr>
            <a:r>
              <a:rPr lang="en-US" dirty="0"/>
              <a:t> Project between the electronics department of Tallinn University and ESS NMX, signed just before Xmas in 2019</a:t>
            </a:r>
          </a:p>
          <a:p>
            <a:pPr>
              <a:buFont typeface="Arial" panose="020B0604020202020204" pitchFamily="34" charset="0"/>
              <a:buChar char="•"/>
            </a:pPr>
            <a:r>
              <a:rPr lang="en-US" dirty="0"/>
              <a:t> Aim of the project was to clean up the hybrid firmware, refactor and document it</a:t>
            </a:r>
          </a:p>
          <a:p>
            <a:pPr>
              <a:buFont typeface="Arial" panose="020B0604020202020204" pitchFamily="34" charset="0"/>
              <a:buChar char="•"/>
            </a:pPr>
            <a:r>
              <a:rPr lang="en-US" dirty="0"/>
              <a:t> Person chosen: Sergei </a:t>
            </a:r>
            <a:r>
              <a:rPr lang="en-US" dirty="0" err="1"/>
              <a:t>Odintsov</a:t>
            </a:r>
            <a:r>
              <a:rPr lang="en-US" dirty="0"/>
              <a:t>, Electronics Engineer, FPGA expert, at the moment finishing his PhD </a:t>
            </a:r>
          </a:p>
          <a:p>
            <a:pPr>
              <a:buFont typeface="Arial" panose="020B0604020202020204" pitchFamily="34" charset="0"/>
              <a:buChar char="•"/>
            </a:pPr>
            <a:r>
              <a:rPr lang="en-US" dirty="0"/>
              <a:t> Original plan was, Sergei comes to CERN for a few weeks to get familiar with the SRS, and works together with Marek</a:t>
            </a:r>
          </a:p>
          <a:p>
            <a:pPr>
              <a:buFont typeface="Arial" panose="020B0604020202020204" pitchFamily="34" charset="0"/>
              <a:buChar char="•"/>
            </a:pPr>
            <a:r>
              <a:rPr lang="en-US" dirty="0"/>
              <a:t> But then came Corona…</a:t>
            </a:r>
          </a:p>
          <a:p>
            <a:pPr>
              <a:buFont typeface="Arial" panose="020B0604020202020204" pitchFamily="34" charset="0"/>
              <a:buChar char="•"/>
            </a:pPr>
            <a:r>
              <a:rPr lang="en-US" dirty="0"/>
              <a:t> We did not have a spare SRS system to send to Tallinn,  therefore we set up a PC so that Sergei could have remote access to an SRS system via </a:t>
            </a:r>
            <a:r>
              <a:rPr lang="en-US" dirty="0" err="1"/>
              <a:t>Teamviewer</a:t>
            </a:r>
            <a:r>
              <a:rPr lang="en-US" dirty="0"/>
              <a:t> </a:t>
            </a:r>
          </a:p>
          <a:p>
            <a:pPr marL="0" indent="0">
              <a:buNone/>
            </a:pPr>
            <a:endParaRPr lang="en-US" dirty="0"/>
          </a:p>
          <a:p>
            <a:endParaRPr lang="en-US" dirty="0"/>
          </a:p>
        </p:txBody>
      </p:sp>
      <p:sp>
        <p:nvSpPr>
          <p:cNvPr id="8" name="Text Placeholder 7">
            <a:extLst>
              <a:ext uri="{FF2B5EF4-FFF2-40B4-BE49-F238E27FC236}">
                <a16:creationId xmlns:a16="http://schemas.microsoft.com/office/drawing/2014/main" id="{3E252A6A-164E-6E40-B18A-F0563C76A502}"/>
              </a:ext>
            </a:extLst>
          </p:cNvPr>
          <p:cNvSpPr>
            <a:spLocks noGrp="1"/>
          </p:cNvSpPr>
          <p:nvPr>
            <p:ph type="body" sz="quarter" idx="14"/>
          </p:nvPr>
        </p:nvSpPr>
        <p:spPr/>
        <p:txBody>
          <a:bodyPr/>
          <a:lstStyle/>
          <a:p>
            <a:r>
              <a:rPr lang="en-US" dirty="0"/>
              <a:t>Tallinn University: Refactoring firmware for RD51 VMM3a hybrid</a:t>
            </a:r>
          </a:p>
        </p:txBody>
      </p:sp>
    </p:spTree>
    <p:extLst>
      <p:ext uri="{BB962C8B-B14F-4D97-AF65-F5344CB8AC3E}">
        <p14:creationId xmlns:p14="http://schemas.microsoft.com/office/powerpoint/2010/main" val="3938311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66B6A-B7BE-3740-AF81-67BE10CAD32D}"/>
              </a:ext>
            </a:extLst>
          </p:cNvPr>
          <p:cNvSpPr>
            <a:spLocks noGrp="1"/>
          </p:cNvSpPr>
          <p:nvPr>
            <p:ph type="title"/>
          </p:nvPr>
        </p:nvSpPr>
        <p:spPr/>
        <p:txBody>
          <a:bodyPr/>
          <a:lstStyle/>
          <a:p>
            <a:r>
              <a:rPr lang="en-US" dirty="0"/>
              <a:t>RD51 VMM3a hybrid firmware</a:t>
            </a:r>
          </a:p>
        </p:txBody>
      </p:sp>
      <p:sp>
        <p:nvSpPr>
          <p:cNvPr id="3" name="Date Placeholder 2">
            <a:extLst>
              <a:ext uri="{FF2B5EF4-FFF2-40B4-BE49-F238E27FC236}">
                <a16:creationId xmlns:a16="http://schemas.microsoft.com/office/drawing/2014/main" id="{AF462612-5034-0C42-BA90-A6E7290804A3}"/>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A0AE00A-D839-6040-BE08-6343152A033F}"/>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BE4FC820-463C-CD4E-8C4D-C350D4456FBF}"/>
              </a:ext>
            </a:extLst>
          </p:cNvPr>
          <p:cNvSpPr>
            <a:spLocks noGrp="1"/>
          </p:cNvSpPr>
          <p:nvPr>
            <p:ph type="sldNum" sz="quarter" idx="12"/>
          </p:nvPr>
        </p:nvSpPr>
        <p:spPr/>
        <p:txBody>
          <a:bodyPr/>
          <a:lstStyle/>
          <a:p>
            <a:fld id="{F7283078-D760-1647-8B80-66BA8B52336D}" type="slidenum">
              <a:rPr lang="sv-SE" smtClean="0"/>
              <a:t>5</a:t>
            </a:fld>
            <a:endParaRPr lang="sv-SE"/>
          </a:p>
        </p:txBody>
      </p:sp>
      <p:pic>
        <p:nvPicPr>
          <p:cNvPr id="14" name="Content Placeholder 13">
            <a:extLst>
              <a:ext uri="{FF2B5EF4-FFF2-40B4-BE49-F238E27FC236}">
                <a16:creationId xmlns:a16="http://schemas.microsoft.com/office/drawing/2014/main" id="{07E2C425-A033-4B46-BA70-3C84E066CBFD}"/>
              </a:ext>
            </a:extLst>
          </p:cNvPr>
          <p:cNvPicPr>
            <a:picLocks noGrp="1" noChangeAspect="1"/>
          </p:cNvPicPr>
          <p:nvPr>
            <p:ph idx="1"/>
          </p:nvPr>
        </p:nvPicPr>
        <p:blipFill>
          <a:blip r:embed="rId2"/>
          <a:srcRect/>
          <a:stretch/>
        </p:blipFill>
        <p:spPr>
          <a:xfrm>
            <a:off x="6969210" y="3429000"/>
            <a:ext cx="4794857" cy="3369514"/>
          </a:xfrm>
        </p:spPr>
      </p:pic>
      <p:pic>
        <p:nvPicPr>
          <p:cNvPr id="10" name="Content Placeholder 9">
            <a:extLst>
              <a:ext uri="{FF2B5EF4-FFF2-40B4-BE49-F238E27FC236}">
                <a16:creationId xmlns:a16="http://schemas.microsoft.com/office/drawing/2014/main" id="{ADC3B3D2-2B15-45DD-B2ED-EB5F96F35FEC}"/>
              </a:ext>
            </a:extLst>
          </p:cNvPr>
          <p:cNvPicPr>
            <a:picLocks noGrp="1" noChangeAspect="1"/>
          </p:cNvPicPr>
          <p:nvPr>
            <p:ph idx="13"/>
          </p:nvPr>
        </p:nvPicPr>
        <p:blipFill>
          <a:blip r:embed="rId3"/>
          <a:srcRect/>
          <a:stretch/>
        </p:blipFill>
        <p:spPr>
          <a:xfrm>
            <a:off x="788277" y="3467000"/>
            <a:ext cx="5997146" cy="3373395"/>
          </a:xfrm>
        </p:spPr>
      </p:pic>
      <p:sp>
        <p:nvSpPr>
          <p:cNvPr id="8" name="Text Placeholder 7">
            <a:extLst>
              <a:ext uri="{FF2B5EF4-FFF2-40B4-BE49-F238E27FC236}">
                <a16:creationId xmlns:a16="http://schemas.microsoft.com/office/drawing/2014/main" id="{56BEF759-7B06-F546-B130-68B3BBEABC63}"/>
              </a:ext>
            </a:extLst>
          </p:cNvPr>
          <p:cNvSpPr>
            <a:spLocks noGrp="1"/>
          </p:cNvSpPr>
          <p:nvPr>
            <p:ph type="body" sz="quarter" idx="14"/>
          </p:nvPr>
        </p:nvSpPr>
        <p:spPr/>
        <p:txBody>
          <a:bodyPr/>
          <a:lstStyle/>
          <a:p>
            <a:r>
              <a:rPr lang="en-US" dirty="0"/>
              <a:t>Change of Xilinx tool</a:t>
            </a:r>
          </a:p>
        </p:txBody>
      </p:sp>
      <p:sp>
        <p:nvSpPr>
          <p:cNvPr id="15" name="Content Placeholder 5">
            <a:extLst>
              <a:ext uri="{FF2B5EF4-FFF2-40B4-BE49-F238E27FC236}">
                <a16:creationId xmlns:a16="http://schemas.microsoft.com/office/drawing/2014/main" id="{463DEEF3-F234-4D27-9AC2-9353E9640B5B}"/>
              </a:ext>
            </a:extLst>
          </p:cNvPr>
          <p:cNvSpPr txBox="1">
            <a:spLocks/>
          </p:cNvSpPr>
          <p:nvPr/>
        </p:nvSpPr>
        <p:spPr>
          <a:xfrm>
            <a:off x="1103709" y="1586761"/>
            <a:ext cx="10143320" cy="1800358"/>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600" dirty="0"/>
              <a:t> Xilinx </a:t>
            </a:r>
            <a:r>
              <a:rPr lang="en-US" sz="1600" dirty="0" err="1"/>
              <a:t>Vivado</a:t>
            </a:r>
            <a:r>
              <a:rPr lang="en-US" sz="1600" dirty="0"/>
              <a:t> (tool for series 7), the successor of the much hated ISE, was build using </a:t>
            </a:r>
            <a:r>
              <a:rPr lang="en-US" sz="1600" dirty="0" err="1"/>
              <a:t>Planahead</a:t>
            </a:r>
            <a:r>
              <a:rPr lang="en-US" sz="1600" dirty="0"/>
              <a:t> technology</a:t>
            </a:r>
          </a:p>
          <a:p>
            <a:pPr>
              <a:buFont typeface="Arial" panose="020B0604020202020204" pitchFamily="34" charset="0"/>
              <a:buChar char="•"/>
            </a:pPr>
            <a:r>
              <a:rPr lang="en-US" sz="1600" dirty="0"/>
              <a:t> </a:t>
            </a:r>
            <a:r>
              <a:rPr lang="en-US" sz="1600" dirty="0" err="1"/>
              <a:t>Planahead</a:t>
            </a:r>
            <a:r>
              <a:rPr lang="en-US" sz="1600" dirty="0"/>
              <a:t> can be used instead of ISE for </a:t>
            </a:r>
            <a:r>
              <a:rPr lang="en-US" sz="1600" dirty="0" err="1"/>
              <a:t>Virtex</a:t>
            </a:r>
            <a:r>
              <a:rPr lang="en-US" sz="1600" dirty="0"/>
              <a:t> 6 and Spartan 6</a:t>
            </a:r>
          </a:p>
          <a:p>
            <a:pPr>
              <a:buFont typeface="Arial" panose="020B0604020202020204" pitchFamily="34" charset="0"/>
              <a:buChar char="•"/>
            </a:pPr>
            <a:r>
              <a:rPr lang="en-US" sz="1600" dirty="0"/>
              <a:t> Repo does not store numerous ISE project files anymore, or even </a:t>
            </a:r>
            <a:r>
              <a:rPr lang="en-US" sz="1600" dirty="0" err="1"/>
              <a:t>Planahead</a:t>
            </a:r>
            <a:r>
              <a:rPr lang="en-US" sz="1600" dirty="0"/>
              <a:t> project, just </a:t>
            </a:r>
            <a:r>
              <a:rPr lang="en-US" sz="1600" dirty="0" err="1"/>
              <a:t>tcl</a:t>
            </a:r>
            <a:r>
              <a:rPr lang="en-US" sz="1600" dirty="0"/>
              <a:t> script (fun fact: Marek, Sergei and Steven came up in parallel with the same solution)</a:t>
            </a:r>
          </a:p>
          <a:p>
            <a:pPr>
              <a:buFont typeface="Arial" panose="020B0604020202020204" pitchFamily="34" charset="0"/>
              <a:buChar char="•"/>
            </a:pPr>
            <a:r>
              <a:rPr lang="en-US" sz="1600" dirty="0"/>
              <a:t>TCL script is executed in </a:t>
            </a:r>
            <a:r>
              <a:rPr lang="en-US" sz="1600" dirty="0" err="1"/>
              <a:t>Planahead</a:t>
            </a:r>
            <a:r>
              <a:rPr lang="en-US" sz="1600" dirty="0"/>
              <a:t> and creates the project</a:t>
            </a:r>
          </a:p>
          <a:p>
            <a:pPr marL="0" indent="0">
              <a:buFont typeface="Segoe UI" panose="020B0502040204020203" pitchFamily="34" charset="0"/>
              <a:buNone/>
            </a:pPr>
            <a:endParaRPr lang="en-US" sz="1600" baseline="30000" dirty="0"/>
          </a:p>
        </p:txBody>
      </p:sp>
    </p:spTree>
    <p:extLst>
      <p:ext uri="{BB962C8B-B14F-4D97-AF65-F5344CB8AC3E}">
        <p14:creationId xmlns:p14="http://schemas.microsoft.com/office/powerpoint/2010/main" val="1535353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66B6A-B7BE-3740-AF81-67BE10CAD32D}"/>
              </a:ext>
            </a:extLst>
          </p:cNvPr>
          <p:cNvSpPr>
            <a:spLocks noGrp="1"/>
          </p:cNvSpPr>
          <p:nvPr>
            <p:ph type="title"/>
          </p:nvPr>
        </p:nvSpPr>
        <p:spPr/>
        <p:txBody>
          <a:bodyPr/>
          <a:lstStyle/>
          <a:p>
            <a:r>
              <a:rPr lang="en-US" dirty="0"/>
              <a:t>RD51 VMM3a hybrid firmware</a:t>
            </a:r>
          </a:p>
        </p:txBody>
      </p:sp>
      <p:sp>
        <p:nvSpPr>
          <p:cNvPr id="3" name="Date Placeholder 2">
            <a:extLst>
              <a:ext uri="{FF2B5EF4-FFF2-40B4-BE49-F238E27FC236}">
                <a16:creationId xmlns:a16="http://schemas.microsoft.com/office/drawing/2014/main" id="{AF462612-5034-0C42-BA90-A6E7290804A3}"/>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A0AE00A-D839-6040-BE08-6343152A033F}"/>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BE4FC820-463C-CD4E-8C4D-C350D4456FBF}"/>
              </a:ext>
            </a:extLst>
          </p:cNvPr>
          <p:cNvSpPr>
            <a:spLocks noGrp="1"/>
          </p:cNvSpPr>
          <p:nvPr>
            <p:ph type="sldNum" sz="quarter" idx="12"/>
          </p:nvPr>
        </p:nvSpPr>
        <p:spPr/>
        <p:txBody>
          <a:bodyPr/>
          <a:lstStyle/>
          <a:p>
            <a:fld id="{F7283078-D760-1647-8B80-66BA8B52336D}" type="slidenum">
              <a:rPr lang="sv-SE" smtClean="0"/>
              <a:t>6</a:t>
            </a:fld>
            <a:endParaRPr lang="sv-SE"/>
          </a:p>
        </p:txBody>
      </p:sp>
      <p:pic>
        <p:nvPicPr>
          <p:cNvPr id="14" name="Content Placeholder 13">
            <a:extLst>
              <a:ext uri="{FF2B5EF4-FFF2-40B4-BE49-F238E27FC236}">
                <a16:creationId xmlns:a16="http://schemas.microsoft.com/office/drawing/2014/main" id="{07E2C425-A033-4B46-BA70-3C84E066CBFD}"/>
              </a:ext>
            </a:extLst>
          </p:cNvPr>
          <p:cNvPicPr>
            <a:picLocks noGrp="1" noChangeAspect="1"/>
          </p:cNvPicPr>
          <p:nvPr>
            <p:ph idx="1"/>
          </p:nvPr>
        </p:nvPicPr>
        <p:blipFill>
          <a:blip r:embed="rId2"/>
          <a:srcRect/>
          <a:stretch/>
        </p:blipFill>
        <p:spPr>
          <a:xfrm>
            <a:off x="4637236" y="3777528"/>
            <a:ext cx="2806207" cy="2393838"/>
          </a:xfrm>
        </p:spPr>
      </p:pic>
      <p:pic>
        <p:nvPicPr>
          <p:cNvPr id="10" name="Content Placeholder 9">
            <a:extLst>
              <a:ext uri="{FF2B5EF4-FFF2-40B4-BE49-F238E27FC236}">
                <a16:creationId xmlns:a16="http://schemas.microsoft.com/office/drawing/2014/main" id="{ADC3B3D2-2B15-45DD-B2ED-EB5F96F35FEC}"/>
              </a:ext>
            </a:extLst>
          </p:cNvPr>
          <p:cNvPicPr>
            <a:picLocks noGrp="1" noChangeAspect="1"/>
          </p:cNvPicPr>
          <p:nvPr>
            <p:ph idx="13"/>
          </p:nvPr>
        </p:nvPicPr>
        <p:blipFill>
          <a:blip r:embed="rId3"/>
          <a:srcRect/>
          <a:stretch/>
        </p:blipFill>
        <p:spPr>
          <a:xfrm>
            <a:off x="7443443" y="1195764"/>
            <a:ext cx="4724804" cy="4284458"/>
          </a:xfrm>
        </p:spPr>
      </p:pic>
      <p:sp>
        <p:nvSpPr>
          <p:cNvPr id="8" name="Text Placeholder 7">
            <a:extLst>
              <a:ext uri="{FF2B5EF4-FFF2-40B4-BE49-F238E27FC236}">
                <a16:creationId xmlns:a16="http://schemas.microsoft.com/office/drawing/2014/main" id="{56BEF759-7B06-F546-B130-68B3BBEABC63}"/>
              </a:ext>
            </a:extLst>
          </p:cNvPr>
          <p:cNvSpPr>
            <a:spLocks noGrp="1"/>
          </p:cNvSpPr>
          <p:nvPr>
            <p:ph type="body" sz="quarter" idx="14"/>
          </p:nvPr>
        </p:nvSpPr>
        <p:spPr/>
        <p:txBody>
          <a:bodyPr/>
          <a:lstStyle/>
          <a:p>
            <a:r>
              <a:rPr lang="en-US" dirty="0"/>
              <a:t>Change of repository logic</a:t>
            </a:r>
          </a:p>
        </p:txBody>
      </p:sp>
      <p:sp>
        <p:nvSpPr>
          <p:cNvPr id="15" name="Content Placeholder 5">
            <a:extLst>
              <a:ext uri="{FF2B5EF4-FFF2-40B4-BE49-F238E27FC236}">
                <a16:creationId xmlns:a16="http://schemas.microsoft.com/office/drawing/2014/main" id="{463DEEF3-F234-4D27-9AC2-9353E9640B5B}"/>
              </a:ext>
            </a:extLst>
          </p:cNvPr>
          <p:cNvSpPr txBox="1">
            <a:spLocks/>
          </p:cNvSpPr>
          <p:nvPr/>
        </p:nvSpPr>
        <p:spPr>
          <a:xfrm>
            <a:off x="1103709" y="1586761"/>
            <a:ext cx="6435666" cy="2084578"/>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600" dirty="0"/>
              <a:t> </a:t>
            </a:r>
            <a:r>
              <a:rPr lang="en-US" sz="1600" dirty="0" err="1"/>
              <a:t>create_project.tcl</a:t>
            </a:r>
            <a:r>
              <a:rPr lang="en-US" sz="1600" dirty="0"/>
              <a:t> script is very simple, describes which directories and files are added to the project</a:t>
            </a:r>
          </a:p>
          <a:p>
            <a:pPr>
              <a:buFont typeface="Arial" panose="020B0604020202020204" pitchFamily="34" charset="0"/>
              <a:buChar char="•"/>
            </a:pPr>
            <a:r>
              <a:rPr lang="en-GB" sz="1600" dirty="0"/>
              <a:t> Strategies for synthesis and implementation can be added, e.g. </a:t>
            </a:r>
            <a:r>
              <a:rPr lang="en-GB" sz="1600" dirty="0" err="1"/>
              <a:t>set_property</a:t>
            </a:r>
            <a:r>
              <a:rPr lang="en-GB" sz="1600" dirty="0"/>
              <a:t> strategy </a:t>
            </a:r>
            <a:r>
              <a:rPr lang="en-GB" sz="1600" dirty="0" err="1"/>
              <a:t>TimingWithIOBPacking</a:t>
            </a:r>
            <a:r>
              <a:rPr lang="en-GB" sz="1600" dirty="0"/>
              <a:t> [</a:t>
            </a:r>
            <a:r>
              <a:rPr lang="en-GB" sz="1600" dirty="0" err="1"/>
              <a:t>get_runs</a:t>
            </a:r>
            <a:r>
              <a:rPr lang="en-GB" sz="1600" dirty="0"/>
              <a:t> synth_1]</a:t>
            </a:r>
          </a:p>
          <a:p>
            <a:pPr>
              <a:buFont typeface="Arial" panose="020B0604020202020204" pitchFamily="34" charset="0"/>
              <a:buChar char="•"/>
            </a:pPr>
            <a:r>
              <a:rPr lang="en-US" sz="1600" dirty="0"/>
              <a:t> Since project is generated and not stored in repo, no more problems and errors due to temporary ISE project files (my computer was driving me insane, claiming insufficient rights all the time)</a:t>
            </a:r>
          </a:p>
          <a:p>
            <a:pPr marL="0" indent="0">
              <a:buNone/>
            </a:pPr>
            <a:endParaRPr lang="en-US" sz="1600" dirty="0"/>
          </a:p>
          <a:p>
            <a:pPr marL="0" indent="0">
              <a:buFont typeface="Segoe UI" panose="020B0502040204020203" pitchFamily="34" charset="0"/>
              <a:buNone/>
            </a:pPr>
            <a:endParaRPr lang="en-US" sz="1600" baseline="30000" dirty="0"/>
          </a:p>
        </p:txBody>
      </p:sp>
      <p:sp>
        <p:nvSpPr>
          <p:cNvPr id="16" name="Content Placeholder 5">
            <a:extLst>
              <a:ext uri="{FF2B5EF4-FFF2-40B4-BE49-F238E27FC236}">
                <a16:creationId xmlns:a16="http://schemas.microsoft.com/office/drawing/2014/main" id="{E202D942-23A5-4EC5-8EEB-81D3C0A4A435}"/>
              </a:ext>
            </a:extLst>
          </p:cNvPr>
          <p:cNvSpPr txBox="1">
            <a:spLocks/>
          </p:cNvSpPr>
          <p:nvPr/>
        </p:nvSpPr>
        <p:spPr>
          <a:xfrm>
            <a:off x="1082555" y="3730665"/>
            <a:ext cx="3428310" cy="2932145"/>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600" dirty="0"/>
              <a:t>Repo contains only </a:t>
            </a:r>
            <a:r>
              <a:rPr lang="en-US" sz="1600" dirty="0" err="1"/>
              <a:t>vhdl</a:t>
            </a:r>
            <a:r>
              <a:rPr lang="en-US" sz="1600" dirty="0"/>
              <a:t>, </a:t>
            </a:r>
            <a:r>
              <a:rPr lang="en-US" sz="1600" dirty="0" err="1"/>
              <a:t>verilog</a:t>
            </a:r>
            <a:r>
              <a:rPr lang="en-US" sz="1600" dirty="0"/>
              <a:t> files and xci files for IP cores</a:t>
            </a:r>
          </a:p>
          <a:p>
            <a:pPr>
              <a:buFont typeface="Arial" panose="020B0604020202020204" pitchFamily="34" charset="0"/>
              <a:buChar char="•"/>
            </a:pPr>
            <a:r>
              <a:rPr lang="en-US" sz="1600" dirty="0"/>
              <a:t>Repo structure follows “quasi” standard: </a:t>
            </a:r>
            <a:r>
              <a:rPr lang="en-US" sz="1600" dirty="0" err="1"/>
              <a:t>vhdl</a:t>
            </a:r>
            <a:r>
              <a:rPr lang="en-US" sz="1600" dirty="0"/>
              <a:t>/Verilog files are in </a:t>
            </a:r>
            <a:r>
              <a:rPr lang="en-US" sz="1600" dirty="0" err="1"/>
              <a:t>hdl</a:t>
            </a:r>
            <a:r>
              <a:rPr lang="en-US" sz="1600" dirty="0"/>
              <a:t>, xci files for IP cores in IPs, </a:t>
            </a:r>
            <a:r>
              <a:rPr lang="en-US" sz="1600" dirty="0" err="1"/>
              <a:t>ucf</a:t>
            </a:r>
            <a:r>
              <a:rPr lang="en-US" sz="1600" dirty="0"/>
              <a:t> constraints files in </a:t>
            </a:r>
            <a:r>
              <a:rPr lang="en-US" sz="1600" dirty="0" err="1"/>
              <a:t>constrs</a:t>
            </a:r>
            <a:r>
              <a:rPr lang="en-US" sz="1600" dirty="0"/>
              <a:t>, and test benches in tb</a:t>
            </a:r>
          </a:p>
          <a:p>
            <a:pPr>
              <a:buFont typeface="Arial" panose="020B0604020202020204" pitchFamily="34" charset="0"/>
              <a:buChar char="•"/>
            </a:pPr>
            <a:r>
              <a:rPr lang="en-US" sz="1600" dirty="0"/>
              <a:t>Sub folders used in </a:t>
            </a:r>
            <a:r>
              <a:rPr lang="en-US" sz="1600" dirty="0" err="1"/>
              <a:t>hdl</a:t>
            </a:r>
            <a:r>
              <a:rPr lang="en-US" sz="1600" dirty="0"/>
              <a:t> to create logical structure of the source code</a:t>
            </a:r>
          </a:p>
          <a:p>
            <a:pPr marL="0" indent="0">
              <a:buFont typeface="Segoe UI" panose="020B0502040204020203" pitchFamily="34" charset="0"/>
              <a:buNone/>
            </a:pPr>
            <a:endParaRPr lang="en-US" sz="1600" baseline="30000" dirty="0"/>
          </a:p>
        </p:txBody>
      </p:sp>
    </p:spTree>
    <p:extLst>
      <p:ext uri="{BB962C8B-B14F-4D97-AF65-F5344CB8AC3E}">
        <p14:creationId xmlns:p14="http://schemas.microsoft.com/office/powerpoint/2010/main" val="2652661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66B6A-B7BE-3740-AF81-67BE10CAD32D}"/>
              </a:ext>
            </a:extLst>
          </p:cNvPr>
          <p:cNvSpPr>
            <a:spLocks noGrp="1"/>
          </p:cNvSpPr>
          <p:nvPr>
            <p:ph type="title"/>
          </p:nvPr>
        </p:nvSpPr>
        <p:spPr/>
        <p:txBody>
          <a:bodyPr/>
          <a:lstStyle/>
          <a:p>
            <a:r>
              <a:rPr lang="en-US" dirty="0"/>
              <a:t>RD51 VMM3a hybrid firmware</a:t>
            </a:r>
          </a:p>
        </p:txBody>
      </p:sp>
      <p:sp>
        <p:nvSpPr>
          <p:cNvPr id="3" name="Date Placeholder 2">
            <a:extLst>
              <a:ext uri="{FF2B5EF4-FFF2-40B4-BE49-F238E27FC236}">
                <a16:creationId xmlns:a16="http://schemas.microsoft.com/office/drawing/2014/main" id="{AF462612-5034-0C42-BA90-A6E7290804A3}"/>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A0AE00A-D839-6040-BE08-6343152A033F}"/>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BE4FC820-463C-CD4E-8C4D-C350D4456FBF}"/>
              </a:ext>
            </a:extLst>
          </p:cNvPr>
          <p:cNvSpPr>
            <a:spLocks noGrp="1"/>
          </p:cNvSpPr>
          <p:nvPr>
            <p:ph type="sldNum" sz="quarter" idx="12"/>
          </p:nvPr>
        </p:nvSpPr>
        <p:spPr/>
        <p:txBody>
          <a:bodyPr/>
          <a:lstStyle/>
          <a:p>
            <a:fld id="{F7283078-D760-1647-8B80-66BA8B52336D}" type="slidenum">
              <a:rPr lang="sv-SE" smtClean="0"/>
              <a:t>7</a:t>
            </a:fld>
            <a:endParaRPr lang="sv-SE"/>
          </a:p>
        </p:txBody>
      </p:sp>
      <p:pic>
        <p:nvPicPr>
          <p:cNvPr id="14" name="Content Placeholder 13">
            <a:extLst>
              <a:ext uri="{FF2B5EF4-FFF2-40B4-BE49-F238E27FC236}">
                <a16:creationId xmlns:a16="http://schemas.microsoft.com/office/drawing/2014/main" id="{07E2C425-A033-4B46-BA70-3C84E066CBFD}"/>
              </a:ext>
            </a:extLst>
          </p:cNvPr>
          <p:cNvPicPr>
            <a:picLocks noGrp="1" noChangeAspect="1"/>
          </p:cNvPicPr>
          <p:nvPr>
            <p:ph idx="1"/>
          </p:nvPr>
        </p:nvPicPr>
        <p:blipFill>
          <a:blip r:embed="rId2"/>
          <a:srcRect/>
          <a:stretch/>
        </p:blipFill>
        <p:spPr>
          <a:xfrm>
            <a:off x="1060530" y="3477074"/>
            <a:ext cx="4308060" cy="2616640"/>
          </a:xfrm>
        </p:spPr>
      </p:pic>
      <p:pic>
        <p:nvPicPr>
          <p:cNvPr id="10" name="Content Placeholder 9">
            <a:extLst>
              <a:ext uri="{FF2B5EF4-FFF2-40B4-BE49-F238E27FC236}">
                <a16:creationId xmlns:a16="http://schemas.microsoft.com/office/drawing/2014/main" id="{ADC3B3D2-2B15-45DD-B2ED-EB5F96F35FEC}"/>
              </a:ext>
            </a:extLst>
          </p:cNvPr>
          <p:cNvPicPr>
            <a:picLocks noGrp="1" noChangeAspect="1"/>
          </p:cNvPicPr>
          <p:nvPr>
            <p:ph idx="13"/>
          </p:nvPr>
        </p:nvPicPr>
        <p:blipFill>
          <a:blip r:embed="rId3"/>
          <a:srcRect/>
          <a:stretch/>
        </p:blipFill>
        <p:spPr>
          <a:xfrm>
            <a:off x="7582554" y="1532407"/>
            <a:ext cx="4544844" cy="4333169"/>
          </a:xfrm>
        </p:spPr>
      </p:pic>
      <p:sp>
        <p:nvSpPr>
          <p:cNvPr id="8" name="Text Placeholder 7">
            <a:extLst>
              <a:ext uri="{FF2B5EF4-FFF2-40B4-BE49-F238E27FC236}">
                <a16:creationId xmlns:a16="http://schemas.microsoft.com/office/drawing/2014/main" id="{56BEF759-7B06-F546-B130-68B3BBEABC63}"/>
              </a:ext>
            </a:extLst>
          </p:cNvPr>
          <p:cNvSpPr>
            <a:spLocks noGrp="1"/>
          </p:cNvSpPr>
          <p:nvPr>
            <p:ph type="body" sz="quarter" idx="14"/>
          </p:nvPr>
        </p:nvSpPr>
        <p:spPr/>
        <p:txBody>
          <a:bodyPr/>
          <a:lstStyle/>
          <a:p>
            <a:r>
              <a:rPr lang="en-US" dirty="0"/>
              <a:t>Change of unit names and cleaning of code</a:t>
            </a:r>
          </a:p>
        </p:txBody>
      </p:sp>
      <p:sp>
        <p:nvSpPr>
          <p:cNvPr id="15" name="Content Placeholder 5">
            <a:extLst>
              <a:ext uri="{FF2B5EF4-FFF2-40B4-BE49-F238E27FC236}">
                <a16:creationId xmlns:a16="http://schemas.microsoft.com/office/drawing/2014/main" id="{463DEEF3-F234-4D27-9AC2-9353E9640B5B}"/>
              </a:ext>
            </a:extLst>
          </p:cNvPr>
          <p:cNvSpPr txBox="1">
            <a:spLocks/>
          </p:cNvSpPr>
          <p:nvPr/>
        </p:nvSpPr>
        <p:spPr>
          <a:xfrm>
            <a:off x="1103709" y="1586761"/>
            <a:ext cx="6435666" cy="2084578"/>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600" dirty="0"/>
              <a:t> Unused modules removed</a:t>
            </a:r>
          </a:p>
          <a:p>
            <a:pPr>
              <a:buFont typeface="Arial" panose="020B0604020202020204" pitchFamily="34" charset="0"/>
              <a:buChar char="•"/>
            </a:pPr>
            <a:r>
              <a:rPr lang="en-US" sz="1600" dirty="0"/>
              <a:t> Unused code in modules removed </a:t>
            </a:r>
          </a:p>
          <a:p>
            <a:pPr>
              <a:buFont typeface="Arial" panose="020B0604020202020204" pitchFamily="34" charset="0"/>
              <a:buChar char="•"/>
            </a:pPr>
            <a:r>
              <a:rPr lang="en-US" sz="1600" dirty="0"/>
              <a:t> Units were renamed so that names are consistent</a:t>
            </a:r>
          </a:p>
          <a:p>
            <a:pPr>
              <a:buFont typeface="Arial" panose="020B0604020202020204" pitchFamily="34" charset="0"/>
              <a:buChar char="•"/>
            </a:pPr>
            <a:r>
              <a:rPr lang="en-US" sz="1600" dirty="0"/>
              <a:t> Code structured in three major parts, PLLs, HDMI transceivers and VMM</a:t>
            </a:r>
          </a:p>
          <a:p>
            <a:pPr marL="0" indent="0">
              <a:buNone/>
            </a:pPr>
            <a:endParaRPr lang="en-US" sz="1600" dirty="0"/>
          </a:p>
          <a:p>
            <a:pPr marL="0" indent="0">
              <a:buFont typeface="Segoe UI" panose="020B0502040204020203" pitchFamily="34" charset="0"/>
              <a:buNone/>
            </a:pPr>
            <a:endParaRPr lang="en-US" sz="1600" baseline="30000" dirty="0"/>
          </a:p>
        </p:txBody>
      </p:sp>
    </p:spTree>
    <p:extLst>
      <p:ext uri="{BB962C8B-B14F-4D97-AF65-F5344CB8AC3E}">
        <p14:creationId xmlns:p14="http://schemas.microsoft.com/office/powerpoint/2010/main" val="2977612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66B6A-B7BE-3740-AF81-67BE10CAD32D}"/>
              </a:ext>
            </a:extLst>
          </p:cNvPr>
          <p:cNvSpPr>
            <a:spLocks noGrp="1"/>
          </p:cNvSpPr>
          <p:nvPr>
            <p:ph type="title"/>
          </p:nvPr>
        </p:nvSpPr>
        <p:spPr/>
        <p:txBody>
          <a:bodyPr/>
          <a:lstStyle/>
          <a:p>
            <a:r>
              <a:rPr lang="en-US" dirty="0"/>
              <a:t>RD51 VMM3a hybrid firmware</a:t>
            </a:r>
          </a:p>
        </p:txBody>
      </p:sp>
      <p:sp>
        <p:nvSpPr>
          <p:cNvPr id="3" name="Date Placeholder 2">
            <a:extLst>
              <a:ext uri="{FF2B5EF4-FFF2-40B4-BE49-F238E27FC236}">
                <a16:creationId xmlns:a16="http://schemas.microsoft.com/office/drawing/2014/main" id="{AF462612-5034-0C42-BA90-A6E7290804A3}"/>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A0AE00A-D839-6040-BE08-6343152A033F}"/>
              </a:ext>
            </a:extLst>
          </p:cNvPr>
          <p:cNvSpPr>
            <a:spLocks noGrp="1"/>
          </p:cNvSpPr>
          <p:nvPr>
            <p:ph type="ftr" sz="quarter" idx="11"/>
          </p:nvPr>
        </p:nvSpPr>
        <p:spPr/>
        <p:txBody>
          <a:bodyPr/>
          <a:lstStyle/>
          <a:p>
            <a:r>
              <a:rPr lang="sv-SE" dirty="0"/>
              <a:t>ESS firmware activities</a:t>
            </a:r>
          </a:p>
        </p:txBody>
      </p:sp>
      <p:sp>
        <p:nvSpPr>
          <p:cNvPr id="5" name="Slide Number Placeholder 4">
            <a:extLst>
              <a:ext uri="{FF2B5EF4-FFF2-40B4-BE49-F238E27FC236}">
                <a16:creationId xmlns:a16="http://schemas.microsoft.com/office/drawing/2014/main" id="{BE4FC820-463C-CD4E-8C4D-C350D4456FBF}"/>
              </a:ext>
            </a:extLst>
          </p:cNvPr>
          <p:cNvSpPr>
            <a:spLocks noGrp="1"/>
          </p:cNvSpPr>
          <p:nvPr>
            <p:ph type="sldNum" sz="quarter" idx="12"/>
          </p:nvPr>
        </p:nvSpPr>
        <p:spPr/>
        <p:txBody>
          <a:bodyPr/>
          <a:lstStyle/>
          <a:p>
            <a:fld id="{F7283078-D760-1647-8B80-66BA8B52336D}" type="slidenum">
              <a:rPr lang="sv-SE" smtClean="0"/>
              <a:t>8</a:t>
            </a:fld>
            <a:endParaRPr lang="sv-SE"/>
          </a:p>
        </p:txBody>
      </p:sp>
      <p:pic>
        <p:nvPicPr>
          <p:cNvPr id="10" name="Content Placeholder 9">
            <a:extLst>
              <a:ext uri="{FF2B5EF4-FFF2-40B4-BE49-F238E27FC236}">
                <a16:creationId xmlns:a16="http://schemas.microsoft.com/office/drawing/2014/main" id="{ADC3B3D2-2B15-45DD-B2ED-EB5F96F35FEC}"/>
              </a:ext>
            </a:extLst>
          </p:cNvPr>
          <p:cNvPicPr>
            <a:picLocks noGrp="1" noChangeAspect="1"/>
          </p:cNvPicPr>
          <p:nvPr>
            <p:ph idx="13"/>
          </p:nvPr>
        </p:nvPicPr>
        <p:blipFill>
          <a:blip r:embed="rId2"/>
          <a:srcRect/>
          <a:stretch/>
        </p:blipFill>
        <p:spPr>
          <a:xfrm>
            <a:off x="6373692" y="1438102"/>
            <a:ext cx="5757779" cy="4768062"/>
          </a:xfrm>
        </p:spPr>
      </p:pic>
      <p:sp>
        <p:nvSpPr>
          <p:cNvPr id="8" name="Text Placeholder 7">
            <a:extLst>
              <a:ext uri="{FF2B5EF4-FFF2-40B4-BE49-F238E27FC236}">
                <a16:creationId xmlns:a16="http://schemas.microsoft.com/office/drawing/2014/main" id="{56BEF759-7B06-F546-B130-68B3BBEABC63}"/>
              </a:ext>
            </a:extLst>
          </p:cNvPr>
          <p:cNvSpPr>
            <a:spLocks noGrp="1"/>
          </p:cNvSpPr>
          <p:nvPr>
            <p:ph type="body" sz="quarter" idx="14"/>
          </p:nvPr>
        </p:nvSpPr>
        <p:spPr/>
        <p:txBody>
          <a:bodyPr/>
          <a:lstStyle/>
          <a:p>
            <a:r>
              <a:rPr lang="en-US" dirty="0"/>
              <a:t>Coding standard</a:t>
            </a:r>
          </a:p>
        </p:txBody>
      </p:sp>
      <p:sp>
        <p:nvSpPr>
          <p:cNvPr id="13" name="Content Placeholder 12">
            <a:extLst>
              <a:ext uri="{FF2B5EF4-FFF2-40B4-BE49-F238E27FC236}">
                <a16:creationId xmlns:a16="http://schemas.microsoft.com/office/drawing/2014/main" id="{95ECC271-49FC-41D3-8BC0-8D7F5BC47944}"/>
              </a:ext>
            </a:extLst>
          </p:cNvPr>
          <p:cNvSpPr>
            <a:spLocks noGrp="1"/>
          </p:cNvSpPr>
          <p:nvPr>
            <p:ph idx="1"/>
          </p:nvPr>
        </p:nvSpPr>
        <p:spPr>
          <a:xfrm>
            <a:off x="1195647" y="1438102"/>
            <a:ext cx="4993785" cy="4768062"/>
          </a:xfrm>
        </p:spPr>
        <p:txBody>
          <a:bodyPr/>
          <a:lstStyle/>
          <a:p>
            <a:pPr>
              <a:buFont typeface="Arial" panose="020B0604020202020204" pitchFamily="34" charset="0"/>
              <a:buChar char="•"/>
            </a:pPr>
            <a:r>
              <a:rPr lang="en-US" sz="1400" dirty="0"/>
              <a:t> Naming of signals according to following coding standard</a:t>
            </a:r>
          </a:p>
          <a:p>
            <a:pPr lvl="2">
              <a:buFont typeface="Arial" panose="020B0604020202020204" pitchFamily="34" charset="0"/>
              <a:buChar char="•"/>
            </a:pPr>
            <a:r>
              <a:rPr lang="en-US" sz="1200" dirty="0"/>
              <a:t>Constants: capital letters starting with C_</a:t>
            </a:r>
          </a:p>
          <a:p>
            <a:pPr lvl="2">
              <a:buFont typeface="Arial" panose="020B0604020202020204" pitchFamily="34" charset="0"/>
              <a:buChar char="•"/>
            </a:pPr>
            <a:r>
              <a:rPr lang="en-US" sz="1200" dirty="0"/>
              <a:t>Wires connected to output, </a:t>
            </a:r>
            <a:r>
              <a:rPr lang="en-US" sz="1200" dirty="0" err="1"/>
              <a:t>i</a:t>
            </a:r>
            <a:r>
              <a:rPr lang="en-US" sz="1200" dirty="0"/>
              <a:t>_ or o_ depending on direction</a:t>
            </a:r>
          </a:p>
          <a:p>
            <a:pPr lvl="2">
              <a:buFont typeface="Arial" panose="020B0604020202020204" pitchFamily="34" charset="0"/>
              <a:buChar char="•"/>
            </a:pPr>
            <a:r>
              <a:rPr lang="en-US" sz="1200" dirty="0"/>
              <a:t>Types: t_</a:t>
            </a:r>
          </a:p>
          <a:p>
            <a:pPr lvl="2">
              <a:buFont typeface="Arial" panose="020B0604020202020204" pitchFamily="34" charset="0"/>
              <a:buChar char="•"/>
            </a:pPr>
            <a:r>
              <a:rPr lang="en-US" sz="1200" dirty="0"/>
              <a:t>Internal wires: w_</a:t>
            </a:r>
          </a:p>
          <a:p>
            <a:pPr lvl="2">
              <a:buFont typeface="Arial" panose="020B0604020202020204" pitchFamily="34" charset="0"/>
              <a:buChar char="•"/>
            </a:pPr>
            <a:r>
              <a:rPr lang="en-US" sz="1200" dirty="0"/>
              <a:t>Registers: f_</a:t>
            </a:r>
          </a:p>
          <a:p>
            <a:pPr lvl="2">
              <a:buFont typeface="Arial" panose="020B0604020202020204" pitchFamily="34" charset="0"/>
              <a:buChar char="•"/>
            </a:pPr>
            <a:r>
              <a:rPr lang="en-US" sz="1200" dirty="0"/>
              <a:t>Outputs of combinatorial logic: k_</a:t>
            </a:r>
          </a:p>
          <a:p>
            <a:pPr>
              <a:buFont typeface="Arial" panose="020B0604020202020204" pitchFamily="34" charset="0"/>
              <a:buChar char="•"/>
            </a:pPr>
            <a:r>
              <a:rPr lang="en-US" sz="1400" dirty="0"/>
              <a:t> Components are changed to entities</a:t>
            </a:r>
          </a:p>
          <a:p>
            <a:pPr>
              <a:buFont typeface="Arial" panose="020B0604020202020204" pitchFamily="34" charset="0"/>
              <a:buChar char="•"/>
            </a:pPr>
            <a:r>
              <a:rPr lang="en-US" sz="1400" dirty="0"/>
              <a:t> Use of generics and constants instead of numbers</a:t>
            </a:r>
          </a:p>
          <a:p>
            <a:pPr>
              <a:buFont typeface="Arial" panose="020B0604020202020204" pitchFamily="34" charset="0"/>
              <a:buChar char="•"/>
            </a:pPr>
            <a:r>
              <a:rPr lang="en-US" sz="1400" dirty="0"/>
              <a:t> Reformatting of code</a:t>
            </a:r>
          </a:p>
          <a:p>
            <a:pPr>
              <a:buFont typeface="Arial" panose="020B0604020202020204" pitchFamily="34" charset="0"/>
              <a:buChar char="•"/>
            </a:pPr>
            <a:r>
              <a:rPr lang="en-US" sz="1400" dirty="0"/>
              <a:t> Correction of sensitivity lists of processes, replacing </a:t>
            </a:r>
            <a:r>
              <a:rPr lang="en-US" sz="1400" dirty="0" err="1"/>
              <a:t>clk’event</a:t>
            </a:r>
            <a:r>
              <a:rPr lang="en-US" sz="1400" dirty="0"/>
              <a:t> by </a:t>
            </a:r>
            <a:r>
              <a:rPr lang="en-US" sz="1400" dirty="0" err="1"/>
              <a:t>rising_edge</a:t>
            </a:r>
            <a:endParaRPr lang="en-US" sz="1400" dirty="0"/>
          </a:p>
          <a:p>
            <a:pPr>
              <a:buFont typeface="Arial" panose="020B0604020202020204" pitchFamily="34" charset="0"/>
              <a:buChar char="•"/>
            </a:pPr>
            <a:r>
              <a:rPr lang="en-US" sz="1400" dirty="0"/>
              <a:t> Explanatory comments added</a:t>
            </a:r>
          </a:p>
          <a:p>
            <a:pPr>
              <a:buFont typeface="Arial" panose="020B0604020202020204" pitchFamily="34" charset="0"/>
              <a:buChar char="•"/>
            </a:pPr>
            <a:r>
              <a:rPr lang="en-US" sz="1400" dirty="0"/>
              <a:t> Structural changes to simplify code</a:t>
            </a:r>
            <a:endParaRPr lang="en-GB" sz="1400" dirty="0"/>
          </a:p>
        </p:txBody>
      </p:sp>
    </p:spTree>
    <p:extLst>
      <p:ext uri="{BB962C8B-B14F-4D97-AF65-F5344CB8AC3E}">
        <p14:creationId xmlns:p14="http://schemas.microsoft.com/office/powerpoint/2010/main" val="1476969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66B6A-B7BE-3740-AF81-67BE10CAD32D}"/>
              </a:ext>
            </a:extLst>
          </p:cNvPr>
          <p:cNvSpPr>
            <a:spLocks noGrp="1"/>
          </p:cNvSpPr>
          <p:nvPr>
            <p:ph type="title"/>
          </p:nvPr>
        </p:nvSpPr>
        <p:spPr/>
        <p:txBody>
          <a:bodyPr/>
          <a:lstStyle/>
          <a:p>
            <a:r>
              <a:rPr lang="en-US" dirty="0"/>
              <a:t>RD51 VMM3a hybrid firmware</a:t>
            </a:r>
          </a:p>
        </p:txBody>
      </p:sp>
      <p:sp>
        <p:nvSpPr>
          <p:cNvPr id="3" name="Date Placeholder 2">
            <a:extLst>
              <a:ext uri="{FF2B5EF4-FFF2-40B4-BE49-F238E27FC236}">
                <a16:creationId xmlns:a16="http://schemas.microsoft.com/office/drawing/2014/main" id="{AF462612-5034-0C42-BA90-A6E7290804A3}"/>
              </a:ext>
            </a:extLst>
          </p:cNvPr>
          <p:cNvSpPr>
            <a:spLocks noGrp="1"/>
          </p:cNvSpPr>
          <p:nvPr>
            <p:ph type="dt" sz="half" idx="10"/>
          </p:nvPr>
        </p:nvSpPr>
        <p:spPr/>
        <p:txBody>
          <a:bodyPr/>
          <a:lstStyle/>
          <a:p>
            <a:fld id="{F071CDD4-E5F2-7D49-8457-12E439713F7C}" type="datetime1">
              <a:rPr lang="en-GB" smtClean="0"/>
              <a:t>15/02/2021</a:t>
            </a:fld>
            <a:endParaRPr lang="sv-SE"/>
          </a:p>
        </p:txBody>
      </p:sp>
      <p:sp>
        <p:nvSpPr>
          <p:cNvPr id="4" name="Footer Placeholder 3">
            <a:extLst>
              <a:ext uri="{FF2B5EF4-FFF2-40B4-BE49-F238E27FC236}">
                <a16:creationId xmlns:a16="http://schemas.microsoft.com/office/drawing/2014/main" id="{7A0AE00A-D839-6040-BE08-6343152A033F}"/>
              </a:ext>
            </a:extLst>
          </p:cNvPr>
          <p:cNvSpPr>
            <a:spLocks noGrp="1"/>
          </p:cNvSpPr>
          <p:nvPr>
            <p:ph type="ftr" sz="quarter" idx="11"/>
          </p:nvPr>
        </p:nvSpPr>
        <p:spPr/>
        <p:txBody>
          <a:bodyPr/>
          <a:lstStyle/>
          <a:p>
            <a:r>
              <a:rPr lang="sv-SE"/>
              <a:t>ESS firmware activities</a:t>
            </a:r>
            <a:endParaRPr lang="sv-SE" dirty="0"/>
          </a:p>
        </p:txBody>
      </p:sp>
      <p:sp>
        <p:nvSpPr>
          <p:cNvPr id="5" name="Slide Number Placeholder 4">
            <a:extLst>
              <a:ext uri="{FF2B5EF4-FFF2-40B4-BE49-F238E27FC236}">
                <a16:creationId xmlns:a16="http://schemas.microsoft.com/office/drawing/2014/main" id="{BE4FC820-463C-CD4E-8C4D-C350D4456FBF}"/>
              </a:ext>
            </a:extLst>
          </p:cNvPr>
          <p:cNvSpPr>
            <a:spLocks noGrp="1"/>
          </p:cNvSpPr>
          <p:nvPr>
            <p:ph type="sldNum" sz="quarter" idx="12"/>
          </p:nvPr>
        </p:nvSpPr>
        <p:spPr/>
        <p:txBody>
          <a:bodyPr/>
          <a:lstStyle/>
          <a:p>
            <a:fld id="{F7283078-D760-1647-8B80-66BA8B52336D}" type="slidenum">
              <a:rPr lang="sv-SE" smtClean="0"/>
              <a:t>9</a:t>
            </a:fld>
            <a:endParaRPr lang="sv-SE"/>
          </a:p>
        </p:txBody>
      </p:sp>
      <p:sp>
        <p:nvSpPr>
          <p:cNvPr id="8" name="Text Placeholder 7">
            <a:extLst>
              <a:ext uri="{FF2B5EF4-FFF2-40B4-BE49-F238E27FC236}">
                <a16:creationId xmlns:a16="http://schemas.microsoft.com/office/drawing/2014/main" id="{56BEF759-7B06-F546-B130-68B3BBEABC63}"/>
              </a:ext>
            </a:extLst>
          </p:cNvPr>
          <p:cNvSpPr>
            <a:spLocks noGrp="1"/>
          </p:cNvSpPr>
          <p:nvPr>
            <p:ph type="body" sz="quarter" idx="14"/>
          </p:nvPr>
        </p:nvSpPr>
        <p:spPr/>
        <p:txBody>
          <a:bodyPr/>
          <a:lstStyle/>
          <a:p>
            <a:r>
              <a:rPr lang="en-US" dirty="0"/>
              <a:t>Status summary and future</a:t>
            </a:r>
          </a:p>
        </p:txBody>
      </p:sp>
      <p:sp>
        <p:nvSpPr>
          <p:cNvPr id="15" name="Content Placeholder 5">
            <a:extLst>
              <a:ext uri="{FF2B5EF4-FFF2-40B4-BE49-F238E27FC236}">
                <a16:creationId xmlns:a16="http://schemas.microsoft.com/office/drawing/2014/main" id="{463DEEF3-F234-4D27-9AC2-9353E9640B5B}"/>
              </a:ext>
            </a:extLst>
          </p:cNvPr>
          <p:cNvSpPr txBox="1">
            <a:spLocks/>
          </p:cNvSpPr>
          <p:nvPr/>
        </p:nvSpPr>
        <p:spPr>
          <a:xfrm>
            <a:off x="1103709" y="1586760"/>
            <a:ext cx="10143320" cy="4224379"/>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dirty="0"/>
              <a:t> Refactoring finished, documentation and writing of test benches still ongoing</a:t>
            </a:r>
          </a:p>
          <a:p>
            <a:pPr>
              <a:buFont typeface="Arial" panose="020B0604020202020204" pitchFamily="34" charset="0"/>
              <a:buChar char="•"/>
            </a:pPr>
            <a:r>
              <a:rPr lang="en-US" dirty="0"/>
              <a:t> Private bitbucket.com project </a:t>
            </a:r>
            <a:r>
              <a:rPr lang="en-US" dirty="0">
                <a:hlinkClick r:id="rId2"/>
              </a:rPr>
              <a:t>https://bitbucket.org/europeanspallationsource/vmm3a_hybrid</a:t>
            </a:r>
            <a:endParaRPr lang="en-US" dirty="0"/>
          </a:p>
          <a:p>
            <a:pPr>
              <a:buFont typeface="Arial" panose="020B0604020202020204" pitchFamily="34" charset="0"/>
              <a:buChar char="•"/>
            </a:pPr>
            <a:r>
              <a:rPr lang="en-US" dirty="0"/>
              <a:t> Access can be granted to anybody, not limited to people with CERN or ESS email address</a:t>
            </a:r>
          </a:p>
          <a:p>
            <a:pPr>
              <a:buFont typeface="Arial" panose="020B0604020202020204" pitchFamily="34" charset="0"/>
              <a:buChar char="•"/>
            </a:pPr>
            <a:r>
              <a:rPr lang="en-US" dirty="0"/>
              <a:t> Project based on latest commit </a:t>
            </a:r>
            <a:r>
              <a:rPr lang="en-GB" dirty="0"/>
              <a:t>5c5eb939 </a:t>
            </a:r>
            <a:r>
              <a:rPr lang="en-US" dirty="0"/>
              <a:t>from Marek to gitlab.com (02.09.2020 - firmware flashed to new hybrids)</a:t>
            </a:r>
          </a:p>
          <a:p>
            <a:pPr>
              <a:buFont typeface="Arial" panose="020B0604020202020204" pitchFamily="34" charset="0"/>
              <a:buChar char="•"/>
            </a:pPr>
            <a:r>
              <a:rPr lang="en-US" dirty="0"/>
              <a:t> Firmware will now be ported to Spartan7 </a:t>
            </a:r>
          </a:p>
          <a:p>
            <a:pPr>
              <a:buFont typeface="Arial" panose="020B0604020202020204" pitchFamily="34" charset="0"/>
              <a:buChar char="•"/>
            </a:pPr>
            <a:r>
              <a:rPr lang="en-US" dirty="0"/>
              <a:t> After porting, ESS firmware will evolve in different direction : No ART, different BC clock and data clock (ESS facility clock 88 MHz, hence BCCKL 44 MHz, SERDES for HDMI 440 MHz, CKDT 176 MHz DDR)</a:t>
            </a:r>
          </a:p>
          <a:p>
            <a:pPr>
              <a:buFont typeface="Arial" panose="020B0604020202020204" pitchFamily="34" charset="0"/>
              <a:buChar char="•"/>
            </a:pPr>
            <a:endParaRPr lang="en-US" sz="1600" dirty="0"/>
          </a:p>
          <a:p>
            <a:pPr marL="0" indent="0">
              <a:buFont typeface="Segoe UI" panose="020B0502040204020203" pitchFamily="34" charset="0"/>
              <a:buNone/>
            </a:pPr>
            <a:endParaRPr lang="en-US" sz="1600" baseline="30000" dirty="0"/>
          </a:p>
        </p:txBody>
      </p:sp>
    </p:spTree>
    <p:extLst>
      <p:ext uri="{BB962C8B-B14F-4D97-AF65-F5344CB8AC3E}">
        <p14:creationId xmlns:p14="http://schemas.microsoft.com/office/powerpoint/2010/main" val="293673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tema">
  <a:themeElements>
    <a:clrScheme name="ESS 1">
      <a:dk1>
        <a:srgbClr val="000000"/>
      </a:dk1>
      <a:lt1>
        <a:srgbClr val="FFFFFF"/>
      </a:lt1>
      <a:dk2>
        <a:srgbClr val="000000"/>
      </a:dk2>
      <a:lt2>
        <a:srgbClr val="FFFFFF"/>
      </a:lt2>
      <a:accent1>
        <a:srgbClr val="0099DC"/>
      </a:accent1>
      <a:accent2>
        <a:srgbClr val="003366"/>
      </a:accent2>
      <a:accent3>
        <a:srgbClr val="99BE00"/>
      </a:accent3>
      <a:accent4>
        <a:srgbClr val="006646"/>
      </a:accent4>
      <a:accent5>
        <a:srgbClr val="FF7D00"/>
      </a:accent5>
      <a:accent6>
        <a:srgbClr val="821482"/>
      </a:accent6>
      <a:hlink>
        <a:srgbClr val="0099DC"/>
      </a:hlink>
      <a:folHlink>
        <a:srgbClr val="0099DC"/>
      </a:folHlink>
    </a:clrScheme>
    <a:fontScheme name="ESS">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dirty="0" smtClean="0">
            <a:solidFill>
              <a:srgbClr val="666666"/>
            </a:solidFill>
          </a:defRPr>
        </a:defPPr>
      </a:lstStyle>
    </a:txDef>
  </a:objectDefaults>
  <a:extraClrSchemeLst/>
  <a:extLst>
    <a:ext uri="{05A4C25C-085E-4340-85A3-A5531E510DB2}">
      <thm15:themeFamily xmlns:thm15="http://schemas.microsoft.com/office/thememl/2012/main" name="Presentation9" id="{7938ABD3-E672-4C45-9DA3-EA8FDA93E0B4}" vid="{6AE9EFA3-4D4C-2C4B-B154-F346A495DE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Office-tema</Template>
  <TotalTime>28580</TotalTime>
  <Words>3630</Words>
  <Application>Microsoft Macintosh PowerPoint</Application>
  <PresentationFormat>Widescreen</PresentationFormat>
  <Paragraphs>466</Paragraphs>
  <Slides>36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Segoe UI</vt:lpstr>
      <vt:lpstr>Segoe UI Light</vt:lpstr>
      <vt:lpstr>Segoe UI Semibold</vt:lpstr>
      <vt:lpstr>Wingdings</vt:lpstr>
      <vt:lpstr>Office-tema</vt:lpstr>
      <vt:lpstr> VMM3a related firmware activities in 2020 and 2021</vt:lpstr>
      <vt:lpstr>Overview</vt:lpstr>
      <vt:lpstr>  Tallinn University: Refactoring firmware for RD51 VMM3a hybrid </vt:lpstr>
      <vt:lpstr>Inkind project for NMX</vt:lpstr>
      <vt:lpstr>RD51 VMM3a hybrid firmware</vt:lpstr>
      <vt:lpstr>RD51 VMM3a hybrid firmware</vt:lpstr>
      <vt:lpstr>RD51 VMM3a hybrid firmware</vt:lpstr>
      <vt:lpstr>RD51 VMM3a hybrid firmware</vt:lpstr>
      <vt:lpstr>RD51 VMM3a hybrid firmware</vt:lpstr>
      <vt:lpstr>Integration of RD51 VMM3a hybrid into ESS Readout</vt:lpstr>
      <vt:lpstr>RD51 VMM3a hybrid at ESS</vt:lpstr>
      <vt:lpstr>Readout chain Multigrid</vt:lpstr>
      <vt:lpstr>ESS Readout </vt:lpstr>
      <vt:lpstr>FEA for RD51 hybrid</vt:lpstr>
      <vt:lpstr>FEA for RD51 hybrid</vt:lpstr>
      <vt:lpstr>SRS FEC firmware and slow control changes </vt:lpstr>
      <vt:lpstr>Slow control</vt:lpstr>
      <vt:lpstr>FEC firmware</vt:lpstr>
      <vt:lpstr>FEC firmware</vt:lpstr>
      <vt:lpstr>FEC firmware</vt:lpstr>
      <vt:lpstr>FEC firmware</vt:lpstr>
      <vt:lpstr>FEC and Slow control</vt:lpstr>
      <vt:lpstr>FEC and Slow control</vt:lpstr>
      <vt:lpstr>FEC and Slow control</vt:lpstr>
      <vt:lpstr>FEC and Slow control</vt:lpstr>
      <vt:lpstr>FEC and Slow control</vt:lpstr>
      <vt:lpstr>ADC calibration</vt:lpstr>
      <vt:lpstr>ADC calibration</vt:lpstr>
      <vt:lpstr>ADC calibration</vt:lpstr>
      <vt:lpstr>Pulser and Threshold DAC</vt:lpstr>
      <vt:lpstr>TDC calibration</vt:lpstr>
      <vt:lpstr>TDC calibration</vt:lpstr>
      <vt:lpstr>TDC calibration</vt:lpstr>
      <vt:lpstr>TDC calibration</vt:lpstr>
      <vt:lpstr>S-curve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343</cp:revision>
  <cp:lastPrinted>2020-02-25T12:54:13Z</cp:lastPrinted>
  <dcterms:created xsi:type="dcterms:W3CDTF">2020-02-24T15:21:36Z</dcterms:created>
  <dcterms:modified xsi:type="dcterms:W3CDTF">2021-02-15T12:54:47Z</dcterms:modified>
</cp:coreProperties>
</file>