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8"/>
  </p:notesMasterIdLst>
  <p:sldIdLst>
    <p:sldId id="273" r:id="rId2"/>
    <p:sldId id="410" r:id="rId3"/>
    <p:sldId id="460" r:id="rId4"/>
    <p:sldId id="441" r:id="rId5"/>
    <p:sldId id="472" r:id="rId6"/>
    <p:sldId id="466" r:id="rId7"/>
    <p:sldId id="453" r:id="rId8"/>
    <p:sldId id="468" r:id="rId9"/>
    <p:sldId id="459" r:id="rId10"/>
    <p:sldId id="458" r:id="rId11"/>
    <p:sldId id="470" r:id="rId12"/>
    <p:sldId id="469" r:id="rId13"/>
    <p:sldId id="451" r:id="rId14"/>
    <p:sldId id="422" r:id="rId15"/>
    <p:sldId id="471" r:id="rId16"/>
    <p:sldId id="462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BFF"/>
    <a:srgbClr val="FF00FF"/>
    <a:srgbClr val="0000FF"/>
    <a:srgbClr val="00FFFF"/>
    <a:srgbClr val="0000CC"/>
    <a:srgbClr val="FFFF66"/>
    <a:srgbClr val="FF7171"/>
    <a:srgbClr val="FFFFFF"/>
    <a:srgbClr val="E4ED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7" autoAdjust="0"/>
    <p:restoredTop sz="96370" autoAdjust="0"/>
  </p:normalViewPr>
  <p:slideViewPr>
    <p:cSldViewPr>
      <p:cViewPr varScale="1">
        <p:scale>
          <a:sx n="98" d="100"/>
          <a:sy n="98" d="100"/>
        </p:scale>
        <p:origin x="102" y="4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26" y="-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3416DA-2082-4286-9CC8-7D8B3884267B}" type="datetimeFigureOut">
              <a:rPr lang="en-US" smtClean="0"/>
              <a:t>2/15/2021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3E3F99-2246-4C7F-82AD-6D3862C709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3546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2878"/>
            <a:ext cx="2844800" cy="3651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2/16/2021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RD51 Mini Week, 02/16/2020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045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2878"/>
            <a:ext cx="2844800" cy="3651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2/16/2021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RD51 Mini Week, 02/16/2020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965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2878"/>
            <a:ext cx="2844800" cy="3651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2/16/2021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RD51 Mini Week, 02/16/2020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276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2878"/>
            <a:ext cx="2844800" cy="3651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2/16/2021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RD51 Mini Week, 02/16/2020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308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2878"/>
            <a:ext cx="2844800" cy="3651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2/16/2021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RD51 Mini Week, 02/16/2020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369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92878"/>
            <a:ext cx="2844800" cy="3651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2/16/2021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RD51 Mini Week, 02/16/2020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9579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0" y="6492878"/>
            <a:ext cx="2844800" cy="3651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2/16/2021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RD51 Mini Week, 02/16/2020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638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92878"/>
            <a:ext cx="2844800" cy="3651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2/16/2021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RD51 Mini Week, 02/16/2020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837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0" y="6492878"/>
            <a:ext cx="2844800" cy="3651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2/16/2021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RD51 Mini Week, 02/16/2020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123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92878"/>
            <a:ext cx="2844800" cy="3651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2/16/2021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RD51 Mini Week, 02/16/2020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6698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92878"/>
            <a:ext cx="2844800" cy="3651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2/16/2021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RD51 Mini Week, 02/16/2020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376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32000" y="0"/>
            <a:ext cx="8381717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531937"/>
            <a:ext cx="12192000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92878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RD51 Mini Week, 02/16/2020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47200" y="64928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0E36C9-3AF3-4F25-819E-BE7B4BF519E9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11094720" y="0"/>
            <a:ext cx="1097280" cy="618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637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3000" kern="1200" baseline="0">
          <a:solidFill>
            <a:schemeClr val="tx2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180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160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ü"/>
        <a:defRPr sz="140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Ø"/>
        <a:defRPr sz="120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Ø"/>
        <a:defRPr sz="1200" kern="1200" baseline="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981200"/>
            <a:ext cx="12192000" cy="14478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altLang="en-US" sz="2800" b="1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New Results on Capacitive Sharing Large Pad Readout in Test Beam</a:t>
            </a:r>
            <a:endParaRPr lang="en-US" sz="2800" b="1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886200"/>
            <a:ext cx="12192000" cy="2438400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Kondo Gnanvo, </a:t>
            </a: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University of Virginia, Charlottesville, US</a:t>
            </a:r>
          </a:p>
          <a:p>
            <a:pPr>
              <a:lnSpc>
                <a:spcPct val="300000"/>
              </a:lnSpc>
              <a:spcBef>
                <a:spcPts val="5400"/>
              </a:spcBef>
            </a:pPr>
            <a:r>
              <a:rPr lang="en-US" sz="20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RD51 Mini Week, February 16, 2021</a:t>
            </a:r>
          </a:p>
        </p:txBody>
      </p:sp>
    </p:spTree>
    <p:extLst>
      <p:ext uri="{BB962C8B-B14F-4D97-AF65-F5344CB8AC3E}">
        <p14:creationId xmlns:p14="http://schemas.microsoft.com/office/powerpoint/2010/main" val="18476248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E2361E-AC49-4A10-A189-56BF9084C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RD51 Mini Week, 02/16/2020</a:t>
            </a:r>
            <a:endParaRPr lang="en-US" dirty="0"/>
          </a:p>
        </p:txBody>
      </p:sp>
      <p:sp>
        <p:nvSpPr>
          <p:cNvPr id="7" name="Title 18">
            <a:extLst>
              <a:ext uri="{FF2B5EF4-FFF2-40B4-BE49-F238E27FC236}">
                <a16:creationId xmlns:a16="http://schemas.microsoft.com/office/drawing/2014/main" id="{1853F030-EB8E-44AA-9569-47A286E3C724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2179527" cy="62127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Cluster Size vs. avg. HV on GEMs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89E7ADFA-DF0B-4559-9636-10AB8C5AE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10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0B7B6A4-D3F7-4D5C-93A7-B01D40D187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0200" y="960179"/>
            <a:ext cx="6492240" cy="2596896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03526D31-0796-4E3F-BB3A-18B1ED56A6C1}"/>
              </a:ext>
            </a:extLst>
          </p:cNvPr>
          <p:cNvGrpSpPr/>
          <p:nvPr/>
        </p:nvGrpSpPr>
        <p:grpSpPr>
          <a:xfrm>
            <a:off x="130624" y="3673924"/>
            <a:ext cx="11918278" cy="2743200"/>
            <a:chOff x="121322" y="3754032"/>
            <a:chExt cx="11918278" cy="2743200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E74B06DB-11CE-40EF-B40B-3284D43B4BDE}"/>
                </a:ext>
              </a:extLst>
            </p:cNvPr>
            <p:cNvGrpSpPr/>
            <p:nvPr/>
          </p:nvGrpSpPr>
          <p:grpSpPr>
            <a:xfrm>
              <a:off x="4251661" y="3754032"/>
              <a:ext cx="3657600" cy="2743200"/>
              <a:chOff x="8537643" y="805936"/>
              <a:chExt cx="3657600" cy="2743200"/>
            </a:xfrm>
          </p:grpSpPr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D8C346F6-3DC2-4F21-96DF-172D1B3D143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537643" y="805936"/>
                <a:ext cx="3657600" cy="2743200"/>
              </a:xfrm>
              <a:prstGeom prst="rect">
                <a:avLst/>
              </a:prstGeom>
            </p:spPr>
          </p:pic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C2F76B1B-D1C9-414E-849C-0E07ADF50D9A}"/>
                  </a:ext>
                </a:extLst>
              </p:cNvPr>
              <p:cNvSpPr txBox="1"/>
              <p:nvPr/>
            </p:nvSpPr>
            <p:spPr>
              <a:xfrm>
                <a:off x="10668000" y="2892623"/>
                <a:ext cx="1059782" cy="307777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Pattern #3</a:t>
                </a:r>
              </a:p>
            </p:txBody>
          </p:sp>
        </p:grp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8CB4209D-DCBA-498B-9DC3-B5178378E2A2}"/>
                </a:ext>
              </a:extLst>
            </p:cNvPr>
            <p:cNvGrpSpPr/>
            <p:nvPr/>
          </p:nvGrpSpPr>
          <p:grpSpPr>
            <a:xfrm>
              <a:off x="8382000" y="3754032"/>
              <a:ext cx="3657600" cy="2743200"/>
              <a:chOff x="8534400" y="3733800"/>
              <a:chExt cx="3657600" cy="2743200"/>
            </a:xfrm>
          </p:grpSpPr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4576A883-B1FB-49B8-AAF8-3D490834AD0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534400" y="3733800"/>
                <a:ext cx="3657600" cy="2743200"/>
              </a:xfrm>
              <a:prstGeom prst="rect">
                <a:avLst/>
              </a:prstGeom>
            </p:spPr>
          </p:pic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43FB6F65-18B6-4158-96D3-9CE5AFD39B99}"/>
                  </a:ext>
                </a:extLst>
              </p:cNvPr>
              <p:cNvSpPr txBox="1"/>
              <p:nvPr/>
            </p:nvSpPr>
            <p:spPr>
              <a:xfrm>
                <a:off x="10668000" y="5855728"/>
                <a:ext cx="1059782" cy="307777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Pattern #3</a:t>
                </a:r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8AF3340D-B09A-4276-8B03-CCC038D1B1B5}"/>
                </a:ext>
              </a:extLst>
            </p:cNvPr>
            <p:cNvGrpSpPr/>
            <p:nvPr/>
          </p:nvGrpSpPr>
          <p:grpSpPr>
            <a:xfrm>
              <a:off x="121322" y="3754032"/>
              <a:ext cx="3657600" cy="2743200"/>
              <a:chOff x="349922" y="3754032"/>
              <a:chExt cx="3657600" cy="2743200"/>
            </a:xfrm>
          </p:grpSpPr>
          <p:pic>
            <p:nvPicPr>
              <p:cNvPr id="3" name="Picture 2">
                <a:extLst>
                  <a:ext uri="{FF2B5EF4-FFF2-40B4-BE49-F238E27FC236}">
                    <a16:creationId xmlns:a16="http://schemas.microsoft.com/office/drawing/2014/main" id="{9DBC6165-DC98-4569-89F6-85308BCCD97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9922" y="3754032"/>
                <a:ext cx="3657600" cy="2743200"/>
              </a:xfrm>
              <a:prstGeom prst="rect">
                <a:avLst/>
              </a:prstGeom>
            </p:spPr>
          </p:pic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67207A6-489E-47A2-8404-3EC8437C3501}"/>
                  </a:ext>
                </a:extLst>
              </p:cNvPr>
              <p:cNvSpPr txBox="1"/>
              <p:nvPr/>
            </p:nvSpPr>
            <p:spPr>
              <a:xfrm>
                <a:off x="2513505" y="5834174"/>
                <a:ext cx="1059782" cy="307777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Pattern #3</a:t>
                </a:r>
              </a:p>
            </p:txBody>
          </p:sp>
        </p:grp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01C4146A-792F-4B41-AB35-2A694678CCF6}"/>
              </a:ext>
            </a:extLst>
          </p:cNvPr>
          <p:cNvSpPr txBox="1"/>
          <p:nvPr/>
        </p:nvSpPr>
        <p:spPr>
          <a:xfrm>
            <a:off x="6123810" y="586793"/>
            <a:ext cx="5181599" cy="335156"/>
          </a:xfrm>
          <a:prstGeom prst="rect">
            <a:avLst/>
          </a:prstGeom>
          <a:solidFill>
            <a:srgbClr val="FF9BFF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Angular distribution of the tracks in x and y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6913A4A-34A9-418F-BD9F-52FE4B107007}"/>
              </a:ext>
            </a:extLst>
          </p:cNvPr>
          <p:cNvSpPr txBox="1"/>
          <p:nvPr/>
        </p:nvSpPr>
        <p:spPr>
          <a:xfrm>
            <a:off x="1" y="670616"/>
            <a:ext cx="5562599" cy="22741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880" indent="-27432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Strong variation of the cluster size with the HV when pedestal cut is applied</a:t>
            </a:r>
          </a:p>
          <a:p>
            <a:pPr marL="182880" indent="-27432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More moderate variation at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(0  × </a:t>
            </a:r>
            <a:r>
              <a:rPr kumimoji="0" lang="el-G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σ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)</a:t>
            </a:r>
          </a:p>
          <a:p>
            <a:pPr marL="182880" indent="-27432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 applying a selection based on the minimum ADC requirement on the central pads </a:t>
            </a:r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 3" panose="05040102010807070707" pitchFamily="18" charset="2"/>
              </a:rPr>
              <a:t> Strong dependance of the cluster size on the ADC of the central pad</a:t>
            </a:r>
          </a:p>
          <a:p>
            <a:pPr marL="182880" indent="-27432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 3" panose="05040102010807070707" pitchFamily="18" charset="2"/>
              </a:rPr>
              <a:t>This dependance is driven by the cluster size in x direction  because of the larger angle of the tracks in x </a:t>
            </a:r>
          </a:p>
          <a:p>
            <a:pPr marL="182880" indent="-27432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 3" panose="05040102010807070707" pitchFamily="18" charset="2"/>
              </a:rPr>
              <a:t>Cluster size is independent of the ADC of central pad in y direction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20426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2865C4D-946B-4041-8F7E-B733074036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1400" y="727286"/>
            <a:ext cx="4572000" cy="2349946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E2361E-AC49-4A10-A189-56BF9084C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RD51 Mini Week, 02/16/2020</a:t>
            </a:r>
            <a:endParaRPr lang="en-US" dirty="0"/>
          </a:p>
        </p:txBody>
      </p:sp>
      <p:sp>
        <p:nvSpPr>
          <p:cNvPr id="7" name="Title 18">
            <a:extLst>
              <a:ext uri="{FF2B5EF4-FFF2-40B4-BE49-F238E27FC236}">
                <a16:creationId xmlns:a16="http://schemas.microsoft.com/office/drawing/2014/main" id="{1853F030-EB8E-44AA-9569-47A286E3C724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2179527" cy="62127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Spatial Resolution vs. cluster pattern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89E7ADFA-DF0B-4559-9636-10AB8C5AE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11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054F32F-993E-48C4-A08E-03AEBF6D48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7200" y="3352800"/>
            <a:ext cx="3657600" cy="292608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6404E40-61AC-4E7D-97ED-19DBBBE426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474" y="3401306"/>
            <a:ext cx="3657600" cy="292608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37476CDC-9D04-4F47-8E12-B0F9B7D3AA45}"/>
              </a:ext>
            </a:extLst>
          </p:cNvPr>
          <p:cNvSpPr txBox="1"/>
          <p:nvPr/>
        </p:nvSpPr>
        <p:spPr>
          <a:xfrm>
            <a:off x="1" y="670616"/>
            <a:ext cx="6705599" cy="22741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880" indent="-27432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Spatial resolution as a function of the cluster pattern and cluster size</a:t>
            </a:r>
          </a:p>
          <a:p>
            <a:pPr marL="182880" indent="-27432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In x-direction, strong variation from 900 µm for pattern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  <a:sym typeface="Wingdings 3" panose="05040102010807070707" pitchFamily="18" charset="2"/>
              </a:rPr>
              <a:t>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#1 to 250  µm or pattern #3 and beyond </a:t>
            </a:r>
          </a:p>
          <a:p>
            <a:pPr marL="182880" indent="-27432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In y-direction, similar behavior but resolution starts degrading again for pattern #4 and beyond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  <a:sym typeface="Wingdings 3" panose="05040102010807070707" pitchFamily="18" charset="2"/>
              </a:rPr>
              <a:t> noisy pads and cross-talk pads are included in the cluster formation </a:t>
            </a:r>
          </a:p>
          <a:p>
            <a:pPr marL="182880" indent="-27432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 3" panose="05040102010807070707" pitchFamily="18" charset="2"/>
              </a:rPr>
              <a:t>Resolution is very sensitive to noisy pads because even a small ADC contribution large pitch pad readout would lead to impact in the position accuracy</a:t>
            </a:r>
            <a:endParaRPr lang="en-US" sz="12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2880" indent="-27432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B195C07-87B6-406C-8426-0D3A56A87C47}"/>
              </a:ext>
            </a:extLst>
          </p:cNvPr>
          <p:cNvGrpSpPr>
            <a:grpSpLocks noChangeAspect="1"/>
          </p:cNvGrpSpPr>
          <p:nvPr/>
        </p:nvGrpSpPr>
        <p:grpSpPr>
          <a:xfrm>
            <a:off x="8521927" y="3235901"/>
            <a:ext cx="3657600" cy="3195320"/>
            <a:chOff x="7295486" y="1735016"/>
            <a:chExt cx="4919443" cy="4297680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1DE99BE7-DC6C-48E7-9BE6-79BB0A0E3BA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95486" y="1735016"/>
              <a:ext cx="4919443" cy="4297680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78153C5F-B5AA-4609-B60C-1E48512831D7}"/>
                </a:ext>
              </a:extLst>
            </p:cNvPr>
            <p:cNvSpPr txBox="1"/>
            <p:nvPr/>
          </p:nvSpPr>
          <p:spPr>
            <a:xfrm>
              <a:off x="8044234" y="3141340"/>
              <a:ext cx="1066800" cy="523220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Cluster pattern #3</a:t>
              </a:r>
              <a:endParaRPr lang="fr-FR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87994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533F887B-A04F-4CED-AB7F-55297EABA866}"/>
              </a:ext>
            </a:extLst>
          </p:cNvPr>
          <p:cNvGrpSpPr>
            <a:grpSpLocks noChangeAspect="1"/>
          </p:cNvGrpSpPr>
          <p:nvPr/>
        </p:nvGrpSpPr>
        <p:grpSpPr>
          <a:xfrm>
            <a:off x="228600" y="3594403"/>
            <a:ext cx="7315200" cy="2898475"/>
            <a:chOff x="0" y="1013603"/>
            <a:chExt cx="12192000" cy="4830792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B9EF5933-6DAD-499B-8902-50A7C9A1371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0" y="1013603"/>
              <a:ext cx="12192000" cy="4830792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D150348-1FB1-4751-A384-AF8EAF2B8A1E}"/>
                </a:ext>
              </a:extLst>
            </p:cNvPr>
            <p:cNvSpPr txBox="1"/>
            <p:nvPr/>
          </p:nvSpPr>
          <p:spPr>
            <a:xfrm>
              <a:off x="7023902" y="1683480"/>
              <a:ext cx="2021022" cy="512962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l-GR" sz="1400" b="1" dirty="0">
                  <a:latin typeface="Arial" panose="020B0604020202020204" pitchFamily="34" charset="0"/>
                  <a:cs typeface="Arial" panose="020B0604020202020204" pitchFamily="34" charset="0"/>
                  <a:sym typeface="Wingdings 3" panose="05040102010807070707" pitchFamily="18" charset="2"/>
                </a:rPr>
                <a:t>σ</a:t>
              </a:r>
              <a:r>
                <a:rPr lang="en-US" sz="1400" b="1" baseline="-25000" dirty="0">
                  <a:latin typeface="Arial" panose="020B0604020202020204" pitchFamily="34" charset="0"/>
                  <a:cs typeface="Arial" panose="020B0604020202020204" pitchFamily="34" charset="0"/>
                  <a:sym typeface="Wingdings 3" panose="05040102010807070707" pitchFamily="18" charset="2"/>
                </a:rPr>
                <a:t>Y</a:t>
              </a:r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  <a:sym typeface="Wingdings 3" panose="05040102010807070707" pitchFamily="18" charset="2"/>
                </a:rPr>
                <a:t> = 187 µm   </a:t>
              </a:r>
              <a:endParaRPr lang="fr-FR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1F93BBC1-2933-4C49-B3C5-1A04222BBC11}"/>
                </a:ext>
              </a:extLst>
            </p:cNvPr>
            <p:cNvSpPr txBox="1"/>
            <p:nvPr/>
          </p:nvSpPr>
          <p:spPr>
            <a:xfrm>
              <a:off x="881062" y="1683481"/>
              <a:ext cx="2021022" cy="512962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l-GR" sz="1400" b="1" dirty="0">
                  <a:latin typeface="Arial" panose="020B0604020202020204" pitchFamily="34" charset="0"/>
                  <a:cs typeface="Arial" panose="020B0604020202020204" pitchFamily="34" charset="0"/>
                  <a:sym typeface="Wingdings 3" panose="05040102010807070707" pitchFamily="18" charset="2"/>
                </a:rPr>
                <a:t>σ</a:t>
              </a:r>
              <a:r>
                <a:rPr lang="en-US" sz="1400" b="1" baseline="-25000" dirty="0">
                  <a:latin typeface="Arial" panose="020B0604020202020204" pitchFamily="34" charset="0"/>
                  <a:cs typeface="Arial" panose="020B0604020202020204" pitchFamily="34" charset="0"/>
                  <a:sym typeface="Wingdings 3" panose="05040102010807070707" pitchFamily="18" charset="2"/>
                </a:rPr>
                <a:t>X</a:t>
              </a:r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  <a:sym typeface="Wingdings 3" panose="05040102010807070707" pitchFamily="18" charset="2"/>
                </a:rPr>
                <a:t> = 212 µm</a:t>
              </a:r>
              <a:endParaRPr lang="fr-FR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E2361E-AC49-4A10-A189-56BF9084C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RD51 Mini Week, 02/16/2020</a:t>
            </a:r>
            <a:endParaRPr lang="en-US" dirty="0"/>
          </a:p>
        </p:txBody>
      </p:sp>
      <p:sp>
        <p:nvSpPr>
          <p:cNvPr id="7" name="Title 18">
            <a:extLst>
              <a:ext uri="{FF2B5EF4-FFF2-40B4-BE49-F238E27FC236}">
                <a16:creationId xmlns:a16="http://schemas.microsoft.com/office/drawing/2014/main" id="{1853F030-EB8E-44AA-9569-47A286E3C724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2179527" cy="62127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Spatial Resolution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89E7ADFA-DF0B-4559-9636-10AB8C5AE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12</a:t>
            </a:fld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DB0BC1B-2F7A-4DA5-80C0-389E4A1001F0}"/>
              </a:ext>
            </a:extLst>
          </p:cNvPr>
          <p:cNvGrpSpPr>
            <a:grpSpLocks noChangeAspect="1"/>
          </p:cNvGrpSpPr>
          <p:nvPr/>
        </p:nvGrpSpPr>
        <p:grpSpPr>
          <a:xfrm>
            <a:off x="4735749" y="612709"/>
            <a:ext cx="7315200" cy="2968691"/>
            <a:chOff x="0" y="955089"/>
            <a:chExt cx="12192000" cy="4947821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FEE06EE5-7E7C-4079-88EC-A233BFDAEF0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955089"/>
              <a:ext cx="12192000" cy="4947821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C3D30BA-D23D-484E-A4D6-C12C7B554AB2}"/>
                </a:ext>
              </a:extLst>
            </p:cNvPr>
            <p:cNvSpPr txBox="1"/>
            <p:nvPr/>
          </p:nvSpPr>
          <p:spPr>
            <a:xfrm>
              <a:off x="7090818" y="1574423"/>
              <a:ext cx="1990028" cy="512962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l-GR" sz="1400" b="1" dirty="0">
                  <a:latin typeface="Arial" panose="020B0604020202020204" pitchFamily="34" charset="0"/>
                  <a:cs typeface="Arial" panose="020B0604020202020204" pitchFamily="34" charset="0"/>
                  <a:sym typeface="Wingdings 3" panose="05040102010807070707" pitchFamily="18" charset="2"/>
                </a:rPr>
                <a:t>σ</a:t>
              </a:r>
              <a:r>
                <a:rPr lang="en-US" sz="1400" b="1" baseline="-25000" dirty="0">
                  <a:latin typeface="Arial" panose="020B0604020202020204" pitchFamily="34" charset="0"/>
                  <a:cs typeface="Arial" panose="020B0604020202020204" pitchFamily="34" charset="0"/>
                  <a:sym typeface="Wingdings 3" panose="05040102010807070707" pitchFamily="18" charset="2"/>
                </a:rPr>
                <a:t>Y</a:t>
              </a:r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  <a:sym typeface="Wingdings 3" panose="05040102010807070707" pitchFamily="18" charset="2"/>
                </a:rPr>
                <a:t> = 254 µm   </a:t>
              </a:r>
              <a:endParaRPr lang="fr-FR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758A52C-C5F4-4B06-80F7-63D07134EB65}"/>
                </a:ext>
              </a:extLst>
            </p:cNvPr>
            <p:cNvSpPr txBox="1"/>
            <p:nvPr/>
          </p:nvSpPr>
          <p:spPr>
            <a:xfrm>
              <a:off x="912053" y="1574424"/>
              <a:ext cx="1990028" cy="512962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l-GR" sz="1400" b="1" dirty="0">
                  <a:latin typeface="Arial" panose="020B0604020202020204" pitchFamily="34" charset="0"/>
                  <a:cs typeface="Arial" panose="020B0604020202020204" pitchFamily="34" charset="0"/>
                  <a:sym typeface="Wingdings 3" panose="05040102010807070707" pitchFamily="18" charset="2"/>
                </a:rPr>
                <a:t>σ</a:t>
              </a:r>
              <a:r>
                <a:rPr lang="en-US" sz="1400" b="1" baseline="-25000" dirty="0">
                  <a:latin typeface="Arial" panose="020B0604020202020204" pitchFamily="34" charset="0"/>
                  <a:cs typeface="Arial" panose="020B0604020202020204" pitchFamily="34" charset="0"/>
                  <a:sym typeface="Wingdings 3" panose="05040102010807070707" pitchFamily="18" charset="2"/>
                </a:rPr>
                <a:t>X</a:t>
              </a:r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  <a:sym typeface="Wingdings 3" panose="05040102010807070707" pitchFamily="18" charset="2"/>
                </a:rPr>
                <a:t> = 254 µm</a:t>
              </a:r>
              <a:endParaRPr lang="fr-FR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93766911-90F9-459E-9C13-D90AAA672ED4}"/>
              </a:ext>
            </a:extLst>
          </p:cNvPr>
          <p:cNvSpPr txBox="1"/>
          <p:nvPr/>
        </p:nvSpPr>
        <p:spPr>
          <a:xfrm>
            <a:off x="1378134" y="5407454"/>
            <a:ext cx="5181599" cy="335156"/>
          </a:xfrm>
          <a:prstGeom prst="rect">
            <a:avLst/>
          </a:prstGeom>
          <a:solidFill>
            <a:srgbClr val="FF9BFF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Minimm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ADC requirement on the central pad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  <a:sym typeface="Wingdings 3" panose="05040102010807070707" pitchFamily="18" charset="2"/>
              </a:rPr>
              <a:t>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ADC = 1000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91AA254-8C4D-4BDE-853B-597A8FBF5561}"/>
              </a:ext>
            </a:extLst>
          </p:cNvPr>
          <p:cNvSpPr txBox="1"/>
          <p:nvPr/>
        </p:nvSpPr>
        <p:spPr>
          <a:xfrm>
            <a:off x="2" y="670616"/>
            <a:ext cx="4442940" cy="19971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880" indent="-27432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Spatial resolution of 250  µm achieved in x and y without any cut for 1 cm x 1cm pad readout</a:t>
            </a:r>
          </a:p>
          <a:p>
            <a:pPr marL="182880" indent="-27432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When applying a selection on the minimum ADC on the central pad spatial resolution improves significantly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  <a:sym typeface="Wingdings 3" panose="05040102010807070707" pitchFamily="18" charset="2"/>
              </a:rPr>
              <a:t> </a:t>
            </a:r>
            <a:r>
              <a:rPr lang="en-US" sz="12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 3" panose="05040102010807070707" pitchFamily="18" charset="2"/>
              </a:rPr>
              <a:t>Performances can be improved with higher detector gain</a:t>
            </a:r>
          </a:p>
          <a:p>
            <a:pPr marL="182880" indent="-27432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  <a:sym typeface="Wingdings 3" panose="05040102010807070707" pitchFamily="18" charset="2"/>
              </a:rPr>
              <a:t>Resolution in y is slightly better than in x because of the smaller angle distribution of the tracks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88015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E2361E-AC49-4A10-A189-56BF9084C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RD51 Mini Week, 02/16/2020</a:t>
            </a:r>
            <a:endParaRPr lang="en-US" dirty="0"/>
          </a:p>
        </p:txBody>
      </p:sp>
      <p:sp>
        <p:nvSpPr>
          <p:cNvPr id="11" name="Title 18">
            <a:extLst>
              <a:ext uri="{FF2B5EF4-FFF2-40B4-BE49-F238E27FC236}">
                <a16:creationId xmlns:a16="http://schemas.microsoft.com/office/drawing/2014/main" id="{15AB4ACC-0A9D-4D04-9CAF-4DCABD08141D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2179527" cy="62127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9915A03-0E9C-46B9-87FA-05B3FF98198C}"/>
              </a:ext>
            </a:extLst>
          </p:cNvPr>
          <p:cNvSpPr txBox="1"/>
          <p:nvPr/>
        </p:nvSpPr>
        <p:spPr>
          <a:xfrm>
            <a:off x="-11349" y="411793"/>
            <a:ext cx="12179527" cy="60771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Very encouraging preliminary results on the performances of the large pad readout with capacitive sharing</a:t>
            </a:r>
          </a:p>
          <a:p>
            <a:pPr marL="285750" marR="0" lvl="0" indent="-285750" algn="l" defTabSz="914400" rtl="0" eaLnBrk="1" fontAlgn="auto" latinLnBrk="0" hangingPunct="1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Performances strongly depends on how the cluster of pads is formed </a:t>
            </a:r>
          </a:p>
          <a:p>
            <a:pPr marL="285750" marR="0" lvl="0" indent="-285750" algn="l" defTabSz="914400" rtl="0" eaLnBrk="1" fontAlgn="auto" latinLnBrk="0" hangingPunct="1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With capacitive sharing, the dependence of the position resolution with the angle is sensitive</a:t>
            </a:r>
          </a:p>
          <a:p>
            <a:pPr marL="285750" marR="0" lvl="0" indent="-285750" algn="l" defTabSz="914400" rtl="0" eaLnBrk="1" fontAlgn="auto" latinLnBrk="0" hangingPunct="1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Spatial resolution of 250 um is easily achieved with 1 cm x 1 cm pad readout without any cut applied to the data</a:t>
            </a:r>
          </a:p>
          <a:p>
            <a:pPr marL="285750" marR="0" lvl="0" indent="-285750" algn="l" defTabSz="914400" rtl="0" eaLnBrk="1" fontAlgn="auto" latinLnBrk="0" hangingPunct="1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Resolution can be vas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tly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improves with increasing the detector gain</a:t>
            </a:r>
          </a:p>
          <a:p>
            <a:pPr marL="285750" marR="0" lvl="0" indent="-285750" algn="l" defTabSz="914400" rtl="0" eaLnBrk="1" fontAlgn="auto" latinLnBrk="0" hangingPunct="1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esolution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is very sensitive to noisy or cross talk pads 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lnSpc>
                <a:spcPct val="250000"/>
              </a:lnSpc>
              <a:buFont typeface="Wingdings" panose="05000000000000000000" pitchFamily="2" charset="2"/>
              <a:buChar char="q"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capacitive sharing readout board should be optimized to minimize the occurrence of noisy and cross talk pads</a:t>
            </a:r>
          </a:p>
          <a:p>
            <a:pPr marL="285750" indent="-285750">
              <a:lnSpc>
                <a:spcPct val="250000"/>
              </a:lnSpc>
              <a:buFont typeface="Wingdings" panose="05000000000000000000" pitchFamily="2" charset="2"/>
              <a:buChar char="q"/>
              <a:defRPr/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Just received a new capacitive sharing readout boards with different characteristics to study further the performances of </a:t>
            </a: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this concept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2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endParaRPr lang="en-US" sz="1400" dirty="0"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72D440-02DB-4B1B-8263-A63354B226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2754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E2361E-AC49-4A10-A189-56BF9084C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RD51 Mini Week, 02/16/2020</a:t>
            </a:r>
            <a:endParaRPr lang="en-US" dirty="0"/>
          </a:p>
        </p:txBody>
      </p:sp>
      <p:sp>
        <p:nvSpPr>
          <p:cNvPr id="18" name="Title 18">
            <a:extLst>
              <a:ext uri="{FF2B5EF4-FFF2-40B4-BE49-F238E27FC236}">
                <a16:creationId xmlns:a16="http://schemas.microsoft.com/office/drawing/2014/main" id="{D2D570B9-A84F-4C9E-A911-E397F282D801}"/>
              </a:ext>
            </a:extLst>
          </p:cNvPr>
          <p:cNvSpPr txBox="1">
            <a:spLocks/>
          </p:cNvSpPr>
          <p:nvPr/>
        </p:nvSpPr>
        <p:spPr>
          <a:xfrm>
            <a:off x="0" y="3013251"/>
            <a:ext cx="12179527" cy="83149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BACKUP</a:t>
            </a:r>
            <a:endParaRPr lang="en-US" sz="24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4AD566C-849C-4603-AC1F-3E55D27001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7034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C39FCF91-A37F-43D2-B275-2AE1E2FEA3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1622288"/>
            <a:ext cx="5486400" cy="41148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52F86E9-5F16-4C15-9B8B-653C2CFF3335}"/>
              </a:ext>
            </a:extLst>
          </p:cNvPr>
          <p:cNvSpPr txBox="1"/>
          <p:nvPr/>
        </p:nvSpPr>
        <p:spPr>
          <a:xfrm>
            <a:off x="7772400" y="4505370"/>
            <a:ext cx="1066800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Cluster pattern #3</a:t>
            </a:r>
            <a:endParaRPr lang="fr-FR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E2361E-AC49-4A10-A189-56BF9084C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RD51 Mini Week, 02/16/2020</a:t>
            </a:r>
            <a:endParaRPr lang="en-US" dirty="0"/>
          </a:p>
        </p:txBody>
      </p:sp>
      <p:sp>
        <p:nvSpPr>
          <p:cNvPr id="7" name="Title 18">
            <a:extLst>
              <a:ext uri="{FF2B5EF4-FFF2-40B4-BE49-F238E27FC236}">
                <a16:creationId xmlns:a16="http://schemas.microsoft.com/office/drawing/2014/main" id="{1853F030-EB8E-44AA-9569-47A286E3C724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2179527" cy="62127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Spatial Resolution vs. Pedestal cut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89E7ADFA-DF0B-4559-9636-10AB8C5AE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15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9BA98F1-D41D-4EFC-A906-329D90C21383}"/>
              </a:ext>
            </a:extLst>
          </p:cNvPr>
          <p:cNvSpPr txBox="1"/>
          <p:nvPr/>
        </p:nvSpPr>
        <p:spPr>
          <a:xfrm>
            <a:off x="225358" y="832730"/>
            <a:ext cx="6692618" cy="26107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Parasitic setup in the electron arm of Hall D Pair Spectrometer (PS) @ JLab.</a:t>
            </a:r>
          </a:p>
          <a:p>
            <a:pPr marL="182880" indent="-27432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Clean electron beam (3 to 6 GeV), incoming angle up to 8 degree</a:t>
            </a:r>
          </a:p>
          <a:p>
            <a:pPr marL="182880" indent="-27432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Large Pad GEM + 3 small X-Y CERN standard triple-GEM for tracking</a:t>
            </a:r>
          </a:p>
          <a:p>
            <a:pPr marL="182880" indent="-27432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APV25-SRS readout (DATE + AmoreSRS), trigger rate limited to 400Hz</a:t>
            </a:r>
          </a:p>
          <a:p>
            <a:pPr marL="182880" indent="-27432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Large volume of data for HV scan and for spatial resolution - Mid-September 2020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CF423E2-973C-4C01-8B95-C9CA4C9D129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3679688"/>
            <a:ext cx="5943604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9906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B3EB76FF-F143-41D3-83E0-4B0287B9F677}"/>
              </a:ext>
            </a:extLst>
          </p:cNvPr>
          <p:cNvGrpSpPr/>
          <p:nvPr/>
        </p:nvGrpSpPr>
        <p:grpSpPr>
          <a:xfrm>
            <a:off x="7272557" y="1752600"/>
            <a:ext cx="4919443" cy="4297680"/>
            <a:chOff x="7295486" y="1735016"/>
            <a:chExt cx="4919443" cy="429768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72B345FF-4619-4C93-A539-C1724731F36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95486" y="1735016"/>
              <a:ext cx="4919443" cy="4297680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52F86E9-5F16-4C15-9B8B-653C2CFF3335}"/>
                </a:ext>
              </a:extLst>
            </p:cNvPr>
            <p:cNvSpPr txBox="1"/>
            <p:nvPr/>
          </p:nvSpPr>
          <p:spPr>
            <a:xfrm>
              <a:off x="8044234" y="3141340"/>
              <a:ext cx="1066800" cy="523220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Cluster pattern #3</a:t>
              </a:r>
              <a:endParaRPr lang="fr-FR" sz="1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E2361E-AC49-4A10-A189-56BF9084C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RD51 Mini Week, 02/16/2020</a:t>
            </a:r>
            <a:endParaRPr lang="en-US" dirty="0"/>
          </a:p>
        </p:txBody>
      </p:sp>
      <p:sp>
        <p:nvSpPr>
          <p:cNvPr id="7" name="Title 18">
            <a:extLst>
              <a:ext uri="{FF2B5EF4-FFF2-40B4-BE49-F238E27FC236}">
                <a16:creationId xmlns:a16="http://schemas.microsoft.com/office/drawing/2014/main" id="{1853F030-EB8E-44AA-9569-47A286E3C724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2179527" cy="62127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Spatial Resolution vs. Pedestal cut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89E7ADFA-DF0B-4559-9636-10AB8C5AE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16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9BA98F1-D41D-4EFC-A906-329D90C21383}"/>
              </a:ext>
            </a:extLst>
          </p:cNvPr>
          <p:cNvSpPr txBox="1"/>
          <p:nvPr/>
        </p:nvSpPr>
        <p:spPr>
          <a:xfrm>
            <a:off x="225358" y="832730"/>
            <a:ext cx="6692618" cy="26107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Parasitic setup in the electron arm of Hall D Pair Spectrometer (PS) @ JLab.</a:t>
            </a:r>
          </a:p>
          <a:p>
            <a:pPr marL="182880" indent="-27432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Clean electron beam (3 to 6 GeV), incoming angle up to 8 degree</a:t>
            </a:r>
          </a:p>
          <a:p>
            <a:pPr marL="182880" indent="-27432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Large Pad GEM + 3 small X-Y CERN standard triple-GEM for tracking</a:t>
            </a:r>
          </a:p>
          <a:p>
            <a:pPr marL="182880" indent="-27432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APV25-SRS readout (DATE + AmoreSRS), trigger rate limited to 400Hz</a:t>
            </a:r>
          </a:p>
          <a:p>
            <a:pPr marL="182880" indent="-27432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Large volume of data for HV scan and for spatial resolution - Mid-September 2020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CF423E2-973C-4C01-8B95-C9CA4C9D129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3679688"/>
            <a:ext cx="5943604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56979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E2361E-AC49-4A10-A189-56BF9084C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RD51 Mini Week, 02/16/2020</a:t>
            </a:r>
            <a:endParaRPr lang="en-US" dirty="0"/>
          </a:p>
        </p:txBody>
      </p:sp>
      <p:sp>
        <p:nvSpPr>
          <p:cNvPr id="154" name="Title 18">
            <a:extLst>
              <a:ext uri="{FF2B5EF4-FFF2-40B4-BE49-F238E27FC236}">
                <a16:creationId xmlns:a16="http://schemas.microsoft.com/office/drawing/2014/main" id="{1F76CD08-13AF-4C2E-A4B7-DCC298BCFD1A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2179527" cy="831499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Outline</a:t>
            </a: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97596667-26D9-4961-BC1C-6F9B78FCF944}"/>
              </a:ext>
            </a:extLst>
          </p:cNvPr>
          <p:cNvSpPr txBox="1"/>
          <p:nvPr/>
        </p:nvSpPr>
        <p:spPr>
          <a:xfrm>
            <a:off x="0" y="1143000"/>
            <a:ext cx="12179526" cy="321145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marL="731520" lvl="1" indent="-548640">
              <a:lnSpc>
                <a:spcPct val="300000"/>
              </a:lnSpc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Principe of Capacitive-Sharing readout &amp; applications</a:t>
            </a:r>
          </a:p>
          <a:p>
            <a:pPr marL="731520" lvl="1" indent="-548640">
              <a:lnSpc>
                <a:spcPct val="300000"/>
              </a:lnSpc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Preliminary test beam results</a:t>
            </a:r>
          </a:p>
          <a:p>
            <a:pPr marL="731520" lvl="1" indent="-548640">
              <a:lnSpc>
                <a:spcPct val="300000"/>
              </a:lnSpc>
              <a:buFont typeface="Wingdings" panose="05000000000000000000" pitchFamily="2" charset="2"/>
              <a:buChar char="Ø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Spatial resolution studies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C11BEC0-1C6F-4D66-B725-3C37768919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9549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56BD49E-E1C3-4FC7-A31B-FC53EF718C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232" y="4114800"/>
            <a:ext cx="8980568" cy="2743200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E2361E-AC49-4A10-A189-56BF9084C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RD51 Mini Week, 02/16/2020</a:t>
            </a:r>
            <a:endParaRPr lang="en-US" dirty="0"/>
          </a:p>
        </p:txBody>
      </p:sp>
      <p:sp>
        <p:nvSpPr>
          <p:cNvPr id="7" name="Title 18">
            <a:extLst>
              <a:ext uri="{FF2B5EF4-FFF2-40B4-BE49-F238E27FC236}">
                <a16:creationId xmlns:a16="http://schemas.microsoft.com/office/drawing/2014/main" id="{1853F030-EB8E-44AA-9569-47A286E3C724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2179527" cy="62127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Principe of Capacitive Sharing readout PCB</a:t>
            </a:r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CED828CE-33E7-4EC6-A172-38F396589A85}"/>
              </a:ext>
            </a:extLst>
          </p:cNvPr>
          <p:cNvSpPr txBox="1"/>
          <p:nvPr/>
        </p:nvSpPr>
        <p:spPr>
          <a:xfrm>
            <a:off x="1125" y="381000"/>
            <a:ext cx="6628275" cy="36591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en-US" sz="1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Principle of capacitive-sharing large-pad Readout </a:t>
            </a:r>
          </a:p>
          <a:p>
            <a:pPr marL="285750" lvl="0" indent="-28575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Vertical stack of pad layers </a:t>
            </a:r>
            <a:r>
              <a:rPr lang="en-US" sz="1200" dirty="0"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⇨ Charge transfer  from layer to layer via </a:t>
            </a:r>
            <a:r>
              <a:rPr lang="en-US" sz="1200" dirty="0">
                <a:solidFill>
                  <a:schemeClr val="tx2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capacitive coupling</a:t>
            </a:r>
            <a:r>
              <a:rPr lang="en-US" sz="1200" dirty="0">
                <a:solidFill>
                  <a:srgbClr val="C00000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  </a:t>
            </a:r>
          </a:p>
          <a:p>
            <a:pPr marL="285750" lvl="0" indent="-28575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200" dirty="0"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The pad size double from a layer (L</a:t>
            </a:r>
            <a:r>
              <a:rPr lang="en-US" sz="1200" baseline="-25000" dirty="0"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</a:t>
            </a:r>
            <a:r>
              <a:rPr lang="en-US" sz="1200" dirty="0"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) to the layer (L</a:t>
            </a:r>
            <a:r>
              <a:rPr lang="en-US" sz="1200" baseline="-25000" dirty="0"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i+1</a:t>
            </a:r>
            <a:r>
              <a:rPr lang="en-US" sz="1200" dirty="0"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) below it </a:t>
            </a:r>
          </a:p>
          <a:p>
            <a:pPr marL="285750" lvl="0" indent="-28575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200" dirty="0"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A given pad on </a:t>
            </a:r>
            <a:r>
              <a: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L</a:t>
            </a:r>
            <a:r>
              <a:rPr kumimoji="0" lang="en-US" sz="120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</a:t>
            </a:r>
            <a:r>
              <a:rPr lang="en-US" sz="1200" dirty="0"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 is either centered directly with a pad below it on </a:t>
            </a:r>
            <a:r>
              <a: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L</a:t>
            </a:r>
            <a:r>
              <a:rPr kumimoji="0" lang="en-US" sz="120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i+1</a:t>
            </a:r>
            <a:r>
              <a:rPr lang="en-US" sz="1200" dirty="0"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 or at the boundary between two adjacent pads of </a:t>
            </a:r>
            <a:r>
              <a: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L</a:t>
            </a:r>
            <a:r>
              <a:rPr kumimoji="0" lang="en-US" sz="120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i+1</a:t>
            </a:r>
            <a:r>
              <a:rPr lang="en-US" sz="1200" dirty="0"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 as shown on the sketch on the left</a:t>
            </a:r>
          </a:p>
          <a:p>
            <a:pPr marL="285750" lvl="0" indent="-28575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200" dirty="0"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Charges from pad of L</a:t>
            </a:r>
            <a:r>
              <a:rPr lang="en-US" sz="1200" baseline="-25000" dirty="0"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</a:t>
            </a:r>
            <a:r>
              <a:rPr lang="en-US" sz="1200" dirty="0"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 are either collected by a single pad </a:t>
            </a:r>
            <a:r>
              <a:rPr kumimoji="0" lang="en-US" sz="120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or two adjacent pads </a:t>
            </a:r>
            <a:r>
              <a:rPr lang="en-US" sz="1200" dirty="0"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on </a:t>
            </a:r>
            <a:r>
              <a: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L</a:t>
            </a:r>
            <a:r>
              <a:rPr kumimoji="0" lang="en-US" sz="120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i+1</a:t>
            </a:r>
            <a:endParaRPr kumimoji="0" lang="en-US" sz="1200" i="0" u="none" strike="noStrike" kern="1200" cap="none" spc="0" normalizeH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marL="285750" lvl="0" indent="-28575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This spatial </a:t>
            </a:r>
            <a:r>
              <a:rPr lang="en-US" sz="1200" dirty="0"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arrangement of the pads allows that two neighboring pads with charges of L</a:t>
            </a:r>
            <a:r>
              <a:rPr lang="en-US" sz="1200" baseline="-25000" dirty="0"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</a:t>
            </a:r>
            <a:r>
              <a:rPr lang="en-US" sz="1200" dirty="0"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 are always transfer charges to 2 neighboring pads of </a:t>
            </a:r>
            <a:r>
              <a: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L</a:t>
            </a:r>
            <a:r>
              <a:rPr kumimoji="0" lang="en-US" sz="120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i+1 </a:t>
            </a:r>
            <a:r>
              <a:rPr kumimoji="0" lang="en-US" sz="1200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no mater the size of pads of </a:t>
            </a:r>
            <a:r>
              <a:rPr lang="en-US" sz="1200" dirty="0"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of </a:t>
            </a:r>
            <a:r>
              <a:rPr kumimoji="0" lang="en-US" sz="1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L</a:t>
            </a:r>
            <a:r>
              <a:rPr kumimoji="0" lang="en-US" sz="1200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i+1</a:t>
            </a:r>
            <a:endParaRPr lang="en-US" sz="1200" dirty="0"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marL="742950" lvl="1" indent="-285750" algn="just">
              <a:lnSpc>
                <a:spcPct val="150000"/>
              </a:lnSpc>
              <a:buFont typeface="Wingdings 3" panose="05040102010807070707" pitchFamily="18" charset="2"/>
              <a:buChar char="a"/>
            </a:pPr>
            <a:r>
              <a:rPr lang="en-US" sz="1200" dirty="0"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Preservation of the position information</a:t>
            </a:r>
            <a:r>
              <a:rPr lang="en-US" sz="1200" b="1" dirty="0">
                <a:solidFill>
                  <a:srgbClr val="FF0000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 i.e.</a:t>
            </a:r>
            <a:r>
              <a:rPr lang="en-US" sz="1200" dirty="0"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. spatial resolution</a:t>
            </a:r>
            <a:endParaRPr lang="en-US" sz="1200" dirty="0">
              <a:solidFill>
                <a:schemeClr val="accent1"/>
              </a:solidFill>
              <a:latin typeface="Arial" panose="020B0604020202020204" pitchFamily="34" charset="0"/>
              <a:ea typeface="Cambria Math" panose="02040503050406030204" pitchFamily="18" charset="0"/>
              <a:cs typeface="Arial" panose="020B0604020202020204" pitchFamily="34" charset="0"/>
            </a:endParaRPr>
          </a:p>
          <a:p>
            <a:pPr marL="742950" lvl="1" indent="-285750" algn="just">
              <a:lnSpc>
                <a:spcPct val="150000"/>
              </a:lnSpc>
              <a:buFont typeface="Wingdings 3" panose="05040102010807070707" pitchFamily="18" charset="2"/>
              <a:buChar char="a"/>
            </a:pPr>
            <a:r>
              <a:rPr lang="en-US" sz="1200" dirty="0"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significant reduction of number of readout channels</a:t>
            </a:r>
            <a:r>
              <a:rPr lang="en-US" sz="1200" b="1" dirty="0">
                <a:solidFill>
                  <a:srgbClr val="FF0000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 i.e. </a:t>
            </a:r>
            <a:r>
              <a:rPr lang="en-US" sz="1200" dirty="0"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Low cost</a:t>
            </a:r>
          </a:p>
          <a:p>
            <a:pPr marL="742950" lvl="1" indent="-285750" algn="just">
              <a:lnSpc>
                <a:spcPct val="150000"/>
              </a:lnSpc>
              <a:buFont typeface="Wingdings 3" panose="05040102010807070707" pitchFamily="18" charset="2"/>
              <a:buChar char="a"/>
            </a:pPr>
            <a:r>
              <a:rPr lang="en-US" sz="1200" dirty="0"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Flexible readout technology </a:t>
            </a:r>
            <a:r>
              <a:rPr lang="en-US" sz="1200" b="1" dirty="0">
                <a:solidFill>
                  <a:srgbClr val="FF0000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i.e.</a:t>
            </a:r>
            <a:r>
              <a:rPr lang="en-US" sz="1200" dirty="0"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 variety of possible applications for MPGD detectors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200" dirty="0">
                <a:solidFill>
                  <a:srgbClr val="7030A0"/>
                </a:solidFill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Signal readout layer (bottom) could be pad-based,1D, 2D strip, zigzag readout or a different readout scheme depending on the application </a:t>
            </a:r>
          </a:p>
        </p:txBody>
      </p:sp>
      <p:grpSp>
        <p:nvGrpSpPr>
          <p:cNvPr id="157" name="Group 156">
            <a:extLst>
              <a:ext uri="{FF2B5EF4-FFF2-40B4-BE49-F238E27FC236}">
                <a16:creationId xmlns:a16="http://schemas.microsoft.com/office/drawing/2014/main" id="{151FDFE3-92DC-4E84-A098-7ECAEE7750A3}"/>
              </a:ext>
            </a:extLst>
          </p:cNvPr>
          <p:cNvGrpSpPr>
            <a:grpSpLocks noChangeAspect="1"/>
          </p:cNvGrpSpPr>
          <p:nvPr/>
        </p:nvGrpSpPr>
        <p:grpSpPr>
          <a:xfrm>
            <a:off x="9220200" y="4214748"/>
            <a:ext cx="2762049" cy="2543304"/>
            <a:chOff x="8531979" y="1104141"/>
            <a:chExt cx="2465915" cy="2270621"/>
          </a:xfrm>
        </p:grpSpPr>
        <p:pic>
          <p:nvPicPr>
            <p:cNvPr id="158" name="Picture 157">
              <a:extLst>
                <a:ext uri="{FF2B5EF4-FFF2-40B4-BE49-F238E27FC236}">
                  <a16:creationId xmlns:a16="http://schemas.microsoft.com/office/drawing/2014/main" id="{388DF4A3-66FC-4746-A001-C9069B58543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33" r="15557"/>
            <a:stretch/>
          </p:blipFill>
          <p:spPr>
            <a:xfrm>
              <a:off x="8548808" y="1121600"/>
              <a:ext cx="2449086" cy="2253162"/>
            </a:xfrm>
            <a:prstGeom prst="rect">
              <a:avLst/>
            </a:prstGeom>
          </p:spPr>
        </p:pic>
        <p:sp>
          <p:nvSpPr>
            <p:cNvPr id="159" name="TextBox 158">
              <a:extLst>
                <a:ext uri="{FF2B5EF4-FFF2-40B4-BE49-F238E27FC236}">
                  <a16:creationId xmlns:a16="http://schemas.microsoft.com/office/drawing/2014/main" id="{ABB01759-5B66-4DA7-A151-CF972157F279}"/>
                </a:ext>
              </a:extLst>
            </p:cNvPr>
            <p:cNvSpPr txBox="1"/>
            <p:nvPr/>
          </p:nvSpPr>
          <p:spPr>
            <a:xfrm>
              <a:off x="8531979" y="1104141"/>
              <a:ext cx="2449086" cy="247300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large-pad readout prototype @ UVa</a:t>
              </a:r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431F207-EA50-4F00-8BAF-60CD2C914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3</a:t>
            </a:fld>
            <a:endParaRPr lang="en-US"/>
          </a:p>
        </p:txBody>
      </p:sp>
      <p:pic>
        <p:nvPicPr>
          <p:cNvPr id="161" name="Picture 160">
            <a:extLst>
              <a:ext uri="{FF2B5EF4-FFF2-40B4-BE49-F238E27FC236}">
                <a16:creationId xmlns:a16="http://schemas.microsoft.com/office/drawing/2014/main" id="{B8301751-7821-452A-985A-3F6C486A1C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37462" y="716280"/>
            <a:ext cx="4934002" cy="1645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7152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E2361E-AC49-4A10-A189-56BF9084C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RD51 Mini Week, 02/16/2020</a:t>
            </a:r>
            <a:endParaRPr lang="en-US" dirty="0"/>
          </a:p>
        </p:txBody>
      </p:sp>
      <p:sp>
        <p:nvSpPr>
          <p:cNvPr id="7" name="Title 18">
            <a:extLst>
              <a:ext uri="{FF2B5EF4-FFF2-40B4-BE49-F238E27FC236}">
                <a16:creationId xmlns:a16="http://schemas.microsoft.com/office/drawing/2014/main" id="{1853F030-EB8E-44AA-9569-47A286E3C724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2179527" cy="62127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Potential Applications for EIC MPGD-based Tracking &amp; PID Detector Options 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B61359B-4529-4137-A976-7C377BD302F2}"/>
              </a:ext>
            </a:extLst>
          </p:cNvPr>
          <p:cNvGrpSpPr>
            <a:grpSpLocks noChangeAspect="1"/>
          </p:cNvGrpSpPr>
          <p:nvPr/>
        </p:nvGrpSpPr>
        <p:grpSpPr>
          <a:xfrm>
            <a:off x="6726761" y="654695"/>
            <a:ext cx="5389039" cy="3307705"/>
            <a:chOff x="4246524" y="3472307"/>
            <a:chExt cx="4883588" cy="2997466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AA81CFF7-2A85-4DA1-80F5-D4044558829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246524" y="3792650"/>
              <a:ext cx="4883588" cy="2677123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3CA2EF1D-4656-4B2D-9A41-E110B5C3DC5B}"/>
                </a:ext>
              </a:extLst>
            </p:cNvPr>
            <p:cNvSpPr txBox="1"/>
            <p:nvPr/>
          </p:nvSpPr>
          <p:spPr>
            <a:xfrm>
              <a:off x="4303404" y="3472307"/>
              <a:ext cx="4767423" cy="3044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C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EIC Detector Concept (JLEIC) Design </a:t>
              </a: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32400361-9F47-4266-B803-545C3A8ADBEB}"/>
              </a:ext>
            </a:extLst>
          </p:cNvPr>
          <p:cNvSpPr txBox="1"/>
          <p:nvPr/>
        </p:nvSpPr>
        <p:spPr>
          <a:xfrm>
            <a:off x="0" y="801932"/>
            <a:ext cx="6629400" cy="30080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sz="1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Several MPGD technologies under consideration for EIC tracking and PID</a:t>
            </a:r>
          </a:p>
          <a:p>
            <a:pPr marL="285750" lvl="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Tracking detectors options with MPGDs</a:t>
            </a:r>
          </a:p>
          <a:p>
            <a:pPr marL="742950" lvl="1" indent="-285750">
              <a:lnSpc>
                <a:spcPct val="150000"/>
              </a:lnSpc>
              <a:buFont typeface="Cambria Math" panose="02040503050406030204" pitchFamily="18" charset="0"/>
              <a:buChar char="⇨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TPC for central tracking with GEM or hybrid MPGDs readout planes</a:t>
            </a:r>
          </a:p>
          <a:p>
            <a:pPr marL="742950" lvl="1" indent="-285750">
              <a:lnSpc>
                <a:spcPct val="150000"/>
              </a:lnSpc>
              <a:buFont typeface="Cambria Math" panose="02040503050406030204" pitchFamily="18" charset="0"/>
              <a:buChar char="⇨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Multilayer Cylindrical MPGDs for the EIC barrel tracker</a:t>
            </a:r>
          </a:p>
          <a:p>
            <a:pPr marL="742950" lvl="1" indent="-285750">
              <a:lnSpc>
                <a:spcPct val="150000"/>
              </a:lnSpc>
              <a:buFont typeface="Cambria Math" panose="02040503050406030204" pitchFamily="18" charset="0"/>
              <a:buChar char="⇨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Planar MPGD disc layers  in both electron and hadron end caps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PID options with MPGDs</a:t>
            </a:r>
          </a:p>
          <a:p>
            <a:pPr marL="742950" lvl="1" indent="-285750">
              <a:lnSpc>
                <a:spcPct val="150000"/>
              </a:lnSpc>
              <a:buFont typeface="Cambria Math" panose="02040503050406030204" pitchFamily="18" charset="0"/>
              <a:buChar char="⇨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Hybrid THGEMs &amp; Micromegas for high momentum RICH in hadron end cap</a:t>
            </a:r>
          </a:p>
          <a:p>
            <a:pPr marL="742950" lvl="1" indent="-285750">
              <a:lnSpc>
                <a:spcPct val="150000"/>
              </a:lnSpc>
              <a:buFont typeface="Cambria Math" panose="02040503050406030204" pitchFamily="18" charset="0"/>
              <a:buChar char="⇨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Short length GEM-RICH for high momentum RICH in hadron end cap</a:t>
            </a:r>
          </a:p>
          <a:p>
            <a:pPr marL="742950" lvl="1" indent="-285750">
              <a:lnSpc>
                <a:spcPct val="150000"/>
              </a:lnSpc>
              <a:buFont typeface="Cambria Math" panose="02040503050406030204" pitchFamily="18" charset="0"/>
              <a:buChar char="⇨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GEM-TRD (Transition Radiation Detector) </a:t>
            </a:r>
            <a:r>
              <a:rPr lang="en-US" sz="14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⇨ both end caps</a:t>
            </a:r>
            <a:endParaRPr 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5ED3D02-736C-4F4C-A4B2-A1BD3281CB6F}"/>
              </a:ext>
            </a:extLst>
          </p:cNvPr>
          <p:cNvSpPr txBox="1"/>
          <p:nvPr/>
        </p:nvSpPr>
        <p:spPr>
          <a:xfrm>
            <a:off x="0" y="4191000"/>
            <a:ext cx="12192000" cy="23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en-US" sz="1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Why is large pads with capacitive sharing readout is an option for MPGD technologies for EIC application: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Moderate particle flux rate expected at the EIC tracking detectors in all eta regions (compared to LHC or fixed target experiment at JLab) </a:t>
            </a:r>
          </a:p>
          <a:p>
            <a:pPr marL="742950" lvl="1" indent="-285750">
              <a:lnSpc>
                <a:spcPct val="150000"/>
              </a:lnSpc>
              <a:buFont typeface="Cambria Math" panose="02040503050406030204" pitchFamily="18" charset="0"/>
              <a:buChar char="⇨"/>
            </a:pPr>
            <a:r>
              <a:rPr lang="en-US" sz="14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Pile-up and multiple hit events are less of a concern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Flexibility of the readout concept: </a:t>
            </a:r>
            <a:r>
              <a:rPr lang="en-US" sz="14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One can design the large-pad readout PCB parameters to address specific detector technology and application</a:t>
            </a:r>
          </a:p>
          <a:p>
            <a:pPr marL="742950" lvl="1" indent="-285750">
              <a:lnSpc>
                <a:spcPct val="150000"/>
              </a:lnSpc>
              <a:buFont typeface="Cambria Math" panose="02040503050406030204" pitchFamily="18" charset="0"/>
              <a:buChar char="⇨"/>
            </a:pPr>
            <a:r>
              <a:rPr lang="en-US" sz="14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i.e. pad size for  the top and / or  bottom pad layers, numbers of layers, pad geometry and thickness … can be detector specific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400" dirty="0"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The large pads with capacitive sharing readout technique is pretty straight forward: don’t anticipate an extensive R&amp;D program to fully validate the concept </a:t>
            </a:r>
          </a:p>
          <a:p>
            <a:pPr marL="742950" lvl="1" indent="-285750">
              <a:lnSpc>
                <a:spcPct val="150000"/>
              </a:lnSpc>
              <a:buFont typeface="Cambria Math" panose="02040503050406030204" pitchFamily="18" charset="0"/>
              <a:buChar char="⇨"/>
            </a:pPr>
            <a:r>
              <a:rPr lang="en-US" sz="1400" dirty="0">
                <a:solidFill>
                  <a:prstClr val="black"/>
                </a:solidFill>
                <a:latin typeface="Times New Roman" panose="020206030504050203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>Cost effective solution with low production risk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E1AB620-6C3B-4981-90EA-2E626F5445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5262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3D6A1CC4-48C5-4E94-9202-C33FEE7FC47A}"/>
              </a:ext>
            </a:extLst>
          </p:cNvPr>
          <p:cNvGrpSpPr>
            <a:grpSpLocks noChangeAspect="1"/>
          </p:cNvGrpSpPr>
          <p:nvPr/>
        </p:nvGrpSpPr>
        <p:grpSpPr>
          <a:xfrm>
            <a:off x="4026029" y="3868580"/>
            <a:ext cx="8046720" cy="2837020"/>
            <a:chOff x="3998862" y="3725513"/>
            <a:chExt cx="8193139" cy="2888646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361FBFCA-F09D-46B7-99BF-1FA756A23BD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998862" y="3962399"/>
              <a:ext cx="8193139" cy="2651760"/>
              <a:chOff x="3027266" y="3612300"/>
              <a:chExt cx="9323227" cy="3017520"/>
            </a:xfrm>
          </p:grpSpPr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F467BDB1-B8FD-4A98-B8DF-708BEBB35E33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3027266" y="3612300"/>
                <a:ext cx="9323227" cy="3017520"/>
                <a:chOff x="3151295" y="3744161"/>
                <a:chExt cx="9040705" cy="2926080"/>
              </a:xfrm>
            </p:grpSpPr>
            <p:grpSp>
              <p:nvGrpSpPr>
                <p:cNvPr id="18" name="Group 17">
                  <a:extLst>
                    <a:ext uri="{FF2B5EF4-FFF2-40B4-BE49-F238E27FC236}">
                      <a16:creationId xmlns:a16="http://schemas.microsoft.com/office/drawing/2014/main" id="{47E11D52-23FF-4C5F-A2C8-9C3B1D49BA11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>
                  <a:off x="3151295" y="3744161"/>
                  <a:ext cx="9040705" cy="2926080"/>
                  <a:chOff x="2052225" y="3936765"/>
                  <a:chExt cx="8407303" cy="2721075"/>
                </a:xfrm>
              </p:grpSpPr>
              <p:pic>
                <p:nvPicPr>
                  <p:cNvPr id="23" name="Picture 22">
                    <a:extLst>
                      <a:ext uri="{FF2B5EF4-FFF2-40B4-BE49-F238E27FC236}">
                        <a16:creationId xmlns:a16="http://schemas.microsoft.com/office/drawing/2014/main" id="{09E2C401-584C-46AA-B6F7-14B4E2AC070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3432" t="11291" r="2836" b="8065"/>
                  <a:stretch/>
                </p:blipFill>
                <p:spPr>
                  <a:xfrm>
                    <a:off x="2052225" y="3936765"/>
                    <a:ext cx="8407303" cy="2721075"/>
                  </a:xfrm>
                  <a:prstGeom prst="rect">
                    <a:avLst/>
                  </a:prstGeom>
                </p:spPr>
              </p:pic>
              <p:sp>
                <p:nvSpPr>
                  <p:cNvPr id="25" name="Rectangle 24">
                    <a:extLst>
                      <a:ext uri="{FF2B5EF4-FFF2-40B4-BE49-F238E27FC236}">
                        <a16:creationId xmlns:a16="http://schemas.microsoft.com/office/drawing/2014/main" id="{A8D48A81-CED5-4B5A-9BBD-0D2A5AB9D0D6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>
                  <a:xfrm>
                    <a:off x="6666720" y="5022927"/>
                    <a:ext cx="127550" cy="127550"/>
                  </a:xfrm>
                  <a:prstGeom prst="rect">
                    <a:avLst/>
                  </a:prstGeom>
                  <a:noFill/>
                  <a:ln w="19050">
                    <a:gradFill>
                      <a:gsLst>
                        <a:gs pos="0">
                          <a:srgbClr val="FF00FF"/>
                        </a:gs>
                        <a:gs pos="100000">
                          <a:srgbClr val="FF00FF"/>
                        </a:gs>
                      </a:gsLst>
                      <a:lin ang="0" scaled="0"/>
                    </a:gra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cxnSp>
                <p:nvCxnSpPr>
                  <p:cNvPr id="26" name="Straight Connector 25">
                    <a:extLst>
                      <a:ext uri="{FF2B5EF4-FFF2-40B4-BE49-F238E27FC236}">
                        <a16:creationId xmlns:a16="http://schemas.microsoft.com/office/drawing/2014/main" id="{253BBFAB-66CA-4CD6-9328-DD02F42DFBC0}"/>
                      </a:ext>
                    </a:extLst>
                  </p:cNvPr>
                  <p:cNvCxnSpPr>
                    <a:cxnSpLocks/>
                    <a:stCxn id="25" idx="0"/>
                  </p:cNvCxnSpPr>
                  <p:nvPr/>
                </p:nvCxnSpPr>
                <p:spPr>
                  <a:xfrm flipV="1">
                    <a:off x="6730495" y="4192432"/>
                    <a:ext cx="1318943" cy="830495"/>
                  </a:xfrm>
                  <a:prstGeom prst="line">
                    <a:avLst/>
                  </a:prstGeom>
                  <a:ln w="19050">
                    <a:solidFill>
                      <a:srgbClr val="FF00F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" name="Straight Connector 26">
                    <a:extLst>
                      <a:ext uri="{FF2B5EF4-FFF2-40B4-BE49-F238E27FC236}">
                        <a16:creationId xmlns:a16="http://schemas.microsoft.com/office/drawing/2014/main" id="{F3B9E2D4-8C7E-4C1F-BBA1-F264697A4A85}"/>
                      </a:ext>
                    </a:extLst>
                  </p:cNvPr>
                  <p:cNvCxnSpPr>
                    <a:cxnSpLocks/>
                    <a:stCxn id="25" idx="2"/>
                  </p:cNvCxnSpPr>
                  <p:nvPr/>
                </p:nvCxnSpPr>
                <p:spPr>
                  <a:xfrm>
                    <a:off x="6730495" y="5150477"/>
                    <a:ext cx="1316021" cy="1238656"/>
                  </a:xfrm>
                  <a:prstGeom prst="line">
                    <a:avLst/>
                  </a:prstGeom>
                  <a:ln w="19050">
                    <a:solidFill>
                      <a:srgbClr val="FF00FF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19" name="Rectangle 18">
                  <a:extLst>
                    <a:ext uri="{FF2B5EF4-FFF2-40B4-BE49-F238E27FC236}">
                      <a16:creationId xmlns:a16="http://schemas.microsoft.com/office/drawing/2014/main" id="{DFD0B386-6D34-4DE0-A2E7-E908C5187E67}"/>
                    </a:ext>
                  </a:extLst>
                </p:cNvPr>
                <p:cNvSpPr/>
                <p:nvPr/>
              </p:nvSpPr>
              <p:spPr>
                <a:xfrm>
                  <a:off x="4467098" y="4460399"/>
                  <a:ext cx="1005840" cy="1005840"/>
                </a:xfrm>
                <a:prstGeom prst="rect">
                  <a:avLst/>
                </a:prstGeom>
                <a:noFill/>
                <a:ln w="19050">
                  <a:solidFill>
                    <a:srgbClr val="FF00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20" name="Straight Connector 19">
                  <a:extLst>
                    <a:ext uri="{FF2B5EF4-FFF2-40B4-BE49-F238E27FC236}">
                      <a16:creationId xmlns:a16="http://schemas.microsoft.com/office/drawing/2014/main" id="{0298C15F-B0DE-42E8-A2E4-2B0B3A7EFC7D}"/>
                    </a:ext>
                  </a:extLst>
                </p:cNvPr>
                <p:cNvCxnSpPr>
                  <a:cxnSpLocks/>
                  <a:endCxn id="25" idx="0"/>
                </p:cNvCxnSpPr>
                <p:nvPr/>
              </p:nvCxnSpPr>
              <p:spPr>
                <a:xfrm>
                  <a:off x="5437077" y="4460399"/>
                  <a:ext cx="2744947" cy="451755"/>
                </a:xfrm>
                <a:prstGeom prst="line">
                  <a:avLst/>
                </a:prstGeom>
                <a:ln w="19050">
                  <a:solidFill>
                    <a:srgbClr val="FF00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Connector 20">
                  <a:extLst>
                    <a:ext uri="{FF2B5EF4-FFF2-40B4-BE49-F238E27FC236}">
                      <a16:creationId xmlns:a16="http://schemas.microsoft.com/office/drawing/2014/main" id="{42B73D91-CB09-4084-BF8B-1F71CED70A8F}"/>
                    </a:ext>
                  </a:extLst>
                </p:cNvPr>
                <p:cNvCxnSpPr>
                  <a:cxnSpLocks/>
                  <a:endCxn id="25" idx="2"/>
                </p:cNvCxnSpPr>
                <p:nvPr/>
              </p:nvCxnSpPr>
              <p:spPr>
                <a:xfrm flipV="1">
                  <a:off x="5437077" y="5049314"/>
                  <a:ext cx="2744947" cy="416925"/>
                </a:xfrm>
                <a:prstGeom prst="line">
                  <a:avLst/>
                </a:prstGeom>
                <a:ln w="19050">
                  <a:solidFill>
                    <a:srgbClr val="FF00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7" name="Arrow: Right 16">
                <a:extLst>
                  <a:ext uri="{FF2B5EF4-FFF2-40B4-BE49-F238E27FC236}">
                    <a16:creationId xmlns:a16="http://schemas.microsoft.com/office/drawing/2014/main" id="{9DC27D45-A096-499D-A026-7816579C663E}"/>
                  </a:ext>
                </a:extLst>
              </p:cNvPr>
              <p:cNvSpPr/>
              <p:nvPr/>
            </p:nvSpPr>
            <p:spPr>
              <a:xfrm>
                <a:off x="5521400" y="4350919"/>
                <a:ext cx="2479600" cy="1097301"/>
              </a:xfrm>
              <a:prstGeom prst="rightArrow">
                <a:avLst>
                  <a:gd name="adj1" fmla="val 50000"/>
                  <a:gd name="adj2" fmla="val 48197"/>
                </a:avLst>
              </a:prstGeom>
              <a:solidFill>
                <a:schemeClr val="bg1"/>
              </a:solidFill>
              <a:ln w="254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From hit on pads to reconstructed positions</a:t>
                </a:r>
              </a:p>
            </p:txBody>
          </p:sp>
        </p:grp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B9AC4A2-1900-4F3D-A962-BB5B95E6A56C}"/>
                </a:ext>
              </a:extLst>
            </p:cNvPr>
            <p:cNvSpPr txBox="1"/>
            <p:nvPr/>
          </p:nvSpPr>
          <p:spPr>
            <a:xfrm>
              <a:off x="4081898" y="3725513"/>
              <a:ext cx="7958075" cy="2507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Pad Occupancy &amp; 2D hit reconstruction with x-ray</a:t>
              </a:r>
            </a:p>
          </p:txBody>
        </p:sp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E2361E-AC49-4A10-A189-56BF9084C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RD51 Mini Week, 02/16/2020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E1AB620-6C3B-4981-90EA-2E626F5445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5</a:t>
            </a:fld>
            <a:endParaRPr lang="en-US"/>
          </a:p>
        </p:txBody>
      </p:sp>
      <p:sp>
        <p:nvSpPr>
          <p:cNvPr id="28" name="Title 18">
            <a:extLst>
              <a:ext uri="{FF2B5EF4-FFF2-40B4-BE49-F238E27FC236}">
                <a16:creationId xmlns:a16="http://schemas.microsoft.com/office/drawing/2014/main" id="{4127DB32-9288-4B2F-B23B-1E516951D1F0}"/>
              </a:ext>
            </a:extLst>
          </p:cNvPr>
          <p:cNvSpPr txBox="1">
            <a:spLocks/>
          </p:cNvSpPr>
          <p:nvPr/>
        </p:nvSpPr>
        <p:spPr>
          <a:xfrm>
            <a:off x="0" y="2"/>
            <a:ext cx="12179527" cy="62775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GEM prototype with capacitive sharing pad readout (1 cm × 1 cm pad size)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97C234F-2897-4BD5-93BD-F1686B13876E}"/>
              </a:ext>
            </a:extLst>
          </p:cNvPr>
          <p:cNvSpPr txBox="1"/>
          <p:nvPr/>
        </p:nvSpPr>
        <p:spPr>
          <a:xfrm>
            <a:off x="58202" y="792974"/>
            <a:ext cx="4523341" cy="25511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5-layers capacitive-sharing pad readout prototype: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Top pad layer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(define basic resolution performances): </a:t>
            </a:r>
          </a:p>
          <a:p>
            <a:pPr marL="548640" lvl="1" indent="-18288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Pitch: 0.6125 mm × 0.6125 mm (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0.1 mm inter-pad)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48640" lvl="1" indent="-18288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Pad size: 0.52 mm × 0.52 mm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Bottom pad layer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(readout pad):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48640" lvl="1" indent="-18288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Pitch: 10 mm × 10 mm (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0.1 mm inter-pad)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48640" lvl="1" indent="-18288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Pad size: 9.9 mm × 9.9 mm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DLC layer with surface resistivity 10 - 20 M</a:t>
            </a:r>
            <a:r>
              <a:rPr lang="el-GR" sz="1200" dirty="0"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Ω</a:t>
            </a:r>
            <a:r>
              <a:rPr lang="en-US" sz="1200" dirty="0"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200" dirty="0"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100 readout Pads 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EDB7C42B-CA78-4BC0-9CAB-8C5F7C658231}"/>
              </a:ext>
            </a:extLst>
          </p:cNvPr>
          <p:cNvGrpSpPr>
            <a:grpSpLocks noChangeAspect="1"/>
          </p:cNvGrpSpPr>
          <p:nvPr/>
        </p:nvGrpSpPr>
        <p:grpSpPr>
          <a:xfrm>
            <a:off x="8564691" y="685696"/>
            <a:ext cx="3467050" cy="2743200"/>
            <a:chOff x="8542648" y="1105803"/>
            <a:chExt cx="3200400" cy="2532221"/>
          </a:xfrm>
        </p:grpSpPr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A031B288-2B91-494A-B11D-CA33C4664F0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b="20567"/>
            <a:stretch/>
          </p:blipFill>
          <p:spPr>
            <a:xfrm>
              <a:off x="8542648" y="1342563"/>
              <a:ext cx="3200400" cy="2295461"/>
            </a:xfrm>
            <a:prstGeom prst="rect">
              <a:avLst/>
            </a:prstGeom>
          </p:spPr>
        </p:pic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D7445789-200A-43B6-8208-BF57ACCA985B}"/>
                </a:ext>
              </a:extLst>
            </p:cNvPr>
            <p:cNvSpPr txBox="1"/>
            <p:nvPr/>
          </p:nvSpPr>
          <p:spPr>
            <a:xfrm>
              <a:off x="8542648" y="1105803"/>
              <a:ext cx="32004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Top Layer : </a:t>
              </a:r>
              <a:r>
                <a:rPr lang="en-US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Pad pitch = 0.6125 µm × 1 0.6125 µm 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8D3BAA87-B3D5-43CC-BCB5-E3141B591792}"/>
              </a:ext>
            </a:extLst>
          </p:cNvPr>
          <p:cNvGrpSpPr>
            <a:grpSpLocks noChangeAspect="1"/>
          </p:cNvGrpSpPr>
          <p:nvPr/>
        </p:nvGrpSpPr>
        <p:grpSpPr>
          <a:xfrm>
            <a:off x="76333" y="3574562"/>
            <a:ext cx="3657600" cy="2918316"/>
            <a:chOff x="379579" y="2697725"/>
            <a:chExt cx="3541010" cy="2825292"/>
          </a:xfrm>
        </p:grpSpPr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BA75236E-D593-471B-AB56-C0F5A1FEAB9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345"/>
            <a:stretch/>
          </p:blipFill>
          <p:spPr>
            <a:xfrm>
              <a:off x="379579" y="2982663"/>
              <a:ext cx="3541010" cy="2540354"/>
            </a:xfrm>
            <a:prstGeom prst="rect">
              <a:avLst/>
            </a:prstGeom>
          </p:spPr>
        </p:pic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73C44C76-533A-4D9D-8408-137549E3CD04}"/>
                </a:ext>
              </a:extLst>
            </p:cNvPr>
            <p:cNvSpPr txBox="1"/>
            <p:nvPr/>
          </p:nvSpPr>
          <p:spPr>
            <a:xfrm>
              <a:off x="379579" y="2697725"/>
              <a:ext cx="3530807" cy="2533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GEM prototype with capacitive-sharing pad in x-ray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7178FFE1-EC22-4748-AFAA-D53781170FEB}"/>
              </a:ext>
            </a:extLst>
          </p:cNvPr>
          <p:cNvGrpSpPr/>
          <p:nvPr/>
        </p:nvGrpSpPr>
        <p:grpSpPr>
          <a:xfrm>
            <a:off x="4648200" y="603382"/>
            <a:ext cx="3449356" cy="2978018"/>
            <a:chOff x="4869554" y="831982"/>
            <a:chExt cx="3449356" cy="2978018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579AF772-C90B-465B-AC0D-6132CC54873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869554" y="1066800"/>
              <a:ext cx="3449356" cy="2743200"/>
              <a:chOff x="735050" y="1901108"/>
              <a:chExt cx="4897098" cy="3894557"/>
            </a:xfrm>
          </p:grpSpPr>
          <p:grpSp>
            <p:nvGrpSpPr>
              <p:cNvPr id="39" name="Group 38">
                <a:extLst>
                  <a:ext uri="{FF2B5EF4-FFF2-40B4-BE49-F238E27FC236}">
                    <a16:creationId xmlns:a16="http://schemas.microsoft.com/office/drawing/2014/main" id="{2A7305C2-D84C-44E9-9602-ABE1155244A9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735050" y="1901108"/>
                <a:ext cx="4897098" cy="3894557"/>
                <a:chOff x="304799" y="1394520"/>
                <a:chExt cx="5289015" cy="4227538"/>
              </a:xfrm>
            </p:grpSpPr>
            <p:pic>
              <p:nvPicPr>
                <p:cNvPr id="45" name="Picture 44">
                  <a:extLst>
                    <a:ext uri="{FF2B5EF4-FFF2-40B4-BE49-F238E27FC236}">
                      <a16:creationId xmlns:a16="http://schemas.microsoft.com/office/drawing/2014/main" id="{AA2D20DF-A4FE-4152-81FA-5446365635A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333" r="15557"/>
                <a:stretch/>
              </p:blipFill>
              <p:spPr>
                <a:xfrm>
                  <a:off x="304799" y="1394520"/>
                  <a:ext cx="4572000" cy="4227538"/>
                </a:xfrm>
                <a:prstGeom prst="rect">
                  <a:avLst/>
                </a:prstGeom>
              </p:spPr>
            </p:pic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6BD1579F-BE41-4C99-8EA4-0BCE1BB9D8FB}"/>
                    </a:ext>
                  </a:extLst>
                </p:cNvPr>
                <p:cNvSpPr txBox="1"/>
                <p:nvPr/>
              </p:nvSpPr>
              <p:spPr>
                <a:xfrm rot="5400000">
                  <a:off x="3737405" y="3295924"/>
                  <a:ext cx="3288085" cy="4247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Single Panasonic connector</a:t>
                  </a:r>
                </a:p>
              </p:txBody>
            </p:sp>
          </p:grp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A74FEDFC-129A-4759-9ADA-812954A88B5E}"/>
                  </a:ext>
                </a:extLst>
              </p:cNvPr>
              <p:cNvSpPr txBox="1"/>
              <p:nvPr/>
            </p:nvSpPr>
            <p:spPr>
              <a:xfrm>
                <a:off x="3394629" y="5399121"/>
                <a:ext cx="1371544" cy="34956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DLC layer</a:t>
                </a: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E7DC93D3-193E-4F52-A324-884793EA13A3}"/>
                  </a:ext>
                </a:extLst>
              </p:cNvPr>
              <p:cNvSpPr txBox="1"/>
              <p:nvPr/>
            </p:nvSpPr>
            <p:spPr>
              <a:xfrm>
                <a:off x="1219201" y="5063547"/>
                <a:ext cx="1698715" cy="36048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DLC ground ring</a:t>
                </a:r>
              </a:p>
            </p:txBody>
          </p:sp>
          <p:cxnSp>
            <p:nvCxnSpPr>
              <p:cNvPr id="42" name="Straight Arrow Connector 41">
                <a:extLst>
                  <a:ext uri="{FF2B5EF4-FFF2-40B4-BE49-F238E27FC236}">
                    <a16:creationId xmlns:a16="http://schemas.microsoft.com/office/drawing/2014/main" id="{E2A391D6-B147-4191-9468-F61853E5A71E}"/>
                  </a:ext>
                </a:extLst>
              </p:cNvPr>
              <p:cNvCxnSpPr>
                <a:cxnSpLocks/>
                <a:stCxn id="41" idx="0"/>
              </p:cNvCxnSpPr>
              <p:nvPr/>
            </p:nvCxnSpPr>
            <p:spPr>
              <a:xfrm flipV="1">
                <a:off x="2068558" y="4687008"/>
                <a:ext cx="141242" cy="376539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Arrow Connector 42">
                <a:extLst>
                  <a:ext uri="{FF2B5EF4-FFF2-40B4-BE49-F238E27FC236}">
                    <a16:creationId xmlns:a16="http://schemas.microsoft.com/office/drawing/2014/main" id="{297F5157-E4F6-4467-AA5F-CA478398DBBE}"/>
                  </a:ext>
                </a:extLst>
              </p:cNvPr>
              <p:cNvCxnSpPr>
                <a:cxnSpLocks/>
                <a:stCxn id="46" idx="2"/>
                <a:endCxn id="45" idx="3"/>
              </p:cNvCxnSpPr>
              <p:nvPr/>
            </p:nvCxnSpPr>
            <p:spPr>
              <a:xfrm flipH="1" flipV="1">
                <a:off x="4968264" y="3848386"/>
                <a:ext cx="270624" cy="1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Arrow Connector 43">
                <a:extLst>
                  <a:ext uri="{FF2B5EF4-FFF2-40B4-BE49-F238E27FC236}">
                    <a16:creationId xmlns:a16="http://schemas.microsoft.com/office/drawing/2014/main" id="{FA718F2C-6C86-425F-A525-AB197DB6EFD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4038600" y="5195500"/>
                <a:ext cx="218105" cy="270453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BBB4E95F-4A13-4E6F-A826-48656E04F7DE}"/>
                </a:ext>
              </a:extLst>
            </p:cNvPr>
            <p:cNvSpPr txBox="1"/>
            <p:nvPr/>
          </p:nvSpPr>
          <p:spPr>
            <a:xfrm>
              <a:off x="4869554" y="831982"/>
              <a:ext cx="298173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>
                  <a:solidFill>
                    <a:srgbClr val="C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Bottom Layer: </a:t>
              </a:r>
              <a:r>
                <a:rPr lang="en-US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1 cm × 1 cm pads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933965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41">
            <a:extLst>
              <a:ext uri="{FF2B5EF4-FFF2-40B4-BE49-F238E27FC236}">
                <a16:creationId xmlns:a16="http://schemas.microsoft.com/office/drawing/2014/main" id="{D1DDDAA6-D60E-48DC-BC05-0488EFB42F5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8089"/>
          <a:stretch/>
        </p:blipFill>
        <p:spPr>
          <a:xfrm>
            <a:off x="7066507" y="608543"/>
            <a:ext cx="5120640" cy="2363372"/>
          </a:xfrm>
          <a:prstGeom prst="rect">
            <a:avLst/>
          </a:prstGeom>
        </p:spPr>
      </p:pic>
      <p:grpSp>
        <p:nvGrpSpPr>
          <p:cNvPr id="60" name="Group 59">
            <a:extLst>
              <a:ext uri="{FF2B5EF4-FFF2-40B4-BE49-F238E27FC236}">
                <a16:creationId xmlns:a16="http://schemas.microsoft.com/office/drawing/2014/main" id="{98DDF413-1C83-4CE7-85A2-F29700FDEEB2}"/>
              </a:ext>
            </a:extLst>
          </p:cNvPr>
          <p:cNvGrpSpPr>
            <a:grpSpLocks noChangeAspect="1"/>
          </p:cNvGrpSpPr>
          <p:nvPr/>
        </p:nvGrpSpPr>
        <p:grpSpPr>
          <a:xfrm>
            <a:off x="4425637" y="-1676400"/>
            <a:ext cx="13340696" cy="12801600"/>
            <a:chOff x="5889728" y="-1813055"/>
            <a:chExt cx="11339589" cy="10881360"/>
          </a:xfrm>
        </p:grpSpPr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F7004E07-7FE8-402A-92FE-D67B2F59FFCD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889728" y="-1813055"/>
              <a:ext cx="11339589" cy="10881360"/>
              <a:chOff x="5831850" y="-1797290"/>
              <a:chExt cx="10384941" cy="9965292"/>
            </a:xfrm>
          </p:grpSpPr>
          <p:sp>
            <p:nvSpPr>
              <p:cNvPr id="63" name="Rectangle 62">
                <a:extLst>
                  <a:ext uri="{FF2B5EF4-FFF2-40B4-BE49-F238E27FC236}">
                    <a16:creationId xmlns:a16="http://schemas.microsoft.com/office/drawing/2014/main" id="{11EE5C46-98A3-48AE-9026-861E37E1CFF7}"/>
                  </a:ext>
                </a:extLst>
              </p:cNvPr>
              <p:cNvSpPr/>
              <p:nvPr/>
            </p:nvSpPr>
            <p:spPr>
              <a:xfrm>
                <a:off x="8537682" y="3300261"/>
                <a:ext cx="282245" cy="1105163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64" name="Rectangle 63">
                <a:extLst>
                  <a:ext uri="{FF2B5EF4-FFF2-40B4-BE49-F238E27FC236}">
                    <a16:creationId xmlns:a16="http://schemas.microsoft.com/office/drawing/2014/main" id="{15619385-57B6-4BF8-A157-C236922EC86C}"/>
                  </a:ext>
                </a:extLst>
              </p:cNvPr>
              <p:cNvSpPr/>
              <p:nvPr/>
            </p:nvSpPr>
            <p:spPr>
              <a:xfrm>
                <a:off x="8542994" y="1980101"/>
                <a:ext cx="282245" cy="1105163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grpSp>
            <p:nvGrpSpPr>
              <p:cNvPr id="65" name="Group 64">
                <a:extLst>
                  <a:ext uri="{FF2B5EF4-FFF2-40B4-BE49-F238E27FC236}">
                    <a16:creationId xmlns:a16="http://schemas.microsoft.com/office/drawing/2014/main" id="{C6C5549C-7AB5-4964-A4D5-E034C4494144}"/>
                  </a:ext>
                </a:extLst>
              </p:cNvPr>
              <p:cNvGrpSpPr/>
              <p:nvPr/>
            </p:nvGrpSpPr>
            <p:grpSpPr>
              <a:xfrm>
                <a:off x="7098074" y="3424227"/>
                <a:ext cx="847561" cy="877824"/>
                <a:chOff x="7504176" y="4700015"/>
                <a:chExt cx="847561" cy="877824"/>
              </a:xfrm>
            </p:grpSpPr>
            <p:sp>
              <p:nvSpPr>
                <p:cNvPr id="77" name="Rectangle 76">
                  <a:extLst>
                    <a:ext uri="{FF2B5EF4-FFF2-40B4-BE49-F238E27FC236}">
                      <a16:creationId xmlns:a16="http://schemas.microsoft.com/office/drawing/2014/main" id="{CDD9209C-BDB0-43E2-A5A7-78F910BBE246}"/>
                    </a:ext>
                  </a:extLst>
                </p:cNvPr>
                <p:cNvSpPr/>
                <p:nvPr/>
              </p:nvSpPr>
              <p:spPr>
                <a:xfrm>
                  <a:off x="7504176" y="4700015"/>
                  <a:ext cx="85344" cy="877824"/>
                </a:xfrm>
                <a:prstGeom prst="rect">
                  <a:avLst/>
                </a:prstGeom>
                <a:solidFill>
                  <a:schemeClr val="accent4">
                    <a:lumMod val="75000"/>
                  </a:schemeClr>
                </a:solidFill>
                <a:ln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78" name="Rectangle 77">
                  <a:extLst>
                    <a:ext uri="{FF2B5EF4-FFF2-40B4-BE49-F238E27FC236}">
                      <a16:creationId xmlns:a16="http://schemas.microsoft.com/office/drawing/2014/main" id="{599069CC-F972-4555-8DAA-85068576FEF4}"/>
                    </a:ext>
                  </a:extLst>
                </p:cNvPr>
                <p:cNvSpPr/>
                <p:nvPr/>
              </p:nvSpPr>
              <p:spPr>
                <a:xfrm>
                  <a:off x="7694730" y="4700015"/>
                  <a:ext cx="85344" cy="877824"/>
                </a:xfrm>
                <a:prstGeom prst="rect">
                  <a:avLst/>
                </a:prstGeom>
                <a:solidFill>
                  <a:schemeClr val="accent4">
                    <a:lumMod val="75000"/>
                  </a:schemeClr>
                </a:solidFill>
                <a:ln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79" name="Rectangle 78">
                  <a:extLst>
                    <a:ext uri="{FF2B5EF4-FFF2-40B4-BE49-F238E27FC236}">
                      <a16:creationId xmlns:a16="http://schemas.microsoft.com/office/drawing/2014/main" id="{40654BAB-2E45-4765-91E2-946C66FFAD74}"/>
                    </a:ext>
                  </a:extLst>
                </p:cNvPr>
                <p:cNvSpPr/>
                <p:nvPr/>
              </p:nvSpPr>
              <p:spPr>
                <a:xfrm>
                  <a:off x="8075838" y="4700015"/>
                  <a:ext cx="85344" cy="877824"/>
                </a:xfrm>
                <a:prstGeom prst="rect">
                  <a:avLst/>
                </a:prstGeom>
                <a:solidFill>
                  <a:schemeClr val="accent4">
                    <a:lumMod val="75000"/>
                  </a:schemeClr>
                </a:solidFill>
                <a:ln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80" name="Rectangle 79">
                  <a:extLst>
                    <a:ext uri="{FF2B5EF4-FFF2-40B4-BE49-F238E27FC236}">
                      <a16:creationId xmlns:a16="http://schemas.microsoft.com/office/drawing/2014/main" id="{CF27B872-EA81-4A60-B5C8-C86417B1199B}"/>
                    </a:ext>
                  </a:extLst>
                </p:cNvPr>
                <p:cNvSpPr/>
                <p:nvPr/>
              </p:nvSpPr>
              <p:spPr>
                <a:xfrm>
                  <a:off x="8266393" y="4700015"/>
                  <a:ext cx="85344" cy="877824"/>
                </a:xfrm>
                <a:prstGeom prst="rect">
                  <a:avLst/>
                </a:prstGeom>
                <a:solidFill>
                  <a:schemeClr val="accent4">
                    <a:lumMod val="75000"/>
                  </a:schemeClr>
                </a:solidFill>
                <a:ln>
                  <a:solidFill>
                    <a:schemeClr val="accent4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81" name="Rectangle 80">
                  <a:extLst>
                    <a:ext uri="{FF2B5EF4-FFF2-40B4-BE49-F238E27FC236}">
                      <a16:creationId xmlns:a16="http://schemas.microsoft.com/office/drawing/2014/main" id="{4B93FF88-A800-4433-BE6B-A627EFD37276}"/>
                    </a:ext>
                  </a:extLst>
                </p:cNvPr>
                <p:cNvSpPr/>
                <p:nvPr/>
              </p:nvSpPr>
              <p:spPr>
                <a:xfrm>
                  <a:off x="7885284" y="4700015"/>
                  <a:ext cx="85344" cy="877824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chemeClr val="accent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66" name="Arc 65">
                <a:extLst>
                  <a:ext uri="{FF2B5EF4-FFF2-40B4-BE49-F238E27FC236}">
                    <a16:creationId xmlns:a16="http://schemas.microsoft.com/office/drawing/2014/main" id="{671934CB-4726-4ECA-B49B-A32A60227693}"/>
                  </a:ext>
                </a:extLst>
              </p:cNvPr>
              <p:cNvSpPr/>
              <p:nvPr/>
            </p:nvSpPr>
            <p:spPr>
              <a:xfrm flipH="1">
                <a:off x="5831850" y="3185356"/>
                <a:ext cx="10384941" cy="4982646"/>
              </a:xfrm>
              <a:prstGeom prst="arc">
                <a:avLst>
                  <a:gd name="adj1" fmla="val 16249724"/>
                  <a:gd name="adj2" fmla="val 20330506"/>
                </a:avLst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67" name="Arc 66">
                <a:extLst>
                  <a:ext uri="{FF2B5EF4-FFF2-40B4-BE49-F238E27FC236}">
                    <a16:creationId xmlns:a16="http://schemas.microsoft.com/office/drawing/2014/main" id="{982EAC8D-36C1-4DFA-B30B-787C3B72CFAC}"/>
                  </a:ext>
                </a:extLst>
              </p:cNvPr>
              <p:cNvSpPr/>
              <p:nvPr/>
            </p:nvSpPr>
            <p:spPr>
              <a:xfrm flipH="1" flipV="1">
                <a:off x="5831850" y="-1797290"/>
                <a:ext cx="10384941" cy="4982646"/>
              </a:xfrm>
              <a:prstGeom prst="arc">
                <a:avLst>
                  <a:gd name="adj1" fmla="val 16249724"/>
                  <a:gd name="adj2" fmla="val 20330506"/>
                </a:avLst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68" name="Rectangle 67">
                <a:extLst>
                  <a:ext uri="{FF2B5EF4-FFF2-40B4-BE49-F238E27FC236}">
                    <a16:creationId xmlns:a16="http://schemas.microsoft.com/office/drawing/2014/main" id="{C86DB935-541F-4749-9432-E6A641E591A3}"/>
                  </a:ext>
                </a:extLst>
              </p:cNvPr>
              <p:cNvSpPr/>
              <p:nvPr/>
            </p:nvSpPr>
            <p:spPr>
              <a:xfrm>
                <a:off x="10928568" y="2642239"/>
                <a:ext cx="51395" cy="1059625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69" name="Rectangle 68">
                <a:extLst>
                  <a:ext uri="{FF2B5EF4-FFF2-40B4-BE49-F238E27FC236}">
                    <a16:creationId xmlns:a16="http://schemas.microsoft.com/office/drawing/2014/main" id="{A8AEE5E2-737B-4185-8EBC-84843CE89AEC}"/>
                  </a:ext>
                </a:extLst>
              </p:cNvPr>
              <p:cNvSpPr/>
              <p:nvPr/>
            </p:nvSpPr>
            <p:spPr>
              <a:xfrm>
                <a:off x="6874963" y="3146275"/>
                <a:ext cx="2818770" cy="91440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70" name="Straight Arrow Connector 69">
                <a:extLst>
                  <a:ext uri="{FF2B5EF4-FFF2-40B4-BE49-F238E27FC236}">
                    <a16:creationId xmlns:a16="http://schemas.microsoft.com/office/drawing/2014/main" id="{ACE45B9D-4BDC-4364-BF30-88F43BC597E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1022634" y="3179456"/>
                <a:ext cx="502452" cy="0"/>
              </a:xfrm>
              <a:prstGeom prst="straightConnector1">
                <a:avLst/>
              </a:prstGeom>
              <a:ln w="317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018794A9-C107-402A-8538-FD273CEA3013}"/>
                  </a:ext>
                </a:extLst>
              </p:cNvPr>
              <p:cNvSpPr txBox="1"/>
              <p:nvPr/>
            </p:nvSpPr>
            <p:spPr>
              <a:xfrm>
                <a:off x="8912677" y="3477645"/>
                <a:ext cx="1439818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Electrons 3-6 GeV</a:t>
                </a:r>
                <a:endParaRPr lang="fr-FR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25E66A20-BFDB-472A-9E80-E037BB7206E7}"/>
                  </a:ext>
                </a:extLst>
              </p:cNvPr>
              <p:cNvSpPr txBox="1"/>
              <p:nvPr/>
            </p:nvSpPr>
            <p:spPr>
              <a:xfrm>
                <a:off x="7866826" y="1675916"/>
                <a:ext cx="1623958" cy="25367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Pair Spectrometer (PS)</a:t>
                </a:r>
                <a:endParaRPr lang="fr-FR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EACB8D29-8EAC-4AD5-AC39-2EEC36A9837B}"/>
                  </a:ext>
                </a:extLst>
              </p:cNvPr>
              <p:cNvSpPr txBox="1"/>
              <p:nvPr/>
            </p:nvSpPr>
            <p:spPr>
              <a:xfrm>
                <a:off x="10950357" y="2887167"/>
                <a:ext cx="637428" cy="2536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gamma</a:t>
                </a:r>
                <a:endParaRPr lang="fr-FR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809CA2F4-ED37-48F7-9506-1DDADD58C26F}"/>
                  </a:ext>
                </a:extLst>
              </p:cNvPr>
              <p:cNvSpPr txBox="1"/>
              <p:nvPr/>
            </p:nvSpPr>
            <p:spPr>
              <a:xfrm>
                <a:off x="6636380" y="1976364"/>
                <a:ext cx="346165" cy="32457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e</a:t>
                </a:r>
                <a:r>
                  <a:rPr lang="en-US" sz="200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+</a:t>
                </a:r>
                <a:endParaRPr lang="fr-FR" sz="2000" baseline="30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BD9FE091-107B-4B7B-8180-FDE46B12E685}"/>
                  </a:ext>
                </a:extLst>
              </p:cNvPr>
              <p:cNvSpPr txBox="1"/>
              <p:nvPr/>
            </p:nvSpPr>
            <p:spPr>
              <a:xfrm>
                <a:off x="6636380" y="4150064"/>
                <a:ext cx="312355" cy="3245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e</a:t>
                </a:r>
                <a:r>
                  <a:rPr lang="en-US" sz="200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endParaRPr lang="fr-FR" sz="2000" baseline="30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26984E79-6A14-4474-96FA-EDA73ED7672E}"/>
                  </a:ext>
                </a:extLst>
              </p:cNvPr>
              <p:cNvSpPr txBox="1"/>
              <p:nvPr/>
            </p:nvSpPr>
            <p:spPr>
              <a:xfrm>
                <a:off x="6913829" y="2850170"/>
                <a:ext cx="865943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Beam line</a:t>
                </a:r>
                <a:endParaRPr lang="fr-FR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BDB816CA-86D2-4D53-8499-B0CE2F0462C5}"/>
                </a:ext>
              </a:extLst>
            </p:cNvPr>
            <p:cNvSpPr txBox="1"/>
            <p:nvPr/>
          </p:nvSpPr>
          <p:spPr>
            <a:xfrm>
              <a:off x="6848524" y="4942271"/>
              <a:ext cx="1773128" cy="22890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Large Pad GEM Telescope</a:t>
              </a:r>
              <a:endParaRPr lang="fr-FR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9F092BB9-5E62-4054-88EC-D53F6DE713B5}"/>
              </a:ext>
            </a:extLst>
          </p:cNvPr>
          <p:cNvGrpSpPr>
            <a:grpSpLocks noChangeAspect="1"/>
          </p:cNvGrpSpPr>
          <p:nvPr/>
        </p:nvGrpSpPr>
        <p:grpSpPr>
          <a:xfrm>
            <a:off x="152400" y="2743200"/>
            <a:ext cx="4909328" cy="3657600"/>
            <a:chOff x="202146" y="1577414"/>
            <a:chExt cx="5486400" cy="4087537"/>
          </a:xfrm>
        </p:grpSpPr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B5A7AD8D-2298-4036-AE50-AF5B59780E3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02146" y="1577414"/>
              <a:ext cx="5486400" cy="4087537"/>
              <a:chOff x="166362" y="1267966"/>
              <a:chExt cx="5522989" cy="4114800"/>
            </a:xfrm>
          </p:grpSpPr>
          <p:grpSp>
            <p:nvGrpSpPr>
              <p:cNvPr id="51" name="Group 50">
                <a:extLst>
                  <a:ext uri="{FF2B5EF4-FFF2-40B4-BE49-F238E27FC236}">
                    <a16:creationId xmlns:a16="http://schemas.microsoft.com/office/drawing/2014/main" id="{84584408-3659-4C9F-8EF4-049C408AE9B4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166362" y="1267966"/>
                <a:ext cx="5522989" cy="4114800"/>
                <a:chOff x="68826" y="1767839"/>
                <a:chExt cx="4729316" cy="3523489"/>
              </a:xfrm>
            </p:grpSpPr>
            <p:pic>
              <p:nvPicPr>
                <p:cNvPr id="58" name="Picture 57">
                  <a:extLst>
                    <a:ext uri="{FF2B5EF4-FFF2-40B4-BE49-F238E27FC236}">
                      <a16:creationId xmlns:a16="http://schemas.microsoft.com/office/drawing/2014/main" id="{FC2B11ED-4CD9-4623-AAD5-F4E20935247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1636" t="15299" b="6856"/>
                <a:stretch/>
              </p:blipFill>
              <p:spPr>
                <a:xfrm>
                  <a:off x="68826" y="1767839"/>
                  <a:ext cx="4729316" cy="3523489"/>
                </a:xfrm>
                <a:prstGeom prst="rect">
                  <a:avLst/>
                </a:prstGeom>
                <a:solidFill>
                  <a:srgbClr val="00B0F0"/>
                </a:solidFill>
                <a:ln w="3175">
                  <a:noFill/>
                </a:ln>
              </p:spPr>
            </p:pic>
            <p:sp>
              <p:nvSpPr>
                <p:cNvPr id="59" name="Freeform: Shape 58">
                  <a:extLst>
                    <a:ext uri="{FF2B5EF4-FFF2-40B4-BE49-F238E27FC236}">
                      <a16:creationId xmlns:a16="http://schemas.microsoft.com/office/drawing/2014/main" id="{1B274038-4646-4935-8A67-EA29AE10BF16}"/>
                    </a:ext>
                  </a:extLst>
                </p:cNvPr>
                <p:cNvSpPr/>
                <p:nvPr/>
              </p:nvSpPr>
              <p:spPr>
                <a:xfrm>
                  <a:off x="2433484" y="2902266"/>
                  <a:ext cx="2195512" cy="214313"/>
                </a:xfrm>
                <a:custGeom>
                  <a:avLst/>
                  <a:gdLst>
                    <a:gd name="connsiteX0" fmla="*/ 0 w 2195512"/>
                    <a:gd name="connsiteY0" fmla="*/ 214313 h 214313"/>
                    <a:gd name="connsiteX1" fmla="*/ 2195512 w 2195512"/>
                    <a:gd name="connsiteY1" fmla="*/ 133350 h 214313"/>
                    <a:gd name="connsiteX2" fmla="*/ 109537 w 2195512"/>
                    <a:gd name="connsiteY2" fmla="*/ 0 h 214313"/>
                    <a:gd name="connsiteX3" fmla="*/ 0 w 2195512"/>
                    <a:gd name="connsiteY3" fmla="*/ 214313 h 2143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195512" h="214313">
                      <a:moveTo>
                        <a:pt x="0" y="214313"/>
                      </a:moveTo>
                      <a:lnTo>
                        <a:pt x="2195512" y="133350"/>
                      </a:lnTo>
                      <a:lnTo>
                        <a:pt x="109537" y="0"/>
                      </a:lnTo>
                      <a:lnTo>
                        <a:pt x="0" y="214313"/>
                      </a:lnTo>
                      <a:close/>
                    </a:path>
                  </a:pathLst>
                </a:custGeom>
                <a:noFill/>
                <a:ln w="28575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dirty="0"/>
                </a:p>
              </p:txBody>
            </p:sp>
          </p:grp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26DD2093-D72F-4C01-A1E2-956FF43DD85B}"/>
                  </a:ext>
                </a:extLst>
              </p:cNvPr>
              <p:cNvSpPr txBox="1"/>
              <p:nvPr/>
            </p:nvSpPr>
            <p:spPr>
              <a:xfrm rot="21480000">
                <a:off x="3198515" y="2858289"/>
                <a:ext cx="1267072" cy="30983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e</a:t>
                </a:r>
                <a:r>
                  <a:rPr lang="en-US" sz="1200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-</a:t>
                </a:r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 (3 - 6 GeV)</a:t>
                </a:r>
                <a:endParaRPr lang="fr-FR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2AA90C06-D5A4-4DF7-97F1-11B3B8D2AF07}"/>
                  </a:ext>
                </a:extLst>
              </p:cNvPr>
              <p:cNvSpPr txBox="1"/>
              <p:nvPr/>
            </p:nvSpPr>
            <p:spPr>
              <a:xfrm rot="5400000">
                <a:off x="2267558" y="4258308"/>
                <a:ext cx="793847" cy="31162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TRK #1</a:t>
                </a:r>
                <a:endParaRPr lang="fr-FR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62892E5C-B911-4015-A293-5A47125AD6BD}"/>
                  </a:ext>
                </a:extLst>
              </p:cNvPr>
              <p:cNvSpPr txBox="1"/>
              <p:nvPr/>
            </p:nvSpPr>
            <p:spPr>
              <a:xfrm rot="5400000">
                <a:off x="1928791" y="4267322"/>
                <a:ext cx="811874" cy="31162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TRK #2</a:t>
                </a:r>
                <a:endParaRPr lang="fr-FR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167AAC8C-FCCF-49CF-AC80-2C073557BB68}"/>
                  </a:ext>
                </a:extLst>
              </p:cNvPr>
              <p:cNvSpPr txBox="1"/>
              <p:nvPr/>
            </p:nvSpPr>
            <p:spPr>
              <a:xfrm rot="5400000">
                <a:off x="1278298" y="4258308"/>
                <a:ext cx="793847" cy="31162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TRK #3</a:t>
                </a:r>
                <a:endParaRPr lang="fr-FR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3423DF83-BBCA-4193-89B3-01498153674C}"/>
                  </a:ext>
                </a:extLst>
              </p:cNvPr>
              <p:cNvSpPr txBox="1"/>
              <p:nvPr/>
            </p:nvSpPr>
            <p:spPr>
              <a:xfrm rot="5400000">
                <a:off x="948544" y="4258308"/>
                <a:ext cx="793847" cy="31162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TRK #4</a:t>
                </a:r>
                <a:endParaRPr lang="fr-FR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B44889F5-2499-4A63-B820-4C48A53718A2}"/>
                  </a:ext>
                </a:extLst>
              </p:cNvPr>
              <p:cNvSpPr txBox="1"/>
              <p:nvPr/>
            </p:nvSpPr>
            <p:spPr>
              <a:xfrm rot="5400000">
                <a:off x="1265830" y="4320900"/>
                <a:ext cx="1478773" cy="31162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Large Pad GEM</a:t>
                </a:r>
                <a:endParaRPr lang="fr-FR" sz="1200" b="1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1C8B5836-3325-4F0A-AF5F-54BE8F698739}"/>
                </a:ext>
              </a:extLst>
            </p:cNvPr>
            <p:cNvSpPr txBox="1"/>
            <p:nvPr/>
          </p:nvSpPr>
          <p:spPr>
            <a:xfrm rot="180000">
              <a:off x="3180651" y="1621705"/>
              <a:ext cx="967731" cy="30955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Beam line</a:t>
              </a:r>
              <a:endParaRPr lang="fr-FR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E2361E-AC49-4A10-A189-56BF9084C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RD51 Mini Week, 02/16/2020</a:t>
            </a:r>
            <a:endParaRPr lang="en-US" dirty="0"/>
          </a:p>
        </p:txBody>
      </p:sp>
      <p:sp>
        <p:nvSpPr>
          <p:cNvPr id="7" name="Title 18">
            <a:extLst>
              <a:ext uri="{FF2B5EF4-FFF2-40B4-BE49-F238E27FC236}">
                <a16:creationId xmlns:a16="http://schemas.microsoft.com/office/drawing/2014/main" id="{1853F030-EB8E-44AA-9569-47A286E3C724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2179527" cy="62127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Test Beam in Hall D @ JLab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480D8E8-5684-4F22-B9F7-1961183C303C}"/>
              </a:ext>
            </a:extLst>
          </p:cNvPr>
          <p:cNvSpPr txBox="1"/>
          <p:nvPr/>
        </p:nvSpPr>
        <p:spPr>
          <a:xfrm>
            <a:off x="0" y="693986"/>
            <a:ext cx="7074127" cy="1668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 setup in the electron arm of Hall D Pair Spectrometer (PS) @ JLab.</a:t>
            </a:r>
          </a:p>
          <a:p>
            <a:pPr marL="182880" indent="-27432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Clean electron beam (3 to 6 GeV), incoming angle up to 8 degree</a:t>
            </a:r>
          </a:p>
          <a:p>
            <a:pPr marL="182880" indent="-27432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Large Pad GEM + 3 small X-Y CERN standard triple-GEM for tracking</a:t>
            </a:r>
          </a:p>
          <a:p>
            <a:pPr marL="182880" indent="-27432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APV25-SRS readout (DATE + AmoreSRS), trigger rate limited to 400Hz</a:t>
            </a:r>
          </a:p>
          <a:p>
            <a:pPr marL="182880" indent="-27432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Large volume of data for HV scan and for spatial resolution - Mid-September 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DC10BC-97AA-4936-B6CC-68BCF4FE9F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3988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36A8C631-1A7F-4631-95A4-17BA42C10D59}"/>
              </a:ext>
            </a:extLst>
          </p:cNvPr>
          <p:cNvGrpSpPr>
            <a:grpSpLocks noChangeAspect="1"/>
          </p:cNvGrpSpPr>
          <p:nvPr/>
        </p:nvGrpSpPr>
        <p:grpSpPr>
          <a:xfrm>
            <a:off x="381000" y="3619372"/>
            <a:ext cx="3200400" cy="3162428"/>
            <a:chOff x="7182401" y="2985419"/>
            <a:chExt cx="3931920" cy="3852790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3E380A04-53BB-451F-867B-70AE6143222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182401" y="2985419"/>
              <a:ext cx="3931920" cy="3852790"/>
              <a:chOff x="7384459" y="3156068"/>
              <a:chExt cx="4114800" cy="3597441"/>
            </a:xfrm>
          </p:grpSpPr>
          <p:pic>
            <p:nvPicPr>
              <p:cNvPr id="31" name="Picture 30">
                <a:extLst>
                  <a:ext uri="{FF2B5EF4-FFF2-40B4-BE49-F238E27FC236}">
                    <a16:creationId xmlns:a16="http://schemas.microsoft.com/office/drawing/2014/main" id="{DB280A76-F155-4BB5-9ABE-95AE955AA43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073" r="9073"/>
              <a:stretch/>
            </p:blipFill>
            <p:spPr>
              <a:xfrm>
                <a:off x="7384459" y="3156068"/>
                <a:ext cx="4114800" cy="3597441"/>
              </a:xfrm>
              <a:prstGeom prst="rect">
                <a:avLst/>
              </a:prstGeom>
            </p:spPr>
          </p:pic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69E862B4-35A2-4795-8BDE-F4197A13270D}"/>
                  </a:ext>
                </a:extLst>
              </p:cNvPr>
              <p:cNvSpPr txBox="1"/>
              <p:nvPr/>
            </p:nvSpPr>
            <p:spPr>
              <a:xfrm>
                <a:off x="8008893" y="3171918"/>
                <a:ext cx="3014389" cy="29759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b="1" dirty="0">
                    <a:solidFill>
                      <a:schemeClr val="tx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Efficiency vs. pedestal cut </a:t>
                </a:r>
                <a:endParaRPr lang="fr-FR" sz="1100" b="1" dirty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18CC54F2-3DE1-40FC-85BD-EAFF30424A13}"/>
                </a:ext>
              </a:extLst>
            </p:cNvPr>
            <p:cNvSpPr txBox="1"/>
            <p:nvPr/>
          </p:nvSpPr>
          <p:spPr>
            <a:xfrm>
              <a:off x="8980122" y="3425546"/>
              <a:ext cx="1953105" cy="324231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Avg. GEM HV  365V</a:t>
              </a:r>
              <a:endParaRPr lang="fr-FR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E2361E-AC49-4A10-A189-56BF9084C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RD51 Mini Week, 02/16/2020</a:t>
            </a:r>
            <a:endParaRPr lang="en-US" dirty="0"/>
          </a:p>
        </p:txBody>
      </p:sp>
      <p:sp>
        <p:nvSpPr>
          <p:cNvPr id="7" name="Title 18">
            <a:extLst>
              <a:ext uri="{FF2B5EF4-FFF2-40B4-BE49-F238E27FC236}">
                <a16:creationId xmlns:a16="http://schemas.microsoft.com/office/drawing/2014/main" id="{1853F030-EB8E-44AA-9569-47A286E3C724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2179527" cy="62127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Basic performance of the prototype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89E7ADFA-DF0B-4559-9636-10AB8C5AE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7</a:t>
            </a:fld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DCDA8BF-69C3-4DC7-82D6-9056F3F0F805}"/>
              </a:ext>
            </a:extLst>
          </p:cNvPr>
          <p:cNvGrpSpPr/>
          <p:nvPr/>
        </p:nvGrpSpPr>
        <p:grpSpPr>
          <a:xfrm>
            <a:off x="4495800" y="3708226"/>
            <a:ext cx="3474720" cy="3073574"/>
            <a:chOff x="4495800" y="3708226"/>
            <a:chExt cx="3474720" cy="3073574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38253C13-2D23-4E59-BEFD-0D2D1334045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95800" y="3708226"/>
              <a:ext cx="3474720" cy="3073574"/>
            </a:xfrm>
            <a:prstGeom prst="rect">
              <a:avLst/>
            </a:prstGeom>
          </p:spPr>
        </p:pic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598041C8-9E89-421E-88EC-76652152A45D}"/>
                </a:ext>
              </a:extLst>
            </p:cNvPr>
            <p:cNvSpPr txBox="1"/>
            <p:nvPr/>
          </p:nvSpPr>
          <p:spPr>
            <a:xfrm>
              <a:off x="6473493" y="5652842"/>
              <a:ext cx="1059782" cy="523220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Threshold: </a:t>
              </a:r>
            </a:p>
            <a:p>
              <a:pPr algn="ctr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1.5 × </a:t>
              </a:r>
              <a:r>
                <a:rPr lang="el-GR" sz="1400" dirty="0">
                  <a:latin typeface="Arial" panose="020B0604020202020204" pitchFamily="34" charset="0"/>
                  <a:cs typeface="Arial" panose="020B0604020202020204" pitchFamily="34" charset="0"/>
                </a:rPr>
                <a:t>σ</a:t>
              </a:r>
              <a:r>
                <a:rPr lang="en-US" sz="14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ped</a:t>
              </a:r>
              <a:endParaRPr lang="fr-FR" sz="1400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E7FD82F4-1AB2-42C4-A9FD-9F17D713616B}"/>
              </a:ext>
            </a:extLst>
          </p:cNvPr>
          <p:cNvSpPr txBox="1"/>
          <p:nvPr/>
        </p:nvSpPr>
        <p:spPr>
          <a:xfrm>
            <a:off x="0" y="544325"/>
            <a:ext cx="8305800" cy="2960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880" indent="-36576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HV scan from with 340 V to 375 V to GEM foils: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(COMPASS GEM @ 4100 V = ~372 V) </a:t>
            </a:r>
          </a:p>
          <a:p>
            <a:pPr marL="640080" lvl="1" indent="-365760">
              <a:lnSpc>
                <a:spcPct val="150000"/>
              </a:lnSpc>
              <a:buFont typeface="Wingdings 3" panose="05040102010807070707" pitchFamily="18" charset="2"/>
              <a:buChar char="a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Track based efficiency studies: track from XY GEM trackers define the track</a:t>
            </a:r>
          </a:p>
          <a:p>
            <a:pPr marL="182880" indent="-36576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Full efficiency above 365V for zero suppression threshold =1.5 × </a:t>
            </a:r>
            <a:r>
              <a:rPr lang="el-GR" sz="1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</a:t>
            </a:r>
            <a:r>
              <a:rPr lang="en-US" sz="1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(pedestal)</a:t>
            </a:r>
          </a:p>
          <a:p>
            <a:pPr marL="640080" lvl="1" indent="-365760">
              <a:lnSpc>
                <a:spcPct val="150000"/>
              </a:lnSpc>
              <a:buFont typeface="Wingdings 3" panose="05040102010807070707" pitchFamily="18" charset="2"/>
              <a:buChar char="a"/>
            </a:pP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1 Pad min.: 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all pads above threshold considered in analysis </a:t>
            </a:r>
          </a:p>
          <a:p>
            <a:pPr marL="640080" lvl="1" indent="-365760">
              <a:lnSpc>
                <a:spcPct val="150000"/>
              </a:lnSpc>
              <a:buFont typeface="Wingdings 3" panose="05040102010807070707" pitchFamily="18" charset="2"/>
              <a:buChar char="a"/>
            </a:pP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3 Pad min.: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Only events with at least 3 pads above threshold are considered </a:t>
            </a:r>
          </a:p>
          <a:p>
            <a:pPr marL="182880" indent="-36576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 3" panose="05040102010807070707" pitchFamily="18" charset="2"/>
              </a:rPr>
              <a:t>Capacitive sharing performances @ </a:t>
            </a:r>
            <a:r>
              <a:rPr lang="en-US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1.5 × </a:t>
            </a:r>
            <a:r>
              <a:rPr lang="el-GR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σ</a:t>
            </a:r>
            <a:r>
              <a:rPr lang="en-US" sz="14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pedestal cut</a:t>
            </a:r>
            <a:endParaRPr lang="en-US" sz="14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  <a:sym typeface="Wingdings 3" panose="05040102010807070707" pitchFamily="18" charset="2"/>
            </a:endParaRPr>
          </a:p>
          <a:p>
            <a:pPr marL="640080" lvl="1" indent="-365760">
              <a:lnSpc>
                <a:spcPct val="150000"/>
              </a:lnSpc>
              <a:buFont typeface="Wingdings 3" panose="05040102010807070707" pitchFamily="18" charset="2"/>
              <a:buChar char="a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sym typeface="Wingdings 3" panose="05040102010807070707" pitchFamily="18" charset="2"/>
              </a:rPr>
              <a:t>Cluster size &gt; 4 pads even at low gain (&lt; 340 V on the GEM foils)</a:t>
            </a:r>
          </a:p>
          <a:p>
            <a:pPr marL="640080" lvl="1" indent="-365760">
              <a:lnSpc>
                <a:spcPct val="150000"/>
              </a:lnSpc>
              <a:buFont typeface="Wingdings 3" panose="05040102010807070707" pitchFamily="18" charset="2"/>
              <a:buChar char="a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sym typeface="Wingdings 3" panose="05040102010807070707" pitchFamily="18" charset="2"/>
              </a:rPr>
              <a:t>Cluster size &gt; 7 pads on average @ GEM voltage &gt; 365V</a:t>
            </a:r>
          </a:p>
          <a:p>
            <a:pPr marL="640080" lvl="1" indent="-365760">
              <a:lnSpc>
                <a:spcPct val="150000"/>
              </a:lnSpc>
              <a:buFont typeface="Wingdings 3" panose="05040102010807070707" pitchFamily="18" charset="2"/>
              <a:buChar char="a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sym typeface="Wingdings 3" panose="05040102010807070707" pitchFamily="18" charset="2"/>
              </a:rPr>
              <a:t>Efficiency drops 10% at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5 × </a:t>
            </a:r>
            <a:r>
              <a:rPr lang="el-GR" sz="1400" dirty="0">
                <a:latin typeface="Arial" panose="020B0604020202020204" pitchFamily="34" charset="0"/>
                <a:cs typeface="Arial" panose="020B0604020202020204" pitchFamily="34" charset="0"/>
              </a:rPr>
              <a:t>σ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pedestal cut with a 3 pad min requirement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  <a:sym typeface="Wingdings 3" panose="05040102010807070707" pitchFamily="18" charset="2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422B715-5F80-4228-98EF-DD7704D38DDC}"/>
              </a:ext>
            </a:extLst>
          </p:cNvPr>
          <p:cNvGrpSpPr/>
          <p:nvPr/>
        </p:nvGrpSpPr>
        <p:grpSpPr>
          <a:xfrm>
            <a:off x="8610600" y="3664983"/>
            <a:ext cx="3474720" cy="3063605"/>
            <a:chOff x="8610600" y="3664983"/>
            <a:chExt cx="3474720" cy="3063605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A1B96254-A0F6-4DF4-AE44-5A9661EE565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8610600" y="3664983"/>
              <a:ext cx="3474720" cy="3063605"/>
              <a:chOff x="655923" y="2937812"/>
              <a:chExt cx="4215612" cy="3690127"/>
            </a:xfrm>
          </p:grpSpPr>
          <p:pic>
            <p:nvPicPr>
              <p:cNvPr id="34" name="Picture 33">
                <a:extLst>
                  <a:ext uri="{FF2B5EF4-FFF2-40B4-BE49-F238E27FC236}">
                    <a16:creationId xmlns:a16="http://schemas.microsoft.com/office/drawing/2014/main" id="{80994B49-2A94-4636-A0C9-228CABF2F5B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55923" y="2946967"/>
                <a:ext cx="4120238" cy="3680972"/>
              </a:xfrm>
              <a:prstGeom prst="rect">
                <a:avLst/>
              </a:prstGeom>
            </p:spPr>
          </p:pic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AF0F3858-8E28-4D38-AF23-8AF8C412FFA7}"/>
                  </a:ext>
                </a:extLst>
              </p:cNvPr>
              <p:cNvSpPr txBox="1"/>
              <p:nvPr/>
            </p:nvSpPr>
            <p:spPr>
              <a:xfrm>
                <a:off x="1304479" y="2937812"/>
                <a:ext cx="3567056" cy="33855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b="1" dirty="0">
                    <a:solidFill>
                      <a:schemeClr val="tx2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Efficiency vs. HV</a:t>
                </a:r>
                <a:endParaRPr lang="fr-FR" sz="1600" b="1" dirty="0">
                  <a:solidFill>
                    <a:schemeClr val="tx2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C533E09C-8FF0-4D4B-8F64-EB8C6E6F9FF4}"/>
                </a:ext>
              </a:extLst>
            </p:cNvPr>
            <p:cNvSpPr txBox="1"/>
            <p:nvPr/>
          </p:nvSpPr>
          <p:spPr>
            <a:xfrm>
              <a:off x="10769600" y="5638945"/>
              <a:ext cx="1059782" cy="523220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Threshold: </a:t>
              </a:r>
            </a:p>
            <a:p>
              <a:pPr algn="ctr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1.5 × </a:t>
              </a:r>
              <a:r>
                <a:rPr lang="el-GR" sz="1400" dirty="0">
                  <a:latin typeface="Arial" panose="020B0604020202020204" pitchFamily="34" charset="0"/>
                  <a:cs typeface="Arial" panose="020B0604020202020204" pitchFamily="34" charset="0"/>
                </a:rPr>
                <a:t>σ</a:t>
              </a:r>
              <a:r>
                <a:rPr lang="en-US" sz="14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ped</a:t>
              </a:r>
              <a:endParaRPr lang="fr-FR" sz="1400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2FC6902C-9945-45C5-BEB3-A348C04F5543}"/>
              </a:ext>
            </a:extLst>
          </p:cNvPr>
          <p:cNvGrpSpPr/>
          <p:nvPr/>
        </p:nvGrpSpPr>
        <p:grpSpPr>
          <a:xfrm>
            <a:off x="8561343" y="575107"/>
            <a:ext cx="3474720" cy="2981968"/>
            <a:chOff x="8561343" y="575107"/>
            <a:chExt cx="3474720" cy="2981968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26739DDF-E9AE-49E6-8C95-1FBB514267A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561343" y="575107"/>
              <a:ext cx="3474720" cy="2981968"/>
            </a:xfrm>
            <a:prstGeom prst="rect">
              <a:avLst/>
            </a:prstGeom>
          </p:spPr>
        </p:pic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27BF8B74-8C06-4984-92DD-D76DCF22D428}"/>
                </a:ext>
              </a:extLst>
            </p:cNvPr>
            <p:cNvSpPr txBox="1"/>
            <p:nvPr/>
          </p:nvSpPr>
          <p:spPr>
            <a:xfrm>
              <a:off x="10769600" y="2464230"/>
              <a:ext cx="1059782" cy="523220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Threshold: </a:t>
              </a:r>
            </a:p>
            <a:p>
              <a:pPr algn="ctr"/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1.5 × </a:t>
              </a:r>
              <a:r>
                <a:rPr lang="el-GR" sz="1400" dirty="0">
                  <a:latin typeface="Arial" panose="020B0604020202020204" pitchFamily="34" charset="0"/>
                  <a:cs typeface="Arial" panose="020B0604020202020204" pitchFamily="34" charset="0"/>
                </a:rPr>
                <a:t>σ</a:t>
              </a:r>
              <a:r>
                <a:rPr lang="en-US" sz="14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ped</a:t>
              </a:r>
              <a:endParaRPr lang="fr-FR" sz="1400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961292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99FE09FE-DDFD-44B3-B766-A11B1B9E82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3982167"/>
            <a:ext cx="5486400" cy="2819937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4089449-B9E1-466D-ABB0-E27173F1D5AA}"/>
              </a:ext>
            </a:extLst>
          </p:cNvPr>
          <p:cNvSpPr/>
          <p:nvPr/>
        </p:nvSpPr>
        <p:spPr>
          <a:xfrm>
            <a:off x="4572000" y="3982166"/>
            <a:ext cx="1295400" cy="1047033"/>
          </a:xfrm>
          <a:prstGeom prst="rect">
            <a:avLst/>
          </a:prstGeom>
          <a:noFill/>
          <a:ln w="254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E2361E-AC49-4A10-A189-56BF9084C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RD51 Mini Week, 02/16/2020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89E7ADFA-DF0B-4559-9636-10AB8C5AE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8</a:t>
            </a:fld>
            <a:endParaRPr lang="en-US"/>
          </a:p>
        </p:txBody>
      </p:sp>
      <p:sp>
        <p:nvSpPr>
          <p:cNvPr id="32" name="Title 18">
            <a:extLst>
              <a:ext uri="{FF2B5EF4-FFF2-40B4-BE49-F238E27FC236}">
                <a16:creationId xmlns:a16="http://schemas.microsoft.com/office/drawing/2014/main" id="{F41475B5-A2B3-44FD-8F89-B52D2976D8C0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2179527" cy="62127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Cluster pattern definition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1E11148-EB8F-420E-A59F-F73AA200BB1C}"/>
              </a:ext>
            </a:extLst>
          </p:cNvPr>
          <p:cNvSpPr txBox="1"/>
          <p:nvPr/>
        </p:nvSpPr>
        <p:spPr>
          <a:xfrm>
            <a:off x="0" y="580256"/>
            <a:ext cx="7577847" cy="3382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880" indent="-27432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For each event, select the pad with the highest ADC values (shown in red on cartoon below)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  <a:sym typeface="Wingdings 3" panose="05040102010807070707" pitchFamily="18" charset="2"/>
              </a:rPr>
              <a:t> this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defined the central pad of the cluster</a:t>
            </a:r>
          </a:p>
          <a:p>
            <a:pPr marL="182880" indent="-27432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Form the cluster by identifying all neighboring pads around the central pad with ADC above pedestal and satisfying the rules defined by the pattern under consideration</a:t>
            </a:r>
          </a:p>
          <a:p>
            <a:pPr marL="640080" lvl="1" indent="-274320" algn="just">
              <a:lnSpc>
                <a:spcPct val="150000"/>
              </a:lnSpc>
              <a:buFont typeface="Wingdings 3" panose="05040102010807070707" pitchFamily="18" charset="2"/>
              <a:buChar char="a"/>
            </a:pPr>
            <a:r>
              <a:rPr lang="en-US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example, for pattern #1, only look for the 4 immediate neighbors of the central pad </a:t>
            </a:r>
          </a:p>
          <a:p>
            <a:pPr marL="182880" indent="-27432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The number of pads of the pattern is the maximum number of pads per event, </a:t>
            </a:r>
          </a:p>
          <a:p>
            <a:pPr marL="640080" lvl="1" indent="-274320" algn="just">
              <a:lnSpc>
                <a:spcPct val="150000"/>
              </a:lnSpc>
              <a:buFont typeface="Wingdings 3" panose="05040102010807070707" pitchFamily="18" charset="2"/>
              <a:buChar char="a"/>
            </a:pPr>
            <a:r>
              <a:rPr lang="en-US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 is not the cluster size</a:t>
            </a:r>
          </a:p>
          <a:p>
            <a:pPr marL="182880" indent="-27432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We studied 6 patterns as shown on the cartoon of the figure below</a:t>
            </a:r>
          </a:p>
          <a:p>
            <a:pPr marL="640080" lvl="1" indent="-274320" algn="just">
              <a:lnSpc>
                <a:spcPct val="150000"/>
              </a:lnSpc>
              <a:buFont typeface="Wingdings 3" panose="05040102010807070707" pitchFamily="18" charset="2"/>
              <a:buChar char="a"/>
            </a:pPr>
            <a:r>
              <a:rPr lang="en-US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Pattern #1 allows up to 5 pads to form a cluster while pattern #6 can go up to 25 pads</a:t>
            </a:r>
          </a:p>
          <a:p>
            <a:pPr marL="182880" marR="0" lvl="0" indent="-27432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These studies are performed when applying at (0  × </a:t>
            </a:r>
            <a:r>
              <a:rPr kumimoji="0" lang="el-GR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σ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) pedestal cut which mean only pads with ADC below pedestal level are removed from the analysis </a:t>
            </a:r>
          </a:p>
          <a:p>
            <a:pPr marL="640080" lvl="1" indent="-274320" algn="just">
              <a:lnSpc>
                <a:spcPct val="150000"/>
              </a:lnSpc>
              <a:buFont typeface="Wingdings 3" panose="05040102010807070707" pitchFamily="18" charset="2"/>
              <a:buChar char="a"/>
            </a:pPr>
            <a:endParaRPr lang="en-US" sz="1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67F7417-AAB7-474F-BA51-E749C3F9080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994"/>
          <a:stretch/>
        </p:blipFill>
        <p:spPr>
          <a:xfrm>
            <a:off x="7772400" y="858323"/>
            <a:ext cx="4159482" cy="36576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815E78F-EF1E-4C57-8194-5ACC74A16201}"/>
              </a:ext>
            </a:extLst>
          </p:cNvPr>
          <p:cNvSpPr txBox="1"/>
          <p:nvPr/>
        </p:nvSpPr>
        <p:spPr>
          <a:xfrm>
            <a:off x="6415802" y="4473924"/>
            <a:ext cx="5550127" cy="17201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880" indent="-27432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Pattern #2 which is symmetric in x and y carries about 92% of the average  ADC charges of pattern #3</a:t>
            </a:r>
          </a:p>
          <a:p>
            <a:pPr marL="182880" indent="-27432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Average cluster ADC vs. cluster pattern shows that starting from pattern #3, the additional pads of pattern #4, #5, #6 have a minor contribution to the total cluster ADC </a:t>
            </a:r>
            <a:r>
              <a:rPr lang="en-US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 3" panose="05040102010807070707" pitchFamily="18" charset="2"/>
              </a:rPr>
              <a:t> </a:t>
            </a:r>
            <a:r>
              <a:rPr lang="en-US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about 1% of the total ADC</a:t>
            </a:r>
          </a:p>
          <a:p>
            <a:pPr marL="182880" indent="-27432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So Pattern #3 seems the optimal choice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722F650-92BE-4CBE-84F9-198FD1415328}"/>
              </a:ext>
            </a:extLst>
          </p:cNvPr>
          <p:cNvCxnSpPr/>
          <p:nvPr/>
        </p:nvCxnSpPr>
        <p:spPr>
          <a:xfrm>
            <a:off x="9802368" y="1524000"/>
            <a:ext cx="0" cy="2560320"/>
          </a:xfrm>
          <a:prstGeom prst="line">
            <a:avLst/>
          </a:prstGeom>
          <a:ln w="25400">
            <a:solidFill>
              <a:srgbClr val="00B05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10651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A188FEF-0ECE-4437-B679-1BE13810FF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73" y="3377325"/>
            <a:ext cx="3931920" cy="3321872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05922064-5A67-4919-8D3F-DF09BAE92C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9640" y="3734916"/>
            <a:ext cx="3566160" cy="3010628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3D084C88-85E0-4F33-8663-2D498B933882}"/>
              </a:ext>
            </a:extLst>
          </p:cNvPr>
          <p:cNvGrpSpPr>
            <a:grpSpLocks noChangeAspect="1"/>
          </p:cNvGrpSpPr>
          <p:nvPr/>
        </p:nvGrpSpPr>
        <p:grpSpPr>
          <a:xfrm>
            <a:off x="9205214" y="940374"/>
            <a:ext cx="2876417" cy="2743200"/>
            <a:chOff x="30382" y="1219200"/>
            <a:chExt cx="5562699" cy="5305075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0081D6F9-86FC-4F3F-A482-098DCC1CCD2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381001" y="1219200"/>
              <a:ext cx="5212080" cy="4882786"/>
              <a:chOff x="152400" y="1435100"/>
              <a:chExt cx="4572000" cy="4283146"/>
            </a:xfrm>
          </p:grpSpPr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14F70C5D-313B-4AC5-BDB4-EF7353B49FE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108" t="18872" r="68554" b="8066"/>
              <a:stretch/>
            </p:blipFill>
            <p:spPr>
              <a:xfrm>
                <a:off x="152400" y="1435100"/>
                <a:ext cx="4572000" cy="4283146"/>
              </a:xfrm>
              <a:prstGeom prst="rect">
                <a:avLst/>
              </a:prstGeom>
            </p:spPr>
          </p:pic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9D36888D-7028-4139-8C14-6B9F05F399D0}"/>
                  </a:ext>
                </a:extLst>
              </p:cNvPr>
              <p:cNvGrpSpPr/>
              <p:nvPr/>
            </p:nvGrpSpPr>
            <p:grpSpPr>
              <a:xfrm>
                <a:off x="2667000" y="3048000"/>
                <a:ext cx="1143000" cy="1097280"/>
                <a:chOff x="2667000" y="1889760"/>
                <a:chExt cx="1143000" cy="4023360"/>
              </a:xfrm>
            </p:grpSpPr>
            <p:cxnSp>
              <p:nvCxnSpPr>
                <p:cNvPr id="26" name="Straight Connector 25">
                  <a:extLst>
                    <a:ext uri="{FF2B5EF4-FFF2-40B4-BE49-F238E27FC236}">
                      <a16:creationId xmlns:a16="http://schemas.microsoft.com/office/drawing/2014/main" id="{BCF28B82-E717-4C39-8678-0532183FADC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667000" y="1889760"/>
                  <a:ext cx="0" cy="4023360"/>
                </a:xfrm>
                <a:prstGeom prst="line">
                  <a:avLst/>
                </a:prstGeom>
                <a:ln w="28575">
                  <a:solidFill>
                    <a:srgbClr val="0000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>
                  <a:extLst>
                    <a:ext uri="{FF2B5EF4-FFF2-40B4-BE49-F238E27FC236}">
                      <a16:creationId xmlns:a16="http://schemas.microsoft.com/office/drawing/2014/main" id="{44E0CEAD-301B-4412-A3CF-3E492651C5F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810000" y="1889760"/>
                  <a:ext cx="0" cy="4023360"/>
                </a:xfrm>
                <a:prstGeom prst="line">
                  <a:avLst/>
                </a:prstGeom>
                <a:ln w="28575">
                  <a:solidFill>
                    <a:srgbClr val="0000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Connector 27">
                  <a:extLst>
                    <a:ext uri="{FF2B5EF4-FFF2-40B4-BE49-F238E27FC236}">
                      <a16:creationId xmlns:a16="http://schemas.microsoft.com/office/drawing/2014/main" id="{1107851B-8A1E-4E42-AEEB-D8A7F16398D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048000" y="1889760"/>
                  <a:ext cx="0" cy="4023360"/>
                </a:xfrm>
                <a:prstGeom prst="line">
                  <a:avLst/>
                </a:prstGeom>
                <a:ln w="28575">
                  <a:solidFill>
                    <a:srgbClr val="0000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Connector 28">
                  <a:extLst>
                    <a:ext uri="{FF2B5EF4-FFF2-40B4-BE49-F238E27FC236}">
                      <a16:creationId xmlns:a16="http://schemas.microsoft.com/office/drawing/2014/main" id="{E0DD7C20-A4EF-4099-80C3-4FD8853091C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429000" y="1889760"/>
                  <a:ext cx="0" cy="4023360"/>
                </a:xfrm>
                <a:prstGeom prst="line">
                  <a:avLst/>
                </a:prstGeom>
                <a:ln w="28575">
                  <a:solidFill>
                    <a:srgbClr val="0000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8F28FC90-018D-4EB1-B0E4-8E876FB175DD}"/>
                  </a:ext>
                </a:extLst>
              </p:cNvPr>
              <p:cNvGrpSpPr/>
              <p:nvPr/>
            </p:nvGrpSpPr>
            <p:grpSpPr>
              <a:xfrm>
                <a:off x="2026920" y="2362200"/>
                <a:ext cx="1097282" cy="1230087"/>
                <a:chOff x="152400" y="2351313"/>
                <a:chExt cx="4023365" cy="1230087"/>
              </a:xfrm>
            </p:grpSpPr>
            <p:cxnSp>
              <p:nvCxnSpPr>
                <p:cNvPr id="22" name="Straight Connector 21">
                  <a:extLst>
                    <a:ext uri="{FF2B5EF4-FFF2-40B4-BE49-F238E27FC236}">
                      <a16:creationId xmlns:a16="http://schemas.microsoft.com/office/drawing/2014/main" id="{2054BE78-38C9-457A-82AE-7A795E5FECD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6200000">
                  <a:off x="2164084" y="1569719"/>
                  <a:ext cx="0" cy="4023362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Connector 22">
                  <a:extLst>
                    <a:ext uri="{FF2B5EF4-FFF2-40B4-BE49-F238E27FC236}">
                      <a16:creationId xmlns:a16="http://schemas.microsoft.com/office/drawing/2014/main" id="{332E2712-F6BC-4A3C-8A6E-5FA2B272C9E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6200000">
                  <a:off x="2164080" y="1159691"/>
                  <a:ext cx="0" cy="4023360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Connector 23">
                  <a:extLst>
                    <a:ext uri="{FF2B5EF4-FFF2-40B4-BE49-F238E27FC236}">
                      <a16:creationId xmlns:a16="http://schemas.microsoft.com/office/drawing/2014/main" id="{AB6EC451-E213-43DC-8FEB-98E518B9C0B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6200000">
                  <a:off x="2164080" y="749662"/>
                  <a:ext cx="0" cy="4023360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Connector 24">
                  <a:extLst>
                    <a:ext uri="{FF2B5EF4-FFF2-40B4-BE49-F238E27FC236}">
                      <a16:creationId xmlns:a16="http://schemas.microsoft.com/office/drawing/2014/main" id="{7CE97547-2BE6-4D2B-9814-C0E56C93FD0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6200000">
                  <a:off x="2164080" y="339633"/>
                  <a:ext cx="0" cy="4023360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8E77CBB5-2A74-4DF4-8F13-DE868726AB59}"/>
                  </a:ext>
                </a:extLst>
              </p:cNvPr>
              <p:cNvSpPr txBox="1"/>
              <p:nvPr/>
            </p:nvSpPr>
            <p:spPr>
              <a:xfrm>
                <a:off x="2440353" y="4187963"/>
                <a:ext cx="1591356" cy="44379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dirty="0"/>
                  <a:t>Cluster size X</a:t>
                </a:r>
                <a:endParaRPr lang="fr-FR" sz="1100" dirty="0"/>
              </a:p>
            </p:txBody>
          </p:sp>
        </p:grp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DEC6DE5-FF2F-43BA-83E5-ACFAC0F9BE8F}"/>
                </a:ext>
              </a:extLst>
            </p:cNvPr>
            <p:cNvSpPr txBox="1"/>
            <p:nvPr/>
          </p:nvSpPr>
          <p:spPr>
            <a:xfrm rot="5400000">
              <a:off x="1331317" y="2759289"/>
              <a:ext cx="1795547" cy="50592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dirty="0"/>
                <a:t>Cluster size Y</a:t>
              </a:r>
              <a:endParaRPr lang="fr-FR" sz="1100" dirty="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F59BD65-262F-4594-BE97-3B5602E1CE01}"/>
                </a:ext>
              </a:extLst>
            </p:cNvPr>
            <p:cNvSpPr txBox="1"/>
            <p:nvPr/>
          </p:nvSpPr>
          <p:spPr>
            <a:xfrm>
              <a:off x="1585007" y="5891216"/>
              <a:ext cx="2866876" cy="63305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/>
                <a:t>Pad number in x</a:t>
              </a:r>
              <a:endParaRPr lang="fr-FR" sz="1600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00960CF6-E24D-49A5-A73A-3EF10F35B7BE}"/>
                </a:ext>
              </a:extLst>
            </p:cNvPr>
            <p:cNvSpPr txBox="1"/>
            <p:nvPr/>
          </p:nvSpPr>
          <p:spPr>
            <a:xfrm rot="5400000">
              <a:off x="-1091021" y="3250118"/>
              <a:ext cx="2875866" cy="63306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/>
                <a:t>Pad number in y</a:t>
              </a:r>
              <a:endParaRPr lang="fr-FR" sz="1600" dirty="0"/>
            </a:p>
          </p:txBody>
        </p:sp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E2361E-AC49-4A10-A189-56BF9084C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RD51 Mini Week, 02/16/2020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89E7ADFA-DF0B-4559-9636-10AB8C5AE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E36C9-3AF3-4F25-819E-BE7B4BF519E9}" type="slidenum">
              <a:rPr lang="en-US" smtClean="0"/>
              <a:t>9</a:t>
            </a:fld>
            <a:endParaRPr lang="en-US"/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0410B2E5-93A7-4947-8A2C-BCD0581D1D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78083" y="4004649"/>
            <a:ext cx="4023360" cy="2067951"/>
          </a:xfrm>
          <a:prstGeom prst="rect">
            <a:avLst/>
          </a:prstGeom>
        </p:spPr>
      </p:pic>
      <p:sp>
        <p:nvSpPr>
          <p:cNvPr id="35" name="Title 18">
            <a:extLst>
              <a:ext uri="{FF2B5EF4-FFF2-40B4-BE49-F238E27FC236}">
                <a16:creationId xmlns:a16="http://schemas.microsoft.com/office/drawing/2014/main" id="{C8085B3F-A3C6-4BC4-833A-16B83E647749}"/>
              </a:ext>
            </a:extLst>
          </p:cNvPr>
          <p:cNvSpPr txBox="1">
            <a:spLocks/>
          </p:cNvSpPr>
          <p:nvPr/>
        </p:nvSpPr>
        <p:spPr>
          <a:xfrm>
            <a:off x="0" y="1"/>
            <a:ext cx="12179527" cy="621271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Cluster size vs. pattern definition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68F1441-B0CB-455D-86DD-6E23ADD27A92}"/>
              </a:ext>
            </a:extLst>
          </p:cNvPr>
          <p:cNvSpPr txBox="1"/>
          <p:nvPr/>
        </p:nvSpPr>
        <p:spPr>
          <a:xfrm>
            <a:off x="1" y="670616"/>
            <a:ext cx="8809334" cy="22741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880" indent="-27432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Average cluster size (2D) i.e. number of pad per events increases with pattern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,.e. maximum allowed pads in the cluster</a:t>
            </a:r>
          </a:p>
          <a:p>
            <a:pPr marL="182880" indent="-27432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However, the increase is not linear: cluster size of pattern #1 is about ~4.5 pads for  5 pads maximum allowed while cluster size for pattern #6 is ~12 for 25 pads allowed. </a:t>
            </a:r>
          </a:p>
          <a:p>
            <a:pPr marL="182880" indent="-27432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The cluster size is also plotted in 1D in </a:t>
            </a:r>
            <a:r>
              <a:rPr lang="en-US" sz="12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defined respectively as  number of pad </a:t>
            </a:r>
            <a:r>
              <a:rPr lang="en-US" sz="1200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columns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and number of pad </a:t>
            </a:r>
            <a:r>
              <a:rPr lang="en-US" sz="1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rows</a:t>
            </a:r>
          </a:p>
          <a:p>
            <a:pPr marL="182880" indent="-27432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Cluster size in x for pattern #3 and #4 is equal ~4.2, the slight increase for pattern #5 and #6 suggests that we are including noisy pads in the selection of the cluster</a:t>
            </a:r>
          </a:p>
          <a:p>
            <a:pPr marL="182880" indent="-27432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Similarly the increase of cluster size in y for pattern #5 and #6 suggests that noisy pads are included in the cluster selection </a:t>
            </a:r>
          </a:p>
          <a:p>
            <a:pPr marL="182880" indent="-274320" algn="just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we will see the impact later on the spatial resolution studies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9072B4E7-C24F-4E8A-BB6C-CA78AF99BB15}"/>
              </a:ext>
            </a:extLst>
          </p:cNvPr>
          <p:cNvSpPr/>
          <p:nvPr/>
        </p:nvSpPr>
        <p:spPr>
          <a:xfrm>
            <a:off x="10896599" y="4004649"/>
            <a:ext cx="990601" cy="879108"/>
          </a:xfrm>
          <a:prstGeom prst="ellipse">
            <a:avLst/>
          </a:prstGeom>
          <a:noFill/>
          <a:ln w="22225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4CF0EBE-8926-47DE-B3BE-861E44B4A22D}"/>
              </a:ext>
            </a:extLst>
          </p:cNvPr>
          <p:cNvSpPr txBox="1"/>
          <p:nvPr/>
        </p:nvSpPr>
        <p:spPr>
          <a:xfrm>
            <a:off x="11091718" y="4986441"/>
            <a:ext cx="1059782" cy="461665"/>
          </a:xfrm>
          <a:prstGeom prst="rect">
            <a:avLst/>
          </a:prstGeom>
          <a:solidFill>
            <a:srgbClr val="FF9B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Noisy pads contribution</a:t>
            </a:r>
          </a:p>
        </p:txBody>
      </p:sp>
    </p:spTree>
    <p:extLst>
      <p:ext uri="{BB962C8B-B14F-4D97-AF65-F5344CB8AC3E}">
        <p14:creationId xmlns:p14="http://schemas.microsoft.com/office/powerpoint/2010/main" val="41507734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38100">
          <a:solidFill>
            <a:srgbClr val="FF0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17426</TotalTime>
  <Words>2025</Words>
  <Application>Microsoft Office PowerPoint</Application>
  <PresentationFormat>Widescreen</PresentationFormat>
  <Paragraphs>198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Calibri</vt:lpstr>
      <vt:lpstr>Cambria Math</vt:lpstr>
      <vt:lpstr>Times New Roman</vt:lpstr>
      <vt:lpstr>Wingdings</vt:lpstr>
      <vt:lpstr>Wingdings 3</vt:lpstr>
      <vt:lpstr>Office Theme</vt:lpstr>
      <vt:lpstr>New Results on Capacitive Sharing Large Pad Readout in Test Beam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kgnanvo</dc:creator>
  <cp:lastModifiedBy>Kondo Gnanvo</cp:lastModifiedBy>
  <cp:revision>1770</cp:revision>
  <dcterms:created xsi:type="dcterms:W3CDTF">2013-04-08T15:33:27Z</dcterms:created>
  <dcterms:modified xsi:type="dcterms:W3CDTF">2021-02-16T10:00:44Z</dcterms:modified>
</cp:coreProperties>
</file>