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handoutMasterIdLst>
    <p:handoutMasterId r:id="rId27"/>
  </p:handoutMasterIdLst>
  <p:sldIdLst>
    <p:sldId id="256" r:id="rId2"/>
    <p:sldId id="300" r:id="rId3"/>
    <p:sldId id="260" r:id="rId4"/>
    <p:sldId id="261" r:id="rId5"/>
    <p:sldId id="304" r:id="rId6"/>
    <p:sldId id="288" r:id="rId7"/>
    <p:sldId id="264" r:id="rId8"/>
    <p:sldId id="272" r:id="rId9"/>
    <p:sldId id="305" r:id="rId10"/>
    <p:sldId id="290" r:id="rId11"/>
    <p:sldId id="291" r:id="rId12"/>
    <p:sldId id="292" r:id="rId13"/>
    <p:sldId id="297" r:id="rId14"/>
    <p:sldId id="296" r:id="rId15"/>
    <p:sldId id="298" r:id="rId16"/>
    <p:sldId id="302" r:id="rId17"/>
    <p:sldId id="307" r:id="rId18"/>
    <p:sldId id="303" r:id="rId19"/>
    <p:sldId id="289" r:id="rId20"/>
    <p:sldId id="257" r:id="rId21"/>
    <p:sldId id="306" r:id="rId22"/>
    <p:sldId id="293" r:id="rId23"/>
    <p:sldId id="301" r:id="rId24"/>
    <p:sldId id="295" r:id="rId25"/>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599" autoAdjust="0"/>
  </p:normalViewPr>
  <p:slideViewPr>
    <p:cSldViewPr>
      <p:cViewPr varScale="1">
        <p:scale>
          <a:sx n="86" d="100"/>
          <a:sy n="86" d="100"/>
        </p:scale>
        <p:origin x="562" y="67"/>
      </p:cViewPr>
      <p:guideLst>
        <p:guide pos="3839"/>
        <p:guide orient="horz" pos="2160"/>
      </p:guideLst>
    </p:cSldViewPr>
  </p:slideViewPr>
  <p:notesTextViewPr>
    <p:cViewPr>
      <p:scale>
        <a:sx n="1" d="1"/>
        <a:sy n="1" d="1"/>
      </p:scale>
      <p:origin x="0" y="0"/>
    </p:cViewPr>
  </p:notesTextViewPr>
  <p:notesViewPr>
    <p:cSldViewPr showGuides="1">
      <p:cViewPr varScale="1">
        <p:scale>
          <a:sx n="52" d="100"/>
          <a:sy n="52" d="100"/>
        </p:scale>
        <p:origin x="2664" y="3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0B47BD-F324-4B0B-A593-25FD63D3D64C}" type="doc">
      <dgm:prSet loTypeId="urn:microsoft.com/office/officeart/2005/8/layout/equation2" loCatId="process" qsTypeId="urn:microsoft.com/office/officeart/2005/8/quickstyle/simple1" qsCatId="simple" csTypeId="urn:microsoft.com/office/officeart/2005/8/colors/accent0_3" csCatId="mainScheme" phldr="1"/>
      <dgm:spPr/>
    </dgm:pt>
    <dgm:pt modelId="{2BFDC03D-55AD-4E21-93ED-611A139148FC}">
      <dgm:prSet phldrT="[Text]" custT="1"/>
      <dgm:spPr/>
      <dgm:t>
        <a:bodyPr/>
        <a:lstStyle/>
        <a:p>
          <a:r>
            <a:rPr lang="en-US" sz="1100" dirty="0">
              <a:latin typeface="Times New Roman" panose="02020603050405020304" pitchFamily="18" charset="0"/>
              <a:cs typeface="Times New Roman" panose="02020603050405020304" pitchFamily="18" charset="0"/>
            </a:rPr>
            <a:t>MAGBOLTZ</a:t>
          </a:r>
          <a:r>
            <a:rPr lang="en-US" sz="1200" dirty="0">
              <a:latin typeface="Times New Roman" panose="02020603050405020304" pitchFamily="18" charset="0"/>
              <a:cs typeface="Times New Roman" panose="02020603050405020304" pitchFamily="18" charset="0"/>
            </a:rPr>
            <a:t>, electron transport properties</a:t>
          </a:r>
        </a:p>
      </dgm:t>
    </dgm:pt>
    <dgm:pt modelId="{612631F9-1ADB-4713-B639-34627DD4044E}" type="parTrans" cxnId="{D56BF2E9-8E7B-4B5C-9209-4A1C4041F21E}">
      <dgm:prSet/>
      <dgm:spPr/>
      <dgm:t>
        <a:bodyPr/>
        <a:lstStyle/>
        <a:p>
          <a:endParaRPr lang="en-US"/>
        </a:p>
      </dgm:t>
    </dgm:pt>
    <dgm:pt modelId="{4D1CA9F6-51E9-4AC2-BB73-F188DDC7E3CC}" type="sibTrans" cxnId="{D56BF2E9-8E7B-4B5C-9209-4A1C4041F21E}">
      <dgm:prSet/>
      <dgm:spPr/>
      <dgm:t>
        <a:bodyPr/>
        <a:lstStyle/>
        <a:p>
          <a:endParaRPr lang="en-US"/>
        </a:p>
      </dgm:t>
    </dgm:pt>
    <dgm:pt modelId="{F659C326-58FF-4192-88BB-2FD795C389D4}">
      <dgm:prSet phldrT="[Text]" custT="1"/>
      <dgm:spPr/>
      <dgm:t>
        <a:bodyPr/>
        <a:lstStyle/>
        <a:p>
          <a:r>
            <a:rPr lang="en-US" sz="1200" dirty="0">
              <a:latin typeface="Times New Roman" panose="02020603050405020304" pitchFamily="18" charset="0"/>
              <a:cs typeface="Times New Roman" panose="02020603050405020304" pitchFamily="18" charset="0"/>
            </a:rPr>
            <a:t>HEED, primary electron information</a:t>
          </a:r>
        </a:p>
      </dgm:t>
    </dgm:pt>
    <dgm:pt modelId="{ACFB21EF-50A9-4B70-A39C-218041F23E91}" type="parTrans" cxnId="{64D6101F-B823-4460-B66D-CB2D88E10959}">
      <dgm:prSet/>
      <dgm:spPr/>
      <dgm:t>
        <a:bodyPr/>
        <a:lstStyle/>
        <a:p>
          <a:endParaRPr lang="en-US"/>
        </a:p>
      </dgm:t>
    </dgm:pt>
    <dgm:pt modelId="{70AB0E24-1BD8-4C2D-BDAF-C9CDFFBCD569}" type="sibTrans" cxnId="{64D6101F-B823-4460-B66D-CB2D88E10959}">
      <dgm:prSet/>
      <dgm:spPr/>
      <dgm:t>
        <a:bodyPr/>
        <a:lstStyle/>
        <a:p>
          <a:endParaRPr lang="en-US"/>
        </a:p>
      </dgm:t>
    </dgm:pt>
    <dgm:pt modelId="{79993F39-14B3-4B3A-BBC4-5CEBDA101CA7}">
      <dgm:prSet phldrT="[Text]"/>
      <dgm:spPr/>
      <dgm:t>
        <a:bodyPr/>
        <a:lstStyle/>
        <a:p>
          <a:r>
            <a:rPr lang="en-US" dirty="0">
              <a:latin typeface="Times New Roman" panose="02020603050405020304" pitchFamily="18" charset="0"/>
              <a:cs typeface="Times New Roman" panose="02020603050405020304" pitchFamily="18" charset="0"/>
            </a:rPr>
            <a:t>COMSOL Multiphysics, simulates avalanche and streamer.</a:t>
          </a:r>
        </a:p>
      </dgm:t>
    </dgm:pt>
    <dgm:pt modelId="{2FA2A540-85D8-4845-97B3-FFA078EA6287}" type="parTrans" cxnId="{C3C23D54-30E3-41A5-B615-A3934715127F}">
      <dgm:prSet/>
      <dgm:spPr/>
      <dgm:t>
        <a:bodyPr/>
        <a:lstStyle/>
        <a:p>
          <a:endParaRPr lang="en-US"/>
        </a:p>
      </dgm:t>
    </dgm:pt>
    <dgm:pt modelId="{99B55FDD-959D-4A97-8048-A1F1345E442F}" type="sibTrans" cxnId="{C3C23D54-30E3-41A5-B615-A3934715127F}">
      <dgm:prSet/>
      <dgm:spPr/>
      <dgm:t>
        <a:bodyPr/>
        <a:lstStyle/>
        <a:p>
          <a:endParaRPr lang="en-US"/>
        </a:p>
      </dgm:t>
    </dgm:pt>
    <dgm:pt modelId="{DC062CAA-515F-4A91-AF07-89AF6DFB3757}" type="pres">
      <dgm:prSet presAssocID="{BA0B47BD-F324-4B0B-A593-25FD63D3D64C}" presName="Name0" presStyleCnt="0">
        <dgm:presLayoutVars>
          <dgm:dir/>
          <dgm:resizeHandles val="exact"/>
        </dgm:presLayoutVars>
      </dgm:prSet>
      <dgm:spPr/>
    </dgm:pt>
    <dgm:pt modelId="{A1D73F2E-E1B2-4FC6-AD7D-39FE482B44C6}" type="pres">
      <dgm:prSet presAssocID="{BA0B47BD-F324-4B0B-A593-25FD63D3D64C}" presName="vNodes" presStyleCnt="0"/>
      <dgm:spPr/>
    </dgm:pt>
    <dgm:pt modelId="{C30FFFDB-09AD-4B1E-9694-18D4EBC896C4}" type="pres">
      <dgm:prSet presAssocID="{2BFDC03D-55AD-4E21-93ED-611A139148FC}" presName="node" presStyleLbl="node1" presStyleIdx="0" presStyleCnt="3">
        <dgm:presLayoutVars>
          <dgm:bulletEnabled val="1"/>
        </dgm:presLayoutVars>
      </dgm:prSet>
      <dgm:spPr/>
    </dgm:pt>
    <dgm:pt modelId="{8EBEB66E-BEF1-4906-B024-827C495FD37E}" type="pres">
      <dgm:prSet presAssocID="{4D1CA9F6-51E9-4AC2-BB73-F188DDC7E3CC}" presName="spacerT" presStyleCnt="0"/>
      <dgm:spPr/>
    </dgm:pt>
    <dgm:pt modelId="{1CDE1584-2F38-4351-88DF-99572215C42A}" type="pres">
      <dgm:prSet presAssocID="{4D1CA9F6-51E9-4AC2-BB73-F188DDC7E3CC}" presName="sibTrans" presStyleLbl="sibTrans2D1" presStyleIdx="0" presStyleCnt="2"/>
      <dgm:spPr/>
    </dgm:pt>
    <dgm:pt modelId="{9618A194-D12B-48D7-BE6E-56110B0840DA}" type="pres">
      <dgm:prSet presAssocID="{4D1CA9F6-51E9-4AC2-BB73-F188DDC7E3CC}" presName="spacerB" presStyleCnt="0"/>
      <dgm:spPr/>
    </dgm:pt>
    <dgm:pt modelId="{6266A646-B9EE-408D-B70F-EEFAB7219160}" type="pres">
      <dgm:prSet presAssocID="{F659C326-58FF-4192-88BB-2FD795C389D4}" presName="node" presStyleLbl="node1" presStyleIdx="1" presStyleCnt="3">
        <dgm:presLayoutVars>
          <dgm:bulletEnabled val="1"/>
        </dgm:presLayoutVars>
      </dgm:prSet>
      <dgm:spPr/>
    </dgm:pt>
    <dgm:pt modelId="{3A795341-85B4-4836-937C-D24319C462D0}" type="pres">
      <dgm:prSet presAssocID="{BA0B47BD-F324-4B0B-A593-25FD63D3D64C}" presName="sibTransLast" presStyleLbl="sibTrans2D1" presStyleIdx="1" presStyleCnt="2"/>
      <dgm:spPr/>
    </dgm:pt>
    <dgm:pt modelId="{89F845F8-DEF5-42F9-A053-E7920D14B5DD}" type="pres">
      <dgm:prSet presAssocID="{BA0B47BD-F324-4B0B-A593-25FD63D3D64C}" presName="connectorText" presStyleLbl="sibTrans2D1" presStyleIdx="1" presStyleCnt="2"/>
      <dgm:spPr/>
    </dgm:pt>
    <dgm:pt modelId="{9BC89D3E-3CF1-48E0-B7B2-53BBDAD9A99A}" type="pres">
      <dgm:prSet presAssocID="{BA0B47BD-F324-4B0B-A593-25FD63D3D64C}" presName="lastNode" presStyleLbl="node1" presStyleIdx="2" presStyleCnt="3">
        <dgm:presLayoutVars>
          <dgm:bulletEnabled val="1"/>
        </dgm:presLayoutVars>
      </dgm:prSet>
      <dgm:spPr/>
    </dgm:pt>
  </dgm:ptLst>
  <dgm:cxnLst>
    <dgm:cxn modelId="{54BCD609-1CB7-4721-8B2F-904F68CC1B03}" type="presOf" srcId="{2BFDC03D-55AD-4E21-93ED-611A139148FC}" destId="{C30FFFDB-09AD-4B1E-9694-18D4EBC896C4}" srcOrd="0" destOrd="0" presId="urn:microsoft.com/office/officeart/2005/8/layout/equation2"/>
    <dgm:cxn modelId="{64D6101F-B823-4460-B66D-CB2D88E10959}" srcId="{BA0B47BD-F324-4B0B-A593-25FD63D3D64C}" destId="{F659C326-58FF-4192-88BB-2FD795C389D4}" srcOrd="1" destOrd="0" parTransId="{ACFB21EF-50A9-4B70-A39C-218041F23E91}" sibTransId="{70AB0E24-1BD8-4C2D-BDAF-C9CDFFBCD569}"/>
    <dgm:cxn modelId="{53773B3B-410A-4F8B-8173-1A6A26334E5F}" type="presOf" srcId="{BA0B47BD-F324-4B0B-A593-25FD63D3D64C}" destId="{DC062CAA-515F-4A91-AF07-89AF6DFB3757}" srcOrd="0" destOrd="0" presId="urn:microsoft.com/office/officeart/2005/8/layout/equation2"/>
    <dgm:cxn modelId="{6EAD903E-212E-40F7-AFE0-06D52FC33341}" type="presOf" srcId="{70AB0E24-1BD8-4C2D-BDAF-C9CDFFBCD569}" destId="{89F845F8-DEF5-42F9-A053-E7920D14B5DD}" srcOrd="1" destOrd="0" presId="urn:microsoft.com/office/officeart/2005/8/layout/equation2"/>
    <dgm:cxn modelId="{C34E7250-EB49-402D-AE5C-3B3C12ECCC3C}" type="presOf" srcId="{F659C326-58FF-4192-88BB-2FD795C389D4}" destId="{6266A646-B9EE-408D-B70F-EEFAB7219160}" srcOrd="0" destOrd="0" presId="urn:microsoft.com/office/officeart/2005/8/layout/equation2"/>
    <dgm:cxn modelId="{C3C23D54-30E3-41A5-B615-A3934715127F}" srcId="{BA0B47BD-F324-4B0B-A593-25FD63D3D64C}" destId="{79993F39-14B3-4B3A-BBC4-5CEBDA101CA7}" srcOrd="2" destOrd="0" parTransId="{2FA2A540-85D8-4845-97B3-FFA078EA6287}" sibTransId="{99B55FDD-959D-4A97-8048-A1F1345E442F}"/>
    <dgm:cxn modelId="{46AC36AB-51F3-4E25-AB9C-5A550AE7D581}" type="presOf" srcId="{70AB0E24-1BD8-4C2D-BDAF-C9CDFFBCD569}" destId="{3A795341-85B4-4836-937C-D24319C462D0}" srcOrd="0" destOrd="0" presId="urn:microsoft.com/office/officeart/2005/8/layout/equation2"/>
    <dgm:cxn modelId="{0A7E91BF-CE5E-4DD9-ABE2-88365A108F2F}" type="presOf" srcId="{4D1CA9F6-51E9-4AC2-BB73-F188DDC7E3CC}" destId="{1CDE1584-2F38-4351-88DF-99572215C42A}" srcOrd="0" destOrd="0" presId="urn:microsoft.com/office/officeart/2005/8/layout/equation2"/>
    <dgm:cxn modelId="{D56BF2E9-8E7B-4B5C-9209-4A1C4041F21E}" srcId="{BA0B47BD-F324-4B0B-A593-25FD63D3D64C}" destId="{2BFDC03D-55AD-4E21-93ED-611A139148FC}" srcOrd="0" destOrd="0" parTransId="{612631F9-1ADB-4713-B639-34627DD4044E}" sibTransId="{4D1CA9F6-51E9-4AC2-BB73-F188DDC7E3CC}"/>
    <dgm:cxn modelId="{A7D608FB-70B5-4E38-B4DA-A546DAF4E545}" type="presOf" srcId="{79993F39-14B3-4B3A-BBC4-5CEBDA101CA7}" destId="{9BC89D3E-3CF1-48E0-B7B2-53BBDAD9A99A}" srcOrd="0" destOrd="0" presId="urn:microsoft.com/office/officeart/2005/8/layout/equation2"/>
    <dgm:cxn modelId="{F2B1A4E6-48AB-43CE-BCDA-A73FAF563184}" type="presParOf" srcId="{DC062CAA-515F-4A91-AF07-89AF6DFB3757}" destId="{A1D73F2E-E1B2-4FC6-AD7D-39FE482B44C6}" srcOrd="0" destOrd="0" presId="urn:microsoft.com/office/officeart/2005/8/layout/equation2"/>
    <dgm:cxn modelId="{EADB327F-926A-4AD9-8171-3C18D5D4152C}" type="presParOf" srcId="{A1D73F2E-E1B2-4FC6-AD7D-39FE482B44C6}" destId="{C30FFFDB-09AD-4B1E-9694-18D4EBC896C4}" srcOrd="0" destOrd="0" presId="urn:microsoft.com/office/officeart/2005/8/layout/equation2"/>
    <dgm:cxn modelId="{873FA1A0-2975-48DB-819B-A4F571A86BDD}" type="presParOf" srcId="{A1D73F2E-E1B2-4FC6-AD7D-39FE482B44C6}" destId="{8EBEB66E-BEF1-4906-B024-827C495FD37E}" srcOrd="1" destOrd="0" presId="urn:microsoft.com/office/officeart/2005/8/layout/equation2"/>
    <dgm:cxn modelId="{7841FBFA-0289-45C2-8C35-C706A068A095}" type="presParOf" srcId="{A1D73F2E-E1B2-4FC6-AD7D-39FE482B44C6}" destId="{1CDE1584-2F38-4351-88DF-99572215C42A}" srcOrd="2" destOrd="0" presId="urn:microsoft.com/office/officeart/2005/8/layout/equation2"/>
    <dgm:cxn modelId="{3C873D28-EBAC-473B-AD29-6620104F91BF}" type="presParOf" srcId="{A1D73F2E-E1B2-4FC6-AD7D-39FE482B44C6}" destId="{9618A194-D12B-48D7-BE6E-56110B0840DA}" srcOrd="3" destOrd="0" presId="urn:microsoft.com/office/officeart/2005/8/layout/equation2"/>
    <dgm:cxn modelId="{A14526FD-587C-4AE5-A02E-7206BA983A60}" type="presParOf" srcId="{A1D73F2E-E1B2-4FC6-AD7D-39FE482B44C6}" destId="{6266A646-B9EE-408D-B70F-EEFAB7219160}" srcOrd="4" destOrd="0" presId="urn:microsoft.com/office/officeart/2005/8/layout/equation2"/>
    <dgm:cxn modelId="{CEDF2CB1-5E9E-41D7-917A-B2FF2018F54D}" type="presParOf" srcId="{DC062CAA-515F-4A91-AF07-89AF6DFB3757}" destId="{3A795341-85B4-4836-937C-D24319C462D0}" srcOrd="1" destOrd="0" presId="urn:microsoft.com/office/officeart/2005/8/layout/equation2"/>
    <dgm:cxn modelId="{75A3A008-3273-4C0F-93A1-F9B95E5053FB}" type="presParOf" srcId="{3A795341-85B4-4836-937C-D24319C462D0}" destId="{89F845F8-DEF5-42F9-A053-E7920D14B5DD}" srcOrd="0" destOrd="0" presId="urn:microsoft.com/office/officeart/2005/8/layout/equation2"/>
    <dgm:cxn modelId="{0F42BF78-D1F2-4C61-8217-FAD19013C398}" type="presParOf" srcId="{DC062CAA-515F-4A91-AF07-89AF6DFB3757}" destId="{9BC89D3E-3CF1-48E0-B7B2-53BBDAD9A99A}"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0FFFDB-09AD-4B1E-9694-18D4EBC896C4}">
      <dsp:nvSpPr>
        <dsp:cNvPr id="0" name=""/>
        <dsp:cNvSpPr/>
      </dsp:nvSpPr>
      <dsp:spPr>
        <a:xfrm>
          <a:off x="990288" y="794"/>
          <a:ext cx="1138075" cy="1138075"/>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Times New Roman" panose="02020603050405020304" pitchFamily="18" charset="0"/>
              <a:cs typeface="Times New Roman" panose="02020603050405020304" pitchFamily="18" charset="0"/>
            </a:rPr>
            <a:t>MAGBOLTZ</a:t>
          </a:r>
          <a:r>
            <a:rPr lang="en-US" sz="1200" kern="1200" dirty="0">
              <a:latin typeface="Times New Roman" panose="02020603050405020304" pitchFamily="18" charset="0"/>
              <a:cs typeface="Times New Roman" panose="02020603050405020304" pitchFamily="18" charset="0"/>
            </a:rPr>
            <a:t>, electron transport properties</a:t>
          </a:r>
        </a:p>
      </dsp:txBody>
      <dsp:txXfrm>
        <a:off x="1156955" y="167461"/>
        <a:ext cx="804741" cy="804741"/>
      </dsp:txXfrm>
    </dsp:sp>
    <dsp:sp modelId="{1CDE1584-2F38-4351-88DF-99572215C42A}">
      <dsp:nvSpPr>
        <dsp:cNvPr id="0" name=""/>
        <dsp:cNvSpPr/>
      </dsp:nvSpPr>
      <dsp:spPr>
        <a:xfrm>
          <a:off x="1229284" y="1231281"/>
          <a:ext cx="660083" cy="660083"/>
        </a:xfrm>
        <a:prstGeom prst="mathPlus">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316778" y="1483697"/>
        <a:ext cx="485095" cy="155251"/>
      </dsp:txXfrm>
    </dsp:sp>
    <dsp:sp modelId="{6266A646-B9EE-408D-B70F-EEFAB7219160}">
      <dsp:nvSpPr>
        <dsp:cNvPr id="0" name=""/>
        <dsp:cNvSpPr/>
      </dsp:nvSpPr>
      <dsp:spPr>
        <a:xfrm>
          <a:off x="990288" y="1983777"/>
          <a:ext cx="1138075" cy="1138075"/>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Times New Roman" panose="02020603050405020304" pitchFamily="18" charset="0"/>
              <a:cs typeface="Times New Roman" panose="02020603050405020304" pitchFamily="18" charset="0"/>
            </a:rPr>
            <a:t>HEED, primary electron information</a:t>
          </a:r>
        </a:p>
      </dsp:txBody>
      <dsp:txXfrm>
        <a:off x="1156955" y="2150444"/>
        <a:ext cx="804741" cy="804741"/>
      </dsp:txXfrm>
    </dsp:sp>
    <dsp:sp modelId="{3A795341-85B4-4836-937C-D24319C462D0}">
      <dsp:nvSpPr>
        <dsp:cNvPr id="0" name=""/>
        <dsp:cNvSpPr/>
      </dsp:nvSpPr>
      <dsp:spPr>
        <a:xfrm>
          <a:off x="2299075" y="1349641"/>
          <a:ext cx="361907" cy="423363"/>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2299075" y="1434314"/>
        <a:ext cx="253335" cy="254017"/>
      </dsp:txXfrm>
    </dsp:sp>
    <dsp:sp modelId="{9BC89D3E-3CF1-48E0-B7B2-53BBDAD9A99A}">
      <dsp:nvSpPr>
        <dsp:cNvPr id="0" name=""/>
        <dsp:cNvSpPr/>
      </dsp:nvSpPr>
      <dsp:spPr>
        <a:xfrm>
          <a:off x="2811208" y="423248"/>
          <a:ext cx="2276150" cy="2276150"/>
        </a:xfrm>
        <a:prstGeom prst="ellipse">
          <a:avLst/>
        </a:prstGeom>
        <a:solidFill>
          <a:schemeClr val="dk2">
            <a:hueOff val="0"/>
            <a:satOff val="0"/>
            <a:lumOff val="0"/>
            <a:alphaOff val="0"/>
          </a:schemeClr>
        </a:solidFill>
        <a:ln w="1587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kern="1200" dirty="0">
              <a:latin typeface="Times New Roman" panose="02020603050405020304" pitchFamily="18" charset="0"/>
              <a:cs typeface="Times New Roman" panose="02020603050405020304" pitchFamily="18" charset="0"/>
            </a:rPr>
            <a:t>COMSOL Multiphysics, simulates avalanche and streamer.</a:t>
          </a:r>
        </a:p>
      </dsp:txBody>
      <dsp:txXfrm>
        <a:off x="3144542" y="756582"/>
        <a:ext cx="1609482" cy="1609482"/>
      </dsp:txXfrm>
    </dsp:sp>
  </dsp:spTree>
</dsp:drawing>
</file>

<file path=ppt/diagrams/layout1.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4AA43A-3F76-4A13-9CD6-36134EB429E3}" type="datetimeFigureOut">
              <a:rPr lang="en-US"/>
              <a:t>2/18/2021</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50423A-8BCE-448E-A97B-03A88B2B12C1}" type="slidenum">
              <a:rPr/>
              <a:t>‹#›</a:t>
            </a:fld>
            <a:endParaRPr/>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74A4F-2B7A-4ECB-A400-260B2FFC03C1}" type="datetimeFigureOut">
              <a:rPr lang="en-US"/>
              <a:t>2/18/2021</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2A70B-78F2-4DCF-B53B-C990D2FAFB8A}" type="slidenum">
              <a:rPr/>
              <a:t>‹#›</a:t>
            </a:fld>
            <a:endParaRPr/>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565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565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6994" y="758952"/>
            <a:ext cx="10055781" cy="3566160"/>
          </a:xfrm>
        </p:spPr>
        <p:txBody>
          <a:bodyPr anchor="b">
            <a:normAutofit/>
          </a:bodyPr>
          <a:lstStyle>
            <a:lvl1pPr algn="l">
              <a:lnSpc>
                <a:spcPct val="85000"/>
              </a:lnSpc>
              <a:defRPr sz="7998"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099764" y="4455620"/>
            <a:ext cx="10055781" cy="1143000"/>
          </a:xfrm>
        </p:spPr>
        <p:txBody>
          <a:bodyPr lIns="91440" rIns="91440">
            <a:normAutofit/>
          </a:bodyPr>
          <a:lstStyle>
            <a:lvl1pPr marL="0" indent="0" algn="l">
              <a:buNone/>
              <a:defRPr sz="2399" cap="all" spc="200" baseline="0">
                <a:solidFill>
                  <a:schemeClr val="tx2"/>
                </a:solidFill>
                <a:latin typeface="+mj-lt"/>
              </a:defRPr>
            </a:lvl1pPr>
            <a:lvl2pPr marL="457063" indent="0" algn="ctr">
              <a:buNone/>
              <a:defRPr sz="2399"/>
            </a:lvl2pPr>
            <a:lvl3pPr marL="914126" indent="0" algn="ctr">
              <a:buNone/>
              <a:defRPr sz="2399"/>
            </a:lvl3pPr>
            <a:lvl4pPr marL="1371189" indent="0" algn="ctr">
              <a:buNone/>
              <a:defRPr sz="1999"/>
            </a:lvl4pPr>
            <a:lvl5pPr marL="1828251" indent="0" algn="ctr">
              <a:buNone/>
              <a:defRPr sz="1999"/>
            </a:lvl5pPr>
            <a:lvl6pPr marL="2285314" indent="0" algn="ctr">
              <a:buNone/>
              <a:defRPr sz="1999"/>
            </a:lvl6pPr>
            <a:lvl7pPr marL="2742377" indent="0" algn="ctr">
              <a:buNone/>
              <a:defRPr sz="1999"/>
            </a:lvl7pPr>
            <a:lvl8pPr marL="3199440" indent="0" algn="ctr">
              <a:buNone/>
              <a:defRPr sz="1999"/>
            </a:lvl8pPr>
            <a:lvl9pPr marL="3656503" indent="0" algn="ctr">
              <a:buNone/>
              <a:defRPr sz="1999"/>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2/18/2021</a:t>
            </a:r>
            <a:endParaRPr lang="en-US" dirty="0"/>
          </a:p>
        </p:txBody>
      </p:sp>
      <p:sp>
        <p:nvSpPr>
          <p:cNvPr id="5" name="Footer Placeholder 4"/>
          <p:cNvSpPr>
            <a:spLocks noGrp="1"/>
          </p:cNvSpPr>
          <p:nvPr>
            <p:ph type="ftr" sz="quarter" idx="11"/>
          </p:nvPr>
        </p:nvSpPr>
        <p:spPr/>
        <p:txBody>
          <a:bodyPr/>
          <a:lstStyle/>
          <a:p>
            <a:r>
              <a:rPr lang="en-US"/>
              <a:t>RD51 miniweek 15-19 FEB, 2021</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344" y="4343400"/>
            <a:ext cx="9872948"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1228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2/18/2021</a:t>
            </a:r>
          </a:p>
        </p:txBody>
      </p:sp>
      <p:sp>
        <p:nvSpPr>
          <p:cNvPr id="5" name="Footer Placeholder 4"/>
          <p:cNvSpPr>
            <a:spLocks noGrp="1"/>
          </p:cNvSpPr>
          <p:nvPr>
            <p:ph type="ftr" sz="quarter" idx="11"/>
          </p:nvPr>
        </p:nvSpPr>
        <p:spPr/>
        <p:txBody>
          <a:bodyPr/>
          <a:lstStyle/>
          <a:p>
            <a:r>
              <a:rPr lang="en-US"/>
              <a:t>RD51 miniweek 15-19 FEB, 2021</a:t>
            </a:r>
          </a:p>
        </p:txBody>
      </p:sp>
      <p:sp>
        <p:nvSpPr>
          <p:cNvPr id="6" name="Slide Number Placeholder 5"/>
          <p:cNvSpPr>
            <a:spLocks noGrp="1"/>
          </p:cNvSpPr>
          <p:nvPr>
            <p:ph type="sldNum" sz="quarter" idx="12"/>
          </p:nvPr>
        </p:nvSpPr>
        <p:spPr/>
        <p:txBody>
          <a:bodyPr/>
          <a:lstStyle/>
          <a:p>
            <a:fld id="{25BA54BD-C84D-46CE-8B72-31BFB26ABA43}" type="slidenum">
              <a:rPr lang="en-US" smtClean="0"/>
              <a:t>‹#›</a:t>
            </a:fld>
            <a:endParaRPr lang="en-US"/>
          </a:p>
        </p:txBody>
      </p:sp>
    </p:spTree>
    <p:extLst>
      <p:ext uri="{BB962C8B-B14F-4D97-AF65-F5344CB8AC3E}">
        <p14:creationId xmlns:p14="http://schemas.microsoft.com/office/powerpoint/2010/main" val="2259348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565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565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2628" y="414779"/>
            <a:ext cx="262821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7982" y="414778"/>
            <a:ext cx="7732286"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2/18/2021</a:t>
            </a:r>
          </a:p>
        </p:txBody>
      </p:sp>
      <p:sp>
        <p:nvSpPr>
          <p:cNvPr id="5" name="Footer Placeholder 4"/>
          <p:cNvSpPr>
            <a:spLocks noGrp="1"/>
          </p:cNvSpPr>
          <p:nvPr>
            <p:ph type="ftr" sz="quarter" idx="11"/>
          </p:nvPr>
        </p:nvSpPr>
        <p:spPr/>
        <p:txBody>
          <a:bodyPr/>
          <a:lstStyle/>
          <a:p>
            <a:r>
              <a:rPr lang="en-US"/>
              <a:t>RD51 miniweek 15-19 FEB, 2021</a:t>
            </a:r>
          </a:p>
        </p:txBody>
      </p:sp>
      <p:sp>
        <p:nvSpPr>
          <p:cNvPr id="6" name="Slide Number Placeholder 5"/>
          <p:cNvSpPr>
            <a:spLocks noGrp="1"/>
          </p:cNvSpPr>
          <p:nvPr>
            <p:ph type="sldNum" sz="quarter" idx="12"/>
          </p:nvPr>
        </p:nvSpPr>
        <p:spPr/>
        <p:txBody>
          <a:bodyPr/>
          <a:lstStyle/>
          <a:p>
            <a:fld id="{25BA54BD-C84D-46CE-8B72-31BFB26ABA43}" type="slidenum">
              <a:rPr lang="en-US" smtClean="0"/>
              <a:t>‹#›</a:t>
            </a:fld>
            <a:endParaRPr lang="en-US"/>
          </a:p>
        </p:txBody>
      </p:sp>
    </p:spTree>
    <p:extLst>
      <p:ext uri="{BB962C8B-B14F-4D97-AF65-F5344CB8AC3E}">
        <p14:creationId xmlns:p14="http://schemas.microsoft.com/office/powerpoint/2010/main" val="2483608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2/18/2021</a:t>
            </a:r>
          </a:p>
        </p:txBody>
      </p:sp>
      <p:sp>
        <p:nvSpPr>
          <p:cNvPr id="5" name="Footer Placeholder 4"/>
          <p:cNvSpPr>
            <a:spLocks noGrp="1"/>
          </p:cNvSpPr>
          <p:nvPr>
            <p:ph type="ftr" sz="quarter" idx="11"/>
          </p:nvPr>
        </p:nvSpPr>
        <p:spPr/>
        <p:txBody>
          <a:bodyPr/>
          <a:lstStyle/>
          <a:p>
            <a:r>
              <a:rPr lang="en-US"/>
              <a:t>RD51 miniweek 15-19 FEB, 2021</a:t>
            </a:r>
            <a:endParaRPr lang="en-US" dirty="0"/>
          </a:p>
        </p:txBody>
      </p:sp>
      <p:sp>
        <p:nvSpPr>
          <p:cNvPr id="6" name="Slide Number Placeholder 5"/>
          <p:cNvSpPr>
            <a:spLocks noGrp="1"/>
          </p:cNvSpPr>
          <p:nvPr>
            <p:ph type="sldNum" sz="quarter" idx="12"/>
          </p:nvPr>
        </p:nvSpPr>
        <p:spPr/>
        <p:txBody>
          <a:bodyPr/>
          <a:lstStyle/>
          <a:p>
            <a:fld id="{25BA54BD-C84D-46CE-8B72-31BFB26ABA43}" type="slidenum">
              <a:rPr lang="en-US" smtClean="0"/>
              <a:t>‹#›</a:t>
            </a:fld>
            <a:endParaRPr lang="en-US" dirty="0"/>
          </a:p>
        </p:txBody>
      </p:sp>
    </p:spTree>
    <p:extLst>
      <p:ext uri="{BB962C8B-B14F-4D97-AF65-F5344CB8AC3E}">
        <p14:creationId xmlns:p14="http://schemas.microsoft.com/office/powerpoint/2010/main" val="2217149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565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565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6994" y="758952"/>
            <a:ext cx="10055781" cy="3566160"/>
          </a:xfrm>
        </p:spPr>
        <p:txBody>
          <a:bodyPr anchor="b" anchorCtr="0">
            <a:normAutofit/>
          </a:bodyPr>
          <a:lstStyle>
            <a:lvl1pPr>
              <a:lnSpc>
                <a:spcPct val="85000"/>
              </a:lnSpc>
              <a:defRPr sz="7998"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6994" y="4453128"/>
            <a:ext cx="10055781" cy="1143000"/>
          </a:xfrm>
        </p:spPr>
        <p:txBody>
          <a:bodyPr lIns="91440" rIns="91440" anchor="t" anchorCtr="0">
            <a:normAutofit/>
          </a:bodyPr>
          <a:lstStyle>
            <a:lvl1pPr marL="0" indent="0">
              <a:buNone/>
              <a:defRPr sz="2399" cap="all" spc="200" baseline="0">
                <a:solidFill>
                  <a:schemeClr val="tx2"/>
                </a:solidFill>
                <a:latin typeface="+mj-lt"/>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2/18/2021</a:t>
            </a:r>
          </a:p>
        </p:txBody>
      </p:sp>
      <p:sp>
        <p:nvSpPr>
          <p:cNvPr id="5" name="Footer Placeholder 4"/>
          <p:cNvSpPr>
            <a:spLocks noGrp="1"/>
          </p:cNvSpPr>
          <p:nvPr>
            <p:ph type="ftr" sz="quarter" idx="11"/>
          </p:nvPr>
        </p:nvSpPr>
        <p:spPr/>
        <p:txBody>
          <a:bodyPr/>
          <a:lstStyle/>
          <a:p>
            <a:r>
              <a:rPr lang="en-US"/>
              <a:t>RD51 miniweek 15-19 FEB, 2021</a:t>
            </a:r>
          </a:p>
        </p:txBody>
      </p:sp>
      <p:sp>
        <p:nvSpPr>
          <p:cNvPr id="6" name="Slide Number Placeholder 5"/>
          <p:cNvSpPr>
            <a:spLocks noGrp="1"/>
          </p:cNvSpPr>
          <p:nvPr>
            <p:ph type="sldNum" sz="quarter" idx="12"/>
          </p:nvPr>
        </p:nvSpPr>
        <p:spPr/>
        <p:txBody>
          <a:bodyPr/>
          <a:lstStyle/>
          <a:p>
            <a:fld id="{25BA54BD-C84D-46CE-8B72-31BFB26ABA43}" type="slidenum">
              <a:rPr lang="en-US" smtClean="0"/>
              <a:t>‹#›</a:t>
            </a:fld>
            <a:endParaRPr lang="en-US"/>
          </a:p>
        </p:txBody>
      </p:sp>
      <p:cxnSp>
        <p:nvCxnSpPr>
          <p:cNvPr id="9" name="Straight Connector 8"/>
          <p:cNvCxnSpPr/>
          <p:nvPr/>
        </p:nvCxnSpPr>
        <p:spPr>
          <a:xfrm>
            <a:off x="1207344" y="4343400"/>
            <a:ext cx="9872948"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5963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6994" y="286604"/>
            <a:ext cx="10055781"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6993" y="1845734"/>
            <a:ext cx="4936474"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6301" y="1845735"/>
            <a:ext cx="4936474"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2/18/2021</a:t>
            </a:r>
          </a:p>
        </p:txBody>
      </p:sp>
      <p:sp>
        <p:nvSpPr>
          <p:cNvPr id="6" name="Footer Placeholder 5"/>
          <p:cNvSpPr>
            <a:spLocks noGrp="1"/>
          </p:cNvSpPr>
          <p:nvPr>
            <p:ph type="ftr" sz="quarter" idx="11"/>
          </p:nvPr>
        </p:nvSpPr>
        <p:spPr/>
        <p:txBody>
          <a:bodyPr/>
          <a:lstStyle/>
          <a:p>
            <a:r>
              <a:rPr lang="en-US"/>
              <a:t>RD51 miniweek 15-19 FEB, 2021</a:t>
            </a:r>
          </a:p>
        </p:txBody>
      </p:sp>
      <p:sp>
        <p:nvSpPr>
          <p:cNvPr id="7" name="Slide Number Placeholder 6"/>
          <p:cNvSpPr>
            <a:spLocks noGrp="1"/>
          </p:cNvSpPr>
          <p:nvPr>
            <p:ph type="sldNum" sz="quarter" idx="12"/>
          </p:nvPr>
        </p:nvSpPr>
        <p:spPr/>
        <p:txBody>
          <a:bodyPr/>
          <a:lstStyle/>
          <a:p>
            <a:fld id="{25BA54BD-C84D-46CE-8B72-31BFB26ABA43}" type="slidenum">
              <a:rPr lang="en-US" smtClean="0"/>
              <a:t>‹#›</a:t>
            </a:fld>
            <a:endParaRPr lang="en-US"/>
          </a:p>
        </p:txBody>
      </p:sp>
    </p:spTree>
    <p:extLst>
      <p:ext uri="{BB962C8B-B14F-4D97-AF65-F5344CB8AC3E}">
        <p14:creationId xmlns:p14="http://schemas.microsoft.com/office/powerpoint/2010/main" val="2944229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6994" y="286604"/>
            <a:ext cx="10055781"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6994" y="1846052"/>
            <a:ext cx="4936474" cy="736282"/>
          </a:xfrm>
        </p:spPr>
        <p:txBody>
          <a:bodyPr lIns="91440" rIns="91440" anchor="ctr">
            <a:normAutofit/>
          </a:bodyPr>
          <a:lstStyle>
            <a:lvl1pPr marL="0" indent="0">
              <a:buNone/>
              <a:defRPr sz="1999" b="0" cap="all" baseline="0">
                <a:solidFill>
                  <a:schemeClr val="tx2"/>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4" name="Content Placeholder 3"/>
          <p:cNvSpPr>
            <a:spLocks noGrp="1"/>
          </p:cNvSpPr>
          <p:nvPr>
            <p:ph sz="half" idx="2"/>
          </p:nvPr>
        </p:nvSpPr>
        <p:spPr>
          <a:xfrm>
            <a:off x="1096994" y="2582334"/>
            <a:ext cx="4936474"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6301" y="1846052"/>
            <a:ext cx="4936474" cy="736282"/>
          </a:xfrm>
        </p:spPr>
        <p:txBody>
          <a:bodyPr lIns="91440" rIns="91440" anchor="ctr">
            <a:normAutofit/>
          </a:bodyPr>
          <a:lstStyle>
            <a:lvl1pPr marL="0" indent="0">
              <a:buNone/>
              <a:defRPr sz="1999" b="0" cap="all" baseline="0">
                <a:solidFill>
                  <a:schemeClr val="tx2"/>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6301" y="2582334"/>
            <a:ext cx="4936474"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2/18/2021</a:t>
            </a:r>
          </a:p>
        </p:txBody>
      </p:sp>
      <p:sp>
        <p:nvSpPr>
          <p:cNvPr id="8" name="Footer Placeholder 7"/>
          <p:cNvSpPr>
            <a:spLocks noGrp="1"/>
          </p:cNvSpPr>
          <p:nvPr>
            <p:ph type="ftr" sz="quarter" idx="11"/>
          </p:nvPr>
        </p:nvSpPr>
        <p:spPr/>
        <p:txBody>
          <a:bodyPr/>
          <a:lstStyle/>
          <a:p>
            <a:r>
              <a:rPr lang="en-US"/>
              <a:t>RD51 miniweek 15-19 FEB, 2021</a:t>
            </a:r>
          </a:p>
        </p:txBody>
      </p:sp>
      <p:sp>
        <p:nvSpPr>
          <p:cNvPr id="9" name="Slide Number Placeholder 8"/>
          <p:cNvSpPr>
            <a:spLocks noGrp="1"/>
          </p:cNvSpPr>
          <p:nvPr>
            <p:ph type="sldNum" sz="quarter" idx="12"/>
          </p:nvPr>
        </p:nvSpPr>
        <p:spPr/>
        <p:txBody>
          <a:bodyPr/>
          <a:lstStyle/>
          <a:p>
            <a:fld id="{25BA54BD-C84D-46CE-8B72-31BFB26ABA43}" type="slidenum">
              <a:rPr lang="en-US" smtClean="0"/>
              <a:t>‹#›</a:t>
            </a:fld>
            <a:endParaRPr lang="en-US"/>
          </a:p>
        </p:txBody>
      </p:sp>
    </p:spTree>
    <p:extLst>
      <p:ext uri="{BB962C8B-B14F-4D97-AF65-F5344CB8AC3E}">
        <p14:creationId xmlns:p14="http://schemas.microsoft.com/office/powerpoint/2010/main" val="3368754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2/18/2021</a:t>
            </a:r>
          </a:p>
        </p:txBody>
      </p:sp>
      <p:sp>
        <p:nvSpPr>
          <p:cNvPr id="4" name="Footer Placeholder 3"/>
          <p:cNvSpPr>
            <a:spLocks noGrp="1"/>
          </p:cNvSpPr>
          <p:nvPr>
            <p:ph type="ftr" sz="quarter" idx="11"/>
          </p:nvPr>
        </p:nvSpPr>
        <p:spPr/>
        <p:txBody>
          <a:bodyPr/>
          <a:lstStyle/>
          <a:p>
            <a:r>
              <a:rPr lang="en-US"/>
              <a:t>RD51 miniweek 15-19 FEB, 2021</a:t>
            </a:r>
          </a:p>
        </p:txBody>
      </p:sp>
      <p:sp>
        <p:nvSpPr>
          <p:cNvPr id="5" name="Slide Number Placeholder 4"/>
          <p:cNvSpPr>
            <a:spLocks noGrp="1"/>
          </p:cNvSpPr>
          <p:nvPr>
            <p:ph type="sldNum" sz="quarter" idx="12"/>
          </p:nvPr>
        </p:nvSpPr>
        <p:spPr/>
        <p:txBody>
          <a:bodyPr/>
          <a:lstStyle/>
          <a:p>
            <a:fld id="{25BA54BD-C84D-46CE-8B72-31BFB26ABA43}" type="slidenum">
              <a:rPr lang="en-US" smtClean="0"/>
              <a:t>‹#›</a:t>
            </a:fld>
            <a:endParaRPr lang="en-US"/>
          </a:p>
        </p:txBody>
      </p:sp>
    </p:spTree>
    <p:extLst>
      <p:ext uri="{BB962C8B-B14F-4D97-AF65-F5344CB8AC3E}">
        <p14:creationId xmlns:p14="http://schemas.microsoft.com/office/powerpoint/2010/main" val="2241474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565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565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a:t>2/18/2021</a:t>
            </a:r>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RD51 miniweek 15-19 FEB, 2021</a:t>
            </a:r>
          </a:p>
        </p:txBody>
      </p:sp>
      <p:sp>
        <p:nvSpPr>
          <p:cNvPr id="9" name="Slide Number Placeholder 8"/>
          <p:cNvSpPr>
            <a:spLocks noGrp="1"/>
          </p:cNvSpPr>
          <p:nvPr>
            <p:ph type="sldNum" sz="quarter" idx="12"/>
          </p:nvPr>
        </p:nvSpPr>
        <p:spPr/>
        <p:txBody>
          <a:bodyPr/>
          <a:lstStyle/>
          <a:p>
            <a:fld id="{25BA54BD-C84D-46CE-8B72-31BFB26ABA43}" type="slidenum">
              <a:rPr lang="en-US" smtClean="0"/>
              <a:t>‹#›</a:t>
            </a:fld>
            <a:endParaRPr lang="en-US"/>
          </a:p>
        </p:txBody>
      </p:sp>
    </p:spTree>
    <p:extLst>
      <p:ext uri="{BB962C8B-B14F-4D97-AF65-F5344CB8AC3E}">
        <p14:creationId xmlns:p14="http://schemas.microsoft.com/office/powerpoint/2010/main" val="977653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7" y="0"/>
            <a:ext cx="404973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39019" y="0"/>
            <a:ext cx="6399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081" y="594359"/>
            <a:ext cx="3199567" cy="2286000"/>
          </a:xfrm>
        </p:spPr>
        <p:txBody>
          <a:bodyPr anchor="b">
            <a:normAutofit/>
          </a:bodyPr>
          <a:lstStyle>
            <a:lvl1pPr>
              <a:defRPr sz="3599"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799350" y="731520"/>
            <a:ext cx="6490549"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081" y="2926080"/>
            <a:ext cx="3199567" cy="3379124"/>
          </a:xfrm>
        </p:spPr>
        <p:txBody>
          <a:bodyPr lIns="91440" rIns="91440">
            <a:normAutofit/>
          </a:bodyPr>
          <a:lstStyle>
            <a:lvl1pPr marL="0" indent="0">
              <a:buNone/>
              <a:defRPr sz="1500">
                <a:solidFill>
                  <a:srgbClr val="FFFFFF"/>
                </a:solidFill>
              </a:defRPr>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391" y="6459786"/>
            <a:ext cx="2617828" cy="365125"/>
          </a:xfrm>
        </p:spPr>
        <p:txBody>
          <a:bodyPr/>
          <a:lstStyle>
            <a:lvl1pPr algn="l">
              <a:defRPr/>
            </a:lvl1pPr>
          </a:lstStyle>
          <a:p>
            <a:r>
              <a:rPr lang="en-US"/>
              <a:t>2/18/2021</a:t>
            </a:r>
          </a:p>
        </p:txBody>
      </p:sp>
      <p:sp>
        <p:nvSpPr>
          <p:cNvPr id="6" name="Footer Placeholder 5"/>
          <p:cNvSpPr>
            <a:spLocks noGrp="1"/>
          </p:cNvSpPr>
          <p:nvPr>
            <p:ph type="ftr" sz="quarter" idx="11"/>
          </p:nvPr>
        </p:nvSpPr>
        <p:spPr>
          <a:xfrm>
            <a:off x="4799350" y="6459786"/>
            <a:ext cx="4646990" cy="365125"/>
          </a:xfrm>
        </p:spPr>
        <p:txBody>
          <a:bodyPr/>
          <a:lstStyle>
            <a:lvl1pPr algn="l">
              <a:defRPr>
                <a:solidFill>
                  <a:schemeClr val="tx2"/>
                </a:solidFill>
              </a:defRPr>
            </a:lvl1pPr>
          </a:lstStyle>
          <a:p>
            <a:r>
              <a:rPr lang="en-US"/>
              <a:t>RD51 miniweek 15-19 FEB, 2021</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5BA54BD-C84D-46CE-8B72-31BFB26ABA43}" type="slidenum">
              <a:rPr lang="en-US" smtClean="0"/>
              <a:t>‹#›</a:t>
            </a:fld>
            <a:endParaRPr lang="en-US"/>
          </a:p>
        </p:txBody>
      </p:sp>
    </p:spTree>
    <p:extLst>
      <p:ext uri="{BB962C8B-B14F-4D97-AF65-F5344CB8AC3E}">
        <p14:creationId xmlns:p14="http://schemas.microsoft.com/office/powerpoint/2010/main" val="209743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5651"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5651"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6994" y="5074920"/>
            <a:ext cx="10110630" cy="822960"/>
          </a:xfrm>
        </p:spPr>
        <p:txBody>
          <a:bodyPr lIns="91440" tIns="0" rIns="91440" bIns="0" anchor="b">
            <a:noAutofit/>
          </a:bodyPr>
          <a:lstStyle>
            <a:lvl1pPr>
              <a:defRPr sz="3599"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88810" cy="4915076"/>
          </a:xfrm>
          <a:blipFill>
            <a:blip r:embed="rId2"/>
            <a:stretch>
              <a:fillRect/>
            </a:stretch>
          </a:blipFill>
        </p:spPr>
        <p:txBody>
          <a:bodyPr lIns="457200" tIns="457200" anchor="t"/>
          <a:lstStyle>
            <a:lvl1pPr marL="0" indent="0">
              <a:buNone/>
              <a:defRPr sz="3199">
                <a:solidFill>
                  <a:schemeClr val="bg1"/>
                </a:solidFill>
              </a:defRPr>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r>
              <a:rPr lang="en-US"/>
              <a:t>Click icon to add picture</a:t>
            </a:r>
            <a:endParaRPr lang="en-US" dirty="0"/>
          </a:p>
        </p:txBody>
      </p:sp>
      <p:sp>
        <p:nvSpPr>
          <p:cNvPr id="4" name="Text Placeholder 3"/>
          <p:cNvSpPr>
            <a:spLocks noGrp="1"/>
          </p:cNvSpPr>
          <p:nvPr>
            <p:ph type="body" sz="half" idx="2"/>
          </p:nvPr>
        </p:nvSpPr>
        <p:spPr>
          <a:xfrm>
            <a:off x="1096994" y="5907023"/>
            <a:ext cx="1011063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2/18/2021</a:t>
            </a:r>
          </a:p>
        </p:txBody>
      </p:sp>
      <p:sp>
        <p:nvSpPr>
          <p:cNvPr id="6" name="Footer Placeholder 5"/>
          <p:cNvSpPr>
            <a:spLocks noGrp="1"/>
          </p:cNvSpPr>
          <p:nvPr>
            <p:ph type="ftr" sz="quarter" idx="11"/>
          </p:nvPr>
        </p:nvSpPr>
        <p:spPr/>
        <p:txBody>
          <a:bodyPr/>
          <a:lstStyle/>
          <a:p>
            <a:r>
              <a:rPr lang="en-US"/>
              <a:t>RD51 miniweek 15-19 FEB, 2021</a:t>
            </a:r>
          </a:p>
        </p:txBody>
      </p:sp>
      <p:sp>
        <p:nvSpPr>
          <p:cNvPr id="7" name="Slide Number Placeholder 6"/>
          <p:cNvSpPr>
            <a:spLocks noGrp="1"/>
          </p:cNvSpPr>
          <p:nvPr>
            <p:ph type="sldNum" sz="quarter" idx="12"/>
          </p:nvPr>
        </p:nvSpPr>
        <p:spPr/>
        <p:txBody>
          <a:bodyPr/>
          <a:lstStyle/>
          <a:p>
            <a:fld id="{25BA54BD-C84D-46CE-8B72-31BFB26ABA43}" type="slidenum">
              <a:rPr lang="en-US" smtClean="0"/>
              <a:t>‹#›</a:t>
            </a:fld>
            <a:endParaRPr lang="en-US"/>
          </a:p>
        </p:txBody>
      </p:sp>
    </p:spTree>
    <p:extLst>
      <p:ext uri="{BB962C8B-B14F-4D97-AF65-F5344CB8AC3E}">
        <p14:creationId xmlns:p14="http://schemas.microsoft.com/office/powerpoint/2010/main" val="2651366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88826"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6994" y="286604"/>
            <a:ext cx="10055781"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6994" y="1845734"/>
            <a:ext cx="1005578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6995" y="6459786"/>
            <a:ext cx="2471627" cy="365125"/>
          </a:xfrm>
          <a:prstGeom prst="rect">
            <a:avLst/>
          </a:prstGeom>
        </p:spPr>
        <p:txBody>
          <a:bodyPr vert="horz" lIns="91440" tIns="45720" rIns="91440" bIns="45720" rtlCol="0" anchor="ctr"/>
          <a:lstStyle>
            <a:lvl1pPr algn="l">
              <a:defRPr sz="900">
                <a:solidFill>
                  <a:srgbClr val="FFFFFF"/>
                </a:solidFill>
              </a:defRPr>
            </a:lvl1pPr>
          </a:lstStyle>
          <a:p>
            <a:r>
              <a:rPr lang="en-US"/>
              <a:t>2/18/2021</a:t>
            </a:r>
            <a:endParaRPr lang="en-US" dirty="0"/>
          </a:p>
        </p:txBody>
      </p:sp>
      <p:sp>
        <p:nvSpPr>
          <p:cNvPr id="5" name="Footer Placeholder 4"/>
          <p:cNvSpPr>
            <a:spLocks noGrp="1"/>
          </p:cNvSpPr>
          <p:nvPr>
            <p:ph type="ftr" sz="quarter" idx="3"/>
          </p:nvPr>
        </p:nvSpPr>
        <p:spPr>
          <a:xfrm>
            <a:off x="3685225" y="6459786"/>
            <a:ext cx="4821548"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RD51 miniweek 15-19 FEB, 2021</a:t>
            </a:r>
            <a:endParaRPr lang="en-US" dirty="0"/>
          </a:p>
        </p:txBody>
      </p:sp>
      <p:sp>
        <p:nvSpPr>
          <p:cNvPr id="6" name="Slide Number Placeholder 5"/>
          <p:cNvSpPr>
            <a:spLocks noGrp="1"/>
          </p:cNvSpPr>
          <p:nvPr>
            <p:ph type="sldNum" sz="quarter" idx="4"/>
          </p:nvPr>
        </p:nvSpPr>
        <p:spPr>
          <a:xfrm>
            <a:off x="9897880" y="6459786"/>
            <a:ext cx="1311683" cy="365125"/>
          </a:xfrm>
          <a:prstGeom prst="rect">
            <a:avLst/>
          </a:prstGeom>
        </p:spPr>
        <p:txBody>
          <a:bodyPr vert="horz" lIns="91440" tIns="45720" rIns="91440" bIns="45720" rtlCol="0" anchor="ctr"/>
          <a:lstStyle>
            <a:lvl1pPr algn="r">
              <a:defRPr sz="1050">
                <a:solidFill>
                  <a:srgbClr val="FFFFFF"/>
                </a:solidFill>
              </a:defRPr>
            </a:lvl1pPr>
          </a:lstStyle>
          <a:p>
            <a:fld id="{25BA54BD-C84D-46CE-8B72-31BFB26ABA43}" type="slidenum">
              <a:rPr lang="en-US" smtClean="0"/>
              <a:pPr/>
              <a:t>‹#›</a:t>
            </a:fld>
            <a:endParaRPr lang="en-US"/>
          </a:p>
        </p:txBody>
      </p:sp>
      <p:cxnSp>
        <p:nvCxnSpPr>
          <p:cNvPr id="10" name="Straight Connector 9"/>
          <p:cNvCxnSpPr/>
          <p:nvPr/>
        </p:nvCxnSpPr>
        <p:spPr>
          <a:xfrm>
            <a:off x="1193221" y="1737845"/>
            <a:ext cx="996436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574910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126" rtl="0" eaLnBrk="1" latinLnBrk="0" hangingPunct="1">
        <a:lnSpc>
          <a:spcPct val="85000"/>
        </a:lnSpc>
        <a:spcBef>
          <a:spcPct val="0"/>
        </a:spcBef>
        <a:buNone/>
        <a:defRPr sz="4799" kern="1200" spc="-50" baseline="0">
          <a:solidFill>
            <a:schemeClr val="tx1">
              <a:lumMod val="75000"/>
              <a:lumOff val="25000"/>
            </a:schemeClr>
          </a:solidFill>
          <a:latin typeface="+mj-lt"/>
          <a:ea typeface="+mj-ea"/>
          <a:cs typeface="+mj-cs"/>
        </a:defRPr>
      </a:lvl1pPr>
    </p:titleStyle>
    <p:bodyStyle>
      <a:lvl1pPr marL="91413" indent="-91413" algn="l" defTabSz="914126"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1999" kern="1200">
          <a:solidFill>
            <a:schemeClr val="tx1">
              <a:lumMod val="75000"/>
              <a:lumOff val="25000"/>
            </a:schemeClr>
          </a:solidFill>
          <a:latin typeface="+mn-lt"/>
          <a:ea typeface="+mn-ea"/>
          <a:cs typeface="+mn-cs"/>
        </a:defRPr>
      </a:lvl1pPr>
      <a:lvl2pPr marL="383933" indent="-182825" algn="l" defTabSz="914126" rtl="0" eaLnBrk="1" latinLnBrk="0" hangingPunct="1">
        <a:lnSpc>
          <a:spcPct val="90000"/>
        </a:lnSpc>
        <a:spcBef>
          <a:spcPts val="200"/>
        </a:spcBef>
        <a:spcAft>
          <a:spcPts val="400"/>
        </a:spcAft>
        <a:buClr>
          <a:schemeClr val="accent1"/>
        </a:buClr>
        <a:buFont typeface="Calibri" pitchFamily="34" charset="0"/>
        <a:buChar char="◦"/>
        <a:defRPr sz="1799" kern="1200">
          <a:solidFill>
            <a:schemeClr val="tx1">
              <a:lumMod val="75000"/>
              <a:lumOff val="25000"/>
            </a:schemeClr>
          </a:solidFill>
          <a:latin typeface="+mn-lt"/>
          <a:ea typeface="+mn-ea"/>
          <a:cs typeface="+mn-cs"/>
        </a:defRPr>
      </a:lvl2pPr>
      <a:lvl3pPr marL="566758" indent="-182825"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583" indent="-182825"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408" indent="-182825"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099670" indent="-228531"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299610" indent="-228531"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499550" indent="-228531"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699490" indent="-228531" algn="l" defTabSz="914126"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image" Target="../media/image17.tmp"/><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image" Target="../media/image19.t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image" Target="../media/image21.tmp"/><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tmp"/><Relationship Id="rId7" Type="http://schemas.openxmlformats.org/officeDocument/2006/relationships/image" Target="../media/image28.tmp"/><Relationship Id="rId2" Type="http://schemas.openxmlformats.org/officeDocument/2006/relationships/image" Target="../media/image23.tmp"/><Relationship Id="rId1" Type="http://schemas.openxmlformats.org/officeDocument/2006/relationships/slideLayout" Target="../slideLayouts/slideLayout7.xml"/><Relationship Id="rId6" Type="http://schemas.openxmlformats.org/officeDocument/2006/relationships/image" Target="../media/image27.tmp"/><Relationship Id="rId5" Type="http://schemas.openxmlformats.org/officeDocument/2006/relationships/image" Target="../media/image26.tmp"/><Relationship Id="rId4" Type="http://schemas.openxmlformats.org/officeDocument/2006/relationships/image" Target="../media/image25.tmp"/></Relationships>
</file>

<file path=ppt/slides/_rels/slide21.xml.rels><?xml version="1.0" encoding="UTF-8" standalone="yes"?>
<Relationships xmlns="http://schemas.openxmlformats.org/package/2006/relationships"><Relationship Id="rId2" Type="http://schemas.openxmlformats.org/officeDocument/2006/relationships/image" Target="../media/image29.tmp"/><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tmp"/><Relationship Id="rId2" Type="http://schemas.openxmlformats.org/officeDocument/2006/relationships/image" Target="../media/image30.tmp"/><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5.tmp"/><Relationship Id="rId3" Type="http://schemas.openxmlformats.org/officeDocument/2006/relationships/diagramLayout" Target="../diagrams/layout1.xml"/><Relationship Id="rId7" Type="http://schemas.openxmlformats.org/officeDocument/2006/relationships/image" Target="../media/image4.tmp"/><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8.tmp"/><Relationship Id="rId5" Type="http://schemas.openxmlformats.org/officeDocument/2006/relationships/diagramColors" Target="../diagrams/colors1.xml"/><Relationship Id="rId10" Type="http://schemas.openxmlformats.org/officeDocument/2006/relationships/image" Target="../media/image7.tmp"/><Relationship Id="rId4" Type="http://schemas.openxmlformats.org/officeDocument/2006/relationships/diagramQuickStyle" Target="../diagrams/quickStyle1.xml"/><Relationship Id="rId9" Type="http://schemas.openxmlformats.org/officeDocument/2006/relationships/image" Target="../media/image6.tmp"/></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image" Target="../media/image11.tmp"/><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image" Target="../media/image13.tmp"/><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0012" y="609600"/>
            <a:ext cx="9829800" cy="2667000"/>
          </a:xfrm>
        </p:spPr>
        <p:txBody>
          <a:bodyPr>
            <a:noAutofit/>
          </a:bodyPr>
          <a:lstStyle/>
          <a:p>
            <a:pPr algn="ctr"/>
            <a:r>
              <a:rPr lang="en-US" sz="4000" dirty="0"/>
              <a:t>Hydrodynamic Approach</a:t>
            </a:r>
            <a:br>
              <a:rPr lang="en-US" sz="4000" dirty="0"/>
            </a:br>
            <a:r>
              <a:rPr lang="en-US" sz="4000" dirty="0"/>
              <a:t> to </a:t>
            </a:r>
            <a:br>
              <a:rPr lang="en-US" sz="4000" dirty="0"/>
            </a:br>
            <a:r>
              <a:rPr lang="en-US" sz="4000" dirty="0"/>
              <a:t>Simulate Avalanche and Streamer </a:t>
            </a:r>
            <a:br>
              <a:rPr lang="en-US" sz="4000" dirty="0"/>
            </a:br>
            <a:r>
              <a:rPr lang="en-US" sz="4000" dirty="0"/>
              <a:t>in</a:t>
            </a:r>
            <a:br>
              <a:rPr lang="en-US" sz="4000" dirty="0"/>
            </a:br>
            <a:r>
              <a:rPr lang="en-US" sz="4000" dirty="0"/>
              <a:t>Gaseous Detectors</a:t>
            </a:r>
          </a:p>
        </p:txBody>
      </p:sp>
      <p:sp>
        <p:nvSpPr>
          <p:cNvPr id="3" name="Subtitle 2"/>
          <p:cNvSpPr>
            <a:spLocks noGrp="1"/>
          </p:cNvSpPr>
          <p:nvPr>
            <p:ph type="subTitle" idx="1"/>
          </p:nvPr>
        </p:nvSpPr>
        <p:spPr>
          <a:xfrm>
            <a:off x="1522412" y="3733800"/>
            <a:ext cx="9143999" cy="2667000"/>
          </a:xfrm>
        </p:spPr>
        <p:txBody>
          <a:bodyPr>
            <a:normAutofit/>
          </a:bodyPr>
          <a:lstStyle/>
          <a:p>
            <a:pPr algn="ctr"/>
            <a:r>
              <a:rPr lang="en-US" sz="1600" dirty="0"/>
              <a:t>Presented By</a:t>
            </a:r>
          </a:p>
          <a:p>
            <a:pPr algn="ctr"/>
            <a:endParaRPr lang="en-US" sz="1600" dirty="0"/>
          </a:p>
          <a:p>
            <a:pPr algn="ctr"/>
            <a:r>
              <a:rPr lang="en-US" b="1" dirty="0"/>
              <a:t>Jaydeep Datta</a:t>
            </a:r>
          </a:p>
          <a:p>
            <a:pPr algn="ctr"/>
            <a:r>
              <a:rPr lang="en-US" sz="1400" i="1" dirty="0" err="1"/>
              <a:t>Saha</a:t>
            </a:r>
            <a:r>
              <a:rPr lang="en-US" sz="1400" i="1" dirty="0"/>
              <a:t> Institute of Nuclear physics, Kolkata, </a:t>
            </a:r>
            <a:r>
              <a:rPr lang="en-US" sz="1400" i="1" dirty="0" err="1"/>
              <a:t>india</a:t>
            </a:r>
            <a:endParaRPr lang="en-US" sz="1400" i="1" dirty="0"/>
          </a:p>
          <a:p>
            <a:pPr algn="ctr"/>
            <a:r>
              <a:rPr lang="en-US" sz="1400" i="1" dirty="0" err="1"/>
              <a:t>Homi</a:t>
            </a:r>
            <a:r>
              <a:rPr lang="en-US" sz="1400" i="1" dirty="0"/>
              <a:t> Bhabha National Institute, Mumbai, India</a:t>
            </a:r>
          </a:p>
          <a:p>
            <a:pPr algn="ctr"/>
            <a:endParaRPr lang="en-US" dirty="0"/>
          </a:p>
        </p:txBody>
      </p:sp>
      <p:pic>
        <p:nvPicPr>
          <p:cNvPr id="5" name="Picture 4">
            <a:extLst>
              <a:ext uri="{FF2B5EF4-FFF2-40B4-BE49-F238E27FC236}">
                <a16:creationId xmlns:a16="http://schemas.microsoft.com/office/drawing/2014/main" id="{D7B6DE23-B17A-45F6-9E29-7AA349903A6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5613" y="603604"/>
            <a:ext cx="1066799" cy="1014762"/>
          </a:xfrm>
          <a:prstGeom prst="rect">
            <a:avLst/>
          </a:prstGeom>
        </p:spPr>
      </p:pic>
      <p:pic>
        <p:nvPicPr>
          <p:cNvPr id="1026" name="Picture 2" descr="Image result for SINP logo">
            <a:extLst>
              <a:ext uri="{FF2B5EF4-FFF2-40B4-BE49-F238E27FC236}">
                <a16:creationId xmlns:a16="http://schemas.microsoft.com/office/drawing/2014/main" id="{3EC80E30-C865-493F-B0A6-B539572A86F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18813" y="609600"/>
            <a:ext cx="1014762" cy="1014762"/>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a:extLst>
              <a:ext uri="{FF2B5EF4-FFF2-40B4-BE49-F238E27FC236}">
                <a16:creationId xmlns:a16="http://schemas.microsoft.com/office/drawing/2014/main" id="{62C8BAFD-75B3-4A97-AC12-5682E7BFB418}"/>
              </a:ext>
            </a:extLst>
          </p:cNvPr>
          <p:cNvSpPr>
            <a:spLocks noGrp="1"/>
          </p:cNvSpPr>
          <p:nvPr>
            <p:ph type="dt" sz="half" idx="10"/>
          </p:nvPr>
        </p:nvSpPr>
        <p:spPr/>
        <p:txBody>
          <a:bodyPr/>
          <a:lstStyle/>
          <a:p>
            <a:r>
              <a:rPr lang="en-US"/>
              <a:t>2/18/2021</a:t>
            </a:r>
            <a:endParaRPr lang="en-US" dirty="0"/>
          </a:p>
        </p:txBody>
      </p:sp>
      <p:sp>
        <p:nvSpPr>
          <p:cNvPr id="6" name="Footer Placeholder 5">
            <a:extLst>
              <a:ext uri="{FF2B5EF4-FFF2-40B4-BE49-F238E27FC236}">
                <a16:creationId xmlns:a16="http://schemas.microsoft.com/office/drawing/2014/main" id="{A6EE7A40-443A-4538-9F41-C0FCE66BB1C9}"/>
              </a:ext>
            </a:extLst>
          </p:cNvPr>
          <p:cNvSpPr>
            <a:spLocks noGrp="1"/>
          </p:cNvSpPr>
          <p:nvPr>
            <p:ph type="ftr" sz="quarter" idx="11"/>
          </p:nvPr>
        </p:nvSpPr>
        <p:spPr/>
        <p:txBody>
          <a:bodyPr/>
          <a:lstStyle/>
          <a:p>
            <a:r>
              <a:rPr lang="en-US"/>
              <a:t>RD51 miniweek 15-19 FEB, 2021</a:t>
            </a:r>
            <a:endParaRPr lang="en-US" dirty="0"/>
          </a:p>
        </p:txBody>
      </p:sp>
      <p:sp>
        <p:nvSpPr>
          <p:cNvPr id="8" name="Slide Number Placeholder 7">
            <a:extLst>
              <a:ext uri="{FF2B5EF4-FFF2-40B4-BE49-F238E27FC236}">
                <a16:creationId xmlns:a16="http://schemas.microsoft.com/office/drawing/2014/main" id="{4A615E90-9B50-4D6C-90C9-60E091D57D2D}"/>
              </a:ext>
            </a:extLst>
          </p:cNvPr>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56BFD-5D13-4DC9-929D-C60B3A280F29}"/>
              </a:ext>
            </a:extLst>
          </p:cNvPr>
          <p:cNvSpPr>
            <a:spLocks noGrp="1"/>
          </p:cNvSpPr>
          <p:nvPr>
            <p:ph type="title"/>
          </p:nvPr>
        </p:nvSpPr>
        <p:spPr/>
        <p:txBody>
          <a:bodyPr/>
          <a:lstStyle/>
          <a:p>
            <a:pPr algn="ctr"/>
            <a:r>
              <a:rPr lang="en-US" dirty="0"/>
              <a:t>Choice of GEM Simulation Geometry</a:t>
            </a:r>
          </a:p>
        </p:txBody>
      </p:sp>
      <p:sp>
        <p:nvSpPr>
          <p:cNvPr id="3" name="Date Placeholder 2">
            <a:extLst>
              <a:ext uri="{FF2B5EF4-FFF2-40B4-BE49-F238E27FC236}">
                <a16:creationId xmlns:a16="http://schemas.microsoft.com/office/drawing/2014/main" id="{F9FC3A89-20B0-4AD5-834B-F991311BE7F6}"/>
              </a:ext>
            </a:extLst>
          </p:cNvPr>
          <p:cNvSpPr>
            <a:spLocks noGrp="1"/>
          </p:cNvSpPr>
          <p:nvPr>
            <p:ph type="dt" sz="half" idx="10"/>
          </p:nvPr>
        </p:nvSpPr>
        <p:spPr/>
        <p:txBody>
          <a:bodyPr/>
          <a:lstStyle/>
          <a:p>
            <a:r>
              <a:rPr lang="en-US"/>
              <a:t>2/18/2021</a:t>
            </a:r>
          </a:p>
        </p:txBody>
      </p:sp>
      <p:sp>
        <p:nvSpPr>
          <p:cNvPr id="4" name="Footer Placeholder 3">
            <a:extLst>
              <a:ext uri="{FF2B5EF4-FFF2-40B4-BE49-F238E27FC236}">
                <a16:creationId xmlns:a16="http://schemas.microsoft.com/office/drawing/2014/main" id="{CCC26724-B5DD-44DD-B255-21852820B595}"/>
              </a:ext>
            </a:extLst>
          </p:cNvPr>
          <p:cNvSpPr>
            <a:spLocks noGrp="1"/>
          </p:cNvSpPr>
          <p:nvPr>
            <p:ph type="ftr" sz="quarter" idx="11"/>
          </p:nvPr>
        </p:nvSpPr>
        <p:spPr/>
        <p:txBody>
          <a:bodyPr/>
          <a:lstStyle/>
          <a:p>
            <a:r>
              <a:rPr lang="en-US"/>
              <a:t>RD51 miniweek 15-19 FEB, 2021</a:t>
            </a:r>
          </a:p>
        </p:txBody>
      </p:sp>
      <p:sp>
        <p:nvSpPr>
          <p:cNvPr id="5" name="Slide Number Placeholder 4">
            <a:extLst>
              <a:ext uri="{FF2B5EF4-FFF2-40B4-BE49-F238E27FC236}">
                <a16:creationId xmlns:a16="http://schemas.microsoft.com/office/drawing/2014/main" id="{B17BB9C8-2919-49DE-BBE9-47240D5C4FB0}"/>
              </a:ext>
            </a:extLst>
          </p:cNvPr>
          <p:cNvSpPr>
            <a:spLocks noGrp="1"/>
          </p:cNvSpPr>
          <p:nvPr>
            <p:ph type="sldNum" sz="quarter" idx="12"/>
          </p:nvPr>
        </p:nvSpPr>
        <p:spPr/>
        <p:txBody>
          <a:bodyPr/>
          <a:lstStyle/>
          <a:p>
            <a:fld id="{25BA54BD-C84D-46CE-8B72-31BFB26ABA43}" type="slidenum">
              <a:rPr lang="en-US" smtClean="0"/>
              <a:t>10</a:t>
            </a:fld>
            <a:endParaRPr lang="en-US"/>
          </a:p>
        </p:txBody>
      </p:sp>
      <p:pic>
        <p:nvPicPr>
          <p:cNvPr id="7" name="Picture 6">
            <a:extLst>
              <a:ext uri="{FF2B5EF4-FFF2-40B4-BE49-F238E27FC236}">
                <a16:creationId xmlns:a16="http://schemas.microsoft.com/office/drawing/2014/main" id="{7D1CE6E2-69B3-4361-A2BC-A3D5935516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9012" y="1828800"/>
            <a:ext cx="6324600" cy="4324726"/>
          </a:xfrm>
          <a:prstGeom prst="rect">
            <a:avLst/>
          </a:prstGeom>
        </p:spPr>
      </p:pic>
      <p:sp>
        <p:nvSpPr>
          <p:cNvPr id="8" name="TextBox 7">
            <a:extLst>
              <a:ext uri="{FF2B5EF4-FFF2-40B4-BE49-F238E27FC236}">
                <a16:creationId xmlns:a16="http://schemas.microsoft.com/office/drawing/2014/main" id="{0EACAC15-95F6-423A-97DB-E4DD6884894C}"/>
              </a:ext>
            </a:extLst>
          </p:cNvPr>
          <p:cNvSpPr txBox="1"/>
          <p:nvPr/>
        </p:nvSpPr>
        <p:spPr>
          <a:xfrm>
            <a:off x="7542212" y="1936210"/>
            <a:ext cx="3810000" cy="2031325"/>
          </a:xfrm>
          <a:prstGeom prst="rect">
            <a:avLst/>
          </a:prstGeom>
          <a:noFill/>
        </p:spPr>
        <p:txBody>
          <a:bodyPr wrap="square" rtlCol="0">
            <a:spAutoFit/>
          </a:bodyPr>
          <a:lstStyle/>
          <a:p>
            <a:pPr marL="342900" indent="-342900">
              <a:buAutoNum type="alphaLcParenR"/>
            </a:pPr>
            <a:r>
              <a:rPr lang="en-US" dirty="0"/>
              <a:t>3D geometry of GEM</a:t>
            </a:r>
          </a:p>
          <a:p>
            <a:pPr marL="342900" indent="-342900">
              <a:buAutoNum type="alphaLcParenR"/>
            </a:pPr>
            <a:r>
              <a:rPr lang="en-US" dirty="0"/>
              <a:t>2D axisymmetric geometry</a:t>
            </a:r>
          </a:p>
          <a:p>
            <a:pPr marL="342900" indent="-342900">
              <a:buAutoNum type="alphaLcParenR"/>
            </a:pPr>
            <a:r>
              <a:rPr lang="en-US" dirty="0"/>
              <a:t>2D geometry of GEM</a:t>
            </a:r>
          </a:p>
          <a:p>
            <a:pPr marL="342900" indent="-342900">
              <a:buAutoNum type="alphaLcParenR"/>
            </a:pPr>
            <a:r>
              <a:rPr lang="en-US" dirty="0"/>
              <a:t>Top view of 3D GEM foil</a:t>
            </a:r>
          </a:p>
          <a:p>
            <a:pPr marL="342900" indent="-342900">
              <a:buAutoNum type="alphaLcParenR"/>
            </a:pPr>
            <a:r>
              <a:rPr lang="en-US" dirty="0"/>
              <a:t>Top view of 2D axisymmetric model</a:t>
            </a:r>
          </a:p>
          <a:p>
            <a:pPr marL="342900" indent="-342900">
              <a:buAutoNum type="alphaLcParenR"/>
            </a:pPr>
            <a:r>
              <a:rPr lang="en-US" dirty="0"/>
              <a:t>Top view of 2D model.</a:t>
            </a:r>
          </a:p>
        </p:txBody>
      </p:sp>
      <p:sp>
        <p:nvSpPr>
          <p:cNvPr id="6" name="TextBox 5">
            <a:extLst>
              <a:ext uri="{FF2B5EF4-FFF2-40B4-BE49-F238E27FC236}">
                <a16:creationId xmlns:a16="http://schemas.microsoft.com/office/drawing/2014/main" id="{395C2618-4C8C-47E9-AB24-B12C8ECF39A7}"/>
              </a:ext>
            </a:extLst>
          </p:cNvPr>
          <p:cNvSpPr txBox="1"/>
          <p:nvPr/>
        </p:nvSpPr>
        <p:spPr>
          <a:xfrm>
            <a:off x="8078736" y="4722996"/>
            <a:ext cx="3074039" cy="830997"/>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Ref: “Fast simulation of avalanche and streamer in GEM detector using hydrodynamic approach”</a:t>
            </a:r>
            <a:r>
              <a:rPr lang="en-US" sz="1200" b="1" dirty="0">
                <a:latin typeface="Times New Roman" panose="02020603050405020304" pitchFamily="18" charset="0"/>
                <a:cs typeface="Times New Roman" panose="02020603050405020304" pitchFamily="18" charset="0"/>
              </a:rPr>
              <a:t> </a:t>
            </a:r>
            <a:r>
              <a:rPr lang="fr-FR" sz="1200" dirty="0">
                <a:effectLst/>
                <a:latin typeface="Times New Roman" panose="02020603050405020304" pitchFamily="18" charset="0"/>
                <a:cs typeface="Times New Roman" panose="02020603050405020304" pitchFamily="18" charset="0"/>
              </a:rPr>
              <a:t>P.K. Rout </a:t>
            </a:r>
            <a:r>
              <a:rPr lang="fr-FR" sz="1200" i="1" dirty="0">
                <a:effectLst/>
                <a:latin typeface="Times New Roman" panose="02020603050405020304" pitchFamily="18" charset="0"/>
                <a:cs typeface="Times New Roman" panose="02020603050405020304" pitchFamily="18" charset="0"/>
              </a:rPr>
              <a:t>et al</a:t>
            </a:r>
            <a:r>
              <a:rPr lang="fr-FR" sz="1200" dirty="0">
                <a:effectLst/>
                <a:latin typeface="Times New Roman" panose="02020603050405020304" pitchFamily="18" charset="0"/>
                <a:cs typeface="Times New Roman" panose="02020603050405020304" pitchFamily="18" charset="0"/>
              </a:rPr>
              <a:t> 2021 </a:t>
            </a:r>
            <a:r>
              <a:rPr lang="fr-FR" sz="1200" i="1" dirty="0">
                <a:effectLst/>
                <a:latin typeface="Times New Roman" panose="02020603050405020304" pitchFamily="18" charset="0"/>
                <a:cs typeface="Times New Roman" panose="02020603050405020304" pitchFamily="18" charset="0"/>
              </a:rPr>
              <a:t>JINST</a:t>
            </a:r>
            <a:r>
              <a:rPr lang="fr-FR" sz="1200" dirty="0">
                <a:effectLst/>
                <a:latin typeface="Times New Roman" panose="02020603050405020304" pitchFamily="18" charset="0"/>
                <a:cs typeface="Times New Roman" panose="02020603050405020304" pitchFamily="18" charset="0"/>
              </a:rPr>
              <a:t> </a:t>
            </a:r>
            <a:r>
              <a:rPr lang="fr-FR" sz="1200" b="1" dirty="0">
                <a:effectLst/>
                <a:latin typeface="Times New Roman" panose="02020603050405020304" pitchFamily="18" charset="0"/>
                <a:cs typeface="Times New Roman" panose="02020603050405020304" pitchFamily="18" charset="0"/>
              </a:rPr>
              <a:t>16</a:t>
            </a:r>
            <a:r>
              <a:rPr lang="fr-FR" sz="1200" dirty="0">
                <a:effectLst/>
                <a:latin typeface="Times New Roman" panose="02020603050405020304" pitchFamily="18" charset="0"/>
                <a:cs typeface="Times New Roman" panose="02020603050405020304" pitchFamily="18" charset="0"/>
              </a:rPr>
              <a:t> P02018</a:t>
            </a:r>
            <a:endParaRPr lang="en-US" sz="1200" dirty="0"/>
          </a:p>
        </p:txBody>
      </p:sp>
    </p:spTree>
    <p:extLst>
      <p:ext uri="{BB962C8B-B14F-4D97-AF65-F5344CB8AC3E}">
        <p14:creationId xmlns:p14="http://schemas.microsoft.com/office/powerpoint/2010/main" val="587862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2DB01-52DA-4535-A317-3DF2A9395AA0}"/>
              </a:ext>
            </a:extLst>
          </p:cNvPr>
          <p:cNvSpPr>
            <a:spLocks noGrp="1"/>
          </p:cNvSpPr>
          <p:nvPr>
            <p:ph type="title"/>
          </p:nvPr>
        </p:nvSpPr>
        <p:spPr/>
        <p:txBody>
          <a:bodyPr/>
          <a:lstStyle/>
          <a:p>
            <a:pPr algn="ctr"/>
            <a:r>
              <a:rPr lang="en-US" dirty="0"/>
              <a:t>Electric Field configuration of different model</a:t>
            </a:r>
          </a:p>
        </p:txBody>
      </p:sp>
      <p:pic>
        <p:nvPicPr>
          <p:cNvPr id="9" name="Content Placeholder 8">
            <a:extLst>
              <a:ext uri="{FF2B5EF4-FFF2-40B4-BE49-F238E27FC236}">
                <a16:creationId xmlns:a16="http://schemas.microsoft.com/office/drawing/2014/main" id="{91ECF783-82EB-466B-8358-149FB0A0CD84}"/>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11363" y="1846263"/>
            <a:ext cx="4908324" cy="4022725"/>
          </a:xfrm>
        </p:spPr>
      </p:pic>
      <p:sp>
        <p:nvSpPr>
          <p:cNvPr id="4" name="Content Placeholder 3">
            <a:extLst>
              <a:ext uri="{FF2B5EF4-FFF2-40B4-BE49-F238E27FC236}">
                <a16:creationId xmlns:a16="http://schemas.microsoft.com/office/drawing/2014/main" id="{98B176CA-2200-4D56-A48B-DE1BA8E7311C}"/>
              </a:ext>
            </a:extLst>
          </p:cNvPr>
          <p:cNvSpPr>
            <a:spLocks noGrp="1"/>
          </p:cNvSpPr>
          <p:nvPr>
            <p:ph sz="half" idx="2"/>
          </p:nvPr>
        </p:nvSpPr>
        <p:spPr/>
        <p:txBody>
          <a:bodyPr/>
          <a:lstStyle/>
          <a:p>
            <a:pPr marL="457200" indent="-457200">
              <a:buFont typeface="+mj-lt"/>
              <a:buAutoNum type="arabicPeriod"/>
            </a:pPr>
            <a:r>
              <a:rPr lang="en-US" dirty="0"/>
              <a:t>Using COMSOL Multiphysics the electric field for different configuration have been calculated.</a:t>
            </a:r>
          </a:p>
          <a:p>
            <a:pPr marL="457200" indent="-457200">
              <a:buFont typeface="+mj-lt"/>
              <a:buAutoNum type="arabicPeriod"/>
            </a:pPr>
            <a:r>
              <a:rPr lang="en-US" dirty="0"/>
              <a:t>For the Central hole of 3D and 2D-axisymmetric model the electric field configuration are in accordance but that of 2D model is far off.</a:t>
            </a:r>
          </a:p>
          <a:p>
            <a:pPr marL="457200" indent="-457200">
              <a:buFont typeface="+mj-lt"/>
              <a:buAutoNum type="arabicPeriod"/>
            </a:pPr>
            <a:endParaRPr lang="en-US" dirty="0"/>
          </a:p>
        </p:txBody>
      </p:sp>
      <p:sp>
        <p:nvSpPr>
          <p:cNvPr id="5" name="Date Placeholder 4">
            <a:extLst>
              <a:ext uri="{FF2B5EF4-FFF2-40B4-BE49-F238E27FC236}">
                <a16:creationId xmlns:a16="http://schemas.microsoft.com/office/drawing/2014/main" id="{79384BAD-584D-4D4C-95AA-05776DA715F9}"/>
              </a:ext>
            </a:extLst>
          </p:cNvPr>
          <p:cNvSpPr>
            <a:spLocks noGrp="1"/>
          </p:cNvSpPr>
          <p:nvPr>
            <p:ph type="dt" sz="half" idx="10"/>
          </p:nvPr>
        </p:nvSpPr>
        <p:spPr/>
        <p:txBody>
          <a:bodyPr/>
          <a:lstStyle/>
          <a:p>
            <a:r>
              <a:rPr lang="en-US"/>
              <a:t>2/18/2021</a:t>
            </a:r>
          </a:p>
        </p:txBody>
      </p:sp>
      <p:sp>
        <p:nvSpPr>
          <p:cNvPr id="6" name="Footer Placeholder 5">
            <a:extLst>
              <a:ext uri="{FF2B5EF4-FFF2-40B4-BE49-F238E27FC236}">
                <a16:creationId xmlns:a16="http://schemas.microsoft.com/office/drawing/2014/main" id="{3C6998AD-CB1A-481D-B47B-767411687B6E}"/>
              </a:ext>
            </a:extLst>
          </p:cNvPr>
          <p:cNvSpPr>
            <a:spLocks noGrp="1"/>
          </p:cNvSpPr>
          <p:nvPr>
            <p:ph type="ftr" sz="quarter" idx="11"/>
          </p:nvPr>
        </p:nvSpPr>
        <p:spPr/>
        <p:txBody>
          <a:bodyPr/>
          <a:lstStyle/>
          <a:p>
            <a:r>
              <a:rPr lang="en-US"/>
              <a:t>RD51 miniweek 15-19 FEB, 2021</a:t>
            </a:r>
          </a:p>
        </p:txBody>
      </p:sp>
      <p:sp>
        <p:nvSpPr>
          <p:cNvPr id="7" name="Slide Number Placeholder 6">
            <a:extLst>
              <a:ext uri="{FF2B5EF4-FFF2-40B4-BE49-F238E27FC236}">
                <a16:creationId xmlns:a16="http://schemas.microsoft.com/office/drawing/2014/main" id="{10246FA3-69BF-4B01-BEFB-358FE2ED1DE0}"/>
              </a:ext>
            </a:extLst>
          </p:cNvPr>
          <p:cNvSpPr>
            <a:spLocks noGrp="1"/>
          </p:cNvSpPr>
          <p:nvPr>
            <p:ph type="sldNum" sz="quarter" idx="12"/>
          </p:nvPr>
        </p:nvSpPr>
        <p:spPr/>
        <p:txBody>
          <a:bodyPr/>
          <a:lstStyle/>
          <a:p>
            <a:fld id="{25BA54BD-C84D-46CE-8B72-31BFB26ABA43}" type="slidenum">
              <a:rPr lang="en-US" smtClean="0"/>
              <a:t>11</a:t>
            </a:fld>
            <a:endParaRPr lang="en-US"/>
          </a:p>
        </p:txBody>
      </p:sp>
      <p:sp>
        <p:nvSpPr>
          <p:cNvPr id="3" name="TextBox 2">
            <a:extLst>
              <a:ext uri="{FF2B5EF4-FFF2-40B4-BE49-F238E27FC236}">
                <a16:creationId xmlns:a16="http://schemas.microsoft.com/office/drawing/2014/main" id="{0DAAF504-B1E9-4F7A-94D0-95A2FC3500C7}"/>
              </a:ext>
            </a:extLst>
          </p:cNvPr>
          <p:cNvSpPr txBox="1"/>
          <p:nvPr/>
        </p:nvSpPr>
        <p:spPr>
          <a:xfrm>
            <a:off x="6506119" y="4904038"/>
            <a:ext cx="4997677" cy="646331"/>
          </a:xfrm>
          <a:prstGeom prst="rect">
            <a:avLst/>
          </a:prstGeom>
          <a:noFill/>
        </p:spPr>
        <p:txBody>
          <a:bodyPr wrap="square" rtlCol="0">
            <a:spAutoFit/>
          </a:bodyPr>
          <a:lstStyle/>
          <a:p>
            <a:pPr algn="ctr"/>
            <a:r>
              <a:rPr lang="en-US" dirty="0"/>
              <a:t>Central hole (3D, 2D axisymmetric model)/ Channel (2D model)</a:t>
            </a:r>
          </a:p>
        </p:txBody>
      </p:sp>
      <p:sp>
        <p:nvSpPr>
          <p:cNvPr id="10" name="TextBox 9">
            <a:extLst>
              <a:ext uri="{FF2B5EF4-FFF2-40B4-BE49-F238E27FC236}">
                <a16:creationId xmlns:a16="http://schemas.microsoft.com/office/drawing/2014/main" id="{79BB8546-8F09-406E-9960-28DECBF56C3B}"/>
              </a:ext>
            </a:extLst>
          </p:cNvPr>
          <p:cNvSpPr txBox="1"/>
          <p:nvPr/>
        </p:nvSpPr>
        <p:spPr>
          <a:xfrm>
            <a:off x="6500310" y="4382869"/>
            <a:ext cx="5275664" cy="646331"/>
          </a:xfrm>
          <a:prstGeom prst="rect">
            <a:avLst/>
          </a:prstGeom>
          <a:noFill/>
        </p:spPr>
        <p:txBody>
          <a:bodyPr wrap="square" rtlCol="0">
            <a:spAutoFit/>
          </a:bodyPr>
          <a:lstStyle/>
          <a:p>
            <a:pPr algn="ctr"/>
            <a:r>
              <a:rPr lang="en-US" dirty="0"/>
              <a:t>Side holes (3D model)/ Channels (2D axisymmetric model, 2D model)</a:t>
            </a:r>
          </a:p>
        </p:txBody>
      </p:sp>
      <p:cxnSp>
        <p:nvCxnSpPr>
          <p:cNvPr id="11" name="Connector: Elbow 10">
            <a:extLst>
              <a:ext uri="{FF2B5EF4-FFF2-40B4-BE49-F238E27FC236}">
                <a16:creationId xmlns:a16="http://schemas.microsoft.com/office/drawing/2014/main" id="{B4AD71FD-D9DE-496D-8DAE-F143D805B8B8}"/>
              </a:ext>
            </a:extLst>
          </p:cNvPr>
          <p:cNvCxnSpPr>
            <a:cxnSpLocks/>
          </p:cNvCxnSpPr>
          <p:nvPr/>
        </p:nvCxnSpPr>
        <p:spPr>
          <a:xfrm rot="10800000">
            <a:off x="1751012" y="4882416"/>
            <a:ext cx="4749298" cy="331450"/>
          </a:xfrm>
          <a:prstGeom prst="bentConnector3">
            <a:avLst>
              <a:gd name="adj1" fmla="val 99909"/>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7" name="Straight Arrow Connector 26">
            <a:extLst>
              <a:ext uri="{FF2B5EF4-FFF2-40B4-BE49-F238E27FC236}">
                <a16:creationId xmlns:a16="http://schemas.microsoft.com/office/drawing/2014/main" id="{EC468F70-4140-49FD-9E16-1406F69E7547}"/>
              </a:ext>
            </a:extLst>
          </p:cNvPr>
          <p:cNvCxnSpPr>
            <a:stCxn id="10" idx="1"/>
          </p:cNvCxnSpPr>
          <p:nvPr/>
        </p:nvCxnSpPr>
        <p:spPr>
          <a:xfrm flipH="1" flipV="1">
            <a:off x="4646611" y="4706034"/>
            <a:ext cx="1853699" cy="1"/>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9" name="Connector: Elbow 28">
            <a:extLst>
              <a:ext uri="{FF2B5EF4-FFF2-40B4-BE49-F238E27FC236}">
                <a16:creationId xmlns:a16="http://schemas.microsoft.com/office/drawing/2014/main" id="{E5810649-4AC0-4964-AFAD-8FD6B90DF869}"/>
              </a:ext>
            </a:extLst>
          </p:cNvPr>
          <p:cNvCxnSpPr>
            <a:stCxn id="10" idx="1"/>
          </p:cNvCxnSpPr>
          <p:nvPr/>
        </p:nvCxnSpPr>
        <p:spPr>
          <a:xfrm rot="10800000" flipV="1">
            <a:off x="3351212" y="4706034"/>
            <a:ext cx="3149099" cy="176381"/>
          </a:xfrm>
          <a:prstGeom prst="bentConnector3">
            <a:avLst/>
          </a:prstGeom>
          <a:ln>
            <a:tailEnd type="triangle"/>
          </a:ln>
        </p:spPr>
        <p:style>
          <a:lnRef idx="3">
            <a:schemeClr val="accent2"/>
          </a:lnRef>
          <a:fillRef idx="0">
            <a:schemeClr val="accent2"/>
          </a:fillRef>
          <a:effectRef idx="2">
            <a:schemeClr val="accent2"/>
          </a:effectRef>
          <a:fontRef idx="minor">
            <a:schemeClr val="tx1"/>
          </a:fontRef>
        </p:style>
      </p:cxnSp>
      <p:sp>
        <p:nvSpPr>
          <p:cNvPr id="32" name="TextBox 31">
            <a:extLst>
              <a:ext uri="{FF2B5EF4-FFF2-40B4-BE49-F238E27FC236}">
                <a16:creationId xmlns:a16="http://schemas.microsoft.com/office/drawing/2014/main" id="{5B2D633F-36F1-46E6-8BE6-FF53B3EC1FA8}"/>
              </a:ext>
            </a:extLst>
          </p:cNvPr>
          <p:cNvSpPr txBox="1"/>
          <p:nvPr/>
        </p:nvSpPr>
        <p:spPr>
          <a:xfrm>
            <a:off x="6695472" y="5702722"/>
            <a:ext cx="5080502" cy="461665"/>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Ref: “Fast simulation of avalanche and streamer in GEM detector using hydrodynamic approach”</a:t>
            </a:r>
            <a:r>
              <a:rPr lang="en-US" sz="1200" b="1" dirty="0">
                <a:latin typeface="Times New Roman" panose="02020603050405020304" pitchFamily="18" charset="0"/>
                <a:cs typeface="Times New Roman" panose="02020603050405020304" pitchFamily="18" charset="0"/>
              </a:rPr>
              <a:t> </a:t>
            </a:r>
            <a:r>
              <a:rPr lang="fr-FR" sz="1200" dirty="0">
                <a:effectLst/>
                <a:latin typeface="Times New Roman" panose="02020603050405020304" pitchFamily="18" charset="0"/>
                <a:cs typeface="Times New Roman" panose="02020603050405020304" pitchFamily="18" charset="0"/>
              </a:rPr>
              <a:t>P.K. Rout </a:t>
            </a:r>
            <a:r>
              <a:rPr lang="fr-FR" sz="1200" i="1" dirty="0">
                <a:effectLst/>
                <a:latin typeface="Times New Roman" panose="02020603050405020304" pitchFamily="18" charset="0"/>
                <a:cs typeface="Times New Roman" panose="02020603050405020304" pitchFamily="18" charset="0"/>
              </a:rPr>
              <a:t>et al</a:t>
            </a:r>
            <a:r>
              <a:rPr lang="fr-FR" sz="1200" dirty="0">
                <a:effectLst/>
                <a:latin typeface="Times New Roman" panose="02020603050405020304" pitchFamily="18" charset="0"/>
                <a:cs typeface="Times New Roman" panose="02020603050405020304" pitchFamily="18" charset="0"/>
              </a:rPr>
              <a:t> 2021 </a:t>
            </a:r>
            <a:r>
              <a:rPr lang="fr-FR" sz="1200" i="1" dirty="0">
                <a:effectLst/>
                <a:latin typeface="Times New Roman" panose="02020603050405020304" pitchFamily="18" charset="0"/>
                <a:cs typeface="Times New Roman" panose="02020603050405020304" pitchFamily="18" charset="0"/>
              </a:rPr>
              <a:t>JINST</a:t>
            </a:r>
            <a:r>
              <a:rPr lang="fr-FR" sz="1200" dirty="0">
                <a:effectLst/>
                <a:latin typeface="Times New Roman" panose="02020603050405020304" pitchFamily="18" charset="0"/>
                <a:cs typeface="Times New Roman" panose="02020603050405020304" pitchFamily="18" charset="0"/>
              </a:rPr>
              <a:t> </a:t>
            </a:r>
            <a:r>
              <a:rPr lang="fr-FR" sz="1200" b="1" dirty="0">
                <a:effectLst/>
                <a:latin typeface="Times New Roman" panose="02020603050405020304" pitchFamily="18" charset="0"/>
                <a:cs typeface="Times New Roman" panose="02020603050405020304" pitchFamily="18" charset="0"/>
              </a:rPr>
              <a:t>16</a:t>
            </a:r>
            <a:r>
              <a:rPr lang="fr-FR" sz="1200" dirty="0">
                <a:effectLst/>
                <a:latin typeface="Times New Roman" panose="02020603050405020304" pitchFamily="18" charset="0"/>
                <a:cs typeface="Times New Roman" panose="02020603050405020304" pitchFamily="18" charset="0"/>
              </a:rPr>
              <a:t> P02018</a:t>
            </a:r>
            <a:endParaRPr lang="en-US" sz="1200" dirty="0"/>
          </a:p>
        </p:txBody>
      </p:sp>
    </p:spTree>
    <p:extLst>
      <p:ext uri="{BB962C8B-B14F-4D97-AF65-F5344CB8AC3E}">
        <p14:creationId xmlns:p14="http://schemas.microsoft.com/office/powerpoint/2010/main" val="1838852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704E4-2880-496F-AFDD-C6F176CF2D50}"/>
              </a:ext>
            </a:extLst>
          </p:cNvPr>
          <p:cNvSpPr>
            <a:spLocks noGrp="1"/>
          </p:cNvSpPr>
          <p:nvPr>
            <p:ph type="title"/>
          </p:nvPr>
        </p:nvSpPr>
        <p:spPr/>
        <p:txBody>
          <a:bodyPr/>
          <a:lstStyle/>
          <a:p>
            <a:pPr algn="ctr"/>
            <a:r>
              <a:rPr lang="en-US" dirty="0"/>
              <a:t>Variation of Electron Numbers with Time in Avalanche</a:t>
            </a:r>
          </a:p>
        </p:txBody>
      </p:sp>
      <p:pic>
        <p:nvPicPr>
          <p:cNvPr id="8" name="Content Placeholder 7">
            <a:extLst>
              <a:ext uri="{FF2B5EF4-FFF2-40B4-BE49-F238E27FC236}">
                <a16:creationId xmlns:a16="http://schemas.microsoft.com/office/drawing/2014/main" id="{CCE48D6B-F86E-44F8-953B-C62A974BE95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3187" y="1828800"/>
            <a:ext cx="4747517" cy="3953800"/>
          </a:xfrm>
        </p:spPr>
      </p:pic>
      <p:sp>
        <p:nvSpPr>
          <p:cNvPr id="4" name="Date Placeholder 3">
            <a:extLst>
              <a:ext uri="{FF2B5EF4-FFF2-40B4-BE49-F238E27FC236}">
                <a16:creationId xmlns:a16="http://schemas.microsoft.com/office/drawing/2014/main" id="{B39E671E-2B92-4EB1-A4AE-AC051A609659}"/>
              </a:ext>
            </a:extLst>
          </p:cNvPr>
          <p:cNvSpPr>
            <a:spLocks noGrp="1"/>
          </p:cNvSpPr>
          <p:nvPr>
            <p:ph type="dt" sz="half" idx="10"/>
          </p:nvPr>
        </p:nvSpPr>
        <p:spPr/>
        <p:txBody>
          <a:bodyPr/>
          <a:lstStyle/>
          <a:p>
            <a:r>
              <a:rPr lang="en-US"/>
              <a:t>2/18/2021</a:t>
            </a:r>
          </a:p>
        </p:txBody>
      </p:sp>
      <p:sp>
        <p:nvSpPr>
          <p:cNvPr id="5" name="Footer Placeholder 4">
            <a:extLst>
              <a:ext uri="{FF2B5EF4-FFF2-40B4-BE49-F238E27FC236}">
                <a16:creationId xmlns:a16="http://schemas.microsoft.com/office/drawing/2014/main" id="{96A28C7F-05BE-42D9-B830-C320E92582CD}"/>
              </a:ext>
            </a:extLst>
          </p:cNvPr>
          <p:cNvSpPr>
            <a:spLocks noGrp="1"/>
          </p:cNvSpPr>
          <p:nvPr>
            <p:ph type="ftr" sz="quarter" idx="11"/>
          </p:nvPr>
        </p:nvSpPr>
        <p:spPr/>
        <p:txBody>
          <a:bodyPr/>
          <a:lstStyle/>
          <a:p>
            <a:r>
              <a:rPr lang="en-US"/>
              <a:t>RD51 miniweek 15-19 FEB, 2021</a:t>
            </a:r>
            <a:endParaRPr lang="en-US" dirty="0"/>
          </a:p>
        </p:txBody>
      </p:sp>
      <p:sp>
        <p:nvSpPr>
          <p:cNvPr id="6" name="Slide Number Placeholder 5">
            <a:extLst>
              <a:ext uri="{FF2B5EF4-FFF2-40B4-BE49-F238E27FC236}">
                <a16:creationId xmlns:a16="http://schemas.microsoft.com/office/drawing/2014/main" id="{F96F0071-E61B-468D-8219-CC0730CF2F3E}"/>
              </a:ext>
            </a:extLst>
          </p:cNvPr>
          <p:cNvSpPr>
            <a:spLocks noGrp="1"/>
          </p:cNvSpPr>
          <p:nvPr>
            <p:ph type="sldNum" sz="quarter" idx="12"/>
          </p:nvPr>
        </p:nvSpPr>
        <p:spPr/>
        <p:txBody>
          <a:bodyPr/>
          <a:lstStyle/>
          <a:p>
            <a:fld id="{25BA54BD-C84D-46CE-8B72-31BFB26ABA43}" type="slidenum">
              <a:rPr lang="en-US" smtClean="0"/>
              <a:t>12</a:t>
            </a:fld>
            <a:endParaRPr lang="en-US" dirty="0"/>
          </a:p>
        </p:txBody>
      </p:sp>
      <p:pic>
        <p:nvPicPr>
          <p:cNvPr id="10" name="Picture 9">
            <a:extLst>
              <a:ext uri="{FF2B5EF4-FFF2-40B4-BE49-F238E27FC236}">
                <a16:creationId xmlns:a16="http://schemas.microsoft.com/office/drawing/2014/main" id="{3B320D41-29D5-4B74-BD5D-504E61F67C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0612" y="1828800"/>
            <a:ext cx="4769271" cy="3953800"/>
          </a:xfrm>
          <a:prstGeom prst="rect">
            <a:avLst/>
          </a:prstGeom>
        </p:spPr>
      </p:pic>
      <p:sp>
        <p:nvSpPr>
          <p:cNvPr id="9" name="TextBox 8">
            <a:extLst>
              <a:ext uri="{FF2B5EF4-FFF2-40B4-BE49-F238E27FC236}">
                <a16:creationId xmlns:a16="http://schemas.microsoft.com/office/drawing/2014/main" id="{76D4B483-8AA0-4525-B3B0-2043AAA090BE}"/>
              </a:ext>
            </a:extLst>
          </p:cNvPr>
          <p:cNvSpPr txBox="1"/>
          <p:nvPr/>
        </p:nvSpPr>
        <p:spPr>
          <a:xfrm>
            <a:off x="1690476" y="5874039"/>
            <a:ext cx="8960271" cy="276999"/>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Ref: “Fast simulation of avalanche and streamer in GEM detector using hydrodynamic approach”</a:t>
            </a:r>
            <a:r>
              <a:rPr lang="en-US" sz="1200" b="1" dirty="0">
                <a:latin typeface="Times New Roman" panose="02020603050405020304" pitchFamily="18" charset="0"/>
                <a:cs typeface="Times New Roman" panose="02020603050405020304" pitchFamily="18" charset="0"/>
              </a:rPr>
              <a:t> </a:t>
            </a:r>
            <a:r>
              <a:rPr lang="fr-FR" sz="1200" dirty="0">
                <a:effectLst/>
                <a:latin typeface="Times New Roman" panose="02020603050405020304" pitchFamily="18" charset="0"/>
                <a:cs typeface="Times New Roman" panose="02020603050405020304" pitchFamily="18" charset="0"/>
              </a:rPr>
              <a:t>P.K. Rout </a:t>
            </a:r>
            <a:r>
              <a:rPr lang="fr-FR" sz="1200" i="1" dirty="0">
                <a:effectLst/>
                <a:latin typeface="Times New Roman" panose="02020603050405020304" pitchFamily="18" charset="0"/>
                <a:cs typeface="Times New Roman" panose="02020603050405020304" pitchFamily="18" charset="0"/>
              </a:rPr>
              <a:t>et al</a:t>
            </a:r>
            <a:r>
              <a:rPr lang="fr-FR" sz="1200" dirty="0">
                <a:effectLst/>
                <a:latin typeface="Times New Roman" panose="02020603050405020304" pitchFamily="18" charset="0"/>
                <a:cs typeface="Times New Roman" panose="02020603050405020304" pitchFamily="18" charset="0"/>
              </a:rPr>
              <a:t> 2021 </a:t>
            </a:r>
            <a:r>
              <a:rPr lang="fr-FR" sz="1200" i="1" dirty="0">
                <a:effectLst/>
                <a:latin typeface="Times New Roman" panose="02020603050405020304" pitchFamily="18" charset="0"/>
                <a:cs typeface="Times New Roman" panose="02020603050405020304" pitchFamily="18" charset="0"/>
              </a:rPr>
              <a:t>JINST</a:t>
            </a:r>
            <a:r>
              <a:rPr lang="fr-FR" sz="1200" dirty="0">
                <a:effectLst/>
                <a:latin typeface="Times New Roman" panose="02020603050405020304" pitchFamily="18" charset="0"/>
                <a:cs typeface="Times New Roman" panose="02020603050405020304" pitchFamily="18" charset="0"/>
              </a:rPr>
              <a:t> </a:t>
            </a:r>
            <a:r>
              <a:rPr lang="fr-FR" sz="1200" b="1" dirty="0">
                <a:effectLst/>
                <a:latin typeface="Times New Roman" panose="02020603050405020304" pitchFamily="18" charset="0"/>
                <a:cs typeface="Times New Roman" panose="02020603050405020304" pitchFamily="18" charset="0"/>
              </a:rPr>
              <a:t>16</a:t>
            </a:r>
            <a:r>
              <a:rPr lang="fr-FR" sz="1200" dirty="0">
                <a:effectLst/>
                <a:latin typeface="Times New Roman" panose="02020603050405020304" pitchFamily="18" charset="0"/>
                <a:cs typeface="Times New Roman" panose="02020603050405020304" pitchFamily="18" charset="0"/>
              </a:rPr>
              <a:t> P02018</a:t>
            </a:r>
            <a:endParaRPr lang="en-US" sz="1200" dirty="0"/>
          </a:p>
        </p:txBody>
      </p:sp>
    </p:spTree>
    <p:extLst>
      <p:ext uri="{BB962C8B-B14F-4D97-AF65-F5344CB8AC3E}">
        <p14:creationId xmlns:p14="http://schemas.microsoft.com/office/powerpoint/2010/main" val="3309119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3E6C0-6D03-4704-84CB-4064DCF93424}"/>
              </a:ext>
            </a:extLst>
          </p:cNvPr>
          <p:cNvSpPr>
            <a:spLocks noGrp="1"/>
          </p:cNvSpPr>
          <p:nvPr>
            <p:ph type="title"/>
          </p:nvPr>
        </p:nvSpPr>
        <p:spPr/>
        <p:txBody>
          <a:bodyPr/>
          <a:lstStyle/>
          <a:p>
            <a:pPr algn="ctr"/>
            <a:r>
              <a:rPr lang="en-US" dirty="0"/>
              <a:t>Gain Comparison for Single and Double GEM</a:t>
            </a:r>
          </a:p>
        </p:txBody>
      </p:sp>
      <p:pic>
        <p:nvPicPr>
          <p:cNvPr id="8" name="Content Placeholder 7">
            <a:extLst>
              <a:ext uri="{FF2B5EF4-FFF2-40B4-BE49-F238E27FC236}">
                <a16:creationId xmlns:a16="http://schemas.microsoft.com/office/drawing/2014/main" id="{087AA0D5-346F-408D-8447-C5D42B60643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7968" y="1828801"/>
            <a:ext cx="4429244" cy="3596242"/>
          </a:xfrm>
        </p:spPr>
      </p:pic>
      <p:sp>
        <p:nvSpPr>
          <p:cNvPr id="4" name="Date Placeholder 3">
            <a:extLst>
              <a:ext uri="{FF2B5EF4-FFF2-40B4-BE49-F238E27FC236}">
                <a16:creationId xmlns:a16="http://schemas.microsoft.com/office/drawing/2014/main" id="{78CE9F76-7508-4DFA-BC80-93060E0EE387}"/>
              </a:ext>
            </a:extLst>
          </p:cNvPr>
          <p:cNvSpPr>
            <a:spLocks noGrp="1"/>
          </p:cNvSpPr>
          <p:nvPr>
            <p:ph type="dt" sz="half" idx="10"/>
          </p:nvPr>
        </p:nvSpPr>
        <p:spPr/>
        <p:txBody>
          <a:bodyPr/>
          <a:lstStyle/>
          <a:p>
            <a:r>
              <a:rPr lang="en-US"/>
              <a:t>2/18/2021</a:t>
            </a:r>
          </a:p>
        </p:txBody>
      </p:sp>
      <p:sp>
        <p:nvSpPr>
          <p:cNvPr id="5" name="Footer Placeholder 4">
            <a:extLst>
              <a:ext uri="{FF2B5EF4-FFF2-40B4-BE49-F238E27FC236}">
                <a16:creationId xmlns:a16="http://schemas.microsoft.com/office/drawing/2014/main" id="{CFDC2F9E-FB2A-4DA8-A7DF-5C9D538A3311}"/>
              </a:ext>
            </a:extLst>
          </p:cNvPr>
          <p:cNvSpPr>
            <a:spLocks noGrp="1"/>
          </p:cNvSpPr>
          <p:nvPr>
            <p:ph type="ftr" sz="quarter" idx="11"/>
          </p:nvPr>
        </p:nvSpPr>
        <p:spPr/>
        <p:txBody>
          <a:bodyPr/>
          <a:lstStyle/>
          <a:p>
            <a:r>
              <a:rPr lang="en-US"/>
              <a:t>RD51 miniweek 15-19 FEB, 2021</a:t>
            </a:r>
            <a:endParaRPr lang="en-US" dirty="0"/>
          </a:p>
        </p:txBody>
      </p:sp>
      <p:sp>
        <p:nvSpPr>
          <p:cNvPr id="6" name="Slide Number Placeholder 5">
            <a:extLst>
              <a:ext uri="{FF2B5EF4-FFF2-40B4-BE49-F238E27FC236}">
                <a16:creationId xmlns:a16="http://schemas.microsoft.com/office/drawing/2014/main" id="{097A940D-C7C7-467A-BC02-85DE9A04F29A}"/>
              </a:ext>
            </a:extLst>
          </p:cNvPr>
          <p:cNvSpPr>
            <a:spLocks noGrp="1"/>
          </p:cNvSpPr>
          <p:nvPr>
            <p:ph type="sldNum" sz="quarter" idx="12"/>
          </p:nvPr>
        </p:nvSpPr>
        <p:spPr/>
        <p:txBody>
          <a:bodyPr/>
          <a:lstStyle/>
          <a:p>
            <a:fld id="{25BA54BD-C84D-46CE-8B72-31BFB26ABA43}" type="slidenum">
              <a:rPr lang="en-US" smtClean="0"/>
              <a:t>13</a:t>
            </a:fld>
            <a:endParaRPr lang="en-US" dirty="0"/>
          </a:p>
        </p:txBody>
      </p:sp>
      <p:pic>
        <p:nvPicPr>
          <p:cNvPr id="10" name="Picture 9">
            <a:extLst>
              <a:ext uri="{FF2B5EF4-FFF2-40B4-BE49-F238E27FC236}">
                <a16:creationId xmlns:a16="http://schemas.microsoft.com/office/drawing/2014/main" id="{7527698E-910A-4343-9537-3AEF70B54B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9364" y="1828800"/>
            <a:ext cx="4429244" cy="3680315"/>
          </a:xfrm>
          <a:prstGeom prst="rect">
            <a:avLst/>
          </a:prstGeom>
        </p:spPr>
      </p:pic>
      <p:sp>
        <p:nvSpPr>
          <p:cNvPr id="9" name="TextBox 8">
            <a:extLst>
              <a:ext uri="{FF2B5EF4-FFF2-40B4-BE49-F238E27FC236}">
                <a16:creationId xmlns:a16="http://schemas.microsoft.com/office/drawing/2014/main" id="{06BA2C71-52D7-4AD8-8BEA-D3F343107587}"/>
              </a:ext>
            </a:extLst>
          </p:cNvPr>
          <p:cNvSpPr txBox="1"/>
          <p:nvPr/>
        </p:nvSpPr>
        <p:spPr>
          <a:xfrm>
            <a:off x="2284412" y="5574139"/>
            <a:ext cx="9119102" cy="646331"/>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Ref: </a:t>
            </a:r>
          </a:p>
          <a:p>
            <a:r>
              <a:rPr lang="en-US" sz="1200" i="1" dirty="0">
                <a:latin typeface="Times New Roman" panose="02020603050405020304" pitchFamily="18" charset="0"/>
                <a:cs typeface="Times New Roman" panose="02020603050405020304" pitchFamily="18" charset="0"/>
              </a:rPr>
              <a:t>“Fast simulation of avalanche and streamer in GEM detector using hydrodynamic approach”</a:t>
            </a:r>
            <a:r>
              <a:rPr lang="en-US" sz="1200" b="1" dirty="0">
                <a:latin typeface="Times New Roman" panose="02020603050405020304" pitchFamily="18" charset="0"/>
                <a:cs typeface="Times New Roman" panose="02020603050405020304" pitchFamily="18" charset="0"/>
              </a:rPr>
              <a:t> </a:t>
            </a:r>
            <a:r>
              <a:rPr lang="fr-FR" sz="1200" dirty="0">
                <a:effectLst/>
                <a:latin typeface="Times New Roman" panose="02020603050405020304" pitchFamily="18" charset="0"/>
                <a:cs typeface="Times New Roman" panose="02020603050405020304" pitchFamily="18" charset="0"/>
              </a:rPr>
              <a:t>P.K. Rout </a:t>
            </a:r>
            <a:r>
              <a:rPr lang="fr-FR" sz="1200" i="1" dirty="0">
                <a:effectLst/>
                <a:latin typeface="Times New Roman" panose="02020603050405020304" pitchFamily="18" charset="0"/>
                <a:cs typeface="Times New Roman" panose="02020603050405020304" pitchFamily="18" charset="0"/>
              </a:rPr>
              <a:t>et al</a:t>
            </a:r>
            <a:r>
              <a:rPr lang="fr-FR" sz="1200" dirty="0">
                <a:effectLst/>
                <a:latin typeface="Times New Roman" panose="02020603050405020304" pitchFamily="18" charset="0"/>
                <a:cs typeface="Times New Roman" panose="02020603050405020304" pitchFamily="18" charset="0"/>
              </a:rPr>
              <a:t> 2021 </a:t>
            </a:r>
            <a:r>
              <a:rPr lang="fr-FR" sz="1200" i="1" dirty="0">
                <a:effectLst/>
                <a:latin typeface="Times New Roman" panose="02020603050405020304" pitchFamily="18" charset="0"/>
                <a:cs typeface="Times New Roman" panose="02020603050405020304" pitchFamily="18" charset="0"/>
              </a:rPr>
              <a:t>JINST</a:t>
            </a:r>
            <a:r>
              <a:rPr lang="fr-FR" sz="1200" dirty="0">
                <a:effectLst/>
                <a:latin typeface="Times New Roman" panose="02020603050405020304" pitchFamily="18" charset="0"/>
                <a:cs typeface="Times New Roman" panose="02020603050405020304" pitchFamily="18" charset="0"/>
              </a:rPr>
              <a:t> </a:t>
            </a:r>
            <a:r>
              <a:rPr lang="fr-FR" sz="1200" b="1" dirty="0">
                <a:effectLst/>
                <a:latin typeface="Times New Roman" panose="02020603050405020304" pitchFamily="18" charset="0"/>
                <a:cs typeface="Times New Roman" panose="02020603050405020304" pitchFamily="18" charset="0"/>
              </a:rPr>
              <a:t>16</a:t>
            </a:r>
            <a:r>
              <a:rPr lang="fr-FR" sz="1200" dirty="0">
                <a:effectLst/>
                <a:latin typeface="Times New Roman" panose="02020603050405020304" pitchFamily="18" charset="0"/>
                <a:cs typeface="Times New Roman" panose="02020603050405020304" pitchFamily="18" charset="0"/>
              </a:rPr>
              <a:t> P02018</a:t>
            </a:r>
          </a:p>
          <a:p>
            <a:r>
              <a:rPr lang="en-US" sz="1200" i="1" dirty="0">
                <a:effectLst/>
                <a:latin typeface="Times New Roman" panose="02020603050405020304" pitchFamily="18" charset="0"/>
                <a:cs typeface="Times New Roman" panose="02020603050405020304" pitchFamily="18" charset="0"/>
              </a:rPr>
              <a:t>“Discharge mechanisms and their prevention in the gas electron multiplier (GEM)”</a:t>
            </a:r>
            <a:r>
              <a:rPr lang="en-US" sz="1200" dirty="0">
                <a:effectLst/>
                <a:latin typeface="Times New Roman" panose="02020603050405020304" pitchFamily="18" charset="0"/>
                <a:cs typeface="Times New Roman" panose="02020603050405020304" pitchFamily="18" charset="0"/>
              </a:rPr>
              <a:t>,  S. Bachmann et </a:t>
            </a:r>
            <a:r>
              <a:rPr lang="en-US" sz="1200" dirty="0" err="1">
                <a:effectLst/>
                <a:latin typeface="Times New Roman" panose="02020603050405020304" pitchFamily="18" charset="0"/>
                <a:cs typeface="Times New Roman" panose="02020603050405020304" pitchFamily="18" charset="0"/>
              </a:rPr>
              <a:t>al.,NIM</a:t>
            </a:r>
            <a:r>
              <a:rPr lang="en-US" sz="1200" dirty="0">
                <a:effectLst/>
                <a:latin typeface="Times New Roman" panose="02020603050405020304" pitchFamily="18" charset="0"/>
                <a:cs typeface="Times New Roman" panose="02020603050405020304" pitchFamily="18" charset="0"/>
              </a:rPr>
              <a:t> A479(2002) 294.</a:t>
            </a:r>
            <a:endParaRPr 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9496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2279A-0D49-401A-8DD5-9599EE14FB9A}"/>
              </a:ext>
            </a:extLst>
          </p:cNvPr>
          <p:cNvSpPr>
            <a:spLocks noGrp="1"/>
          </p:cNvSpPr>
          <p:nvPr>
            <p:ph type="title"/>
          </p:nvPr>
        </p:nvSpPr>
        <p:spPr/>
        <p:txBody>
          <a:bodyPr/>
          <a:lstStyle/>
          <a:p>
            <a:pPr algn="ctr"/>
            <a:r>
              <a:rPr lang="en-US" dirty="0"/>
              <a:t>Gain Comparison for Triple GEM</a:t>
            </a:r>
          </a:p>
        </p:txBody>
      </p:sp>
      <p:pic>
        <p:nvPicPr>
          <p:cNvPr id="8" name="Content Placeholder 7">
            <a:extLst>
              <a:ext uri="{FF2B5EF4-FFF2-40B4-BE49-F238E27FC236}">
                <a16:creationId xmlns:a16="http://schemas.microsoft.com/office/drawing/2014/main" id="{812601E4-837A-46F7-B168-8D96A64F414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33653" y="1828800"/>
            <a:ext cx="4183707" cy="3462677"/>
          </a:xfrm>
        </p:spPr>
      </p:pic>
      <p:sp>
        <p:nvSpPr>
          <p:cNvPr id="4" name="Date Placeholder 3">
            <a:extLst>
              <a:ext uri="{FF2B5EF4-FFF2-40B4-BE49-F238E27FC236}">
                <a16:creationId xmlns:a16="http://schemas.microsoft.com/office/drawing/2014/main" id="{C9061F6D-524D-42D3-AD37-51278C883F0F}"/>
              </a:ext>
            </a:extLst>
          </p:cNvPr>
          <p:cNvSpPr>
            <a:spLocks noGrp="1"/>
          </p:cNvSpPr>
          <p:nvPr>
            <p:ph type="dt" sz="half" idx="10"/>
          </p:nvPr>
        </p:nvSpPr>
        <p:spPr/>
        <p:txBody>
          <a:bodyPr/>
          <a:lstStyle/>
          <a:p>
            <a:r>
              <a:rPr lang="en-US"/>
              <a:t>2/18/2021</a:t>
            </a:r>
          </a:p>
        </p:txBody>
      </p:sp>
      <p:sp>
        <p:nvSpPr>
          <p:cNvPr id="5" name="Footer Placeholder 4">
            <a:extLst>
              <a:ext uri="{FF2B5EF4-FFF2-40B4-BE49-F238E27FC236}">
                <a16:creationId xmlns:a16="http://schemas.microsoft.com/office/drawing/2014/main" id="{070E1AE2-98C1-4372-A4BA-A0D8D3C5BF40}"/>
              </a:ext>
            </a:extLst>
          </p:cNvPr>
          <p:cNvSpPr>
            <a:spLocks noGrp="1"/>
          </p:cNvSpPr>
          <p:nvPr>
            <p:ph type="ftr" sz="quarter" idx="11"/>
          </p:nvPr>
        </p:nvSpPr>
        <p:spPr/>
        <p:txBody>
          <a:bodyPr/>
          <a:lstStyle/>
          <a:p>
            <a:r>
              <a:rPr lang="en-US"/>
              <a:t>RD51 miniweek 15-19 FEB, 2021</a:t>
            </a:r>
            <a:endParaRPr lang="en-US" dirty="0"/>
          </a:p>
        </p:txBody>
      </p:sp>
      <p:sp>
        <p:nvSpPr>
          <p:cNvPr id="6" name="Slide Number Placeholder 5">
            <a:extLst>
              <a:ext uri="{FF2B5EF4-FFF2-40B4-BE49-F238E27FC236}">
                <a16:creationId xmlns:a16="http://schemas.microsoft.com/office/drawing/2014/main" id="{B17DBE7C-C14F-4E9A-B531-CD727297B500}"/>
              </a:ext>
            </a:extLst>
          </p:cNvPr>
          <p:cNvSpPr>
            <a:spLocks noGrp="1"/>
          </p:cNvSpPr>
          <p:nvPr>
            <p:ph type="sldNum" sz="quarter" idx="12"/>
          </p:nvPr>
        </p:nvSpPr>
        <p:spPr/>
        <p:txBody>
          <a:bodyPr/>
          <a:lstStyle/>
          <a:p>
            <a:fld id="{25BA54BD-C84D-46CE-8B72-31BFB26ABA43}" type="slidenum">
              <a:rPr lang="en-US" smtClean="0"/>
              <a:t>14</a:t>
            </a:fld>
            <a:endParaRPr lang="en-US" dirty="0"/>
          </a:p>
        </p:txBody>
      </p:sp>
      <p:pic>
        <p:nvPicPr>
          <p:cNvPr id="10" name="Picture 9">
            <a:extLst>
              <a:ext uri="{FF2B5EF4-FFF2-40B4-BE49-F238E27FC236}">
                <a16:creationId xmlns:a16="http://schemas.microsoft.com/office/drawing/2014/main" id="{C32F56F2-90A5-4F13-96C4-83EB861D19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6253" y="1828800"/>
            <a:ext cx="4183707" cy="3421458"/>
          </a:xfrm>
          <a:prstGeom prst="rect">
            <a:avLst/>
          </a:prstGeom>
        </p:spPr>
      </p:pic>
      <p:sp>
        <p:nvSpPr>
          <p:cNvPr id="9" name="TextBox 8">
            <a:extLst>
              <a:ext uri="{FF2B5EF4-FFF2-40B4-BE49-F238E27FC236}">
                <a16:creationId xmlns:a16="http://schemas.microsoft.com/office/drawing/2014/main" id="{24D91B25-0ABB-41E5-99E5-679F8B43593F}"/>
              </a:ext>
            </a:extLst>
          </p:cNvPr>
          <p:cNvSpPr txBox="1"/>
          <p:nvPr/>
        </p:nvSpPr>
        <p:spPr>
          <a:xfrm>
            <a:off x="1674812" y="5413966"/>
            <a:ext cx="8642548" cy="830997"/>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Ref: “Fast simulation of avalanche and streamer in GEM detector using hydrodynamic approach”</a:t>
            </a:r>
            <a:r>
              <a:rPr lang="en-US" sz="1200" b="1" dirty="0">
                <a:latin typeface="Times New Roman" panose="02020603050405020304" pitchFamily="18" charset="0"/>
                <a:cs typeface="Times New Roman" panose="02020603050405020304" pitchFamily="18" charset="0"/>
              </a:rPr>
              <a:t> </a:t>
            </a:r>
            <a:r>
              <a:rPr lang="fr-FR" sz="1200" dirty="0">
                <a:effectLst/>
                <a:latin typeface="Times New Roman" panose="02020603050405020304" pitchFamily="18" charset="0"/>
                <a:cs typeface="Times New Roman" panose="02020603050405020304" pitchFamily="18" charset="0"/>
              </a:rPr>
              <a:t>P.K. Rout </a:t>
            </a:r>
            <a:r>
              <a:rPr lang="fr-FR" sz="1200" i="1" dirty="0">
                <a:effectLst/>
                <a:latin typeface="Times New Roman" panose="02020603050405020304" pitchFamily="18" charset="0"/>
                <a:cs typeface="Times New Roman" panose="02020603050405020304" pitchFamily="18" charset="0"/>
              </a:rPr>
              <a:t>et al</a:t>
            </a:r>
            <a:r>
              <a:rPr lang="fr-FR" sz="1200" dirty="0">
                <a:effectLst/>
                <a:latin typeface="Times New Roman" panose="02020603050405020304" pitchFamily="18" charset="0"/>
                <a:cs typeface="Times New Roman" panose="02020603050405020304" pitchFamily="18" charset="0"/>
              </a:rPr>
              <a:t> 2021 </a:t>
            </a:r>
            <a:r>
              <a:rPr lang="fr-FR" sz="1200" i="1" dirty="0">
                <a:effectLst/>
                <a:latin typeface="Times New Roman" panose="02020603050405020304" pitchFamily="18" charset="0"/>
                <a:cs typeface="Times New Roman" panose="02020603050405020304" pitchFamily="18" charset="0"/>
              </a:rPr>
              <a:t>JINST</a:t>
            </a:r>
            <a:r>
              <a:rPr lang="fr-FR" sz="1200" dirty="0">
                <a:effectLst/>
                <a:latin typeface="Times New Roman" panose="02020603050405020304" pitchFamily="18" charset="0"/>
                <a:cs typeface="Times New Roman" panose="02020603050405020304" pitchFamily="18" charset="0"/>
              </a:rPr>
              <a:t> </a:t>
            </a:r>
            <a:r>
              <a:rPr lang="fr-FR" sz="1200" b="1" dirty="0">
                <a:effectLst/>
                <a:latin typeface="Times New Roman" panose="02020603050405020304" pitchFamily="18" charset="0"/>
                <a:cs typeface="Times New Roman" panose="02020603050405020304" pitchFamily="18" charset="0"/>
              </a:rPr>
              <a:t>16</a:t>
            </a:r>
            <a:r>
              <a:rPr lang="fr-FR" sz="1200" dirty="0">
                <a:effectLst/>
                <a:latin typeface="Times New Roman" panose="02020603050405020304" pitchFamily="18" charset="0"/>
                <a:cs typeface="Times New Roman" panose="02020603050405020304" pitchFamily="18" charset="0"/>
              </a:rPr>
              <a:t> P02018</a:t>
            </a:r>
          </a:p>
          <a:p>
            <a:r>
              <a:rPr lang="en-US" sz="1200" i="1" dirty="0">
                <a:effectLst/>
                <a:latin typeface="Times New Roman" panose="02020603050405020304" pitchFamily="18" charset="0"/>
                <a:cs typeface="Times New Roman" panose="02020603050405020304" pitchFamily="18" charset="0"/>
              </a:rPr>
              <a:t>“Discharge mechanisms and their prevention in the gas electron multiplier (GEM)”</a:t>
            </a:r>
            <a:r>
              <a:rPr lang="en-US" sz="1200" dirty="0">
                <a:effectLst/>
                <a:latin typeface="Times New Roman" panose="02020603050405020304" pitchFamily="18" charset="0"/>
                <a:cs typeface="Times New Roman" panose="02020603050405020304" pitchFamily="18" charset="0"/>
              </a:rPr>
              <a:t>,  S. Bachmann et </a:t>
            </a:r>
            <a:r>
              <a:rPr lang="en-US" sz="1200" dirty="0" err="1">
                <a:effectLst/>
                <a:latin typeface="Times New Roman" panose="02020603050405020304" pitchFamily="18" charset="0"/>
                <a:cs typeface="Times New Roman" panose="02020603050405020304" pitchFamily="18" charset="0"/>
              </a:rPr>
              <a:t>al.,NIM</a:t>
            </a:r>
            <a:r>
              <a:rPr lang="en-US" sz="1200" dirty="0">
                <a:effectLst/>
                <a:latin typeface="Times New Roman" panose="02020603050405020304" pitchFamily="18" charset="0"/>
                <a:cs typeface="Times New Roman" panose="02020603050405020304" pitchFamily="18" charset="0"/>
              </a:rPr>
              <a:t> A479(2002) 294</a:t>
            </a:r>
          </a:p>
          <a:p>
            <a:r>
              <a:rPr lang="en-US" sz="1200" i="1" dirty="0">
                <a:effectLst/>
                <a:latin typeface="Times New Roman" panose="02020603050405020304" pitchFamily="18" charset="0"/>
                <a:cs typeface="Times New Roman" panose="02020603050405020304" pitchFamily="18" charset="0"/>
              </a:rPr>
              <a:t>“Performance of the triple GEM detector built using commercially manufactured GEM foils in India”, </a:t>
            </a:r>
            <a:r>
              <a:rPr lang="en-US" sz="1200" dirty="0">
                <a:effectLst/>
                <a:latin typeface="Times New Roman" panose="02020603050405020304" pitchFamily="18" charset="0"/>
                <a:cs typeface="Times New Roman" panose="02020603050405020304" pitchFamily="18" charset="0"/>
              </a:rPr>
              <a:t>M. Gola et </a:t>
            </a:r>
            <a:r>
              <a:rPr lang="en-US" sz="1200" dirty="0" err="1">
                <a:effectLst/>
                <a:latin typeface="Times New Roman" panose="02020603050405020304" pitchFamily="18" charset="0"/>
                <a:cs typeface="Times New Roman" panose="02020603050405020304" pitchFamily="18" charset="0"/>
              </a:rPr>
              <a:t>al,NIM</a:t>
            </a:r>
            <a:r>
              <a:rPr lang="en-US" sz="1200" dirty="0">
                <a:effectLst/>
                <a:latin typeface="Times New Roman" panose="02020603050405020304" pitchFamily="18" charset="0"/>
                <a:cs typeface="Times New Roman" panose="02020603050405020304" pitchFamily="18" charset="0"/>
              </a:rPr>
              <a:t> A951(2020) 162967</a:t>
            </a:r>
            <a:endParaRPr 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64590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C2D84-64B5-48DF-9D9D-F0E1E5A5F48A}"/>
              </a:ext>
            </a:extLst>
          </p:cNvPr>
          <p:cNvSpPr>
            <a:spLocks noGrp="1"/>
          </p:cNvSpPr>
          <p:nvPr>
            <p:ph type="title"/>
          </p:nvPr>
        </p:nvSpPr>
        <p:spPr/>
        <p:txBody>
          <a:bodyPr/>
          <a:lstStyle/>
          <a:p>
            <a:pPr algn="ctr"/>
            <a:r>
              <a:rPr lang="en-US" dirty="0"/>
              <a:t>Conclusion</a:t>
            </a:r>
          </a:p>
        </p:txBody>
      </p:sp>
      <p:sp>
        <p:nvSpPr>
          <p:cNvPr id="3" name="Content Placeholder 2">
            <a:extLst>
              <a:ext uri="{FF2B5EF4-FFF2-40B4-BE49-F238E27FC236}">
                <a16:creationId xmlns:a16="http://schemas.microsoft.com/office/drawing/2014/main" id="{ACEF1D0A-5C81-4E61-A41A-5FAD987C01B6}"/>
              </a:ext>
            </a:extLst>
          </p:cNvPr>
          <p:cNvSpPr>
            <a:spLocks noGrp="1"/>
          </p:cNvSpPr>
          <p:nvPr>
            <p:ph idx="1"/>
          </p:nvPr>
        </p:nvSpPr>
        <p:spPr/>
        <p:txBody>
          <a:bodyPr/>
          <a:lstStyle/>
          <a:p>
            <a:pPr marL="457200" indent="-457200">
              <a:buFont typeface="+mj-lt"/>
              <a:buAutoNum type="arabicPeriod"/>
            </a:pPr>
            <a:r>
              <a:rPr lang="en-US" dirty="0">
                <a:latin typeface="Times New Roman" panose="02020603050405020304" pitchFamily="18" charset="0"/>
                <a:cs typeface="Times New Roman" panose="02020603050405020304" pitchFamily="18" charset="0"/>
              </a:rPr>
              <a:t>The hydrodynamic approach to simulate avalanche and streamer have been discussed. </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Space charge effect has been included.</a:t>
            </a:r>
          </a:p>
          <a:p>
            <a:pPr marL="457200" indent="-457200">
              <a:buFont typeface="+mj-lt"/>
              <a:buAutoNum type="arabicPeriod"/>
            </a:pPr>
            <a:r>
              <a:rPr lang="en-US" dirty="0">
                <a:latin typeface="Times New Roman" panose="02020603050405020304" pitchFamily="18" charset="0"/>
                <a:cs typeface="Times New Roman" panose="02020603050405020304" pitchFamily="18" charset="0"/>
              </a:rPr>
              <a:t>This method is fast and in reasonable time one can simulate both RPC and GEM characteristics with acceptable accuracy. </a:t>
            </a:r>
          </a:p>
        </p:txBody>
      </p:sp>
      <p:sp>
        <p:nvSpPr>
          <p:cNvPr id="4" name="Date Placeholder 3">
            <a:extLst>
              <a:ext uri="{FF2B5EF4-FFF2-40B4-BE49-F238E27FC236}">
                <a16:creationId xmlns:a16="http://schemas.microsoft.com/office/drawing/2014/main" id="{4FEC9E49-70D9-4B04-AA88-F73528AF29F9}"/>
              </a:ext>
            </a:extLst>
          </p:cNvPr>
          <p:cNvSpPr>
            <a:spLocks noGrp="1"/>
          </p:cNvSpPr>
          <p:nvPr>
            <p:ph type="dt" sz="half" idx="10"/>
          </p:nvPr>
        </p:nvSpPr>
        <p:spPr/>
        <p:txBody>
          <a:bodyPr/>
          <a:lstStyle/>
          <a:p>
            <a:r>
              <a:rPr lang="en-US"/>
              <a:t>2/18/2021</a:t>
            </a:r>
          </a:p>
        </p:txBody>
      </p:sp>
      <p:sp>
        <p:nvSpPr>
          <p:cNvPr id="5" name="Footer Placeholder 4">
            <a:extLst>
              <a:ext uri="{FF2B5EF4-FFF2-40B4-BE49-F238E27FC236}">
                <a16:creationId xmlns:a16="http://schemas.microsoft.com/office/drawing/2014/main" id="{20F814EA-8277-4AA6-9910-81FFF4CF96A3}"/>
              </a:ext>
            </a:extLst>
          </p:cNvPr>
          <p:cNvSpPr>
            <a:spLocks noGrp="1"/>
          </p:cNvSpPr>
          <p:nvPr>
            <p:ph type="ftr" sz="quarter" idx="11"/>
          </p:nvPr>
        </p:nvSpPr>
        <p:spPr/>
        <p:txBody>
          <a:bodyPr/>
          <a:lstStyle/>
          <a:p>
            <a:r>
              <a:rPr lang="en-US"/>
              <a:t>RD51 miniweek 15-19 FEB, 2021</a:t>
            </a:r>
            <a:endParaRPr lang="en-US" dirty="0"/>
          </a:p>
        </p:txBody>
      </p:sp>
      <p:sp>
        <p:nvSpPr>
          <p:cNvPr id="6" name="Slide Number Placeholder 5">
            <a:extLst>
              <a:ext uri="{FF2B5EF4-FFF2-40B4-BE49-F238E27FC236}">
                <a16:creationId xmlns:a16="http://schemas.microsoft.com/office/drawing/2014/main" id="{644DCA1D-9FF4-4861-913B-E5D3225BD15C}"/>
              </a:ext>
            </a:extLst>
          </p:cNvPr>
          <p:cNvSpPr>
            <a:spLocks noGrp="1"/>
          </p:cNvSpPr>
          <p:nvPr>
            <p:ph type="sldNum" sz="quarter" idx="12"/>
          </p:nvPr>
        </p:nvSpPr>
        <p:spPr/>
        <p:txBody>
          <a:bodyPr/>
          <a:lstStyle/>
          <a:p>
            <a:fld id="{25BA54BD-C84D-46CE-8B72-31BFB26ABA43}" type="slidenum">
              <a:rPr lang="en-US" smtClean="0"/>
              <a:t>15</a:t>
            </a:fld>
            <a:endParaRPr lang="en-US" dirty="0"/>
          </a:p>
        </p:txBody>
      </p:sp>
    </p:spTree>
    <p:extLst>
      <p:ext uri="{BB962C8B-B14F-4D97-AF65-F5344CB8AC3E}">
        <p14:creationId xmlns:p14="http://schemas.microsoft.com/office/powerpoint/2010/main" val="1512005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A13D5-9AF1-4507-9805-16B1F700D13A}"/>
              </a:ext>
            </a:extLst>
          </p:cNvPr>
          <p:cNvSpPr>
            <a:spLocks noGrp="1"/>
          </p:cNvSpPr>
          <p:nvPr>
            <p:ph type="title"/>
          </p:nvPr>
        </p:nvSpPr>
        <p:spPr/>
        <p:txBody>
          <a:bodyPr/>
          <a:lstStyle/>
          <a:p>
            <a:pPr algn="ctr"/>
            <a:r>
              <a:rPr lang="en-US" dirty="0"/>
              <a:t>Our Group</a:t>
            </a:r>
          </a:p>
        </p:txBody>
      </p:sp>
      <p:sp>
        <p:nvSpPr>
          <p:cNvPr id="3" name="Content Placeholder 2">
            <a:extLst>
              <a:ext uri="{FF2B5EF4-FFF2-40B4-BE49-F238E27FC236}">
                <a16:creationId xmlns:a16="http://schemas.microsoft.com/office/drawing/2014/main" id="{D932D2C3-A682-46B3-B8C6-B3664F99B722}"/>
              </a:ext>
            </a:extLst>
          </p:cNvPr>
          <p:cNvSpPr>
            <a:spLocks noGrp="1"/>
          </p:cNvSpPr>
          <p:nvPr>
            <p:ph idx="1"/>
          </p:nvPr>
        </p:nvSpPr>
        <p:spPr/>
        <p:txBody>
          <a:bodyPr>
            <a:normAutofit/>
          </a:bodyPr>
          <a:lstStyle/>
          <a:p>
            <a:pPr algn="just"/>
            <a:r>
              <a:rPr lang="en-US" sz="2000" dirty="0">
                <a:latin typeface="Times New Roman" panose="02020603050405020304" pitchFamily="18" charset="0"/>
                <a:cs typeface="Times New Roman" panose="02020603050405020304" pitchFamily="18" charset="0"/>
              </a:rPr>
              <a:t>These works have been carried out with</a:t>
            </a:r>
          </a:p>
          <a:p>
            <a:pPr algn="just"/>
            <a:r>
              <a:rPr lang="en-US" sz="2000" dirty="0">
                <a:latin typeface="Times New Roman" panose="02020603050405020304" pitchFamily="18" charset="0"/>
                <a:cs typeface="Times New Roman" panose="02020603050405020304" pitchFamily="18" charset="0"/>
              </a:rPr>
              <a:t>Prasant Kr. Rout</a:t>
            </a:r>
            <a:r>
              <a:rPr lang="en-US" sz="2000" baseline="30000" dirty="0">
                <a:latin typeface="Times New Roman" panose="02020603050405020304" pitchFamily="18" charset="0"/>
                <a:cs typeface="Times New Roman" panose="02020603050405020304" pitchFamily="18" charset="0"/>
              </a:rPr>
              <a:t>1, 2</a:t>
            </a:r>
            <a:r>
              <a:rPr lang="en-US" sz="2000" dirty="0">
                <a:latin typeface="Times New Roman" panose="02020603050405020304" pitchFamily="18" charset="0"/>
                <a:cs typeface="Times New Roman" panose="02020603050405020304" pitchFamily="18" charset="0"/>
              </a:rPr>
              <a:t>, Sridhar Tripathy</a:t>
            </a:r>
            <a:r>
              <a:rPr lang="en-US" sz="2000" baseline="30000" dirty="0">
                <a:latin typeface="Times New Roman" panose="02020603050405020304" pitchFamily="18" charset="0"/>
                <a:cs typeface="Times New Roman" panose="02020603050405020304" pitchFamily="18" charset="0"/>
              </a:rPr>
              <a:t>1, 2</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Promita</a:t>
            </a:r>
            <a:r>
              <a:rPr lang="en-US" sz="2000" dirty="0">
                <a:latin typeface="Times New Roman" panose="02020603050405020304" pitchFamily="18" charset="0"/>
                <a:cs typeface="Times New Roman" panose="02020603050405020304" pitchFamily="18" charset="0"/>
              </a:rPr>
              <a:t> Roy</a:t>
            </a:r>
            <a:r>
              <a:rPr lang="en-US" sz="2000" baseline="30000" dirty="0">
                <a:latin typeface="Times New Roman" panose="02020603050405020304" pitchFamily="18" charset="0"/>
                <a:cs typeface="Times New Roman" panose="02020603050405020304" pitchFamily="18" charset="0"/>
              </a:rPr>
              <a:t>1, 2</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Purba</a:t>
            </a:r>
            <a:r>
              <a:rPr lang="en-US" sz="2000" dirty="0">
                <a:latin typeface="Times New Roman" panose="02020603050405020304" pitchFamily="18" charset="0"/>
                <a:cs typeface="Times New Roman" panose="02020603050405020304" pitchFamily="18" charset="0"/>
              </a:rPr>
              <a:t> Bhattacharya</a:t>
            </a:r>
            <a:r>
              <a:rPr lang="en-US" sz="2000" baseline="30000" dirty="0">
                <a:latin typeface="Times New Roman" panose="02020603050405020304" pitchFamily="18" charset="0"/>
                <a:cs typeface="Times New Roman" panose="02020603050405020304" pitchFamily="18" charset="0"/>
              </a:rPr>
              <a:t>3</a:t>
            </a:r>
            <a:r>
              <a:rPr lang="en-US" sz="2000" dirty="0">
                <a:latin typeface="Times New Roman" panose="02020603050405020304" pitchFamily="18" charset="0"/>
                <a:cs typeface="Times New Roman" panose="02020603050405020304" pitchFamily="18" charset="0"/>
              </a:rPr>
              <a:t>, Sandip Sarkar</a:t>
            </a:r>
            <a:r>
              <a:rPr lang="en-US" sz="2000" baseline="30000" dirty="0">
                <a:latin typeface="Times New Roman" panose="02020603050405020304" pitchFamily="18" charset="0"/>
                <a:cs typeface="Times New Roman" panose="02020603050405020304" pitchFamily="18" charset="0"/>
              </a:rPr>
              <a:t>1, 2</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Supratik</a:t>
            </a:r>
            <a:r>
              <a:rPr lang="en-US" sz="2000" dirty="0">
                <a:latin typeface="Times New Roman" panose="02020603050405020304" pitchFamily="18" charset="0"/>
                <a:cs typeface="Times New Roman" panose="02020603050405020304" pitchFamily="18" charset="0"/>
              </a:rPr>
              <a:t> Mukhopadhyay</a:t>
            </a:r>
            <a:r>
              <a:rPr lang="en-US" sz="2000" baseline="30000" dirty="0">
                <a:latin typeface="Times New Roman" panose="02020603050405020304" pitchFamily="18" charset="0"/>
                <a:cs typeface="Times New Roman" panose="02020603050405020304" pitchFamily="18" charset="0"/>
              </a:rPr>
              <a:t>1, 2</a:t>
            </a:r>
            <a:r>
              <a:rPr lang="en-US" sz="2000" dirty="0">
                <a:latin typeface="Times New Roman" panose="02020603050405020304" pitchFamily="18" charset="0"/>
                <a:cs typeface="Times New Roman" panose="02020603050405020304" pitchFamily="18" charset="0"/>
              </a:rPr>
              <a:t>, Nayana Majumdar</a:t>
            </a:r>
            <a:r>
              <a:rPr lang="en-US" sz="2000" baseline="30000" dirty="0">
                <a:latin typeface="Times New Roman" panose="02020603050405020304" pitchFamily="18" charset="0"/>
                <a:cs typeface="Times New Roman" panose="02020603050405020304" pitchFamily="18" charset="0"/>
              </a:rPr>
              <a:t>1, 2</a:t>
            </a:r>
            <a:endParaRPr lang="en-US" sz="2000" dirty="0">
              <a:latin typeface="Times New Roman" panose="02020603050405020304" pitchFamily="18" charset="0"/>
              <a:cs typeface="Times New Roman" panose="02020603050405020304" pitchFamily="18" charset="0"/>
            </a:endParaRPr>
          </a:p>
          <a:p>
            <a:pPr algn="just"/>
            <a:r>
              <a:rPr lang="en-US" sz="1400" i="1" dirty="0">
                <a:latin typeface="Times New Roman" panose="02020603050405020304" pitchFamily="18" charset="0"/>
                <a:cs typeface="Times New Roman" panose="02020603050405020304" pitchFamily="18" charset="0"/>
              </a:rPr>
              <a:t>1. </a:t>
            </a:r>
            <a:r>
              <a:rPr lang="en-US" sz="1400" i="1" dirty="0" err="1">
                <a:latin typeface="Times New Roman" panose="02020603050405020304" pitchFamily="18" charset="0"/>
                <a:cs typeface="Times New Roman" panose="02020603050405020304" pitchFamily="18" charset="0"/>
              </a:rPr>
              <a:t>Saha</a:t>
            </a:r>
            <a:r>
              <a:rPr lang="en-US" sz="1400" i="1" dirty="0">
                <a:latin typeface="Times New Roman" panose="02020603050405020304" pitchFamily="18" charset="0"/>
                <a:cs typeface="Times New Roman" panose="02020603050405020304" pitchFamily="18" charset="0"/>
              </a:rPr>
              <a:t> </a:t>
            </a:r>
            <a:r>
              <a:rPr lang="en-US" sz="1400" i="1" dirty="0" err="1">
                <a:latin typeface="Times New Roman" panose="02020603050405020304" pitchFamily="18" charset="0"/>
                <a:cs typeface="Times New Roman" panose="02020603050405020304" pitchFamily="18" charset="0"/>
              </a:rPr>
              <a:t>Institue</a:t>
            </a:r>
            <a:r>
              <a:rPr lang="en-US" sz="1400" i="1" dirty="0">
                <a:latin typeface="Times New Roman" panose="02020603050405020304" pitchFamily="18" charset="0"/>
                <a:cs typeface="Times New Roman" panose="02020603050405020304" pitchFamily="18" charset="0"/>
              </a:rPr>
              <a:t> of Nuclear Physics, Kolkata, India</a:t>
            </a:r>
          </a:p>
          <a:p>
            <a:pPr algn="just"/>
            <a:r>
              <a:rPr lang="en-US" sz="1400" i="1" dirty="0">
                <a:latin typeface="Times New Roman" panose="02020603050405020304" pitchFamily="18" charset="0"/>
                <a:cs typeface="Times New Roman" panose="02020603050405020304" pitchFamily="18" charset="0"/>
              </a:rPr>
              <a:t>2. </a:t>
            </a:r>
            <a:r>
              <a:rPr lang="en-US" sz="1400" i="1" dirty="0" err="1">
                <a:latin typeface="Times New Roman" panose="02020603050405020304" pitchFamily="18" charset="0"/>
                <a:cs typeface="Times New Roman" panose="02020603050405020304" pitchFamily="18" charset="0"/>
              </a:rPr>
              <a:t>Homi</a:t>
            </a:r>
            <a:r>
              <a:rPr lang="en-US" sz="1400" i="1" dirty="0">
                <a:latin typeface="Times New Roman" panose="02020603050405020304" pitchFamily="18" charset="0"/>
                <a:cs typeface="Times New Roman" panose="02020603050405020304" pitchFamily="18" charset="0"/>
              </a:rPr>
              <a:t> Bhabha National Institute, Mumbai, India</a:t>
            </a:r>
          </a:p>
          <a:p>
            <a:pPr algn="just"/>
            <a:r>
              <a:rPr lang="en-US" sz="1400" i="1" dirty="0">
                <a:latin typeface="Times New Roman" panose="02020603050405020304" pitchFamily="18" charset="0"/>
                <a:cs typeface="Times New Roman" panose="02020603050405020304" pitchFamily="18" charset="0"/>
              </a:rPr>
              <a:t>3. Department of Physics, University of Calcutta, 92 A.P.C Road, Kolkata 700009, West Bengal, India</a:t>
            </a:r>
          </a:p>
          <a:p>
            <a:pPr marL="0" indent="0" algn="just">
              <a:buNone/>
            </a:pPr>
            <a:endParaRPr lang="en-US" sz="2000" dirty="0">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FCA5A458-83D2-42F3-8006-3E4C4700A899}"/>
              </a:ext>
            </a:extLst>
          </p:cNvPr>
          <p:cNvSpPr>
            <a:spLocks noGrp="1"/>
          </p:cNvSpPr>
          <p:nvPr>
            <p:ph type="dt" sz="half" idx="10"/>
          </p:nvPr>
        </p:nvSpPr>
        <p:spPr/>
        <p:txBody>
          <a:bodyPr/>
          <a:lstStyle/>
          <a:p>
            <a:r>
              <a:rPr lang="en-US"/>
              <a:t>2/18/2021</a:t>
            </a:r>
          </a:p>
        </p:txBody>
      </p:sp>
      <p:sp>
        <p:nvSpPr>
          <p:cNvPr id="5" name="Footer Placeholder 4">
            <a:extLst>
              <a:ext uri="{FF2B5EF4-FFF2-40B4-BE49-F238E27FC236}">
                <a16:creationId xmlns:a16="http://schemas.microsoft.com/office/drawing/2014/main" id="{2AD33E13-BF8D-446F-B3C0-CE6F2F56F89C}"/>
              </a:ext>
            </a:extLst>
          </p:cNvPr>
          <p:cNvSpPr>
            <a:spLocks noGrp="1"/>
          </p:cNvSpPr>
          <p:nvPr>
            <p:ph type="ftr" sz="quarter" idx="11"/>
          </p:nvPr>
        </p:nvSpPr>
        <p:spPr/>
        <p:txBody>
          <a:bodyPr/>
          <a:lstStyle/>
          <a:p>
            <a:r>
              <a:rPr lang="en-US"/>
              <a:t>RD51 miniweek 15-19 FEB, 2021</a:t>
            </a:r>
            <a:endParaRPr lang="en-US" dirty="0"/>
          </a:p>
        </p:txBody>
      </p:sp>
      <p:sp>
        <p:nvSpPr>
          <p:cNvPr id="6" name="Slide Number Placeholder 5">
            <a:extLst>
              <a:ext uri="{FF2B5EF4-FFF2-40B4-BE49-F238E27FC236}">
                <a16:creationId xmlns:a16="http://schemas.microsoft.com/office/drawing/2014/main" id="{679BF243-D631-4F62-81E5-116656AC554A}"/>
              </a:ext>
            </a:extLst>
          </p:cNvPr>
          <p:cNvSpPr>
            <a:spLocks noGrp="1"/>
          </p:cNvSpPr>
          <p:nvPr>
            <p:ph type="sldNum" sz="quarter" idx="12"/>
          </p:nvPr>
        </p:nvSpPr>
        <p:spPr/>
        <p:txBody>
          <a:bodyPr/>
          <a:lstStyle/>
          <a:p>
            <a:fld id="{25BA54BD-C84D-46CE-8B72-31BFB26ABA43}" type="slidenum">
              <a:rPr lang="en-US" smtClean="0"/>
              <a:t>16</a:t>
            </a:fld>
            <a:endParaRPr lang="en-US" dirty="0"/>
          </a:p>
        </p:txBody>
      </p:sp>
    </p:spTree>
    <p:extLst>
      <p:ext uri="{BB962C8B-B14F-4D97-AF65-F5344CB8AC3E}">
        <p14:creationId xmlns:p14="http://schemas.microsoft.com/office/powerpoint/2010/main" val="918620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C3762AF-FD5D-4864-8DDB-F6215B42126C}"/>
              </a:ext>
            </a:extLst>
          </p:cNvPr>
          <p:cNvSpPr>
            <a:spLocks noGrp="1"/>
          </p:cNvSpPr>
          <p:nvPr>
            <p:ph type="dt" sz="half" idx="10"/>
          </p:nvPr>
        </p:nvSpPr>
        <p:spPr/>
        <p:txBody>
          <a:bodyPr/>
          <a:lstStyle/>
          <a:p>
            <a:r>
              <a:rPr lang="en-US"/>
              <a:t>2/18/2021</a:t>
            </a:r>
          </a:p>
        </p:txBody>
      </p:sp>
      <p:sp>
        <p:nvSpPr>
          <p:cNvPr id="3" name="Footer Placeholder 2">
            <a:extLst>
              <a:ext uri="{FF2B5EF4-FFF2-40B4-BE49-F238E27FC236}">
                <a16:creationId xmlns:a16="http://schemas.microsoft.com/office/drawing/2014/main" id="{87A867C4-48B5-48A6-A7D4-3255101A664C}"/>
              </a:ext>
            </a:extLst>
          </p:cNvPr>
          <p:cNvSpPr>
            <a:spLocks noGrp="1"/>
          </p:cNvSpPr>
          <p:nvPr>
            <p:ph type="ftr" sz="quarter" idx="11"/>
          </p:nvPr>
        </p:nvSpPr>
        <p:spPr/>
        <p:txBody>
          <a:bodyPr/>
          <a:lstStyle/>
          <a:p>
            <a:r>
              <a:rPr lang="en-US"/>
              <a:t>RD51 miniweek 15-19 FEB, 2021</a:t>
            </a:r>
          </a:p>
        </p:txBody>
      </p:sp>
      <p:sp>
        <p:nvSpPr>
          <p:cNvPr id="4" name="Slide Number Placeholder 3">
            <a:extLst>
              <a:ext uri="{FF2B5EF4-FFF2-40B4-BE49-F238E27FC236}">
                <a16:creationId xmlns:a16="http://schemas.microsoft.com/office/drawing/2014/main" id="{EF834080-B931-4CE1-94D1-22D16CC3AC23}"/>
              </a:ext>
            </a:extLst>
          </p:cNvPr>
          <p:cNvSpPr>
            <a:spLocks noGrp="1"/>
          </p:cNvSpPr>
          <p:nvPr>
            <p:ph type="sldNum" sz="quarter" idx="12"/>
          </p:nvPr>
        </p:nvSpPr>
        <p:spPr/>
        <p:txBody>
          <a:bodyPr/>
          <a:lstStyle/>
          <a:p>
            <a:fld id="{25BA54BD-C84D-46CE-8B72-31BFB26ABA43}" type="slidenum">
              <a:rPr lang="en-US" smtClean="0"/>
              <a:t>17</a:t>
            </a:fld>
            <a:endParaRPr lang="en-US"/>
          </a:p>
        </p:txBody>
      </p:sp>
      <p:sp>
        <p:nvSpPr>
          <p:cNvPr id="5" name="TextBox 4">
            <a:extLst>
              <a:ext uri="{FF2B5EF4-FFF2-40B4-BE49-F238E27FC236}">
                <a16:creationId xmlns:a16="http://schemas.microsoft.com/office/drawing/2014/main" id="{7707ADD4-E8AB-4A5E-847B-972EA8E9539E}"/>
              </a:ext>
            </a:extLst>
          </p:cNvPr>
          <p:cNvSpPr txBox="1"/>
          <p:nvPr/>
        </p:nvSpPr>
        <p:spPr>
          <a:xfrm>
            <a:off x="2017712" y="2590800"/>
            <a:ext cx="8153400" cy="1323439"/>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8000" b="1" dirty="0">
                <a:ln/>
                <a:solidFill>
                  <a:schemeClr val="accent3"/>
                </a:solidFill>
                <a:latin typeface="Times New Roman" panose="02020603050405020304" pitchFamily="18" charset="0"/>
                <a:cs typeface="Times New Roman" panose="02020603050405020304" pitchFamily="18" charset="0"/>
              </a:rPr>
              <a:t>Thank you</a:t>
            </a:r>
          </a:p>
        </p:txBody>
      </p:sp>
    </p:spTree>
    <p:extLst>
      <p:ext uri="{BB962C8B-B14F-4D97-AF65-F5344CB8AC3E}">
        <p14:creationId xmlns:p14="http://schemas.microsoft.com/office/powerpoint/2010/main" val="2617491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05667-C89A-442B-9A5A-64EC720F6E46}"/>
              </a:ext>
            </a:extLst>
          </p:cNvPr>
          <p:cNvSpPr>
            <a:spLocks noGrp="1"/>
          </p:cNvSpPr>
          <p:nvPr>
            <p:ph type="title"/>
          </p:nvPr>
        </p:nvSpPr>
        <p:spPr/>
        <p:txBody>
          <a:bodyPr/>
          <a:lstStyle/>
          <a:p>
            <a:pPr algn="ctr"/>
            <a:r>
              <a:rPr lang="en-US" dirty="0"/>
              <a:t>Back up slides</a:t>
            </a:r>
          </a:p>
        </p:txBody>
      </p:sp>
      <p:sp>
        <p:nvSpPr>
          <p:cNvPr id="3" name="Date Placeholder 2">
            <a:extLst>
              <a:ext uri="{FF2B5EF4-FFF2-40B4-BE49-F238E27FC236}">
                <a16:creationId xmlns:a16="http://schemas.microsoft.com/office/drawing/2014/main" id="{7D4E806F-2B98-4FC1-BCDF-C28DDC55C307}"/>
              </a:ext>
            </a:extLst>
          </p:cNvPr>
          <p:cNvSpPr>
            <a:spLocks noGrp="1"/>
          </p:cNvSpPr>
          <p:nvPr>
            <p:ph type="dt" sz="half" idx="10"/>
          </p:nvPr>
        </p:nvSpPr>
        <p:spPr/>
        <p:txBody>
          <a:bodyPr/>
          <a:lstStyle/>
          <a:p>
            <a:r>
              <a:rPr lang="en-US"/>
              <a:t>2/18/2021</a:t>
            </a:r>
          </a:p>
        </p:txBody>
      </p:sp>
      <p:sp>
        <p:nvSpPr>
          <p:cNvPr id="4" name="Footer Placeholder 3">
            <a:extLst>
              <a:ext uri="{FF2B5EF4-FFF2-40B4-BE49-F238E27FC236}">
                <a16:creationId xmlns:a16="http://schemas.microsoft.com/office/drawing/2014/main" id="{86A7E068-AE06-4358-8E62-B7DB665BC089}"/>
              </a:ext>
            </a:extLst>
          </p:cNvPr>
          <p:cNvSpPr>
            <a:spLocks noGrp="1"/>
          </p:cNvSpPr>
          <p:nvPr>
            <p:ph type="ftr" sz="quarter" idx="11"/>
          </p:nvPr>
        </p:nvSpPr>
        <p:spPr/>
        <p:txBody>
          <a:bodyPr/>
          <a:lstStyle/>
          <a:p>
            <a:r>
              <a:rPr lang="en-US"/>
              <a:t>RD51 miniweek 15-19 FEB, 2021</a:t>
            </a:r>
          </a:p>
        </p:txBody>
      </p:sp>
      <p:sp>
        <p:nvSpPr>
          <p:cNvPr id="5" name="Slide Number Placeholder 4">
            <a:extLst>
              <a:ext uri="{FF2B5EF4-FFF2-40B4-BE49-F238E27FC236}">
                <a16:creationId xmlns:a16="http://schemas.microsoft.com/office/drawing/2014/main" id="{D5CBAA2B-DA58-4868-BD16-E2F890010B89}"/>
              </a:ext>
            </a:extLst>
          </p:cNvPr>
          <p:cNvSpPr>
            <a:spLocks noGrp="1"/>
          </p:cNvSpPr>
          <p:nvPr>
            <p:ph type="sldNum" sz="quarter" idx="12"/>
          </p:nvPr>
        </p:nvSpPr>
        <p:spPr/>
        <p:txBody>
          <a:bodyPr/>
          <a:lstStyle/>
          <a:p>
            <a:fld id="{25BA54BD-C84D-46CE-8B72-31BFB26ABA43}" type="slidenum">
              <a:rPr lang="en-US" smtClean="0"/>
              <a:t>18</a:t>
            </a:fld>
            <a:endParaRPr lang="en-US"/>
          </a:p>
        </p:txBody>
      </p:sp>
    </p:spTree>
    <p:extLst>
      <p:ext uri="{BB962C8B-B14F-4D97-AF65-F5344CB8AC3E}">
        <p14:creationId xmlns:p14="http://schemas.microsoft.com/office/powerpoint/2010/main" val="671415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19CBF-05EB-4126-B767-11B84D3465A1}"/>
              </a:ext>
            </a:extLst>
          </p:cNvPr>
          <p:cNvSpPr>
            <a:spLocks noGrp="1"/>
          </p:cNvSpPr>
          <p:nvPr>
            <p:ph type="title"/>
          </p:nvPr>
        </p:nvSpPr>
        <p:spPr/>
        <p:txBody>
          <a:bodyPr/>
          <a:lstStyle/>
          <a:p>
            <a:pPr algn="ctr"/>
            <a:r>
              <a:rPr lang="en-US" dirty="0">
                <a:cs typeface="Times New Roman" panose="02020603050405020304" pitchFamily="18" charset="0"/>
              </a:rPr>
              <a:t>Boundary Conditions for RPC</a:t>
            </a:r>
          </a:p>
        </p:txBody>
      </p:sp>
      <p:sp>
        <p:nvSpPr>
          <p:cNvPr id="3" name="Content Placeholder 2">
            <a:extLst>
              <a:ext uri="{FF2B5EF4-FFF2-40B4-BE49-F238E27FC236}">
                <a16:creationId xmlns:a16="http://schemas.microsoft.com/office/drawing/2014/main" id="{5B0008AC-009D-4732-85A0-9E28ACA84E7D}"/>
              </a:ext>
            </a:extLst>
          </p:cNvPr>
          <p:cNvSpPr>
            <a:spLocks noGrp="1"/>
          </p:cNvSpPr>
          <p:nvPr>
            <p:ph idx="1"/>
          </p:nvPr>
        </p:nvSpPr>
        <p:spPr/>
        <p:txBody>
          <a:bodyPr/>
          <a:lstStyle/>
          <a:p>
            <a:pPr marL="457200" indent="-457200">
              <a:buFont typeface="+mj-lt"/>
              <a:buAutoNum type="arabicPeriod"/>
            </a:pPr>
            <a:r>
              <a:rPr lang="en-US" dirty="0"/>
              <a:t>The outflow of electrons through anode and that of positive ions through cathode has been taken care of by assuming that there drift of these charged species through respective electrodes.</a:t>
            </a:r>
          </a:p>
          <a:p>
            <a:pPr marL="457200" indent="-457200">
              <a:buFont typeface="+mj-lt"/>
              <a:buAutoNum type="arabicPeriod"/>
            </a:pPr>
            <a:r>
              <a:rPr lang="en-US" dirty="0"/>
              <a:t>The dimension of the simulation volume was chosen such a way that it can contain the whole avalanche and streamer.</a:t>
            </a:r>
          </a:p>
          <a:p>
            <a:pPr marL="457200" indent="-457200">
              <a:buFont typeface="+mj-lt"/>
              <a:buAutoNum type="arabicPeriod"/>
            </a:pPr>
            <a:r>
              <a:rPr lang="en-US" dirty="0"/>
              <a:t>The electrodes are made of Bakelite or glass, none of which have scintillation property, so the photon flux from the electrodes has been set to zero. </a:t>
            </a:r>
          </a:p>
        </p:txBody>
      </p:sp>
      <p:sp>
        <p:nvSpPr>
          <p:cNvPr id="4" name="Date Placeholder 3">
            <a:extLst>
              <a:ext uri="{FF2B5EF4-FFF2-40B4-BE49-F238E27FC236}">
                <a16:creationId xmlns:a16="http://schemas.microsoft.com/office/drawing/2014/main" id="{865C24EB-BF96-4A36-B383-E1DE563DB2EF}"/>
              </a:ext>
            </a:extLst>
          </p:cNvPr>
          <p:cNvSpPr>
            <a:spLocks noGrp="1"/>
          </p:cNvSpPr>
          <p:nvPr>
            <p:ph type="dt" sz="half" idx="10"/>
          </p:nvPr>
        </p:nvSpPr>
        <p:spPr/>
        <p:txBody>
          <a:bodyPr/>
          <a:lstStyle/>
          <a:p>
            <a:r>
              <a:rPr lang="en-US"/>
              <a:t>2/18/2021</a:t>
            </a:r>
          </a:p>
        </p:txBody>
      </p:sp>
      <p:sp>
        <p:nvSpPr>
          <p:cNvPr id="5" name="Footer Placeholder 4">
            <a:extLst>
              <a:ext uri="{FF2B5EF4-FFF2-40B4-BE49-F238E27FC236}">
                <a16:creationId xmlns:a16="http://schemas.microsoft.com/office/drawing/2014/main" id="{278999FC-F38D-4539-BF34-8A4A230B8173}"/>
              </a:ext>
            </a:extLst>
          </p:cNvPr>
          <p:cNvSpPr>
            <a:spLocks noGrp="1"/>
          </p:cNvSpPr>
          <p:nvPr>
            <p:ph type="ftr" sz="quarter" idx="11"/>
          </p:nvPr>
        </p:nvSpPr>
        <p:spPr/>
        <p:txBody>
          <a:bodyPr/>
          <a:lstStyle/>
          <a:p>
            <a:r>
              <a:rPr lang="en-US"/>
              <a:t>RD51 miniweek 15-19 FEB, 2021</a:t>
            </a:r>
            <a:endParaRPr lang="en-US" dirty="0"/>
          </a:p>
        </p:txBody>
      </p:sp>
      <p:sp>
        <p:nvSpPr>
          <p:cNvPr id="6" name="Slide Number Placeholder 5">
            <a:extLst>
              <a:ext uri="{FF2B5EF4-FFF2-40B4-BE49-F238E27FC236}">
                <a16:creationId xmlns:a16="http://schemas.microsoft.com/office/drawing/2014/main" id="{66E5B6AB-3776-4B6A-A040-616E084D5D34}"/>
              </a:ext>
            </a:extLst>
          </p:cNvPr>
          <p:cNvSpPr>
            <a:spLocks noGrp="1"/>
          </p:cNvSpPr>
          <p:nvPr>
            <p:ph type="sldNum" sz="quarter" idx="12"/>
          </p:nvPr>
        </p:nvSpPr>
        <p:spPr/>
        <p:txBody>
          <a:bodyPr/>
          <a:lstStyle/>
          <a:p>
            <a:fld id="{25BA54BD-C84D-46CE-8B72-31BFB26ABA43}" type="slidenum">
              <a:rPr lang="en-US" smtClean="0"/>
              <a:t>19</a:t>
            </a:fld>
            <a:endParaRPr lang="en-US" dirty="0"/>
          </a:p>
        </p:txBody>
      </p:sp>
    </p:spTree>
    <p:extLst>
      <p:ext uri="{BB962C8B-B14F-4D97-AF65-F5344CB8AC3E}">
        <p14:creationId xmlns:p14="http://schemas.microsoft.com/office/powerpoint/2010/main" val="3301459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76AD3-21B6-4729-9D1C-F9C336D2C598}"/>
              </a:ext>
            </a:extLst>
          </p:cNvPr>
          <p:cNvSpPr>
            <a:spLocks noGrp="1"/>
          </p:cNvSpPr>
          <p:nvPr>
            <p:ph type="title"/>
          </p:nvPr>
        </p:nvSpPr>
        <p:spPr/>
        <p:txBody>
          <a:bodyPr/>
          <a:lstStyle/>
          <a:p>
            <a:pPr algn="ctr"/>
            <a:r>
              <a:rPr lang="en-US" dirty="0"/>
              <a:t>Motivation</a:t>
            </a:r>
          </a:p>
        </p:txBody>
      </p:sp>
      <p:sp>
        <p:nvSpPr>
          <p:cNvPr id="3" name="Content Placeholder 2">
            <a:extLst>
              <a:ext uri="{FF2B5EF4-FFF2-40B4-BE49-F238E27FC236}">
                <a16:creationId xmlns:a16="http://schemas.microsoft.com/office/drawing/2014/main" id="{EB41237E-9C1B-4901-A0A0-C48BB132D178}"/>
              </a:ext>
            </a:extLst>
          </p:cNvPr>
          <p:cNvSpPr>
            <a:spLocks noGrp="1"/>
          </p:cNvSpPr>
          <p:nvPr>
            <p:ph idx="1"/>
          </p:nvPr>
        </p:nvSpPr>
        <p:spPr/>
        <p:txBody>
          <a:bodyPr>
            <a:noAutofit/>
          </a:bodyPr>
          <a:lstStyle/>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The gaseous detectors are known for their excellent time resolution, good spatial resolution. They have large area coverage and small response time. These advantages have made them an important tool of many present and future experiments.</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Understanding the governing physics of these detectors help to improve them.</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Moreover if one can simulate avalanche and streamer probability of the gaseous detectors it will help identifying potential alternative gas mixtures without carrying out experiments.</a:t>
            </a: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Many attempts have been made to simulate these detectors following Monte Carlo method or hydrodynamic approach. [</a:t>
            </a:r>
            <a:r>
              <a:rPr lang="en-US" sz="2000" b="0" i="0" u="none" strike="noStrike" baseline="0" dirty="0">
                <a:solidFill>
                  <a:schemeClr val="tx1"/>
                </a:solidFill>
                <a:latin typeface="Times New Roman" panose="02020603050405020304" pitchFamily="18" charset="0"/>
                <a:cs typeface="Times New Roman" panose="02020603050405020304" pitchFamily="18" charset="0"/>
              </a:rPr>
              <a:t>W. </a:t>
            </a:r>
            <a:r>
              <a:rPr lang="en-US" sz="2000" b="0" i="0" u="none" strike="noStrike" baseline="0" dirty="0" err="1">
                <a:solidFill>
                  <a:schemeClr val="tx1"/>
                </a:solidFill>
                <a:latin typeface="Times New Roman" panose="02020603050405020304" pitchFamily="18" charset="0"/>
                <a:cs typeface="Times New Roman" panose="02020603050405020304" pitchFamily="18" charset="0"/>
              </a:rPr>
              <a:t>Riegler</a:t>
            </a:r>
            <a:r>
              <a:rPr lang="en-US" sz="2000" dirty="0">
                <a:solidFill>
                  <a:schemeClr val="tx1"/>
                </a:solidFill>
                <a:latin typeface="Times New Roman" panose="02020603050405020304" pitchFamily="18" charset="0"/>
                <a:cs typeface="Times New Roman" panose="02020603050405020304" pitchFamily="18" charset="0"/>
              </a:rPr>
              <a:t> et al </a:t>
            </a:r>
            <a:r>
              <a:rPr lang="en-US" sz="2000" b="0" i="1" u="none" strike="noStrike" baseline="0" dirty="0">
                <a:solidFill>
                  <a:schemeClr val="tx1"/>
                </a:solidFill>
                <a:latin typeface="Times New Roman" panose="02020603050405020304" pitchFamily="18" charset="0"/>
                <a:cs typeface="Times New Roman" panose="02020603050405020304" pitchFamily="18" charset="0"/>
              </a:rPr>
              <a:t>NIM A </a:t>
            </a:r>
            <a:r>
              <a:rPr lang="en-US" sz="2000" b="1" i="0" u="none" strike="noStrike" baseline="0" dirty="0">
                <a:solidFill>
                  <a:schemeClr val="tx1"/>
                </a:solidFill>
                <a:latin typeface="Times New Roman" panose="02020603050405020304" pitchFamily="18" charset="0"/>
                <a:cs typeface="Times New Roman" panose="02020603050405020304" pitchFamily="18" charset="0"/>
              </a:rPr>
              <a:t>500 </a:t>
            </a:r>
            <a:r>
              <a:rPr lang="en-US" sz="2000" b="0" i="0" u="none" strike="noStrike" baseline="0" dirty="0">
                <a:solidFill>
                  <a:schemeClr val="tx1"/>
                </a:solidFill>
                <a:latin typeface="Times New Roman" panose="02020603050405020304" pitchFamily="18" charset="0"/>
                <a:cs typeface="Times New Roman" panose="02020603050405020304" pitchFamily="18" charset="0"/>
              </a:rPr>
              <a:t>(2003) 144;</a:t>
            </a:r>
            <a:r>
              <a:rPr lang="en-US" sz="2000" dirty="0">
                <a:solidFill>
                  <a:schemeClr val="tx1"/>
                </a:solidFill>
                <a:latin typeface="Times New Roman" panose="02020603050405020304" pitchFamily="18" charset="0"/>
                <a:cs typeface="Times New Roman" panose="02020603050405020304" pitchFamily="18" charset="0"/>
              </a:rPr>
              <a:t> </a:t>
            </a:r>
            <a:r>
              <a:rPr lang="en-US" sz="2000" b="0" i="0" u="none" strike="noStrike" baseline="0" dirty="0">
                <a:solidFill>
                  <a:schemeClr val="tx1"/>
                </a:solidFill>
                <a:latin typeface="Times New Roman" panose="02020603050405020304" pitchFamily="18" charset="0"/>
                <a:cs typeface="Times New Roman" panose="02020603050405020304" pitchFamily="18" charset="0"/>
              </a:rPr>
              <a:t>D. </a:t>
            </a:r>
            <a:r>
              <a:rPr lang="en-US" sz="2000" b="0" i="0" u="none" strike="noStrike" baseline="0" dirty="0" err="1">
                <a:solidFill>
                  <a:schemeClr val="tx1"/>
                </a:solidFill>
                <a:latin typeface="Times New Roman" panose="02020603050405020304" pitchFamily="18" charset="0"/>
                <a:cs typeface="Times New Roman" panose="02020603050405020304" pitchFamily="18" charset="0"/>
              </a:rPr>
              <a:t>Bosnjakovic</a:t>
            </a:r>
            <a:r>
              <a:rPr lang="en-US" sz="2000" b="0" i="0" u="none" strike="noStrike" baseline="0" dirty="0">
                <a:solidFill>
                  <a:schemeClr val="tx1"/>
                </a:solidFill>
                <a:latin typeface="Times New Roman" panose="02020603050405020304" pitchFamily="18" charset="0"/>
                <a:cs typeface="Times New Roman" panose="02020603050405020304" pitchFamily="18" charset="0"/>
              </a:rPr>
              <a:t> et al., 2014 </a:t>
            </a:r>
            <a:r>
              <a:rPr lang="en-US" sz="2000" b="0" i="1" u="none" strike="noStrike" baseline="0" dirty="0">
                <a:solidFill>
                  <a:schemeClr val="tx1"/>
                </a:solidFill>
                <a:latin typeface="Times New Roman" panose="02020603050405020304" pitchFamily="18" charset="0"/>
                <a:cs typeface="Times New Roman" panose="02020603050405020304" pitchFamily="18" charset="0"/>
              </a:rPr>
              <a:t>JINST </a:t>
            </a:r>
            <a:r>
              <a:rPr lang="en-US" sz="2000" b="1" i="0" u="none" strike="noStrike" baseline="0" dirty="0">
                <a:solidFill>
                  <a:schemeClr val="tx1"/>
                </a:solidFill>
                <a:latin typeface="Times New Roman" panose="02020603050405020304" pitchFamily="18" charset="0"/>
                <a:cs typeface="Times New Roman" panose="02020603050405020304" pitchFamily="18" charset="0"/>
              </a:rPr>
              <a:t>9 </a:t>
            </a:r>
            <a:r>
              <a:rPr lang="en-US" sz="2000" b="0" i="0" u="none" strike="noStrike" baseline="0" dirty="0">
                <a:solidFill>
                  <a:schemeClr val="tx1"/>
                </a:solidFill>
                <a:latin typeface="Times New Roman" panose="02020603050405020304" pitchFamily="18" charset="0"/>
                <a:cs typeface="Times New Roman" panose="02020603050405020304" pitchFamily="18" charset="0"/>
              </a:rPr>
              <a:t>P09012;</a:t>
            </a:r>
            <a:r>
              <a:rPr lang="en-US" sz="2000" dirty="0">
                <a:solidFill>
                  <a:schemeClr val="tx1"/>
                </a:solidFill>
                <a:latin typeface="Times New Roman" panose="02020603050405020304" pitchFamily="18" charset="0"/>
                <a:cs typeface="Times New Roman" panose="02020603050405020304" pitchFamily="18" charset="0"/>
              </a:rPr>
              <a:t> </a:t>
            </a:r>
            <a:r>
              <a:rPr lang="en-US" sz="2000" b="0" i="0" u="none" strike="noStrike" baseline="0" dirty="0">
                <a:solidFill>
                  <a:schemeClr val="tx1"/>
                </a:solidFill>
                <a:latin typeface="Times New Roman" panose="02020603050405020304" pitchFamily="18" charset="0"/>
                <a:cs typeface="Times New Roman" panose="02020603050405020304" pitchFamily="18" charset="0"/>
              </a:rPr>
              <a:t>A. </a:t>
            </a:r>
            <a:r>
              <a:rPr lang="en-US" sz="2000" b="0" i="0" u="none" strike="noStrike" baseline="0" dirty="0" err="1">
                <a:solidFill>
                  <a:schemeClr val="tx1"/>
                </a:solidFill>
                <a:latin typeface="Times New Roman" panose="02020603050405020304" pitchFamily="18" charset="0"/>
                <a:cs typeface="Times New Roman" panose="02020603050405020304" pitchFamily="18" charset="0"/>
              </a:rPr>
              <a:t>Moshaii</a:t>
            </a:r>
            <a:r>
              <a:rPr lang="en-US" sz="2000" b="0" i="0" u="none" strike="noStrike" baseline="0" dirty="0">
                <a:solidFill>
                  <a:schemeClr val="tx1"/>
                </a:solidFill>
                <a:latin typeface="Times New Roman" panose="02020603050405020304" pitchFamily="18" charset="0"/>
                <a:cs typeface="Times New Roman" panose="02020603050405020304" pitchFamily="18" charset="0"/>
              </a:rPr>
              <a:t> et al, </a:t>
            </a:r>
            <a:r>
              <a:rPr lang="en-US" sz="2000" b="0" i="1" u="none" strike="noStrike" baseline="0" dirty="0">
                <a:solidFill>
                  <a:schemeClr val="tx1"/>
                </a:solidFill>
                <a:latin typeface="Times New Roman" panose="02020603050405020304" pitchFamily="18" charset="0"/>
                <a:cs typeface="Times New Roman" panose="02020603050405020304" pitchFamily="18" charset="0"/>
              </a:rPr>
              <a:t>NIM A </a:t>
            </a:r>
            <a:r>
              <a:rPr lang="en-US" sz="2000" b="1" i="0" u="none" strike="noStrike" baseline="0" dirty="0">
                <a:solidFill>
                  <a:schemeClr val="tx1"/>
                </a:solidFill>
                <a:latin typeface="Times New Roman" panose="02020603050405020304" pitchFamily="18" charset="0"/>
                <a:cs typeface="Times New Roman" panose="02020603050405020304" pitchFamily="18" charset="0"/>
              </a:rPr>
              <a:t>661 </a:t>
            </a:r>
            <a:r>
              <a:rPr lang="en-US" sz="2000" b="0" i="0" u="none" strike="noStrike" baseline="0" dirty="0">
                <a:solidFill>
                  <a:schemeClr val="tx1"/>
                </a:solidFill>
                <a:latin typeface="Times New Roman" panose="02020603050405020304" pitchFamily="18" charset="0"/>
                <a:cs typeface="Times New Roman" panose="02020603050405020304" pitchFamily="18" charset="0"/>
              </a:rPr>
              <a:t>(2012) S168;</a:t>
            </a:r>
            <a:r>
              <a:rPr lang="en-US" sz="2000" dirty="0">
                <a:solidFill>
                  <a:schemeClr val="tx1"/>
                </a:solidFill>
                <a:latin typeface="Times New Roman" panose="02020603050405020304" pitchFamily="18" charset="0"/>
                <a:cs typeface="Times New Roman" panose="02020603050405020304" pitchFamily="18" charset="0"/>
              </a:rPr>
              <a:t> </a:t>
            </a:r>
            <a:r>
              <a:rPr lang="en-US" sz="2000" b="0" i="0" u="none" strike="noStrike" baseline="0" dirty="0">
                <a:solidFill>
                  <a:schemeClr val="tx1"/>
                </a:solidFill>
                <a:latin typeface="Times New Roman" panose="02020603050405020304" pitchFamily="18" charset="0"/>
                <a:cs typeface="Times New Roman" panose="02020603050405020304" pitchFamily="18" charset="0"/>
              </a:rPr>
              <a:t>D. </a:t>
            </a:r>
            <a:r>
              <a:rPr lang="en-US" sz="2000" b="0" i="0" u="none" strike="noStrike" baseline="0" dirty="0" err="1">
                <a:solidFill>
                  <a:schemeClr val="tx1"/>
                </a:solidFill>
                <a:latin typeface="Times New Roman" panose="02020603050405020304" pitchFamily="18" charset="0"/>
                <a:cs typeface="Times New Roman" panose="02020603050405020304" pitchFamily="18" charset="0"/>
              </a:rPr>
              <a:t>Bošnjakovic</a:t>
            </a:r>
            <a:r>
              <a:rPr lang="en-US" sz="2000" dirty="0">
                <a:solidFill>
                  <a:schemeClr val="tx1"/>
                </a:solidFill>
                <a:latin typeface="Times New Roman" panose="02020603050405020304" pitchFamily="18" charset="0"/>
                <a:cs typeface="Times New Roman" panose="02020603050405020304" pitchFamily="18" charset="0"/>
              </a:rPr>
              <a:t> et al, </a:t>
            </a:r>
            <a:r>
              <a:rPr lang="en-US" sz="2000" b="0" i="1" u="none" strike="noStrike" baseline="0" dirty="0">
                <a:solidFill>
                  <a:schemeClr val="tx1"/>
                </a:solidFill>
                <a:latin typeface="Times New Roman" panose="02020603050405020304" pitchFamily="18" charset="0"/>
                <a:cs typeface="Times New Roman" panose="02020603050405020304" pitchFamily="18" charset="0"/>
              </a:rPr>
              <a:t>J. Phys. D </a:t>
            </a:r>
            <a:r>
              <a:rPr lang="en-US" sz="2000" b="1" i="0" u="none" strike="noStrike" baseline="0" dirty="0">
                <a:solidFill>
                  <a:schemeClr val="tx1"/>
                </a:solidFill>
                <a:latin typeface="Times New Roman" panose="02020603050405020304" pitchFamily="18" charset="0"/>
                <a:cs typeface="Times New Roman" panose="02020603050405020304" pitchFamily="18" charset="0"/>
              </a:rPr>
              <a:t>49 </a:t>
            </a:r>
            <a:r>
              <a:rPr lang="en-US" sz="2000" b="0" i="0" u="none" strike="noStrike" baseline="0" dirty="0">
                <a:solidFill>
                  <a:schemeClr val="tx1"/>
                </a:solidFill>
                <a:latin typeface="Times New Roman" panose="02020603050405020304" pitchFamily="18" charset="0"/>
                <a:cs typeface="Times New Roman" panose="02020603050405020304" pitchFamily="18" charset="0"/>
              </a:rPr>
              <a:t>(2016) 405201.]</a:t>
            </a:r>
            <a:endParaRPr lang="en-US" sz="2000" dirty="0">
              <a:solidFill>
                <a:schemeClr val="tx1"/>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n-US" sz="2000" dirty="0">
                <a:solidFill>
                  <a:schemeClr val="tx1"/>
                </a:solidFill>
                <a:latin typeface="Times New Roman" panose="02020603050405020304" pitchFamily="18" charset="0"/>
                <a:cs typeface="Times New Roman" panose="02020603050405020304" pitchFamily="18" charset="0"/>
              </a:rPr>
              <a:t>Here a hydrodynamic approach will be described to simulate RPC and GEM. The simulated results have been compared with experimental data to validate the model. </a:t>
            </a:r>
          </a:p>
          <a:p>
            <a:pPr marL="457200" indent="-457200">
              <a:buFont typeface="+mj-lt"/>
              <a:buAutoNum type="arabicPeriod"/>
            </a:pPr>
            <a:endParaRPr lang="en-US" sz="2000" dirty="0">
              <a:solidFill>
                <a:schemeClr val="tx1"/>
              </a:solidFill>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9F2DEB07-C546-4171-B736-CA608952E196}"/>
              </a:ext>
            </a:extLst>
          </p:cNvPr>
          <p:cNvSpPr>
            <a:spLocks noGrp="1"/>
          </p:cNvSpPr>
          <p:nvPr>
            <p:ph type="dt" sz="half" idx="10"/>
          </p:nvPr>
        </p:nvSpPr>
        <p:spPr/>
        <p:txBody>
          <a:bodyPr/>
          <a:lstStyle/>
          <a:p>
            <a:r>
              <a:rPr lang="en-US"/>
              <a:t>2/18/2021</a:t>
            </a:r>
          </a:p>
        </p:txBody>
      </p:sp>
      <p:sp>
        <p:nvSpPr>
          <p:cNvPr id="5" name="Footer Placeholder 4">
            <a:extLst>
              <a:ext uri="{FF2B5EF4-FFF2-40B4-BE49-F238E27FC236}">
                <a16:creationId xmlns:a16="http://schemas.microsoft.com/office/drawing/2014/main" id="{06BFBCCF-0ABA-47D3-A5F9-B51B7DD25BFB}"/>
              </a:ext>
            </a:extLst>
          </p:cNvPr>
          <p:cNvSpPr>
            <a:spLocks noGrp="1"/>
          </p:cNvSpPr>
          <p:nvPr>
            <p:ph type="ftr" sz="quarter" idx="11"/>
          </p:nvPr>
        </p:nvSpPr>
        <p:spPr/>
        <p:txBody>
          <a:bodyPr/>
          <a:lstStyle/>
          <a:p>
            <a:r>
              <a:rPr lang="en-US"/>
              <a:t>RD51 miniweek 15-19 FEB, 2021</a:t>
            </a:r>
            <a:endParaRPr lang="en-US" dirty="0"/>
          </a:p>
        </p:txBody>
      </p:sp>
      <p:sp>
        <p:nvSpPr>
          <p:cNvPr id="6" name="Slide Number Placeholder 5">
            <a:extLst>
              <a:ext uri="{FF2B5EF4-FFF2-40B4-BE49-F238E27FC236}">
                <a16:creationId xmlns:a16="http://schemas.microsoft.com/office/drawing/2014/main" id="{EC905040-7C88-4605-8A70-6B7076AED013}"/>
              </a:ext>
            </a:extLst>
          </p:cNvPr>
          <p:cNvSpPr>
            <a:spLocks noGrp="1"/>
          </p:cNvSpPr>
          <p:nvPr>
            <p:ph type="sldNum" sz="quarter" idx="12"/>
          </p:nvPr>
        </p:nvSpPr>
        <p:spPr/>
        <p:txBody>
          <a:bodyPr/>
          <a:lstStyle/>
          <a:p>
            <a:fld id="{25BA54BD-C84D-46CE-8B72-31BFB26ABA43}" type="slidenum">
              <a:rPr lang="en-US" smtClean="0"/>
              <a:t>2</a:t>
            </a:fld>
            <a:endParaRPr lang="en-US" dirty="0"/>
          </a:p>
        </p:txBody>
      </p:sp>
    </p:spTree>
    <p:extLst>
      <p:ext uri="{BB962C8B-B14F-4D97-AF65-F5344CB8AC3E}">
        <p14:creationId xmlns:p14="http://schemas.microsoft.com/office/powerpoint/2010/main" val="153693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FFA48BA-F22C-43AE-9BF6-FF97A138A6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4282" y="1180471"/>
            <a:ext cx="2140848" cy="4159797"/>
          </a:xfrm>
          <a:prstGeom prst="rect">
            <a:avLst/>
          </a:prstGeom>
        </p:spPr>
      </p:pic>
      <p:pic>
        <p:nvPicPr>
          <p:cNvPr id="5" name="Picture 4">
            <a:extLst>
              <a:ext uri="{FF2B5EF4-FFF2-40B4-BE49-F238E27FC236}">
                <a16:creationId xmlns:a16="http://schemas.microsoft.com/office/drawing/2014/main" id="{7B8583B0-C27E-495E-AE55-DE836BEC0D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35627" y="1865862"/>
            <a:ext cx="1142394" cy="2633079"/>
          </a:xfrm>
          <a:prstGeom prst="rect">
            <a:avLst/>
          </a:prstGeom>
        </p:spPr>
      </p:pic>
      <p:pic>
        <p:nvPicPr>
          <p:cNvPr id="7" name="Picture 6">
            <a:extLst>
              <a:ext uri="{FF2B5EF4-FFF2-40B4-BE49-F238E27FC236}">
                <a16:creationId xmlns:a16="http://schemas.microsoft.com/office/drawing/2014/main" id="{4D3864EC-D8D4-4034-9EAC-CA4D9AD177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12563" y="1865862"/>
            <a:ext cx="847537" cy="2633079"/>
          </a:xfrm>
          <a:prstGeom prst="rect">
            <a:avLst/>
          </a:prstGeom>
        </p:spPr>
      </p:pic>
      <p:sp>
        <p:nvSpPr>
          <p:cNvPr id="8" name="TextBox 7">
            <a:extLst>
              <a:ext uri="{FF2B5EF4-FFF2-40B4-BE49-F238E27FC236}">
                <a16:creationId xmlns:a16="http://schemas.microsoft.com/office/drawing/2014/main" id="{63B2C08E-523D-4978-AAFB-445FD607A6DB}"/>
              </a:ext>
            </a:extLst>
          </p:cNvPr>
          <p:cNvSpPr txBox="1"/>
          <p:nvPr/>
        </p:nvSpPr>
        <p:spPr>
          <a:xfrm>
            <a:off x="6694132" y="5723571"/>
            <a:ext cx="2005296" cy="461545"/>
          </a:xfrm>
          <a:prstGeom prst="rect">
            <a:avLst/>
          </a:prstGeom>
          <a:noFill/>
        </p:spPr>
        <p:txBody>
          <a:bodyPr wrap="square" rtlCol="0">
            <a:spAutoFit/>
          </a:bodyPr>
          <a:lstStyle/>
          <a:p>
            <a:pPr algn="ctr"/>
            <a:r>
              <a:rPr lang="en-US" sz="2399" dirty="0"/>
              <a:t>Time= 19 ns</a:t>
            </a:r>
          </a:p>
        </p:txBody>
      </p:sp>
      <p:sp>
        <p:nvSpPr>
          <p:cNvPr id="9" name="TextBox 8">
            <a:extLst>
              <a:ext uri="{FF2B5EF4-FFF2-40B4-BE49-F238E27FC236}">
                <a16:creationId xmlns:a16="http://schemas.microsoft.com/office/drawing/2014/main" id="{FD3A1CAB-D65D-4AC6-984B-5DC1ADBD0A09}"/>
              </a:ext>
            </a:extLst>
          </p:cNvPr>
          <p:cNvSpPr txBox="1"/>
          <p:nvPr/>
        </p:nvSpPr>
        <p:spPr>
          <a:xfrm>
            <a:off x="8832563" y="4614839"/>
            <a:ext cx="1561331" cy="1200016"/>
          </a:xfrm>
          <a:prstGeom prst="rect">
            <a:avLst/>
          </a:prstGeom>
          <a:noFill/>
        </p:spPr>
        <p:txBody>
          <a:bodyPr wrap="square" rtlCol="0">
            <a:spAutoFit/>
          </a:bodyPr>
          <a:lstStyle/>
          <a:p>
            <a:r>
              <a:rPr lang="en-US" sz="2399" dirty="0"/>
              <a:t>Electric Field (in kV/cm)</a:t>
            </a:r>
          </a:p>
        </p:txBody>
      </p:sp>
      <p:sp>
        <p:nvSpPr>
          <p:cNvPr id="10" name="TextBox 9">
            <a:extLst>
              <a:ext uri="{FF2B5EF4-FFF2-40B4-BE49-F238E27FC236}">
                <a16:creationId xmlns:a16="http://schemas.microsoft.com/office/drawing/2014/main" id="{F3F03B91-FAF6-4B76-906E-C6A650127E3C}"/>
              </a:ext>
            </a:extLst>
          </p:cNvPr>
          <p:cNvSpPr txBox="1"/>
          <p:nvPr/>
        </p:nvSpPr>
        <p:spPr>
          <a:xfrm>
            <a:off x="10360465" y="4614839"/>
            <a:ext cx="1937751" cy="1200016"/>
          </a:xfrm>
          <a:prstGeom prst="rect">
            <a:avLst/>
          </a:prstGeom>
          <a:noFill/>
        </p:spPr>
        <p:txBody>
          <a:bodyPr wrap="square" rtlCol="0">
            <a:spAutoFit/>
          </a:bodyPr>
          <a:lstStyle/>
          <a:p>
            <a:r>
              <a:rPr lang="en-US" sz="2399" dirty="0"/>
              <a:t>ln(Electron Density (in 1/m</a:t>
            </a:r>
            <a:r>
              <a:rPr lang="en-US" sz="2399" baseline="30000" dirty="0"/>
              <a:t>3</a:t>
            </a:r>
            <a:r>
              <a:rPr lang="en-US" sz="2399" dirty="0"/>
              <a:t>))</a:t>
            </a:r>
          </a:p>
        </p:txBody>
      </p:sp>
      <p:pic>
        <p:nvPicPr>
          <p:cNvPr id="12" name="Picture 11">
            <a:extLst>
              <a:ext uri="{FF2B5EF4-FFF2-40B4-BE49-F238E27FC236}">
                <a16:creationId xmlns:a16="http://schemas.microsoft.com/office/drawing/2014/main" id="{2A6F426C-C689-49D4-B0C2-5A17400CD7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1183" y="1203327"/>
            <a:ext cx="2102754" cy="4136941"/>
          </a:xfrm>
          <a:prstGeom prst="rect">
            <a:avLst/>
          </a:prstGeom>
        </p:spPr>
      </p:pic>
      <p:pic>
        <p:nvPicPr>
          <p:cNvPr id="14" name="Picture 13">
            <a:extLst>
              <a:ext uri="{FF2B5EF4-FFF2-40B4-BE49-F238E27FC236}">
                <a16:creationId xmlns:a16="http://schemas.microsoft.com/office/drawing/2014/main" id="{FEA7EC65-7ACE-4CCF-BEA9-5700D77D9A5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95612" y="1865862"/>
            <a:ext cx="728298" cy="2633079"/>
          </a:xfrm>
          <a:prstGeom prst="rect">
            <a:avLst/>
          </a:prstGeom>
        </p:spPr>
      </p:pic>
      <p:pic>
        <p:nvPicPr>
          <p:cNvPr id="16" name="Picture 15">
            <a:extLst>
              <a:ext uri="{FF2B5EF4-FFF2-40B4-BE49-F238E27FC236}">
                <a16:creationId xmlns:a16="http://schemas.microsoft.com/office/drawing/2014/main" id="{91E8B030-668C-438B-AF81-748B51F2711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2921" y="1865862"/>
            <a:ext cx="793726" cy="2633079"/>
          </a:xfrm>
          <a:prstGeom prst="rect">
            <a:avLst/>
          </a:prstGeom>
        </p:spPr>
      </p:pic>
      <p:sp>
        <p:nvSpPr>
          <p:cNvPr id="17" name="TextBox 16">
            <a:extLst>
              <a:ext uri="{FF2B5EF4-FFF2-40B4-BE49-F238E27FC236}">
                <a16:creationId xmlns:a16="http://schemas.microsoft.com/office/drawing/2014/main" id="{FA667BD8-3659-485C-858C-8E51C9D5692A}"/>
              </a:ext>
            </a:extLst>
          </p:cNvPr>
          <p:cNvSpPr txBox="1"/>
          <p:nvPr/>
        </p:nvSpPr>
        <p:spPr>
          <a:xfrm>
            <a:off x="1709321" y="4530735"/>
            <a:ext cx="1561331" cy="1200016"/>
          </a:xfrm>
          <a:prstGeom prst="rect">
            <a:avLst/>
          </a:prstGeom>
          <a:noFill/>
        </p:spPr>
        <p:txBody>
          <a:bodyPr wrap="square" rtlCol="0">
            <a:spAutoFit/>
          </a:bodyPr>
          <a:lstStyle/>
          <a:p>
            <a:r>
              <a:rPr lang="en-US" sz="2399" dirty="0"/>
              <a:t>Electric Field (in kV/cm)</a:t>
            </a:r>
          </a:p>
        </p:txBody>
      </p:sp>
      <p:sp>
        <p:nvSpPr>
          <p:cNvPr id="18" name="TextBox 17">
            <a:extLst>
              <a:ext uri="{FF2B5EF4-FFF2-40B4-BE49-F238E27FC236}">
                <a16:creationId xmlns:a16="http://schemas.microsoft.com/office/drawing/2014/main" id="{EE1F6A53-65CE-4DB8-83D1-2BC890D8A679}"/>
              </a:ext>
            </a:extLst>
          </p:cNvPr>
          <p:cNvSpPr txBox="1"/>
          <p:nvPr/>
        </p:nvSpPr>
        <p:spPr>
          <a:xfrm>
            <a:off x="150937" y="4530734"/>
            <a:ext cx="1561331" cy="1200016"/>
          </a:xfrm>
          <a:prstGeom prst="rect">
            <a:avLst/>
          </a:prstGeom>
          <a:noFill/>
        </p:spPr>
        <p:txBody>
          <a:bodyPr wrap="square" rtlCol="0">
            <a:spAutoFit/>
          </a:bodyPr>
          <a:lstStyle/>
          <a:p>
            <a:r>
              <a:rPr lang="en-US" sz="2399" dirty="0"/>
              <a:t>ln(Electron Density (in 1/m</a:t>
            </a:r>
            <a:r>
              <a:rPr lang="en-US" sz="2399" baseline="30000" dirty="0"/>
              <a:t>3</a:t>
            </a:r>
            <a:r>
              <a:rPr lang="en-US" sz="2399" dirty="0"/>
              <a:t>))</a:t>
            </a:r>
          </a:p>
        </p:txBody>
      </p:sp>
      <p:sp>
        <p:nvSpPr>
          <p:cNvPr id="19" name="TextBox 18">
            <a:extLst>
              <a:ext uri="{FF2B5EF4-FFF2-40B4-BE49-F238E27FC236}">
                <a16:creationId xmlns:a16="http://schemas.microsoft.com/office/drawing/2014/main" id="{07B5046A-D007-4D6C-BD7B-3EDA9D06F769}"/>
              </a:ext>
            </a:extLst>
          </p:cNvPr>
          <p:cNvSpPr txBox="1"/>
          <p:nvPr/>
        </p:nvSpPr>
        <p:spPr>
          <a:xfrm>
            <a:off x="3511038" y="5705255"/>
            <a:ext cx="2005296" cy="461545"/>
          </a:xfrm>
          <a:prstGeom prst="rect">
            <a:avLst/>
          </a:prstGeom>
          <a:noFill/>
        </p:spPr>
        <p:txBody>
          <a:bodyPr wrap="square" rtlCol="0">
            <a:spAutoFit/>
          </a:bodyPr>
          <a:lstStyle/>
          <a:p>
            <a:pPr algn="ctr"/>
            <a:r>
              <a:rPr lang="en-US" sz="2399" dirty="0"/>
              <a:t>Time= 1 ns</a:t>
            </a:r>
          </a:p>
        </p:txBody>
      </p:sp>
      <p:sp>
        <p:nvSpPr>
          <p:cNvPr id="21" name="TextBox 20">
            <a:extLst>
              <a:ext uri="{FF2B5EF4-FFF2-40B4-BE49-F238E27FC236}">
                <a16:creationId xmlns:a16="http://schemas.microsoft.com/office/drawing/2014/main" id="{593F5A36-F1C0-4D5D-BFF3-E13E47A6239D}"/>
              </a:ext>
            </a:extLst>
          </p:cNvPr>
          <p:cNvSpPr txBox="1"/>
          <p:nvPr/>
        </p:nvSpPr>
        <p:spPr>
          <a:xfrm>
            <a:off x="5342518" y="721287"/>
            <a:ext cx="1490448" cy="461545"/>
          </a:xfrm>
          <a:prstGeom prst="rect">
            <a:avLst/>
          </a:prstGeom>
          <a:noFill/>
        </p:spPr>
        <p:txBody>
          <a:bodyPr wrap="square" rtlCol="0">
            <a:spAutoFit/>
          </a:bodyPr>
          <a:lstStyle/>
          <a:p>
            <a:pPr algn="ctr"/>
            <a:r>
              <a:rPr lang="en-US" sz="2399" dirty="0"/>
              <a:t>Cathode</a:t>
            </a:r>
          </a:p>
        </p:txBody>
      </p:sp>
      <p:sp>
        <p:nvSpPr>
          <p:cNvPr id="22" name="TextBox 21">
            <a:extLst>
              <a:ext uri="{FF2B5EF4-FFF2-40B4-BE49-F238E27FC236}">
                <a16:creationId xmlns:a16="http://schemas.microsoft.com/office/drawing/2014/main" id="{79C70527-8F1D-465D-9719-D8C2C83524D9}"/>
              </a:ext>
            </a:extLst>
          </p:cNvPr>
          <p:cNvSpPr txBox="1"/>
          <p:nvPr/>
        </p:nvSpPr>
        <p:spPr>
          <a:xfrm>
            <a:off x="5494692" y="5376080"/>
            <a:ext cx="1226314" cy="461545"/>
          </a:xfrm>
          <a:prstGeom prst="rect">
            <a:avLst/>
          </a:prstGeom>
          <a:noFill/>
        </p:spPr>
        <p:txBody>
          <a:bodyPr wrap="square" rtlCol="0">
            <a:spAutoFit/>
          </a:bodyPr>
          <a:lstStyle/>
          <a:p>
            <a:pPr algn="ctr"/>
            <a:r>
              <a:rPr lang="en-US" sz="2399" dirty="0"/>
              <a:t>Anode</a:t>
            </a:r>
          </a:p>
        </p:txBody>
      </p:sp>
      <p:cxnSp>
        <p:nvCxnSpPr>
          <p:cNvPr id="24" name="Connector: Elbow 23">
            <a:extLst>
              <a:ext uri="{FF2B5EF4-FFF2-40B4-BE49-F238E27FC236}">
                <a16:creationId xmlns:a16="http://schemas.microsoft.com/office/drawing/2014/main" id="{BD8A654F-CC33-4A0E-B2D8-06F3F1D83657}"/>
              </a:ext>
            </a:extLst>
          </p:cNvPr>
          <p:cNvCxnSpPr>
            <a:cxnSpLocks/>
            <a:stCxn id="12" idx="0"/>
            <a:endCxn id="21" idx="1"/>
          </p:cNvCxnSpPr>
          <p:nvPr/>
        </p:nvCxnSpPr>
        <p:spPr>
          <a:xfrm rot="5400000" flipH="1" flipV="1">
            <a:off x="4911905" y="772715"/>
            <a:ext cx="251268" cy="609958"/>
          </a:xfrm>
          <a:prstGeom prst="bentConnector2">
            <a:avLst/>
          </a:prstGeom>
          <a:ln>
            <a:tailEnd type="triangle"/>
          </a:ln>
        </p:spPr>
        <p:style>
          <a:lnRef idx="3">
            <a:schemeClr val="dk1"/>
          </a:lnRef>
          <a:fillRef idx="0">
            <a:schemeClr val="dk1"/>
          </a:fillRef>
          <a:effectRef idx="2">
            <a:schemeClr val="dk1"/>
          </a:effectRef>
          <a:fontRef idx="minor">
            <a:schemeClr val="tx1"/>
          </a:fontRef>
        </p:style>
      </p:cxnSp>
      <p:cxnSp>
        <p:nvCxnSpPr>
          <p:cNvPr id="26" name="Connector: Elbow 25">
            <a:extLst>
              <a:ext uri="{FF2B5EF4-FFF2-40B4-BE49-F238E27FC236}">
                <a16:creationId xmlns:a16="http://schemas.microsoft.com/office/drawing/2014/main" id="{7A3DDBBA-F3B7-43D6-98CB-9BDE260472BE}"/>
              </a:ext>
            </a:extLst>
          </p:cNvPr>
          <p:cNvCxnSpPr>
            <a:cxnSpLocks/>
            <a:stCxn id="3" idx="0"/>
            <a:endCxn id="21" idx="3"/>
          </p:cNvCxnSpPr>
          <p:nvPr/>
        </p:nvCxnSpPr>
        <p:spPr>
          <a:xfrm rot="16200000" flipV="1">
            <a:off x="6979631" y="805395"/>
            <a:ext cx="228412" cy="521740"/>
          </a:xfrm>
          <a:prstGeom prst="bentConnector2">
            <a:avLst/>
          </a:prstGeom>
          <a:ln>
            <a:tailEnd type="triangle"/>
          </a:ln>
        </p:spPr>
        <p:style>
          <a:lnRef idx="3">
            <a:schemeClr val="dk1"/>
          </a:lnRef>
          <a:fillRef idx="0">
            <a:schemeClr val="dk1"/>
          </a:fillRef>
          <a:effectRef idx="2">
            <a:schemeClr val="dk1"/>
          </a:effectRef>
          <a:fontRef idx="minor">
            <a:schemeClr val="tx1"/>
          </a:fontRef>
        </p:style>
      </p:cxnSp>
      <p:cxnSp>
        <p:nvCxnSpPr>
          <p:cNvPr id="31" name="Connector: Elbow 30">
            <a:extLst>
              <a:ext uri="{FF2B5EF4-FFF2-40B4-BE49-F238E27FC236}">
                <a16:creationId xmlns:a16="http://schemas.microsoft.com/office/drawing/2014/main" id="{CFD725FD-A10A-433D-B1DF-2AFE3376D462}"/>
              </a:ext>
            </a:extLst>
          </p:cNvPr>
          <p:cNvCxnSpPr>
            <a:cxnSpLocks/>
            <a:stCxn id="12" idx="2"/>
            <a:endCxn id="22" idx="1"/>
          </p:cNvCxnSpPr>
          <p:nvPr/>
        </p:nvCxnSpPr>
        <p:spPr>
          <a:xfrm rot="16200000" flipH="1">
            <a:off x="4980333" y="5092494"/>
            <a:ext cx="266585" cy="762132"/>
          </a:xfrm>
          <a:prstGeom prst="bentConnector2">
            <a:avLst/>
          </a:prstGeom>
          <a:ln>
            <a:tailEnd type="triangle"/>
          </a:ln>
        </p:spPr>
        <p:style>
          <a:lnRef idx="3">
            <a:schemeClr val="dk1"/>
          </a:lnRef>
          <a:fillRef idx="0">
            <a:schemeClr val="dk1"/>
          </a:fillRef>
          <a:effectRef idx="2">
            <a:schemeClr val="dk1"/>
          </a:effectRef>
          <a:fontRef idx="minor">
            <a:schemeClr val="tx1"/>
          </a:fontRef>
        </p:style>
      </p:cxnSp>
      <p:cxnSp>
        <p:nvCxnSpPr>
          <p:cNvPr id="33" name="Connector: Elbow 32">
            <a:extLst>
              <a:ext uri="{FF2B5EF4-FFF2-40B4-BE49-F238E27FC236}">
                <a16:creationId xmlns:a16="http://schemas.microsoft.com/office/drawing/2014/main" id="{4B2BBCC2-EEB4-4786-A11F-84CFC4F23E6D}"/>
              </a:ext>
            </a:extLst>
          </p:cNvPr>
          <p:cNvCxnSpPr>
            <a:cxnSpLocks/>
            <a:stCxn id="3" idx="2"/>
            <a:endCxn id="22" idx="3"/>
          </p:cNvCxnSpPr>
          <p:nvPr/>
        </p:nvCxnSpPr>
        <p:spPr>
          <a:xfrm rot="5400000">
            <a:off x="6904564" y="5156711"/>
            <a:ext cx="266585" cy="633700"/>
          </a:xfrm>
          <a:prstGeom prst="bentConnector2">
            <a:avLst/>
          </a:prstGeom>
          <a:ln>
            <a:tailEnd type="triangle"/>
          </a:ln>
        </p:spPr>
        <p:style>
          <a:lnRef idx="3">
            <a:schemeClr val="dk1"/>
          </a:lnRef>
          <a:fillRef idx="0">
            <a:schemeClr val="dk1"/>
          </a:fillRef>
          <a:effectRef idx="2">
            <a:schemeClr val="dk1"/>
          </a:effectRef>
          <a:fontRef idx="minor">
            <a:schemeClr val="tx1"/>
          </a:fontRef>
        </p:style>
      </p:cxnSp>
      <p:sp>
        <p:nvSpPr>
          <p:cNvPr id="20" name="TextBox 19">
            <a:extLst>
              <a:ext uri="{FF2B5EF4-FFF2-40B4-BE49-F238E27FC236}">
                <a16:creationId xmlns:a16="http://schemas.microsoft.com/office/drawing/2014/main" id="{BBB65B07-85AE-474F-B753-C1A2DE8BF1CA}"/>
              </a:ext>
            </a:extLst>
          </p:cNvPr>
          <p:cNvSpPr txBox="1"/>
          <p:nvPr/>
        </p:nvSpPr>
        <p:spPr>
          <a:xfrm>
            <a:off x="655111" y="6075019"/>
            <a:ext cx="11258342" cy="276999"/>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Ref: “</a:t>
            </a:r>
            <a:r>
              <a:rPr lang="en-US" sz="1200" i="1" dirty="0">
                <a:latin typeface="Times New Roman" panose="02020603050405020304" pitchFamily="18" charset="0"/>
                <a:cs typeface="Times New Roman" panose="02020603050405020304" pitchFamily="18" charset="0"/>
              </a:rPr>
              <a:t>Study of Streamer Development in Resistive Plate Chamber</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J. Datta</a:t>
            </a:r>
            <a:r>
              <a:rPr lang="en-US" sz="1200" dirty="0">
                <a:latin typeface="Times New Roman" panose="02020603050405020304" pitchFamily="18" charset="0"/>
                <a:cs typeface="Times New Roman" panose="02020603050405020304" pitchFamily="18" charset="0"/>
              </a:rPr>
              <a:t>, S. </a:t>
            </a:r>
            <a:r>
              <a:rPr lang="en-US" sz="1200" dirty="0" err="1">
                <a:latin typeface="Times New Roman" panose="02020603050405020304" pitchFamily="18" charset="0"/>
                <a:cs typeface="Times New Roman" panose="02020603050405020304" pitchFamily="18" charset="0"/>
              </a:rPr>
              <a:t>Tripathy</a:t>
            </a:r>
            <a:r>
              <a:rPr lang="en-US" sz="1200" dirty="0">
                <a:latin typeface="Times New Roman" panose="02020603050405020304" pitchFamily="18" charset="0"/>
                <a:cs typeface="Times New Roman" panose="02020603050405020304" pitchFamily="18" charset="0"/>
              </a:rPr>
              <a:t>, N. Majumdar, S. Mukhopadhyay,  </a:t>
            </a:r>
            <a:r>
              <a:rPr lang="en-US" sz="1200" i="1" dirty="0">
                <a:latin typeface="Times New Roman" panose="02020603050405020304" pitchFamily="18" charset="0"/>
                <a:cs typeface="Times New Roman" panose="02020603050405020304" pitchFamily="18" charset="0"/>
              </a:rPr>
              <a:t>JINST</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15</a:t>
            </a:r>
            <a:r>
              <a:rPr lang="en-US" sz="1200" dirty="0">
                <a:latin typeface="Times New Roman" panose="02020603050405020304" pitchFamily="18" charset="0"/>
                <a:cs typeface="Times New Roman" panose="02020603050405020304" pitchFamily="18" charset="0"/>
              </a:rPr>
              <a:t> C12006 (2020)</a:t>
            </a:r>
          </a:p>
        </p:txBody>
      </p:sp>
      <p:sp>
        <p:nvSpPr>
          <p:cNvPr id="2" name="Date Placeholder 1">
            <a:extLst>
              <a:ext uri="{FF2B5EF4-FFF2-40B4-BE49-F238E27FC236}">
                <a16:creationId xmlns:a16="http://schemas.microsoft.com/office/drawing/2014/main" id="{83D0CCDC-3101-409C-B7F8-6D436A82A923}"/>
              </a:ext>
            </a:extLst>
          </p:cNvPr>
          <p:cNvSpPr>
            <a:spLocks noGrp="1"/>
          </p:cNvSpPr>
          <p:nvPr>
            <p:ph type="dt" sz="half" idx="10"/>
          </p:nvPr>
        </p:nvSpPr>
        <p:spPr/>
        <p:txBody>
          <a:bodyPr/>
          <a:lstStyle/>
          <a:p>
            <a:r>
              <a:rPr lang="en-US"/>
              <a:t>2/18/2021</a:t>
            </a:r>
          </a:p>
        </p:txBody>
      </p:sp>
      <p:sp>
        <p:nvSpPr>
          <p:cNvPr id="4" name="Footer Placeholder 3">
            <a:extLst>
              <a:ext uri="{FF2B5EF4-FFF2-40B4-BE49-F238E27FC236}">
                <a16:creationId xmlns:a16="http://schemas.microsoft.com/office/drawing/2014/main" id="{71008623-C90D-4DFE-8B02-BFBFB88D641D}"/>
              </a:ext>
            </a:extLst>
          </p:cNvPr>
          <p:cNvSpPr>
            <a:spLocks noGrp="1"/>
          </p:cNvSpPr>
          <p:nvPr>
            <p:ph type="ftr" sz="quarter" idx="11"/>
          </p:nvPr>
        </p:nvSpPr>
        <p:spPr/>
        <p:txBody>
          <a:bodyPr/>
          <a:lstStyle/>
          <a:p>
            <a:r>
              <a:rPr lang="en-US"/>
              <a:t>RD51 miniweek 15-19 FEB, 2021</a:t>
            </a:r>
          </a:p>
        </p:txBody>
      </p:sp>
      <p:sp>
        <p:nvSpPr>
          <p:cNvPr id="6" name="Slide Number Placeholder 5">
            <a:extLst>
              <a:ext uri="{FF2B5EF4-FFF2-40B4-BE49-F238E27FC236}">
                <a16:creationId xmlns:a16="http://schemas.microsoft.com/office/drawing/2014/main" id="{D4308CFE-C25E-4E26-B906-6D5C3FED41CF}"/>
              </a:ext>
            </a:extLst>
          </p:cNvPr>
          <p:cNvSpPr>
            <a:spLocks noGrp="1"/>
          </p:cNvSpPr>
          <p:nvPr>
            <p:ph type="sldNum" sz="quarter" idx="12"/>
          </p:nvPr>
        </p:nvSpPr>
        <p:spPr/>
        <p:txBody>
          <a:bodyPr/>
          <a:lstStyle/>
          <a:p>
            <a:fld id="{25BA54BD-C84D-46CE-8B72-31BFB26ABA43}" type="slidenum">
              <a:rPr lang="en-US" smtClean="0"/>
              <a:t>20</a:t>
            </a:fld>
            <a:endParaRPr lang="en-US"/>
          </a:p>
        </p:txBody>
      </p:sp>
    </p:spTree>
    <p:extLst>
      <p:ext uri="{BB962C8B-B14F-4D97-AF65-F5344CB8AC3E}">
        <p14:creationId xmlns:p14="http://schemas.microsoft.com/office/powerpoint/2010/main" val="1276766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5DBFD76-C343-4555-A147-F182D3A5C3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5412" y="685800"/>
            <a:ext cx="6858000" cy="5143500"/>
          </a:xfrm>
          <a:prstGeom prst="rect">
            <a:avLst/>
          </a:prstGeom>
        </p:spPr>
      </p:pic>
      <p:sp>
        <p:nvSpPr>
          <p:cNvPr id="4" name="TextBox 3">
            <a:extLst>
              <a:ext uri="{FF2B5EF4-FFF2-40B4-BE49-F238E27FC236}">
                <a16:creationId xmlns:a16="http://schemas.microsoft.com/office/drawing/2014/main" id="{F6D23EDC-C0F1-4CFD-916A-841EFE6BDBE9}"/>
              </a:ext>
            </a:extLst>
          </p:cNvPr>
          <p:cNvSpPr txBox="1"/>
          <p:nvPr/>
        </p:nvSpPr>
        <p:spPr>
          <a:xfrm>
            <a:off x="465241" y="6033700"/>
            <a:ext cx="11258342" cy="276999"/>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Ref: “</a:t>
            </a:r>
            <a:r>
              <a:rPr lang="en-US" sz="1200" i="1" dirty="0">
                <a:latin typeface="Times New Roman" panose="02020603050405020304" pitchFamily="18" charset="0"/>
                <a:cs typeface="Times New Roman" panose="02020603050405020304" pitchFamily="18" charset="0"/>
              </a:rPr>
              <a:t>Study of Streamer Development in Resistive Plate Chamber</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J. Datta</a:t>
            </a:r>
            <a:r>
              <a:rPr lang="en-US" sz="1200" dirty="0">
                <a:latin typeface="Times New Roman" panose="02020603050405020304" pitchFamily="18" charset="0"/>
                <a:cs typeface="Times New Roman" panose="02020603050405020304" pitchFamily="18" charset="0"/>
              </a:rPr>
              <a:t>, S. </a:t>
            </a:r>
            <a:r>
              <a:rPr lang="en-US" sz="1200" dirty="0" err="1">
                <a:latin typeface="Times New Roman" panose="02020603050405020304" pitchFamily="18" charset="0"/>
                <a:cs typeface="Times New Roman" panose="02020603050405020304" pitchFamily="18" charset="0"/>
              </a:rPr>
              <a:t>Tripathy</a:t>
            </a:r>
            <a:r>
              <a:rPr lang="en-US" sz="1200" dirty="0">
                <a:latin typeface="Times New Roman" panose="02020603050405020304" pitchFamily="18" charset="0"/>
                <a:cs typeface="Times New Roman" panose="02020603050405020304" pitchFamily="18" charset="0"/>
              </a:rPr>
              <a:t>, N. Majumdar, S. Mukhopadhyay,  </a:t>
            </a:r>
            <a:r>
              <a:rPr lang="en-US" sz="1200" i="1" dirty="0">
                <a:latin typeface="Times New Roman" panose="02020603050405020304" pitchFamily="18" charset="0"/>
                <a:cs typeface="Times New Roman" panose="02020603050405020304" pitchFamily="18" charset="0"/>
              </a:rPr>
              <a:t>JINST</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15</a:t>
            </a:r>
            <a:r>
              <a:rPr lang="en-US" sz="1200" dirty="0">
                <a:latin typeface="Times New Roman" panose="02020603050405020304" pitchFamily="18" charset="0"/>
                <a:cs typeface="Times New Roman" panose="02020603050405020304" pitchFamily="18" charset="0"/>
              </a:rPr>
              <a:t> C12006 (2020)</a:t>
            </a:r>
          </a:p>
        </p:txBody>
      </p:sp>
      <p:sp>
        <p:nvSpPr>
          <p:cNvPr id="2" name="Date Placeholder 1">
            <a:extLst>
              <a:ext uri="{FF2B5EF4-FFF2-40B4-BE49-F238E27FC236}">
                <a16:creationId xmlns:a16="http://schemas.microsoft.com/office/drawing/2014/main" id="{16D3AF89-0FE6-4CED-A4D7-85525E98B5CB}"/>
              </a:ext>
            </a:extLst>
          </p:cNvPr>
          <p:cNvSpPr>
            <a:spLocks noGrp="1"/>
          </p:cNvSpPr>
          <p:nvPr>
            <p:ph type="dt" sz="half" idx="10"/>
          </p:nvPr>
        </p:nvSpPr>
        <p:spPr/>
        <p:txBody>
          <a:bodyPr/>
          <a:lstStyle/>
          <a:p>
            <a:r>
              <a:rPr lang="en-US"/>
              <a:t>2/18/2021</a:t>
            </a:r>
          </a:p>
        </p:txBody>
      </p:sp>
      <p:sp>
        <p:nvSpPr>
          <p:cNvPr id="5" name="Footer Placeholder 4">
            <a:extLst>
              <a:ext uri="{FF2B5EF4-FFF2-40B4-BE49-F238E27FC236}">
                <a16:creationId xmlns:a16="http://schemas.microsoft.com/office/drawing/2014/main" id="{179E7473-F3BC-4D93-8B45-ECA80478352C}"/>
              </a:ext>
            </a:extLst>
          </p:cNvPr>
          <p:cNvSpPr>
            <a:spLocks noGrp="1"/>
          </p:cNvSpPr>
          <p:nvPr>
            <p:ph type="ftr" sz="quarter" idx="11"/>
          </p:nvPr>
        </p:nvSpPr>
        <p:spPr/>
        <p:txBody>
          <a:bodyPr/>
          <a:lstStyle/>
          <a:p>
            <a:r>
              <a:rPr lang="en-US"/>
              <a:t>RD51 miniweek 15-19 FEB, 2021</a:t>
            </a:r>
          </a:p>
        </p:txBody>
      </p:sp>
      <p:sp>
        <p:nvSpPr>
          <p:cNvPr id="6" name="Slide Number Placeholder 5">
            <a:extLst>
              <a:ext uri="{FF2B5EF4-FFF2-40B4-BE49-F238E27FC236}">
                <a16:creationId xmlns:a16="http://schemas.microsoft.com/office/drawing/2014/main" id="{5DBB7B7B-3EA1-4EE5-88F8-85170DE7291C}"/>
              </a:ext>
            </a:extLst>
          </p:cNvPr>
          <p:cNvSpPr>
            <a:spLocks noGrp="1"/>
          </p:cNvSpPr>
          <p:nvPr>
            <p:ph type="sldNum" sz="quarter" idx="12"/>
          </p:nvPr>
        </p:nvSpPr>
        <p:spPr/>
        <p:txBody>
          <a:bodyPr/>
          <a:lstStyle/>
          <a:p>
            <a:fld id="{25BA54BD-C84D-46CE-8B72-31BFB26ABA43}" type="slidenum">
              <a:rPr lang="en-US" smtClean="0"/>
              <a:t>21</a:t>
            </a:fld>
            <a:endParaRPr lang="en-US"/>
          </a:p>
        </p:txBody>
      </p:sp>
    </p:spTree>
    <p:extLst>
      <p:ext uri="{BB962C8B-B14F-4D97-AF65-F5344CB8AC3E}">
        <p14:creationId xmlns:p14="http://schemas.microsoft.com/office/powerpoint/2010/main" val="2265726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E1615-0A59-4AEE-A889-9707CFCEE992}"/>
              </a:ext>
            </a:extLst>
          </p:cNvPr>
          <p:cNvSpPr>
            <a:spLocks noGrp="1"/>
          </p:cNvSpPr>
          <p:nvPr>
            <p:ph type="title"/>
          </p:nvPr>
        </p:nvSpPr>
        <p:spPr/>
        <p:txBody>
          <a:bodyPr/>
          <a:lstStyle/>
          <a:p>
            <a:pPr algn="ctr"/>
            <a:r>
              <a:rPr lang="en-US" dirty="0"/>
              <a:t>Boundary Conditions for GEM</a:t>
            </a:r>
          </a:p>
        </p:txBody>
      </p:sp>
      <p:sp>
        <p:nvSpPr>
          <p:cNvPr id="3" name="Content Placeholder 2">
            <a:extLst>
              <a:ext uri="{FF2B5EF4-FFF2-40B4-BE49-F238E27FC236}">
                <a16:creationId xmlns:a16="http://schemas.microsoft.com/office/drawing/2014/main" id="{13384C51-CFD2-4D89-AEF6-5B4DA9EE17A0}"/>
              </a:ext>
            </a:extLst>
          </p:cNvPr>
          <p:cNvSpPr>
            <a:spLocks noGrp="1"/>
          </p:cNvSpPr>
          <p:nvPr>
            <p:ph idx="1"/>
          </p:nvPr>
        </p:nvSpPr>
        <p:spPr/>
        <p:txBody>
          <a:bodyPr/>
          <a:lstStyle/>
          <a:p>
            <a:pPr marL="457200" indent="-457200">
              <a:buFont typeface="+mj-lt"/>
              <a:buAutoNum type="arabicPeriod"/>
            </a:pPr>
            <a:r>
              <a:rPr lang="en-US" dirty="0"/>
              <a:t>To incorporate the loss of charged species through the electrodes, it was assumed that the electrode boundaries, that are drift cathode, anode, GEM cathode, GEM anode, are open boundaries.</a:t>
            </a:r>
          </a:p>
          <a:p>
            <a:pPr marL="457200" indent="-457200">
              <a:buFont typeface="+mj-lt"/>
              <a:buAutoNum type="arabicPeriod"/>
            </a:pPr>
            <a:r>
              <a:rPr lang="en-US" dirty="0"/>
              <a:t>The dimension of the simulation volume was chosen such a way that it can contain the whole avalanche and streamer.</a:t>
            </a:r>
          </a:p>
          <a:p>
            <a:pPr marL="457200" indent="-457200">
              <a:buFont typeface="+mj-lt"/>
              <a:buAutoNum type="arabicPeriod"/>
            </a:pPr>
            <a:r>
              <a:rPr lang="en-US" dirty="0"/>
              <a:t>The charged species get accumulated on the surface of the dielectric material. So the dielectric boundaries were chosen to be opaque for them.</a:t>
            </a:r>
          </a:p>
        </p:txBody>
      </p:sp>
      <p:sp>
        <p:nvSpPr>
          <p:cNvPr id="4" name="Date Placeholder 3">
            <a:extLst>
              <a:ext uri="{FF2B5EF4-FFF2-40B4-BE49-F238E27FC236}">
                <a16:creationId xmlns:a16="http://schemas.microsoft.com/office/drawing/2014/main" id="{9DB33E23-B21C-4A17-8AB5-18229A641BB1}"/>
              </a:ext>
            </a:extLst>
          </p:cNvPr>
          <p:cNvSpPr>
            <a:spLocks noGrp="1"/>
          </p:cNvSpPr>
          <p:nvPr>
            <p:ph type="dt" sz="half" idx="10"/>
          </p:nvPr>
        </p:nvSpPr>
        <p:spPr/>
        <p:txBody>
          <a:bodyPr/>
          <a:lstStyle/>
          <a:p>
            <a:r>
              <a:rPr lang="en-US"/>
              <a:t>2/18/2021</a:t>
            </a:r>
          </a:p>
        </p:txBody>
      </p:sp>
      <p:sp>
        <p:nvSpPr>
          <p:cNvPr id="5" name="Footer Placeholder 4">
            <a:extLst>
              <a:ext uri="{FF2B5EF4-FFF2-40B4-BE49-F238E27FC236}">
                <a16:creationId xmlns:a16="http://schemas.microsoft.com/office/drawing/2014/main" id="{7086F76D-096D-4627-AA0E-19136B0E85D1}"/>
              </a:ext>
            </a:extLst>
          </p:cNvPr>
          <p:cNvSpPr>
            <a:spLocks noGrp="1"/>
          </p:cNvSpPr>
          <p:nvPr>
            <p:ph type="ftr" sz="quarter" idx="11"/>
          </p:nvPr>
        </p:nvSpPr>
        <p:spPr/>
        <p:txBody>
          <a:bodyPr/>
          <a:lstStyle/>
          <a:p>
            <a:r>
              <a:rPr lang="en-US"/>
              <a:t>RD51 miniweek 15-19 FEB, 2021</a:t>
            </a:r>
            <a:endParaRPr lang="en-US" dirty="0"/>
          </a:p>
        </p:txBody>
      </p:sp>
      <p:sp>
        <p:nvSpPr>
          <p:cNvPr id="6" name="Slide Number Placeholder 5">
            <a:extLst>
              <a:ext uri="{FF2B5EF4-FFF2-40B4-BE49-F238E27FC236}">
                <a16:creationId xmlns:a16="http://schemas.microsoft.com/office/drawing/2014/main" id="{23ED3796-61A9-4897-9E9D-BBA018FC2E85}"/>
              </a:ext>
            </a:extLst>
          </p:cNvPr>
          <p:cNvSpPr>
            <a:spLocks noGrp="1"/>
          </p:cNvSpPr>
          <p:nvPr>
            <p:ph type="sldNum" sz="quarter" idx="12"/>
          </p:nvPr>
        </p:nvSpPr>
        <p:spPr/>
        <p:txBody>
          <a:bodyPr/>
          <a:lstStyle/>
          <a:p>
            <a:fld id="{25BA54BD-C84D-46CE-8B72-31BFB26ABA43}" type="slidenum">
              <a:rPr lang="en-US" smtClean="0"/>
              <a:t>22</a:t>
            </a:fld>
            <a:endParaRPr lang="en-US" dirty="0"/>
          </a:p>
        </p:txBody>
      </p:sp>
    </p:spTree>
    <p:extLst>
      <p:ext uri="{BB962C8B-B14F-4D97-AF65-F5344CB8AC3E}">
        <p14:creationId xmlns:p14="http://schemas.microsoft.com/office/powerpoint/2010/main" val="3325889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14A99-85EE-418B-BA9E-6C1FE4C6373F}"/>
              </a:ext>
            </a:extLst>
          </p:cNvPr>
          <p:cNvSpPr>
            <a:spLocks noGrp="1"/>
          </p:cNvSpPr>
          <p:nvPr>
            <p:ph type="title"/>
          </p:nvPr>
        </p:nvSpPr>
        <p:spPr/>
        <p:txBody>
          <a:bodyPr/>
          <a:lstStyle/>
          <a:p>
            <a:pPr algn="ctr"/>
            <a:r>
              <a:rPr lang="en-US" dirty="0"/>
              <a:t>Streamer in GEM</a:t>
            </a:r>
          </a:p>
        </p:txBody>
      </p:sp>
      <p:pic>
        <p:nvPicPr>
          <p:cNvPr id="8" name="Content Placeholder 7">
            <a:extLst>
              <a:ext uri="{FF2B5EF4-FFF2-40B4-BE49-F238E27FC236}">
                <a16:creationId xmlns:a16="http://schemas.microsoft.com/office/drawing/2014/main" id="{1D395C63-D8B0-41F4-BF6B-2C44110A0CB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57486" y="1828800"/>
            <a:ext cx="4822272" cy="4022725"/>
          </a:xfrm>
        </p:spPr>
      </p:pic>
      <p:sp>
        <p:nvSpPr>
          <p:cNvPr id="4" name="Date Placeholder 3">
            <a:extLst>
              <a:ext uri="{FF2B5EF4-FFF2-40B4-BE49-F238E27FC236}">
                <a16:creationId xmlns:a16="http://schemas.microsoft.com/office/drawing/2014/main" id="{57079467-8184-41BB-9988-C8F68BAB7F0A}"/>
              </a:ext>
            </a:extLst>
          </p:cNvPr>
          <p:cNvSpPr>
            <a:spLocks noGrp="1"/>
          </p:cNvSpPr>
          <p:nvPr>
            <p:ph type="dt" sz="half" idx="10"/>
          </p:nvPr>
        </p:nvSpPr>
        <p:spPr/>
        <p:txBody>
          <a:bodyPr/>
          <a:lstStyle/>
          <a:p>
            <a:r>
              <a:rPr lang="en-US"/>
              <a:t>2/18/2021</a:t>
            </a:r>
          </a:p>
        </p:txBody>
      </p:sp>
      <p:sp>
        <p:nvSpPr>
          <p:cNvPr id="5" name="Footer Placeholder 4">
            <a:extLst>
              <a:ext uri="{FF2B5EF4-FFF2-40B4-BE49-F238E27FC236}">
                <a16:creationId xmlns:a16="http://schemas.microsoft.com/office/drawing/2014/main" id="{E806A5A7-A668-4A57-A951-247ACB8A9411}"/>
              </a:ext>
            </a:extLst>
          </p:cNvPr>
          <p:cNvSpPr>
            <a:spLocks noGrp="1"/>
          </p:cNvSpPr>
          <p:nvPr>
            <p:ph type="ftr" sz="quarter" idx="11"/>
          </p:nvPr>
        </p:nvSpPr>
        <p:spPr/>
        <p:txBody>
          <a:bodyPr/>
          <a:lstStyle/>
          <a:p>
            <a:r>
              <a:rPr lang="en-US"/>
              <a:t>RD51 miniweek 15-19 FEB, 2021</a:t>
            </a:r>
            <a:endParaRPr lang="en-US" dirty="0"/>
          </a:p>
        </p:txBody>
      </p:sp>
      <p:sp>
        <p:nvSpPr>
          <p:cNvPr id="6" name="Slide Number Placeholder 5">
            <a:extLst>
              <a:ext uri="{FF2B5EF4-FFF2-40B4-BE49-F238E27FC236}">
                <a16:creationId xmlns:a16="http://schemas.microsoft.com/office/drawing/2014/main" id="{4E2833C5-A66F-4FB6-ACED-4D70CC48D10E}"/>
              </a:ext>
            </a:extLst>
          </p:cNvPr>
          <p:cNvSpPr>
            <a:spLocks noGrp="1"/>
          </p:cNvSpPr>
          <p:nvPr>
            <p:ph type="sldNum" sz="quarter" idx="12"/>
          </p:nvPr>
        </p:nvSpPr>
        <p:spPr/>
        <p:txBody>
          <a:bodyPr/>
          <a:lstStyle/>
          <a:p>
            <a:fld id="{25BA54BD-C84D-46CE-8B72-31BFB26ABA43}" type="slidenum">
              <a:rPr lang="en-US" smtClean="0"/>
              <a:t>23</a:t>
            </a:fld>
            <a:endParaRPr lang="en-US" dirty="0"/>
          </a:p>
        </p:txBody>
      </p:sp>
      <p:pic>
        <p:nvPicPr>
          <p:cNvPr id="10" name="Picture 9">
            <a:extLst>
              <a:ext uri="{FF2B5EF4-FFF2-40B4-BE49-F238E27FC236}">
                <a16:creationId xmlns:a16="http://schemas.microsoft.com/office/drawing/2014/main" id="{C77D1972-254C-45CE-A2B3-CD579AEC50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3012" y="1830280"/>
            <a:ext cx="4804669" cy="4021245"/>
          </a:xfrm>
          <a:prstGeom prst="rect">
            <a:avLst/>
          </a:prstGeom>
        </p:spPr>
      </p:pic>
      <p:sp>
        <p:nvSpPr>
          <p:cNvPr id="9" name="TextBox 8">
            <a:extLst>
              <a:ext uri="{FF2B5EF4-FFF2-40B4-BE49-F238E27FC236}">
                <a16:creationId xmlns:a16="http://schemas.microsoft.com/office/drawing/2014/main" id="{BC910C81-49B1-4399-90EE-17AABF6E8F3E}"/>
              </a:ext>
            </a:extLst>
          </p:cNvPr>
          <p:cNvSpPr txBox="1"/>
          <p:nvPr/>
        </p:nvSpPr>
        <p:spPr>
          <a:xfrm>
            <a:off x="1690476" y="5874039"/>
            <a:ext cx="8960271" cy="276999"/>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Ref: “Fast simulation of avalanche and streamer in GEM detector using hydrodynamic approach”</a:t>
            </a:r>
            <a:r>
              <a:rPr lang="en-US" sz="1200" b="1" dirty="0">
                <a:latin typeface="Times New Roman" panose="02020603050405020304" pitchFamily="18" charset="0"/>
                <a:cs typeface="Times New Roman" panose="02020603050405020304" pitchFamily="18" charset="0"/>
              </a:rPr>
              <a:t> </a:t>
            </a:r>
            <a:r>
              <a:rPr lang="fr-FR" sz="1200" dirty="0">
                <a:effectLst/>
                <a:latin typeface="Times New Roman" panose="02020603050405020304" pitchFamily="18" charset="0"/>
                <a:cs typeface="Times New Roman" panose="02020603050405020304" pitchFamily="18" charset="0"/>
              </a:rPr>
              <a:t>P.K. Rout </a:t>
            </a:r>
            <a:r>
              <a:rPr lang="fr-FR" sz="1200" i="1" dirty="0">
                <a:effectLst/>
                <a:latin typeface="Times New Roman" panose="02020603050405020304" pitchFamily="18" charset="0"/>
                <a:cs typeface="Times New Roman" panose="02020603050405020304" pitchFamily="18" charset="0"/>
              </a:rPr>
              <a:t>et al</a:t>
            </a:r>
            <a:r>
              <a:rPr lang="fr-FR" sz="1200" dirty="0">
                <a:effectLst/>
                <a:latin typeface="Times New Roman" panose="02020603050405020304" pitchFamily="18" charset="0"/>
                <a:cs typeface="Times New Roman" panose="02020603050405020304" pitchFamily="18" charset="0"/>
              </a:rPr>
              <a:t> 2021 </a:t>
            </a:r>
            <a:r>
              <a:rPr lang="fr-FR" sz="1200" i="1" dirty="0">
                <a:effectLst/>
                <a:latin typeface="Times New Roman" panose="02020603050405020304" pitchFamily="18" charset="0"/>
                <a:cs typeface="Times New Roman" panose="02020603050405020304" pitchFamily="18" charset="0"/>
              </a:rPr>
              <a:t>JINST</a:t>
            </a:r>
            <a:r>
              <a:rPr lang="fr-FR" sz="1200" dirty="0">
                <a:effectLst/>
                <a:latin typeface="Times New Roman" panose="02020603050405020304" pitchFamily="18" charset="0"/>
                <a:cs typeface="Times New Roman" panose="02020603050405020304" pitchFamily="18" charset="0"/>
              </a:rPr>
              <a:t> </a:t>
            </a:r>
            <a:r>
              <a:rPr lang="fr-FR" sz="1200" b="1" dirty="0">
                <a:effectLst/>
                <a:latin typeface="Times New Roman" panose="02020603050405020304" pitchFamily="18" charset="0"/>
                <a:cs typeface="Times New Roman" panose="02020603050405020304" pitchFamily="18" charset="0"/>
              </a:rPr>
              <a:t>16</a:t>
            </a:r>
            <a:r>
              <a:rPr lang="fr-FR" sz="1200" dirty="0">
                <a:effectLst/>
                <a:latin typeface="Times New Roman" panose="02020603050405020304" pitchFamily="18" charset="0"/>
                <a:cs typeface="Times New Roman" panose="02020603050405020304" pitchFamily="18" charset="0"/>
              </a:rPr>
              <a:t> P02018</a:t>
            </a:r>
            <a:endParaRPr lang="en-US" sz="1200" dirty="0"/>
          </a:p>
        </p:txBody>
      </p:sp>
    </p:spTree>
    <p:extLst>
      <p:ext uri="{BB962C8B-B14F-4D97-AF65-F5344CB8AC3E}">
        <p14:creationId xmlns:p14="http://schemas.microsoft.com/office/powerpoint/2010/main" val="3317282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A6151-EB1D-48FE-9971-600895AA00DA}"/>
              </a:ext>
            </a:extLst>
          </p:cNvPr>
          <p:cNvSpPr>
            <a:spLocks noGrp="1"/>
          </p:cNvSpPr>
          <p:nvPr>
            <p:ph type="title"/>
          </p:nvPr>
        </p:nvSpPr>
        <p:spPr/>
        <p:txBody>
          <a:bodyPr/>
          <a:lstStyle/>
          <a:p>
            <a:pPr algn="ctr"/>
            <a:r>
              <a:rPr lang="en-US" dirty="0"/>
              <a:t>Streamer in GEM</a:t>
            </a:r>
          </a:p>
        </p:txBody>
      </p:sp>
      <p:sp>
        <p:nvSpPr>
          <p:cNvPr id="4" name="Date Placeholder 3">
            <a:extLst>
              <a:ext uri="{FF2B5EF4-FFF2-40B4-BE49-F238E27FC236}">
                <a16:creationId xmlns:a16="http://schemas.microsoft.com/office/drawing/2014/main" id="{CDB62380-ED58-4997-80C1-BD7929199EEC}"/>
              </a:ext>
            </a:extLst>
          </p:cNvPr>
          <p:cNvSpPr>
            <a:spLocks noGrp="1"/>
          </p:cNvSpPr>
          <p:nvPr>
            <p:ph type="dt" sz="half" idx="10"/>
          </p:nvPr>
        </p:nvSpPr>
        <p:spPr/>
        <p:txBody>
          <a:bodyPr/>
          <a:lstStyle/>
          <a:p>
            <a:r>
              <a:rPr lang="en-US"/>
              <a:t>2/18/2021</a:t>
            </a:r>
          </a:p>
        </p:txBody>
      </p:sp>
      <p:sp>
        <p:nvSpPr>
          <p:cNvPr id="5" name="Footer Placeholder 4">
            <a:extLst>
              <a:ext uri="{FF2B5EF4-FFF2-40B4-BE49-F238E27FC236}">
                <a16:creationId xmlns:a16="http://schemas.microsoft.com/office/drawing/2014/main" id="{19B33E8C-11EB-4DA8-A302-BEE976139F3D}"/>
              </a:ext>
            </a:extLst>
          </p:cNvPr>
          <p:cNvSpPr>
            <a:spLocks noGrp="1"/>
          </p:cNvSpPr>
          <p:nvPr>
            <p:ph type="ftr" sz="quarter" idx="11"/>
          </p:nvPr>
        </p:nvSpPr>
        <p:spPr/>
        <p:txBody>
          <a:bodyPr/>
          <a:lstStyle/>
          <a:p>
            <a:r>
              <a:rPr lang="en-US"/>
              <a:t>RD51 miniweek 15-19 FEB, 2021</a:t>
            </a:r>
            <a:endParaRPr lang="en-US" dirty="0"/>
          </a:p>
        </p:txBody>
      </p:sp>
      <p:sp>
        <p:nvSpPr>
          <p:cNvPr id="6" name="Slide Number Placeholder 5">
            <a:extLst>
              <a:ext uri="{FF2B5EF4-FFF2-40B4-BE49-F238E27FC236}">
                <a16:creationId xmlns:a16="http://schemas.microsoft.com/office/drawing/2014/main" id="{DAD089D6-DE5B-4A2F-9C1E-7E3F67A40E2F}"/>
              </a:ext>
            </a:extLst>
          </p:cNvPr>
          <p:cNvSpPr>
            <a:spLocks noGrp="1"/>
          </p:cNvSpPr>
          <p:nvPr>
            <p:ph type="sldNum" sz="quarter" idx="12"/>
          </p:nvPr>
        </p:nvSpPr>
        <p:spPr/>
        <p:txBody>
          <a:bodyPr/>
          <a:lstStyle/>
          <a:p>
            <a:fld id="{25BA54BD-C84D-46CE-8B72-31BFB26ABA43}" type="slidenum">
              <a:rPr lang="en-US" smtClean="0"/>
              <a:t>24</a:t>
            </a:fld>
            <a:endParaRPr lang="en-US" dirty="0"/>
          </a:p>
        </p:txBody>
      </p:sp>
      <p:pic>
        <p:nvPicPr>
          <p:cNvPr id="7" name="Content Placeholder 10">
            <a:extLst>
              <a:ext uri="{FF2B5EF4-FFF2-40B4-BE49-F238E27FC236}">
                <a16:creationId xmlns:a16="http://schemas.microsoft.com/office/drawing/2014/main" id="{14366F2B-4C6E-4688-A4A0-9BCD32336D0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3812" y="1905000"/>
            <a:ext cx="6198184" cy="4022725"/>
          </a:xfrm>
        </p:spPr>
      </p:pic>
      <p:sp>
        <p:nvSpPr>
          <p:cNvPr id="8" name="TextBox 7">
            <a:extLst>
              <a:ext uri="{FF2B5EF4-FFF2-40B4-BE49-F238E27FC236}">
                <a16:creationId xmlns:a16="http://schemas.microsoft.com/office/drawing/2014/main" id="{DF75A010-DDE7-4609-833D-667876F46738}"/>
              </a:ext>
            </a:extLst>
          </p:cNvPr>
          <p:cNvSpPr txBox="1"/>
          <p:nvPr/>
        </p:nvSpPr>
        <p:spPr>
          <a:xfrm>
            <a:off x="7770811" y="3316197"/>
            <a:ext cx="3381963" cy="1200329"/>
          </a:xfrm>
          <a:prstGeom prst="rect">
            <a:avLst/>
          </a:prstGeom>
          <a:noFill/>
        </p:spPr>
        <p:txBody>
          <a:bodyPr wrap="square" rtlCol="0">
            <a:spAutoFit/>
          </a:bodyPr>
          <a:lstStyle/>
          <a:p>
            <a:r>
              <a:rPr lang="en-US" dirty="0"/>
              <a:t>This figure shows the streamer propagation in a single GEM. The plots are clockwise in time starting from top left corner.</a:t>
            </a:r>
          </a:p>
        </p:txBody>
      </p:sp>
      <p:sp>
        <p:nvSpPr>
          <p:cNvPr id="9" name="TextBox 8">
            <a:extLst>
              <a:ext uri="{FF2B5EF4-FFF2-40B4-BE49-F238E27FC236}">
                <a16:creationId xmlns:a16="http://schemas.microsoft.com/office/drawing/2014/main" id="{5EB66946-7DE1-43B5-AE6B-BF7BF0DAF67B}"/>
              </a:ext>
            </a:extLst>
          </p:cNvPr>
          <p:cNvSpPr txBox="1"/>
          <p:nvPr/>
        </p:nvSpPr>
        <p:spPr>
          <a:xfrm>
            <a:off x="1644748" y="5960677"/>
            <a:ext cx="8960271" cy="276999"/>
          </a:xfrm>
          <a:prstGeom prst="rect">
            <a:avLst/>
          </a:prstGeom>
          <a:noFill/>
        </p:spPr>
        <p:txBody>
          <a:bodyPr wrap="square" rtlCol="0">
            <a:spAutoFit/>
          </a:bodyPr>
          <a:lstStyle/>
          <a:p>
            <a:r>
              <a:rPr lang="en-US" sz="1200" i="1" dirty="0">
                <a:latin typeface="Times New Roman" panose="02020603050405020304" pitchFamily="18" charset="0"/>
                <a:cs typeface="Times New Roman" panose="02020603050405020304" pitchFamily="18" charset="0"/>
              </a:rPr>
              <a:t>Ref: “Fast simulation of avalanche and streamer in GEM detector using hydrodynamic approach”</a:t>
            </a:r>
            <a:r>
              <a:rPr lang="en-US" sz="1200" b="1" dirty="0">
                <a:latin typeface="Times New Roman" panose="02020603050405020304" pitchFamily="18" charset="0"/>
                <a:cs typeface="Times New Roman" panose="02020603050405020304" pitchFamily="18" charset="0"/>
              </a:rPr>
              <a:t> </a:t>
            </a:r>
            <a:r>
              <a:rPr lang="fr-FR" sz="1200" dirty="0">
                <a:effectLst/>
                <a:latin typeface="Times New Roman" panose="02020603050405020304" pitchFamily="18" charset="0"/>
                <a:cs typeface="Times New Roman" panose="02020603050405020304" pitchFamily="18" charset="0"/>
              </a:rPr>
              <a:t>P.K. Rout </a:t>
            </a:r>
            <a:r>
              <a:rPr lang="fr-FR" sz="1200" i="1" dirty="0">
                <a:effectLst/>
                <a:latin typeface="Times New Roman" panose="02020603050405020304" pitchFamily="18" charset="0"/>
                <a:cs typeface="Times New Roman" panose="02020603050405020304" pitchFamily="18" charset="0"/>
              </a:rPr>
              <a:t>et al</a:t>
            </a:r>
            <a:r>
              <a:rPr lang="fr-FR" sz="1200" dirty="0">
                <a:effectLst/>
                <a:latin typeface="Times New Roman" panose="02020603050405020304" pitchFamily="18" charset="0"/>
                <a:cs typeface="Times New Roman" panose="02020603050405020304" pitchFamily="18" charset="0"/>
              </a:rPr>
              <a:t> 2021 </a:t>
            </a:r>
            <a:r>
              <a:rPr lang="fr-FR" sz="1200" i="1" dirty="0">
                <a:effectLst/>
                <a:latin typeface="Times New Roman" panose="02020603050405020304" pitchFamily="18" charset="0"/>
                <a:cs typeface="Times New Roman" panose="02020603050405020304" pitchFamily="18" charset="0"/>
              </a:rPr>
              <a:t>JINST</a:t>
            </a:r>
            <a:r>
              <a:rPr lang="fr-FR" sz="1200" dirty="0">
                <a:effectLst/>
                <a:latin typeface="Times New Roman" panose="02020603050405020304" pitchFamily="18" charset="0"/>
                <a:cs typeface="Times New Roman" panose="02020603050405020304" pitchFamily="18" charset="0"/>
              </a:rPr>
              <a:t> </a:t>
            </a:r>
            <a:r>
              <a:rPr lang="fr-FR" sz="1200" b="1" dirty="0">
                <a:effectLst/>
                <a:latin typeface="Times New Roman" panose="02020603050405020304" pitchFamily="18" charset="0"/>
                <a:cs typeface="Times New Roman" panose="02020603050405020304" pitchFamily="18" charset="0"/>
              </a:rPr>
              <a:t>16</a:t>
            </a:r>
            <a:r>
              <a:rPr lang="fr-FR" sz="1200" dirty="0">
                <a:effectLst/>
                <a:latin typeface="Times New Roman" panose="02020603050405020304" pitchFamily="18" charset="0"/>
                <a:cs typeface="Times New Roman" panose="02020603050405020304" pitchFamily="18" charset="0"/>
              </a:rPr>
              <a:t> P02018</a:t>
            </a:r>
            <a:endParaRPr lang="en-US" sz="1200" dirty="0"/>
          </a:p>
        </p:txBody>
      </p:sp>
    </p:spTree>
    <p:extLst>
      <p:ext uri="{BB962C8B-B14F-4D97-AF65-F5344CB8AC3E}">
        <p14:creationId xmlns:p14="http://schemas.microsoft.com/office/powerpoint/2010/main" val="3545150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92DD4-55AB-472F-B60F-E33F0EDEE4A4}"/>
              </a:ext>
            </a:extLst>
          </p:cNvPr>
          <p:cNvSpPr>
            <a:spLocks noGrp="1"/>
          </p:cNvSpPr>
          <p:nvPr>
            <p:ph type="title"/>
          </p:nvPr>
        </p:nvSpPr>
        <p:spPr>
          <a:xfrm>
            <a:off x="1393275" y="886745"/>
            <a:ext cx="9402274" cy="854511"/>
          </a:xfrm>
        </p:spPr>
        <p:txBody>
          <a:bodyPr/>
          <a:lstStyle/>
          <a:p>
            <a:pPr algn="ctr"/>
            <a:r>
              <a:rPr lang="en-US" dirty="0">
                <a:cs typeface="Times New Roman" panose="02020603050405020304" pitchFamily="18" charset="0"/>
              </a:rPr>
              <a:t>Simulation Framework</a:t>
            </a:r>
          </a:p>
        </p:txBody>
      </p:sp>
      <p:sp>
        <p:nvSpPr>
          <p:cNvPr id="3" name="Content Placeholder 2">
            <a:extLst>
              <a:ext uri="{FF2B5EF4-FFF2-40B4-BE49-F238E27FC236}">
                <a16:creationId xmlns:a16="http://schemas.microsoft.com/office/drawing/2014/main" id="{D18B6F5E-DB22-43AF-8BAF-7EB0BBD51C48}"/>
              </a:ext>
            </a:extLst>
          </p:cNvPr>
          <p:cNvSpPr>
            <a:spLocks noGrp="1"/>
          </p:cNvSpPr>
          <p:nvPr>
            <p:ph idx="1"/>
          </p:nvPr>
        </p:nvSpPr>
        <p:spPr>
          <a:xfrm>
            <a:off x="696435" y="1774982"/>
            <a:ext cx="10938946" cy="1167261"/>
          </a:xfrm>
        </p:spPr>
        <p:txBody>
          <a:bodyPr>
            <a:noAutofit/>
          </a:bodyPr>
          <a:lstStyle/>
          <a:p>
            <a:pPr marL="457200" indent="-457200" algn="just">
              <a:buFont typeface="+mj-lt"/>
              <a:buAutoNum type="arabicPeriod"/>
            </a:pPr>
            <a:r>
              <a:rPr lang="en-US" sz="1800" dirty="0">
                <a:latin typeface="Times New Roman" panose="02020603050405020304" pitchFamily="18" charset="0"/>
                <a:cs typeface="Times New Roman" panose="02020603050405020304" pitchFamily="18" charset="0"/>
              </a:rPr>
              <a:t>The basic idea was followed from the model described in RD51–NOTE-2011-005, by P. Fonte and in </a:t>
            </a:r>
            <a:r>
              <a:rPr lang="en-US" sz="1800" dirty="0">
                <a:effectLst/>
                <a:latin typeface="Times New Roman" panose="02020603050405020304" pitchFamily="18" charset="0"/>
                <a:cs typeface="Times New Roman" panose="02020603050405020304" pitchFamily="18" charset="0"/>
              </a:rPr>
              <a:t>RD-51 Open Lectures - 12/12/17–CERN by Filippo </a:t>
            </a:r>
            <a:r>
              <a:rPr lang="en-US" sz="1800" dirty="0" err="1">
                <a:effectLst/>
                <a:latin typeface="Times New Roman" panose="02020603050405020304" pitchFamily="18" charset="0"/>
                <a:cs typeface="Times New Roman" panose="02020603050405020304" pitchFamily="18" charset="0"/>
              </a:rPr>
              <a:t>Resnati</a:t>
            </a:r>
            <a:r>
              <a:rPr lang="en-US" sz="1800" dirty="0">
                <a:latin typeface="Times New Roman" panose="02020603050405020304" pitchFamily="18" charset="0"/>
                <a:cs typeface="Times New Roman" panose="02020603050405020304" pitchFamily="18" charset="0"/>
              </a:rPr>
              <a:t>.</a:t>
            </a:r>
          </a:p>
          <a:p>
            <a:pPr marL="457200" indent="-457200" algn="just">
              <a:buFont typeface="+mj-lt"/>
              <a:buAutoNum type="arabicPeriod"/>
            </a:pPr>
            <a:r>
              <a:rPr lang="en-US" sz="1800" dirty="0">
                <a:latin typeface="Times New Roman" panose="02020603050405020304" pitchFamily="18" charset="0"/>
                <a:cs typeface="Times New Roman" panose="02020603050405020304" pitchFamily="18" charset="0"/>
              </a:rPr>
              <a:t> The simulation framework utilizes hydrodynamic approach. The gas molecules, ions and electrons are considered as fluids. </a:t>
            </a:r>
          </a:p>
          <a:p>
            <a:pPr marL="457200" indent="-457200" algn="just">
              <a:buFont typeface="+mj-lt"/>
              <a:buAutoNum type="arabicPeriod"/>
            </a:pPr>
            <a:endParaRPr lang="en-US" sz="1800" dirty="0">
              <a:latin typeface="Times New Roman" panose="02020603050405020304" pitchFamily="18" charset="0"/>
              <a:cs typeface="Times New Roman" panose="02020603050405020304" pitchFamily="18" charset="0"/>
            </a:endParaRPr>
          </a:p>
        </p:txBody>
      </p:sp>
      <p:graphicFrame>
        <p:nvGraphicFramePr>
          <p:cNvPr id="5" name="Diagram 4">
            <a:extLst>
              <a:ext uri="{FF2B5EF4-FFF2-40B4-BE49-F238E27FC236}">
                <a16:creationId xmlns:a16="http://schemas.microsoft.com/office/drawing/2014/main" id="{1C312D4B-C443-410A-A731-7E159C05F586}"/>
              </a:ext>
            </a:extLst>
          </p:cNvPr>
          <p:cNvGraphicFramePr/>
          <p:nvPr>
            <p:extLst>
              <p:ext uri="{D42A27DB-BD31-4B8C-83A1-F6EECF244321}">
                <p14:modId xmlns:p14="http://schemas.microsoft.com/office/powerpoint/2010/main" val="175661893"/>
              </p:ext>
            </p:extLst>
          </p:nvPr>
        </p:nvGraphicFramePr>
        <p:xfrm>
          <a:off x="88260" y="3040417"/>
          <a:ext cx="6077648" cy="3122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345D6A74-B227-4970-87BD-DF0C7A4B0E54}"/>
              </a:ext>
            </a:extLst>
          </p:cNvPr>
          <p:cNvSpPr txBox="1"/>
          <p:nvPr/>
        </p:nvSpPr>
        <p:spPr>
          <a:xfrm>
            <a:off x="5667517" y="4864991"/>
            <a:ext cx="3150752" cy="369236"/>
          </a:xfrm>
          <a:prstGeom prst="rect">
            <a:avLst/>
          </a:prstGeom>
          <a:noFill/>
        </p:spPr>
        <p:txBody>
          <a:bodyPr wrap="square" rtlCol="0">
            <a:spAutoFit/>
          </a:bodyPr>
          <a:lstStyle/>
          <a:p>
            <a:r>
              <a:rPr lang="en-US" sz="1799" b="1" dirty="0">
                <a:latin typeface="Times New Roman" panose="02020603050405020304" pitchFamily="18" charset="0"/>
                <a:cs typeface="Times New Roman" panose="02020603050405020304" pitchFamily="18" charset="0"/>
              </a:rPr>
              <a:t>Hydrodynamic equations</a:t>
            </a:r>
          </a:p>
        </p:txBody>
      </p:sp>
      <p:sp>
        <p:nvSpPr>
          <p:cNvPr id="8" name="TextBox 7">
            <a:extLst>
              <a:ext uri="{FF2B5EF4-FFF2-40B4-BE49-F238E27FC236}">
                <a16:creationId xmlns:a16="http://schemas.microsoft.com/office/drawing/2014/main" id="{EA1C3A95-0BBD-433F-8052-D05D1D0CFC5F}"/>
              </a:ext>
            </a:extLst>
          </p:cNvPr>
          <p:cNvSpPr txBox="1"/>
          <p:nvPr/>
        </p:nvSpPr>
        <p:spPr>
          <a:xfrm>
            <a:off x="7093464" y="5549257"/>
            <a:ext cx="3725481" cy="646331"/>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Ref:</a:t>
            </a:r>
          </a:p>
          <a:p>
            <a:r>
              <a:rPr lang="en-US" sz="1200" dirty="0">
                <a:latin typeface="Times New Roman" panose="02020603050405020304" pitchFamily="18" charset="0"/>
                <a:cs typeface="Times New Roman" panose="02020603050405020304" pitchFamily="18" charset="0"/>
              </a:rPr>
              <a:t>1.  J. Datta et al, </a:t>
            </a:r>
            <a:r>
              <a:rPr lang="en-US" sz="1200" i="1" dirty="0">
                <a:latin typeface="Times New Roman" panose="02020603050405020304" pitchFamily="18" charset="0"/>
                <a:cs typeface="Times New Roman" panose="02020603050405020304" pitchFamily="18" charset="0"/>
              </a:rPr>
              <a:t>JINST</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15</a:t>
            </a:r>
            <a:r>
              <a:rPr lang="en-US" sz="1200" dirty="0">
                <a:latin typeface="Times New Roman" panose="02020603050405020304" pitchFamily="18" charset="0"/>
                <a:cs typeface="Times New Roman" panose="02020603050405020304" pitchFamily="18" charset="0"/>
              </a:rPr>
              <a:t> C12006 (2020)</a:t>
            </a:r>
          </a:p>
          <a:p>
            <a:pPr algn="l"/>
            <a:r>
              <a:rPr lang="en-US" sz="1200" b="0" i="0" u="none" strike="noStrike" baseline="0" dirty="0">
                <a:latin typeface="Times New Roman" panose="02020603050405020304" pitchFamily="18" charset="0"/>
                <a:cs typeface="Times New Roman" panose="02020603050405020304" pitchFamily="18" charset="0"/>
              </a:rPr>
              <a:t>2. J. </a:t>
            </a:r>
            <a:r>
              <a:rPr lang="en-US" sz="1200" b="0" i="0" u="none" strike="noStrike" baseline="0" dirty="0" err="1">
                <a:latin typeface="Times New Roman" panose="02020603050405020304" pitchFamily="18" charset="0"/>
                <a:cs typeface="Times New Roman" panose="02020603050405020304" pitchFamily="18" charset="0"/>
              </a:rPr>
              <a:t>Capeillere</a:t>
            </a:r>
            <a:r>
              <a:rPr lang="en-US" sz="1200" b="0" i="0" u="none" strike="noStrike" baseline="0" dirty="0">
                <a:latin typeface="Times New Roman" panose="02020603050405020304" pitchFamily="18" charset="0"/>
                <a:cs typeface="Times New Roman" panose="02020603050405020304" pitchFamily="18" charset="0"/>
              </a:rPr>
              <a:t> et al, </a:t>
            </a:r>
            <a:r>
              <a:rPr lang="en-US" sz="1200" b="0" i="1" u="none" strike="noStrike" baseline="0" dirty="0">
                <a:latin typeface="Times New Roman" panose="02020603050405020304" pitchFamily="18" charset="0"/>
                <a:cs typeface="Times New Roman" panose="02020603050405020304" pitchFamily="18" charset="0"/>
              </a:rPr>
              <a:t>J. Phys. D </a:t>
            </a:r>
            <a:r>
              <a:rPr lang="en-US" sz="1200" b="1" i="0" u="none" strike="noStrike" baseline="0" dirty="0">
                <a:latin typeface="Times New Roman" panose="02020603050405020304" pitchFamily="18" charset="0"/>
                <a:cs typeface="Times New Roman" panose="02020603050405020304" pitchFamily="18" charset="0"/>
              </a:rPr>
              <a:t>41 </a:t>
            </a:r>
            <a:r>
              <a:rPr lang="en-US" sz="1200" b="0" i="0" u="none" strike="noStrike" baseline="0" dirty="0">
                <a:latin typeface="Times New Roman" panose="02020603050405020304" pitchFamily="18" charset="0"/>
                <a:cs typeface="Times New Roman" panose="02020603050405020304" pitchFamily="18" charset="0"/>
              </a:rPr>
              <a:t>(2008) 234018.</a:t>
            </a:r>
            <a:endParaRPr lang="en-US" sz="1200" dirty="0">
              <a:latin typeface="Times New Roman" panose="02020603050405020304" pitchFamily="18" charset="0"/>
              <a:cs typeface="Times New Roman" panose="02020603050405020304" pitchFamily="18" charset="0"/>
            </a:endParaRPr>
          </a:p>
        </p:txBody>
      </p:sp>
      <p:sp>
        <p:nvSpPr>
          <p:cNvPr id="10" name="Slide Number Placeholder 9">
            <a:extLst>
              <a:ext uri="{FF2B5EF4-FFF2-40B4-BE49-F238E27FC236}">
                <a16:creationId xmlns:a16="http://schemas.microsoft.com/office/drawing/2014/main" id="{2ED76B07-981B-4FF0-8322-551EDF55C456}"/>
              </a:ext>
            </a:extLst>
          </p:cNvPr>
          <p:cNvSpPr>
            <a:spLocks noGrp="1"/>
          </p:cNvSpPr>
          <p:nvPr>
            <p:ph type="sldNum" sz="quarter" idx="12"/>
          </p:nvPr>
        </p:nvSpPr>
        <p:spPr/>
        <p:txBody>
          <a:bodyPr/>
          <a:lstStyle/>
          <a:p>
            <a:fld id="{D57F1E4F-1CFF-5643-939E-217C01CDF565}" type="slidenum">
              <a:rPr lang="en-US" smtClean="0"/>
              <a:pPr/>
              <a:t>3</a:t>
            </a:fld>
            <a:endParaRPr lang="en-US" dirty="0"/>
          </a:p>
        </p:txBody>
      </p:sp>
      <p:pic>
        <p:nvPicPr>
          <p:cNvPr id="12" name="Picture 11">
            <a:extLst>
              <a:ext uri="{FF2B5EF4-FFF2-40B4-BE49-F238E27FC236}">
                <a16:creationId xmlns:a16="http://schemas.microsoft.com/office/drawing/2014/main" id="{DC8E3544-D9D3-455F-B54A-992FA93CDE31}"/>
              </a:ext>
            </a:extLst>
          </p:cNvPr>
          <p:cNvPicPr>
            <a:picLocks noChangeAspect="1"/>
          </p:cNvPicPr>
          <p:nvPr/>
        </p:nvPicPr>
        <p:blipFill>
          <a:blip r:embed="rId7"/>
          <a:stretch>
            <a:fillRect/>
          </a:stretch>
        </p:blipFill>
        <p:spPr>
          <a:xfrm>
            <a:off x="5847147" y="2951534"/>
            <a:ext cx="3566322" cy="1934086"/>
          </a:xfrm>
          <a:prstGeom prst="rect">
            <a:avLst/>
          </a:prstGeom>
        </p:spPr>
      </p:pic>
      <p:sp>
        <p:nvSpPr>
          <p:cNvPr id="6" name="Date Placeholder 5">
            <a:extLst>
              <a:ext uri="{FF2B5EF4-FFF2-40B4-BE49-F238E27FC236}">
                <a16:creationId xmlns:a16="http://schemas.microsoft.com/office/drawing/2014/main" id="{6681F9AF-F626-4B5B-B1F5-F610CE60548E}"/>
              </a:ext>
            </a:extLst>
          </p:cNvPr>
          <p:cNvSpPr>
            <a:spLocks noGrp="1"/>
          </p:cNvSpPr>
          <p:nvPr>
            <p:ph type="dt" sz="half" idx="10"/>
          </p:nvPr>
        </p:nvSpPr>
        <p:spPr/>
        <p:txBody>
          <a:bodyPr/>
          <a:lstStyle/>
          <a:p>
            <a:r>
              <a:rPr lang="en-US"/>
              <a:t>2/18/2021</a:t>
            </a:r>
          </a:p>
        </p:txBody>
      </p:sp>
      <p:sp>
        <p:nvSpPr>
          <p:cNvPr id="7" name="Footer Placeholder 6">
            <a:extLst>
              <a:ext uri="{FF2B5EF4-FFF2-40B4-BE49-F238E27FC236}">
                <a16:creationId xmlns:a16="http://schemas.microsoft.com/office/drawing/2014/main" id="{5E742B54-2F57-4C23-8C5E-9A755DB1ED5C}"/>
              </a:ext>
            </a:extLst>
          </p:cNvPr>
          <p:cNvSpPr>
            <a:spLocks noGrp="1"/>
          </p:cNvSpPr>
          <p:nvPr>
            <p:ph type="ftr" sz="quarter" idx="11"/>
          </p:nvPr>
        </p:nvSpPr>
        <p:spPr/>
        <p:txBody>
          <a:bodyPr/>
          <a:lstStyle/>
          <a:p>
            <a:r>
              <a:rPr lang="en-US"/>
              <a:t>RD51 miniweek 15-19 FEB, 2021</a:t>
            </a:r>
            <a:endParaRPr lang="en-US" dirty="0"/>
          </a:p>
        </p:txBody>
      </p:sp>
      <p:pic>
        <p:nvPicPr>
          <p:cNvPr id="13" name="Picture 12">
            <a:extLst>
              <a:ext uri="{FF2B5EF4-FFF2-40B4-BE49-F238E27FC236}">
                <a16:creationId xmlns:a16="http://schemas.microsoft.com/office/drawing/2014/main" id="{21046BA0-6127-4B98-98FA-4CADCD91F2E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27627" y="3108709"/>
            <a:ext cx="2189654" cy="461544"/>
          </a:xfrm>
          <a:prstGeom prst="rect">
            <a:avLst/>
          </a:prstGeom>
        </p:spPr>
      </p:pic>
      <p:pic>
        <p:nvPicPr>
          <p:cNvPr id="18" name="Picture 17">
            <a:extLst>
              <a:ext uri="{FF2B5EF4-FFF2-40B4-BE49-F238E27FC236}">
                <a16:creationId xmlns:a16="http://schemas.microsoft.com/office/drawing/2014/main" id="{1E49B2EE-4398-482D-90F1-2A061E9F523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517246" y="3555023"/>
            <a:ext cx="1278303" cy="727108"/>
          </a:xfrm>
          <a:prstGeom prst="rect">
            <a:avLst/>
          </a:prstGeom>
        </p:spPr>
      </p:pic>
      <p:pic>
        <p:nvPicPr>
          <p:cNvPr id="20" name="Picture 19">
            <a:extLst>
              <a:ext uri="{FF2B5EF4-FFF2-40B4-BE49-F238E27FC236}">
                <a16:creationId xmlns:a16="http://schemas.microsoft.com/office/drawing/2014/main" id="{46C29E25-0B7F-4F19-A59E-5FBE636A312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682378" y="4169714"/>
            <a:ext cx="948037" cy="461544"/>
          </a:xfrm>
          <a:prstGeom prst="rect">
            <a:avLst/>
          </a:prstGeom>
        </p:spPr>
      </p:pic>
      <p:pic>
        <p:nvPicPr>
          <p:cNvPr id="22" name="Picture 21">
            <a:extLst>
              <a:ext uri="{FF2B5EF4-FFF2-40B4-BE49-F238E27FC236}">
                <a16:creationId xmlns:a16="http://schemas.microsoft.com/office/drawing/2014/main" id="{AD57F4CC-306F-49A3-B8D2-0B72747A79F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682378" y="4728445"/>
            <a:ext cx="1078248" cy="354866"/>
          </a:xfrm>
          <a:prstGeom prst="rect">
            <a:avLst/>
          </a:prstGeom>
        </p:spPr>
      </p:pic>
      <p:sp>
        <p:nvSpPr>
          <p:cNvPr id="23" name="TextBox 22">
            <a:extLst>
              <a:ext uri="{FF2B5EF4-FFF2-40B4-BE49-F238E27FC236}">
                <a16:creationId xmlns:a16="http://schemas.microsoft.com/office/drawing/2014/main" id="{A04533BD-E7D2-42BF-AC59-7DB744A56FF9}"/>
              </a:ext>
            </a:extLst>
          </p:cNvPr>
          <p:cNvSpPr txBox="1"/>
          <p:nvPr/>
        </p:nvSpPr>
        <p:spPr>
          <a:xfrm>
            <a:off x="8837612" y="4999830"/>
            <a:ext cx="3150752" cy="338554"/>
          </a:xfrm>
          <a:prstGeom prst="rect">
            <a:avLst/>
          </a:prstGeom>
          <a:noFill/>
        </p:spPr>
        <p:txBody>
          <a:bodyPr wrap="square" rtlCol="0">
            <a:spAutoFit/>
          </a:bodyPr>
          <a:lstStyle/>
          <a:p>
            <a:r>
              <a:rPr lang="en-US" sz="1600" b="1" dirty="0">
                <a:latin typeface="Times New Roman" panose="02020603050405020304" pitchFamily="18" charset="0"/>
                <a:cs typeface="Times New Roman" panose="02020603050405020304" pitchFamily="18" charset="0"/>
              </a:rPr>
              <a:t>Equations for photon propagation</a:t>
            </a:r>
          </a:p>
        </p:txBody>
      </p:sp>
    </p:spTree>
    <p:extLst>
      <p:ext uri="{BB962C8B-B14F-4D97-AF65-F5344CB8AC3E}">
        <p14:creationId xmlns:p14="http://schemas.microsoft.com/office/powerpoint/2010/main" val="4189659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54420-F167-4362-8CC0-1F51F56FDF46}"/>
              </a:ext>
            </a:extLst>
          </p:cNvPr>
          <p:cNvSpPr>
            <a:spLocks noGrp="1"/>
          </p:cNvSpPr>
          <p:nvPr>
            <p:ph type="title"/>
          </p:nvPr>
        </p:nvSpPr>
        <p:spPr/>
        <p:txBody>
          <a:bodyPr/>
          <a:lstStyle/>
          <a:p>
            <a:pPr algn="ctr"/>
            <a:r>
              <a:rPr lang="en-US" dirty="0">
                <a:cs typeface="Times New Roman" panose="02020603050405020304" pitchFamily="18" charset="0"/>
              </a:rPr>
              <a:t>Simulation Flowchart</a:t>
            </a:r>
          </a:p>
        </p:txBody>
      </p:sp>
      <p:sp>
        <p:nvSpPr>
          <p:cNvPr id="4" name="Flowchart: Process 3">
            <a:extLst>
              <a:ext uri="{FF2B5EF4-FFF2-40B4-BE49-F238E27FC236}">
                <a16:creationId xmlns:a16="http://schemas.microsoft.com/office/drawing/2014/main" id="{539F6B41-400A-47E2-8073-2D7ADD340D51}"/>
              </a:ext>
            </a:extLst>
          </p:cNvPr>
          <p:cNvSpPr/>
          <p:nvPr/>
        </p:nvSpPr>
        <p:spPr>
          <a:xfrm>
            <a:off x="688679" y="2015064"/>
            <a:ext cx="3269728" cy="1198174"/>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799" dirty="0">
                <a:latin typeface="Times New Roman" panose="02020603050405020304" pitchFamily="18" charset="0"/>
                <a:cs typeface="Times New Roman" panose="02020603050405020304" pitchFamily="18" charset="0"/>
              </a:rPr>
              <a:t>Information from HEED and MAGBOLTZ are passed to COMSOL Multiphysics</a:t>
            </a:r>
          </a:p>
        </p:txBody>
      </p:sp>
      <mc:AlternateContent xmlns:mc="http://schemas.openxmlformats.org/markup-compatibility/2006" xmlns:a14="http://schemas.microsoft.com/office/drawing/2010/main">
        <mc:Choice Requires="a14">
          <p:sp>
            <p:nvSpPr>
              <p:cNvPr id="8" name="Flowchart: Process 7">
                <a:extLst>
                  <a:ext uri="{FF2B5EF4-FFF2-40B4-BE49-F238E27FC236}">
                    <a16:creationId xmlns:a16="http://schemas.microsoft.com/office/drawing/2014/main" id="{467A2AF6-50C0-4CD4-832D-5BAE33CFEC8F}"/>
                  </a:ext>
                </a:extLst>
              </p:cNvPr>
              <p:cNvSpPr/>
              <p:nvPr/>
            </p:nvSpPr>
            <p:spPr>
              <a:xfrm>
                <a:off x="724235" y="3522031"/>
                <a:ext cx="3269729" cy="1198174"/>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799" dirty="0">
                    <a:solidFill>
                      <a:schemeClr val="bg1"/>
                    </a:solidFill>
                    <a:latin typeface="Times New Roman" panose="02020603050405020304" pitchFamily="18" charset="0"/>
                    <a:cs typeface="Times New Roman" panose="02020603050405020304" pitchFamily="18" charset="0"/>
                  </a:rPr>
                  <a:t>From initial conditions COMSOL calculates applied electric field,</a:t>
                </a:r>
                <a14:m>
                  <m:oMath xmlns:m="http://schemas.openxmlformats.org/officeDocument/2006/math">
                    <m:sSub>
                      <m:sSubPr>
                        <m:ctrlPr>
                          <a:rPr lang="en-US" sz="1799" i="1">
                            <a:solidFill>
                              <a:schemeClr val="bg1"/>
                            </a:solidFill>
                            <a:latin typeface="Cambria Math" panose="02040503050406030204" pitchFamily="18" charset="0"/>
                          </a:rPr>
                        </m:ctrlPr>
                      </m:sSubPr>
                      <m:e>
                        <m:r>
                          <a:rPr lang="en-US" sz="1799" i="1">
                            <a:solidFill>
                              <a:schemeClr val="bg1"/>
                            </a:solidFill>
                            <a:latin typeface="Cambria Math" panose="02040503050406030204" pitchFamily="18" charset="0"/>
                          </a:rPr>
                          <m:t>𝐸</m:t>
                        </m:r>
                      </m:e>
                      <m:sub>
                        <m:r>
                          <a:rPr lang="en-US" sz="1799" i="1">
                            <a:solidFill>
                              <a:schemeClr val="bg1"/>
                            </a:solidFill>
                            <a:latin typeface="Cambria Math" panose="02040503050406030204" pitchFamily="18" charset="0"/>
                          </a:rPr>
                          <m:t>𝑎𝑝𝑝</m:t>
                        </m:r>
                      </m:sub>
                    </m:sSub>
                    <m:r>
                      <a:rPr lang="en-US" sz="1799">
                        <a:solidFill>
                          <a:schemeClr val="bg1"/>
                        </a:solidFill>
                        <a:latin typeface="Cambria Math" panose="02040503050406030204" pitchFamily="18" charset="0"/>
                      </a:rPr>
                      <m:t>.</m:t>
                    </m:r>
                  </m:oMath>
                </a14:m>
                <a:r>
                  <a:rPr lang="en-US" sz="1799" dirty="0">
                    <a:solidFill>
                      <a:schemeClr val="bg1"/>
                    </a:solidFill>
                    <a:latin typeface="Times New Roman" panose="02020603050405020304" pitchFamily="18" charset="0"/>
                    <a:cs typeface="Times New Roman" panose="02020603050405020304" pitchFamily="18" charset="0"/>
                  </a:rPr>
                  <a:t> </a:t>
                </a:r>
              </a:p>
            </p:txBody>
          </p:sp>
        </mc:Choice>
        <mc:Fallback xmlns="">
          <p:sp>
            <p:nvSpPr>
              <p:cNvPr id="8" name="Flowchart: Process 7">
                <a:extLst>
                  <a:ext uri="{FF2B5EF4-FFF2-40B4-BE49-F238E27FC236}">
                    <a16:creationId xmlns:a16="http://schemas.microsoft.com/office/drawing/2014/main" id="{467A2AF6-50C0-4CD4-832D-5BAE33CFEC8F}"/>
                  </a:ext>
                </a:extLst>
              </p:cNvPr>
              <p:cNvSpPr>
                <a:spLocks noRot="1" noChangeAspect="1" noMove="1" noResize="1" noEditPoints="1" noAdjustHandles="1" noChangeArrowheads="1" noChangeShapeType="1" noTextEdit="1"/>
              </p:cNvSpPr>
              <p:nvPr/>
            </p:nvSpPr>
            <p:spPr>
              <a:xfrm>
                <a:off x="724235" y="3522031"/>
                <a:ext cx="3269729" cy="1198174"/>
              </a:xfrm>
              <a:prstGeom prst="flowChartProcess">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Flowchart: Decision 25">
                <a:extLst>
                  <a:ext uri="{FF2B5EF4-FFF2-40B4-BE49-F238E27FC236}">
                    <a16:creationId xmlns:a16="http://schemas.microsoft.com/office/drawing/2014/main" id="{E834C555-DD7C-4C7F-9456-47E7DB000257}"/>
                  </a:ext>
                </a:extLst>
              </p:cNvPr>
              <p:cNvSpPr/>
              <p:nvPr/>
            </p:nvSpPr>
            <p:spPr>
              <a:xfrm>
                <a:off x="5527425" y="3522629"/>
                <a:ext cx="3061999" cy="1275213"/>
              </a:xfrm>
              <a:prstGeom prst="flowChartDecisio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14:m>
                  <m:oMath xmlns:m="http://schemas.openxmlformats.org/officeDocument/2006/math">
                    <m:sSub>
                      <m:sSubPr>
                        <m:ctrlPr>
                          <a:rPr lang="en-US" sz="1600" i="1" smtClean="0">
                            <a:latin typeface="Cambria Math" panose="02040503050406030204" pitchFamily="18" charset="0"/>
                          </a:rPr>
                        </m:ctrlPr>
                      </m:sSubPr>
                      <m:e>
                        <m:r>
                          <a:rPr lang="en-US" sz="1600" i="1">
                            <a:latin typeface="Cambria Math" panose="02040503050406030204" pitchFamily="18" charset="0"/>
                          </a:rPr>
                          <m:t>𝐸</m:t>
                        </m:r>
                      </m:e>
                      <m:sub>
                        <m:r>
                          <a:rPr lang="en-US" sz="1600" i="1">
                            <a:latin typeface="Cambria Math" panose="02040503050406030204" pitchFamily="18" charset="0"/>
                          </a:rPr>
                          <m:t>𝑠𝑝𝑎𝑐𝑒</m:t>
                        </m:r>
                        <m:r>
                          <a:rPr lang="en-US" sz="1600" i="1">
                            <a:latin typeface="Cambria Math" panose="02040503050406030204" pitchFamily="18" charset="0"/>
                          </a:rPr>
                          <m:t> </m:t>
                        </m:r>
                        <m:r>
                          <a:rPr lang="en-US" sz="1600" i="1">
                            <a:latin typeface="Cambria Math" panose="02040503050406030204" pitchFamily="18" charset="0"/>
                          </a:rPr>
                          <m:t>𝑐h𝑎𝑟𝑔𝑒</m:t>
                        </m:r>
                      </m:sub>
                    </m:sSub>
                  </m:oMath>
                </a14:m>
                <a:r>
                  <a:rPr lang="en-US" sz="1600" dirty="0">
                    <a:latin typeface="Times New Roman" panose="02020603050405020304" pitchFamily="18" charset="0"/>
                    <a:cs typeface="Times New Roman" panose="02020603050405020304" pitchFamily="18" charset="0"/>
                  </a:rPr>
                  <a:t> = </a:t>
                </a:r>
                <a14:m>
                  <m:oMath xmlns:m="http://schemas.openxmlformats.org/officeDocument/2006/math">
                    <m:sSub>
                      <m:sSubPr>
                        <m:ctrlPr>
                          <a:rPr lang="en-US" sz="1600" i="1">
                            <a:latin typeface="Cambria Math" panose="02040503050406030204" pitchFamily="18" charset="0"/>
                          </a:rPr>
                        </m:ctrlPr>
                      </m:sSubPr>
                      <m:e>
                        <m:r>
                          <a:rPr lang="en-US" sz="1600" i="1">
                            <a:latin typeface="Cambria Math" panose="02040503050406030204" pitchFamily="18" charset="0"/>
                          </a:rPr>
                          <m:t>𝐸</m:t>
                        </m:r>
                      </m:e>
                      <m:sub>
                        <m:r>
                          <a:rPr lang="en-US" sz="1600" i="1">
                            <a:latin typeface="Cambria Math" panose="02040503050406030204" pitchFamily="18" charset="0"/>
                          </a:rPr>
                          <m:t>𝑎𝑝𝑝</m:t>
                        </m:r>
                      </m:sub>
                    </m:sSub>
                  </m:oMath>
                </a14:m>
                <a:endParaRPr lang="en-US" sz="1600" dirty="0">
                  <a:latin typeface="Times New Roman" panose="02020603050405020304" pitchFamily="18" charset="0"/>
                  <a:cs typeface="Times New Roman" panose="02020603050405020304" pitchFamily="18" charset="0"/>
                </a:endParaRPr>
              </a:p>
            </p:txBody>
          </p:sp>
        </mc:Choice>
        <mc:Fallback xmlns="">
          <p:sp>
            <p:nvSpPr>
              <p:cNvPr id="26" name="Flowchart: Decision 25">
                <a:extLst>
                  <a:ext uri="{FF2B5EF4-FFF2-40B4-BE49-F238E27FC236}">
                    <a16:creationId xmlns:a16="http://schemas.microsoft.com/office/drawing/2014/main" id="{E834C555-DD7C-4C7F-9456-47E7DB000257}"/>
                  </a:ext>
                </a:extLst>
              </p:cNvPr>
              <p:cNvSpPr>
                <a:spLocks noRot="1" noChangeAspect="1" noMove="1" noResize="1" noEditPoints="1" noAdjustHandles="1" noChangeArrowheads="1" noChangeShapeType="1" noTextEdit="1"/>
              </p:cNvSpPr>
              <p:nvPr/>
            </p:nvSpPr>
            <p:spPr>
              <a:xfrm>
                <a:off x="5527425" y="3522629"/>
                <a:ext cx="3061999" cy="1275213"/>
              </a:xfrm>
              <a:prstGeom prst="flowChartDecision">
                <a:avLst/>
              </a:prstGeom>
              <a:blipFill>
                <a:blip r:embed="rId3"/>
                <a:stretch>
                  <a:fillRect/>
                </a:stretch>
              </a:blipFill>
            </p:spPr>
            <p:txBody>
              <a:bodyPr/>
              <a:lstStyle/>
              <a:p>
                <a:r>
                  <a:rPr lang="en-US">
                    <a:noFill/>
                  </a:rPr>
                  <a:t> </a:t>
                </a:r>
              </a:p>
            </p:txBody>
          </p:sp>
        </mc:Fallback>
      </mc:AlternateContent>
      <p:sp>
        <p:nvSpPr>
          <p:cNvPr id="22" name="Flowchart: Decision 21">
            <a:extLst>
              <a:ext uri="{FF2B5EF4-FFF2-40B4-BE49-F238E27FC236}">
                <a16:creationId xmlns:a16="http://schemas.microsoft.com/office/drawing/2014/main" id="{64D43750-E2C0-4A5C-AC33-96D203E3F7C7}"/>
              </a:ext>
            </a:extLst>
          </p:cNvPr>
          <p:cNvSpPr/>
          <p:nvPr/>
        </p:nvSpPr>
        <p:spPr>
          <a:xfrm>
            <a:off x="5628828" y="2168032"/>
            <a:ext cx="2859191" cy="1060694"/>
          </a:xfrm>
          <a:prstGeom prst="flowChartDecisio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799" dirty="0">
                <a:latin typeface="Times New Roman" panose="02020603050405020304" pitchFamily="18" charset="0"/>
                <a:cs typeface="Times New Roman" panose="02020603050405020304" pitchFamily="18" charset="0"/>
              </a:rPr>
              <a:t>Electron number &lt; 1</a:t>
            </a:r>
          </a:p>
        </p:txBody>
      </p:sp>
      <p:sp>
        <p:nvSpPr>
          <p:cNvPr id="13" name="Flowchart: Terminator 12">
            <a:extLst>
              <a:ext uri="{FF2B5EF4-FFF2-40B4-BE49-F238E27FC236}">
                <a16:creationId xmlns:a16="http://schemas.microsoft.com/office/drawing/2014/main" id="{F4E6AAC1-7612-4602-87CF-795DF381A09B}"/>
              </a:ext>
            </a:extLst>
          </p:cNvPr>
          <p:cNvSpPr/>
          <p:nvPr/>
        </p:nvSpPr>
        <p:spPr>
          <a:xfrm>
            <a:off x="9688043" y="3830080"/>
            <a:ext cx="1464434" cy="639027"/>
          </a:xfrm>
          <a:prstGeom prst="flowChartTermina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799" dirty="0">
                <a:latin typeface="Times New Roman" panose="02020603050405020304" pitchFamily="18" charset="0"/>
                <a:cs typeface="Times New Roman" panose="02020603050405020304" pitchFamily="18" charset="0"/>
              </a:rPr>
              <a:t>STOP</a:t>
            </a:r>
          </a:p>
        </p:txBody>
      </p:sp>
      <p:sp>
        <p:nvSpPr>
          <p:cNvPr id="35" name="Flowchart: Process 34">
            <a:extLst>
              <a:ext uri="{FF2B5EF4-FFF2-40B4-BE49-F238E27FC236}">
                <a16:creationId xmlns:a16="http://schemas.microsoft.com/office/drawing/2014/main" id="{9C1E15C4-91E0-4302-9793-AE7B87C71E62}"/>
              </a:ext>
            </a:extLst>
          </p:cNvPr>
          <p:cNvSpPr/>
          <p:nvPr/>
        </p:nvSpPr>
        <p:spPr>
          <a:xfrm>
            <a:off x="665316" y="5010687"/>
            <a:ext cx="3269729" cy="1055790"/>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en-US" sz="1799" dirty="0">
                <a:latin typeface="Times New Roman" panose="02020603050405020304" pitchFamily="18" charset="0"/>
                <a:cs typeface="Times New Roman" panose="02020603050405020304" pitchFamily="18" charset="0"/>
              </a:rPr>
              <a:t>Hydrodynamic equations are solved to calculate electron and ion density.</a:t>
            </a:r>
          </a:p>
        </p:txBody>
      </p:sp>
      <p:cxnSp>
        <p:nvCxnSpPr>
          <p:cNvPr id="20" name="Straight Arrow Connector 19">
            <a:extLst>
              <a:ext uri="{FF2B5EF4-FFF2-40B4-BE49-F238E27FC236}">
                <a16:creationId xmlns:a16="http://schemas.microsoft.com/office/drawing/2014/main" id="{05A51C18-8401-47EE-B590-FB732E73AC8F}"/>
              </a:ext>
            </a:extLst>
          </p:cNvPr>
          <p:cNvCxnSpPr>
            <a:cxnSpLocks/>
            <a:stCxn id="4" idx="2"/>
          </p:cNvCxnSpPr>
          <p:nvPr/>
        </p:nvCxnSpPr>
        <p:spPr>
          <a:xfrm>
            <a:off x="2323543" y="3213238"/>
            <a:ext cx="0" cy="317482"/>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36" name="Straight Arrow Connector 35">
            <a:extLst>
              <a:ext uri="{FF2B5EF4-FFF2-40B4-BE49-F238E27FC236}">
                <a16:creationId xmlns:a16="http://schemas.microsoft.com/office/drawing/2014/main" id="{F0C08E07-B544-4723-AE3C-B26410B0AEFF}"/>
              </a:ext>
            </a:extLst>
          </p:cNvPr>
          <p:cNvCxnSpPr>
            <a:cxnSpLocks/>
          </p:cNvCxnSpPr>
          <p:nvPr/>
        </p:nvCxnSpPr>
        <p:spPr>
          <a:xfrm>
            <a:off x="2323543" y="4728894"/>
            <a:ext cx="0" cy="290855"/>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38" name="Connector: Elbow 37">
            <a:extLst>
              <a:ext uri="{FF2B5EF4-FFF2-40B4-BE49-F238E27FC236}">
                <a16:creationId xmlns:a16="http://schemas.microsoft.com/office/drawing/2014/main" id="{0A80E1CA-FB1B-454F-B31B-5D37FF41DE5C}"/>
              </a:ext>
            </a:extLst>
          </p:cNvPr>
          <p:cNvCxnSpPr>
            <a:cxnSpLocks/>
            <a:stCxn id="35" idx="3"/>
            <a:endCxn id="22" idx="1"/>
          </p:cNvCxnSpPr>
          <p:nvPr/>
        </p:nvCxnSpPr>
        <p:spPr>
          <a:xfrm flipV="1">
            <a:off x="3935045" y="2698379"/>
            <a:ext cx="1693783" cy="2840203"/>
          </a:xfrm>
          <a:prstGeom prst="bentConnector3">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41" name="Straight Arrow Connector 40">
            <a:extLst>
              <a:ext uri="{FF2B5EF4-FFF2-40B4-BE49-F238E27FC236}">
                <a16:creationId xmlns:a16="http://schemas.microsoft.com/office/drawing/2014/main" id="{1F57F8D6-8A85-49C6-A5C6-346E45B63840}"/>
              </a:ext>
            </a:extLst>
          </p:cNvPr>
          <p:cNvCxnSpPr>
            <a:cxnSpLocks/>
            <a:stCxn id="22" idx="2"/>
          </p:cNvCxnSpPr>
          <p:nvPr/>
        </p:nvCxnSpPr>
        <p:spPr>
          <a:xfrm>
            <a:off x="7058424" y="3228726"/>
            <a:ext cx="0" cy="301994"/>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49" name="Connector: Elbow 48">
            <a:extLst>
              <a:ext uri="{FF2B5EF4-FFF2-40B4-BE49-F238E27FC236}">
                <a16:creationId xmlns:a16="http://schemas.microsoft.com/office/drawing/2014/main" id="{60D8713A-0464-42D0-A80D-6C37928801DB}"/>
              </a:ext>
            </a:extLst>
          </p:cNvPr>
          <p:cNvCxnSpPr>
            <a:stCxn id="22" idx="3"/>
            <a:endCxn id="13" idx="0"/>
          </p:cNvCxnSpPr>
          <p:nvPr/>
        </p:nvCxnSpPr>
        <p:spPr>
          <a:xfrm>
            <a:off x="8488019" y="2698379"/>
            <a:ext cx="1932241" cy="1131701"/>
          </a:xfrm>
          <a:prstGeom prst="bentConnector2">
            <a:avLst/>
          </a:prstGeom>
          <a:ln>
            <a:tailEnd type="triangle"/>
          </a:ln>
        </p:spPr>
        <p:style>
          <a:lnRef idx="3">
            <a:schemeClr val="accent3"/>
          </a:lnRef>
          <a:fillRef idx="0">
            <a:schemeClr val="accent3"/>
          </a:fillRef>
          <a:effectRef idx="2">
            <a:schemeClr val="accent3"/>
          </a:effectRef>
          <a:fontRef idx="minor">
            <a:schemeClr val="tx1"/>
          </a:fontRef>
        </p:style>
      </p:cxnSp>
      <p:sp>
        <p:nvSpPr>
          <p:cNvPr id="52" name="TextBox 51">
            <a:extLst>
              <a:ext uri="{FF2B5EF4-FFF2-40B4-BE49-F238E27FC236}">
                <a16:creationId xmlns:a16="http://schemas.microsoft.com/office/drawing/2014/main" id="{DB9B1437-4E29-4438-8BC9-CBFDC8A40496}"/>
              </a:ext>
            </a:extLst>
          </p:cNvPr>
          <p:cNvSpPr txBox="1"/>
          <p:nvPr/>
        </p:nvSpPr>
        <p:spPr>
          <a:xfrm>
            <a:off x="8898556" y="2320456"/>
            <a:ext cx="1106242" cy="377923"/>
          </a:xfrm>
          <a:prstGeom prst="rect">
            <a:avLst/>
          </a:prstGeom>
          <a:noFill/>
        </p:spPr>
        <p:txBody>
          <a:bodyPr wrap="square" rtlCol="0">
            <a:spAutoFit/>
          </a:bodyPr>
          <a:lstStyle/>
          <a:p>
            <a:r>
              <a:rPr lang="en-US" sz="1799" b="1" dirty="0">
                <a:latin typeface="Times New Roman" panose="02020603050405020304" pitchFamily="18" charset="0"/>
                <a:cs typeface="Times New Roman" panose="02020603050405020304" pitchFamily="18" charset="0"/>
              </a:rPr>
              <a:t>YES</a:t>
            </a:r>
          </a:p>
        </p:txBody>
      </p:sp>
      <p:sp>
        <p:nvSpPr>
          <p:cNvPr id="53" name="TextBox 52">
            <a:extLst>
              <a:ext uri="{FF2B5EF4-FFF2-40B4-BE49-F238E27FC236}">
                <a16:creationId xmlns:a16="http://schemas.microsoft.com/office/drawing/2014/main" id="{EAFB4ADB-CCD8-44DD-990E-1B17E0B3D77E}"/>
              </a:ext>
            </a:extLst>
          </p:cNvPr>
          <p:cNvSpPr txBox="1"/>
          <p:nvPr/>
        </p:nvSpPr>
        <p:spPr>
          <a:xfrm>
            <a:off x="6362717" y="4750062"/>
            <a:ext cx="1106242" cy="377923"/>
          </a:xfrm>
          <a:prstGeom prst="rect">
            <a:avLst/>
          </a:prstGeom>
          <a:noFill/>
        </p:spPr>
        <p:txBody>
          <a:bodyPr wrap="square" rtlCol="0">
            <a:spAutoFit/>
          </a:bodyPr>
          <a:lstStyle/>
          <a:p>
            <a:r>
              <a:rPr lang="en-US" sz="1799" b="1" dirty="0">
                <a:latin typeface="Times New Roman" panose="02020603050405020304" pitchFamily="18" charset="0"/>
                <a:cs typeface="Times New Roman" panose="02020603050405020304" pitchFamily="18" charset="0"/>
              </a:rPr>
              <a:t>NO</a:t>
            </a:r>
          </a:p>
        </p:txBody>
      </p:sp>
      <p:sp>
        <p:nvSpPr>
          <p:cNvPr id="54" name="TextBox 53">
            <a:extLst>
              <a:ext uri="{FF2B5EF4-FFF2-40B4-BE49-F238E27FC236}">
                <a16:creationId xmlns:a16="http://schemas.microsoft.com/office/drawing/2014/main" id="{9B185157-7AA2-49C9-BB39-D52AD7A46BB3}"/>
              </a:ext>
            </a:extLst>
          </p:cNvPr>
          <p:cNvSpPr txBox="1"/>
          <p:nvPr/>
        </p:nvSpPr>
        <p:spPr>
          <a:xfrm>
            <a:off x="8581801" y="3747796"/>
            <a:ext cx="1106242" cy="377923"/>
          </a:xfrm>
          <a:prstGeom prst="rect">
            <a:avLst/>
          </a:prstGeom>
          <a:noFill/>
        </p:spPr>
        <p:txBody>
          <a:bodyPr wrap="square" rtlCol="0">
            <a:spAutoFit/>
          </a:bodyPr>
          <a:lstStyle/>
          <a:p>
            <a:r>
              <a:rPr lang="en-US" sz="1799" b="1" dirty="0">
                <a:latin typeface="Times New Roman" panose="02020603050405020304" pitchFamily="18" charset="0"/>
                <a:cs typeface="Times New Roman" panose="02020603050405020304" pitchFamily="18" charset="0"/>
              </a:rPr>
              <a:t>YES</a:t>
            </a:r>
          </a:p>
        </p:txBody>
      </p:sp>
      <p:sp>
        <p:nvSpPr>
          <p:cNvPr id="55" name="TextBox 54">
            <a:extLst>
              <a:ext uri="{FF2B5EF4-FFF2-40B4-BE49-F238E27FC236}">
                <a16:creationId xmlns:a16="http://schemas.microsoft.com/office/drawing/2014/main" id="{D230B90D-30F5-4791-BEE6-9E4804F550C2}"/>
              </a:ext>
            </a:extLst>
          </p:cNvPr>
          <p:cNvSpPr txBox="1"/>
          <p:nvPr/>
        </p:nvSpPr>
        <p:spPr>
          <a:xfrm>
            <a:off x="7109978" y="3152798"/>
            <a:ext cx="1106242" cy="377923"/>
          </a:xfrm>
          <a:prstGeom prst="rect">
            <a:avLst/>
          </a:prstGeom>
          <a:noFill/>
        </p:spPr>
        <p:txBody>
          <a:bodyPr wrap="square" rtlCol="0">
            <a:spAutoFit/>
          </a:bodyPr>
          <a:lstStyle/>
          <a:p>
            <a:pPr algn="ctr"/>
            <a:r>
              <a:rPr lang="en-US" sz="1799" b="1" dirty="0">
                <a:latin typeface="Times New Roman" panose="02020603050405020304" pitchFamily="18" charset="0"/>
                <a:cs typeface="Times New Roman" panose="02020603050405020304" pitchFamily="18" charset="0"/>
              </a:rPr>
              <a:t>NO</a:t>
            </a:r>
          </a:p>
        </p:txBody>
      </p:sp>
      <p:cxnSp>
        <p:nvCxnSpPr>
          <p:cNvPr id="14" name="Straight Arrow Connector 13">
            <a:extLst>
              <a:ext uri="{FF2B5EF4-FFF2-40B4-BE49-F238E27FC236}">
                <a16:creationId xmlns:a16="http://schemas.microsoft.com/office/drawing/2014/main" id="{EC6E1AD6-C8BF-41BE-959C-DC31E457E317}"/>
              </a:ext>
            </a:extLst>
          </p:cNvPr>
          <p:cNvCxnSpPr/>
          <p:nvPr/>
        </p:nvCxnSpPr>
        <p:spPr>
          <a:xfrm>
            <a:off x="7058424" y="4812191"/>
            <a:ext cx="0" cy="322026"/>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mc:AlternateContent xmlns:mc="http://schemas.openxmlformats.org/markup-compatibility/2006" xmlns:a14="http://schemas.microsoft.com/office/drawing/2010/main">
        <mc:Choice Requires="a14">
          <p:sp>
            <p:nvSpPr>
              <p:cNvPr id="30" name="Flowchart: Process 29">
                <a:extLst>
                  <a:ext uri="{FF2B5EF4-FFF2-40B4-BE49-F238E27FC236}">
                    <a16:creationId xmlns:a16="http://schemas.microsoft.com/office/drawing/2014/main" id="{3EE34860-55FC-48FD-83D6-C4B49532373B}"/>
                  </a:ext>
                </a:extLst>
              </p:cNvPr>
              <p:cNvSpPr/>
              <p:nvPr/>
            </p:nvSpPr>
            <p:spPr>
              <a:xfrm>
                <a:off x="5423559" y="5126426"/>
                <a:ext cx="3269729" cy="1198174"/>
              </a:xfrm>
              <a:prstGeom prst="flowChartProces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14:m>
                  <m:oMath xmlns:m="http://schemas.openxmlformats.org/officeDocument/2006/math">
                    <m:sSub>
                      <m:sSubPr>
                        <m:ctrlPr>
                          <a:rPr lang="en-US" sz="1799" i="1">
                            <a:latin typeface="Cambria Math" panose="02040503050406030204" pitchFamily="18" charset="0"/>
                          </a:rPr>
                        </m:ctrlPr>
                      </m:sSubPr>
                      <m:e>
                        <m:r>
                          <a:rPr lang="en-US" sz="1799" i="1">
                            <a:latin typeface="Cambria Math" panose="02040503050406030204" pitchFamily="18" charset="0"/>
                          </a:rPr>
                          <m:t>𝐸</m:t>
                        </m:r>
                      </m:e>
                      <m:sub>
                        <m:r>
                          <a:rPr lang="en-US" sz="1799" i="1">
                            <a:latin typeface="Cambria Math" panose="02040503050406030204" pitchFamily="18" charset="0"/>
                          </a:rPr>
                          <m:t>𝑡𝑜𝑡</m:t>
                        </m:r>
                      </m:sub>
                    </m:sSub>
                  </m:oMath>
                </a14:m>
                <a:r>
                  <a:rPr lang="en-US" sz="1799" dirty="0">
                    <a:latin typeface="Times New Roman" panose="02020603050405020304" pitchFamily="18" charset="0"/>
                    <a:cs typeface="Times New Roman" panose="02020603050405020304" pitchFamily="18" charset="0"/>
                  </a:rPr>
                  <a:t> = (</a:t>
                </a:r>
                <a14:m>
                  <m:oMath xmlns:m="http://schemas.openxmlformats.org/officeDocument/2006/math">
                    <m:sSub>
                      <m:sSubPr>
                        <m:ctrlPr>
                          <a:rPr lang="en-US" sz="1799" i="1">
                            <a:latin typeface="Cambria Math" panose="02040503050406030204" pitchFamily="18" charset="0"/>
                          </a:rPr>
                        </m:ctrlPr>
                      </m:sSubPr>
                      <m:e>
                        <m:r>
                          <a:rPr lang="en-US" sz="1799" i="1">
                            <a:latin typeface="Cambria Math" panose="02040503050406030204" pitchFamily="18" charset="0"/>
                          </a:rPr>
                          <m:t>𝐸</m:t>
                        </m:r>
                      </m:e>
                      <m:sub>
                        <m:r>
                          <a:rPr lang="en-US" sz="1799" i="1">
                            <a:latin typeface="Cambria Math" panose="02040503050406030204" pitchFamily="18" charset="0"/>
                          </a:rPr>
                          <m:t>𝑎𝑝𝑝</m:t>
                        </m:r>
                      </m:sub>
                    </m:sSub>
                  </m:oMath>
                </a14:m>
                <a:r>
                  <a:rPr lang="en-US" sz="1799" dirty="0">
                    <a:latin typeface="Times New Roman" panose="02020603050405020304" pitchFamily="18" charset="0"/>
                    <a:cs typeface="Times New Roman" panose="02020603050405020304" pitchFamily="18" charset="0"/>
                  </a:rPr>
                  <a:t> + </a:t>
                </a:r>
                <a14:m>
                  <m:oMath xmlns:m="http://schemas.openxmlformats.org/officeDocument/2006/math">
                    <m:sSub>
                      <m:sSubPr>
                        <m:ctrlPr>
                          <a:rPr lang="en-US" sz="1799" i="1">
                            <a:latin typeface="Cambria Math" panose="02040503050406030204" pitchFamily="18" charset="0"/>
                          </a:rPr>
                        </m:ctrlPr>
                      </m:sSubPr>
                      <m:e>
                        <m:r>
                          <a:rPr lang="en-US" sz="1799" i="1">
                            <a:latin typeface="Cambria Math" panose="02040503050406030204" pitchFamily="18" charset="0"/>
                          </a:rPr>
                          <m:t>𝐸</m:t>
                        </m:r>
                      </m:e>
                      <m:sub>
                        <m:r>
                          <a:rPr lang="en-US" sz="1799" i="1">
                            <a:latin typeface="Cambria Math" panose="02040503050406030204" pitchFamily="18" charset="0"/>
                          </a:rPr>
                          <m:t>𝑠𝑝𝑎𝑐𝑒</m:t>
                        </m:r>
                        <m:r>
                          <a:rPr lang="en-US" sz="1799" i="1">
                            <a:latin typeface="Cambria Math" panose="02040503050406030204" pitchFamily="18" charset="0"/>
                          </a:rPr>
                          <m:t> </m:t>
                        </m:r>
                        <m:r>
                          <a:rPr lang="en-US" sz="1799" i="1">
                            <a:latin typeface="Cambria Math" panose="02040503050406030204" pitchFamily="18" charset="0"/>
                          </a:rPr>
                          <m:t>𝑐h𝑎𝑟𝑔𝑒</m:t>
                        </m:r>
                      </m:sub>
                    </m:sSub>
                  </m:oMath>
                </a14:m>
                <a:r>
                  <a:rPr lang="en-US" sz="1799" dirty="0">
                    <a:latin typeface="Times New Roman" panose="02020603050405020304" pitchFamily="18" charset="0"/>
                    <a:cs typeface="Times New Roman" panose="02020603050405020304" pitchFamily="18" charset="0"/>
                  </a:rPr>
                  <a:t>) has been calculated for the changed electron and ion density.</a:t>
                </a:r>
              </a:p>
            </p:txBody>
          </p:sp>
        </mc:Choice>
        <mc:Fallback xmlns="">
          <p:sp>
            <p:nvSpPr>
              <p:cNvPr id="30" name="Flowchart: Process 29">
                <a:extLst>
                  <a:ext uri="{FF2B5EF4-FFF2-40B4-BE49-F238E27FC236}">
                    <a16:creationId xmlns:a16="http://schemas.microsoft.com/office/drawing/2014/main" id="{3EE34860-55FC-48FD-83D6-C4B49532373B}"/>
                  </a:ext>
                </a:extLst>
              </p:cNvPr>
              <p:cNvSpPr>
                <a:spLocks noRot="1" noChangeAspect="1" noMove="1" noResize="1" noEditPoints="1" noAdjustHandles="1" noChangeArrowheads="1" noChangeShapeType="1" noTextEdit="1"/>
              </p:cNvSpPr>
              <p:nvPr/>
            </p:nvSpPr>
            <p:spPr>
              <a:xfrm>
                <a:off x="5423559" y="5126426"/>
                <a:ext cx="3269729" cy="1198174"/>
              </a:xfrm>
              <a:prstGeom prst="flowChartProcess">
                <a:avLst/>
              </a:prstGeom>
              <a:blipFill>
                <a:blip r:embed="rId4"/>
                <a:stretch>
                  <a:fillRect l="-1299" r="-2412"/>
                </a:stretch>
              </a:blipFill>
            </p:spPr>
            <p:txBody>
              <a:bodyPr/>
              <a:lstStyle/>
              <a:p>
                <a:r>
                  <a:rPr lang="en-US">
                    <a:noFill/>
                  </a:rPr>
                  <a:t> </a:t>
                </a:r>
              </a:p>
            </p:txBody>
          </p:sp>
        </mc:Fallback>
      </mc:AlternateContent>
      <p:cxnSp>
        <p:nvCxnSpPr>
          <p:cNvPr id="16" name="Straight Arrow Connector 15">
            <a:extLst>
              <a:ext uri="{FF2B5EF4-FFF2-40B4-BE49-F238E27FC236}">
                <a16:creationId xmlns:a16="http://schemas.microsoft.com/office/drawing/2014/main" id="{0C34588C-A8E7-4139-89E8-2EC423AC7D45}"/>
              </a:ext>
            </a:extLst>
          </p:cNvPr>
          <p:cNvCxnSpPr>
            <a:cxnSpLocks/>
            <a:stCxn id="30" idx="1"/>
          </p:cNvCxnSpPr>
          <p:nvPr/>
        </p:nvCxnSpPr>
        <p:spPr>
          <a:xfrm flipH="1">
            <a:off x="3935045" y="5725513"/>
            <a:ext cx="1488514" cy="0"/>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18" name="Straight Arrow Connector 17">
            <a:extLst>
              <a:ext uri="{FF2B5EF4-FFF2-40B4-BE49-F238E27FC236}">
                <a16:creationId xmlns:a16="http://schemas.microsoft.com/office/drawing/2014/main" id="{3C188AF8-B851-4928-B970-F3988F52204C}"/>
              </a:ext>
            </a:extLst>
          </p:cNvPr>
          <p:cNvCxnSpPr>
            <a:cxnSpLocks/>
          </p:cNvCxnSpPr>
          <p:nvPr/>
        </p:nvCxnSpPr>
        <p:spPr>
          <a:xfrm flipV="1">
            <a:off x="8589424" y="4145543"/>
            <a:ext cx="1098619" cy="1767"/>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19" name="TextBox 18">
            <a:extLst>
              <a:ext uri="{FF2B5EF4-FFF2-40B4-BE49-F238E27FC236}">
                <a16:creationId xmlns:a16="http://schemas.microsoft.com/office/drawing/2014/main" id="{586CC738-3F0D-4B1A-B175-5DA6E0CC9508}"/>
              </a:ext>
            </a:extLst>
          </p:cNvPr>
          <p:cNvSpPr txBox="1"/>
          <p:nvPr/>
        </p:nvSpPr>
        <p:spPr>
          <a:xfrm>
            <a:off x="8539574" y="4182944"/>
            <a:ext cx="1300830" cy="369236"/>
          </a:xfrm>
          <a:prstGeom prst="rect">
            <a:avLst/>
          </a:prstGeom>
          <a:noFill/>
        </p:spPr>
        <p:txBody>
          <a:bodyPr wrap="square" rtlCol="0">
            <a:spAutoFit/>
          </a:bodyPr>
          <a:lstStyle/>
          <a:p>
            <a:r>
              <a:rPr lang="en-US" sz="1799" dirty="0">
                <a:latin typeface="Times New Roman" panose="02020603050405020304" pitchFamily="18" charset="0"/>
                <a:cs typeface="Times New Roman" panose="02020603050405020304" pitchFamily="18" charset="0"/>
              </a:rPr>
              <a:t>Streamer</a:t>
            </a:r>
          </a:p>
        </p:txBody>
      </p:sp>
      <p:sp>
        <p:nvSpPr>
          <p:cNvPr id="37" name="TextBox 36">
            <a:extLst>
              <a:ext uri="{FF2B5EF4-FFF2-40B4-BE49-F238E27FC236}">
                <a16:creationId xmlns:a16="http://schemas.microsoft.com/office/drawing/2014/main" id="{427EDE67-2E8A-4F5F-A86D-BC4A94FB60D7}"/>
              </a:ext>
            </a:extLst>
          </p:cNvPr>
          <p:cNvSpPr txBox="1"/>
          <p:nvPr/>
        </p:nvSpPr>
        <p:spPr>
          <a:xfrm>
            <a:off x="8539573" y="2783560"/>
            <a:ext cx="1464434" cy="369236"/>
          </a:xfrm>
          <a:prstGeom prst="rect">
            <a:avLst/>
          </a:prstGeom>
          <a:noFill/>
        </p:spPr>
        <p:txBody>
          <a:bodyPr wrap="square" rtlCol="0">
            <a:spAutoFit/>
          </a:bodyPr>
          <a:lstStyle/>
          <a:p>
            <a:r>
              <a:rPr lang="en-US" sz="1799" dirty="0">
                <a:latin typeface="Times New Roman" panose="02020603050405020304" pitchFamily="18" charset="0"/>
                <a:cs typeface="Times New Roman" panose="02020603050405020304" pitchFamily="18" charset="0"/>
              </a:rPr>
              <a:t>Avalanche</a:t>
            </a:r>
          </a:p>
        </p:txBody>
      </p:sp>
      <p:sp>
        <p:nvSpPr>
          <p:cNvPr id="3" name="Slide Number Placeholder 2">
            <a:extLst>
              <a:ext uri="{FF2B5EF4-FFF2-40B4-BE49-F238E27FC236}">
                <a16:creationId xmlns:a16="http://schemas.microsoft.com/office/drawing/2014/main" id="{63D58F9D-5A6A-44F3-B885-E097141B364F}"/>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
        <p:nvSpPr>
          <p:cNvPr id="7" name="Date Placeholder 6">
            <a:extLst>
              <a:ext uri="{FF2B5EF4-FFF2-40B4-BE49-F238E27FC236}">
                <a16:creationId xmlns:a16="http://schemas.microsoft.com/office/drawing/2014/main" id="{30DFD811-38B5-42E4-907C-08D4F995ED8B}"/>
              </a:ext>
            </a:extLst>
          </p:cNvPr>
          <p:cNvSpPr>
            <a:spLocks noGrp="1"/>
          </p:cNvSpPr>
          <p:nvPr>
            <p:ph type="dt" sz="half" idx="10"/>
          </p:nvPr>
        </p:nvSpPr>
        <p:spPr/>
        <p:txBody>
          <a:bodyPr/>
          <a:lstStyle/>
          <a:p>
            <a:r>
              <a:rPr lang="en-US"/>
              <a:t>2/18/2021</a:t>
            </a:r>
          </a:p>
        </p:txBody>
      </p:sp>
      <p:sp>
        <p:nvSpPr>
          <p:cNvPr id="9" name="Footer Placeholder 8">
            <a:extLst>
              <a:ext uri="{FF2B5EF4-FFF2-40B4-BE49-F238E27FC236}">
                <a16:creationId xmlns:a16="http://schemas.microsoft.com/office/drawing/2014/main" id="{123EB42E-DB5F-43AF-B4D7-A6D90CDF7489}"/>
              </a:ext>
            </a:extLst>
          </p:cNvPr>
          <p:cNvSpPr>
            <a:spLocks noGrp="1"/>
          </p:cNvSpPr>
          <p:nvPr>
            <p:ph type="ftr" sz="quarter" idx="11"/>
          </p:nvPr>
        </p:nvSpPr>
        <p:spPr/>
        <p:txBody>
          <a:bodyPr/>
          <a:lstStyle/>
          <a:p>
            <a:r>
              <a:rPr lang="en-US"/>
              <a:t>RD51 miniweek 15-19 FEB, 2021</a:t>
            </a:r>
          </a:p>
        </p:txBody>
      </p:sp>
    </p:spTree>
    <p:extLst>
      <p:ext uri="{BB962C8B-B14F-4D97-AF65-F5344CB8AC3E}">
        <p14:creationId xmlns:p14="http://schemas.microsoft.com/office/powerpoint/2010/main" val="3450943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55694F6-D245-4425-8C5A-98F9317257E3}"/>
              </a:ext>
            </a:extLst>
          </p:cNvPr>
          <p:cNvSpPr>
            <a:spLocks noGrp="1"/>
          </p:cNvSpPr>
          <p:nvPr>
            <p:ph type="dt" sz="half" idx="10"/>
          </p:nvPr>
        </p:nvSpPr>
        <p:spPr/>
        <p:txBody>
          <a:bodyPr/>
          <a:lstStyle/>
          <a:p>
            <a:r>
              <a:rPr lang="en-US"/>
              <a:t>2/18/2021</a:t>
            </a:r>
          </a:p>
        </p:txBody>
      </p:sp>
      <p:sp>
        <p:nvSpPr>
          <p:cNvPr id="3" name="Footer Placeholder 2">
            <a:extLst>
              <a:ext uri="{FF2B5EF4-FFF2-40B4-BE49-F238E27FC236}">
                <a16:creationId xmlns:a16="http://schemas.microsoft.com/office/drawing/2014/main" id="{78C2B27F-5D76-4CBC-A9B7-91FA36AA950D}"/>
              </a:ext>
            </a:extLst>
          </p:cNvPr>
          <p:cNvSpPr>
            <a:spLocks noGrp="1"/>
          </p:cNvSpPr>
          <p:nvPr>
            <p:ph type="ftr" sz="quarter" idx="11"/>
          </p:nvPr>
        </p:nvSpPr>
        <p:spPr/>
        <p:txBody>
          <a:bodyPr/>
          <a:lstStyle/>
          <a:p>
            <a:r>
              <a:rPr lang="en-US"/>
              <a:t>RD51 miniweek 15-19 FEB, 2021</a:t>
            </a:r>
          </a:p>
        </p:txBody>
      </p:sp>
      <p:sp>
        <p:nvSpPr>
          <p:cNvPr id="4" name="Slide Number Placeholder 3">
            <a:extLst>
              <a:ext uri="{FF2B5EF4-FFF2-40B4-BE49-F238E27FC236}">
                <a16:creationId xmlns:a16="http://schemas.microsoft.com/office/drawing/2014/main" id="{CEA620B8-C430-4AC9-B246-9FBC4C451827}"/>
              </a:ext>
            </a:extLst>
          </p:cNvPr>
          <p:cNvSpPr>
            <a:spLocks noGrp="1"/>
          </p:cNvSpPr>
          <p:nvPr>
            <p:ph type="sldNum" sz="quarter" idx="12"/>
          </p:nvPr>
        </p:nvSpPr>
        <p:spPr/>
        <p:txBody>
          <a:bodyPr/>
          <a:lstStyle/>
          <a:p>
            <a:fld id="{25BA54BD-C84D-46CE-8B72-31BFB26ABA43}" type="slidenum">
              <a:rPr lang="en-US" smtClean="0"/>
              <a:t>5</a:t>
            </a:fld>
            <a:endParaRPr lang="en-US"/>
          </a:p>
        </p:txBody>
      </p:sp>
      <p:sp>
        <p:nvSpPr>
          <p:cNvPr id="5" name="TextBox 4">
            <a:extLst>
              <a:ext uri="{FF2B5EF4-FFF2-40B4-BE49-F238E27FC236}">
                <a16:creationId xmlns:a16="http://schemas.microsoft.com/office/drawing/2014/main" id="{BEA83C8F-7931-4A0E-A162-5CAF98BF9F27}"/>
              </a:ext>
            </a:extLst>
          </p:cNvPr>
          <p:cNvSpPr txBox="1"/>
          <p:nvPr/>
        </p:nvSpPr>
        <p:spPr>
          <a:xfrm>
            <a:off x="2436812" y="2743200"/>
            <a:ext cx="7315200" cy="1200329"/>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7200" b="1" dirty="0">
                <a:ln/>
                <a:solidFill>
                  <a:schemeClr val="accent3"/>
                </a:solidFill>
              </a:rPr>
              <a:t>Simulation for RPC</a:t>
            </a:r>
          </a:p>
        </p:txBody>
      </p:sp>
      <p:sp>
        <p:nvSpPr>
          <p:cNvPr id="7" name="TextBox 6">
            <a:extLst>
              <a:ext uri="{FF2B5EF4-FFF2-40B4-BE49-F238E27FC236}">
                <a16:creationId xmlns:a16="http://schemas.microsoft.com/office/drawing/2014/main" id="{E5A73EF5-29EB-489D-9442-4986A7CAC023}"/>
              </a:ext>
            </a:extLst>
          </p:cNvPr>
          <p:cNvSpPr txBox="1"/>
          <p:nvPr/>
        </p:nvSpPr>
        <p:spPr>
          <a:xfrm>
            <a:off x="1217612" y="4695648"/>
            <a:ext cx="9753599" cy="707886"/>
          </a:xfrm>
          <a:prstGeom prst="rect">
            <a:avLst/>
          </a:prstGeom>
          <a:noFill/>
        </p:spPr>
        <p:txBody>
          <a:bodyPr wrap="square" rtlCol="0">
            <a:spAutoFit/>
          </a:bodyPr>
          <a:lstStyle/>
          <a:p>
            <a:pPr algn="ctr"/>
            <a:r>
              <a:rPr lang="en-US" sz="2000" dirty="0">
                <a:latin typeface="Times New Roman" panose="02020603050405020304" pitchFamily="18" charset="0"/>
                <a:cs typeface="Times New Roman" panose="02020603050405020304" pitchFamily="18" charset="0"/>
              </a:rPr>
              <a:t>Ref: “</a:t>
            </a:r>
            <a:r>
              <a:rPr lang="en-US" sz="2000" b="1" i="1" dirty="0">
                <a:latin typeface="Times New Roman" panose="02020603050405020304" pitchFamily="18" charset="0"/>
                <a:cs typeface="Times New Roman" panose="02020603050405020304" pitchFamily="18" charset="0"/>
              </a:rPr>
              <a:t>Study of Streamer Development in Resistive Plate Chamber</a:t>
            </a:r>
            <a:r>
              <a:rPr lang="en-US" sz="2000" dirty="0">
                <a:latin typeface="Times New Roman" panose="02020603050405020304" pitchFamily="18" charset="0"/>
                <a:cs typeface="Times New Roman" panose="02020603050405020304" pitchFamily="18" charset="0"/>
              </a:rPr>
              <a:t>”, J. Datta et al 2020 </a:t>
            </a:r>
            <a:r>
              <a:rPr lang="en-US" sz="2000" i="1" dirty="0">
                <a:latin typeface="Times New Roman" panose="02020603050405020304" pitchFamily="18" charset="0"/>
                <a:cs typeface="Times New Roman" panose="02020603050405020304" pitchFamily="18" charset="0"/>
              </a:rPr>
              <a:t>JINST</a:t>
            </a:r>
            <a:r>
              <a:rPr lang="en-US" sz="2000"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15</a:t>
            </a:r>
            <a:r>
              <a:rPr lang="en-US" sz="2000" dirty="0">
                <a:latin typeface="Times New Roman" panose="02020603050405020304" pitchFamily="18" charset="0"/>
                <a:cs typeface="Times New Roman" panose="02020603050405020304" pitchFamily="18" charset="0"/>
              </a:rPr>
              <a:t> C12006</a:t>
            </a:r>
          </a:p>
        </p:txBody>
      </p:sp>
    </p:spTree>
    <p:extLst>
      <p:ext uri="{BB962C8B-B14F-4D97-AF65-F5344CB8AC3E}">
        <p14:creationId xmlns:p14="http://schemas.microsoft.com/office/powerpoint/2010/main" val="3770908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AB6BE-BA1E-4279-ADB2-1A3BF2C7D537}"/>
              </a:ext>
            </a:extLst>
          </p:cNvPr>
          <p:cNvSpPr>
            <a:spLocks noGrp="1"/>
          </p:cNvSpPr>
          <p:nvPr>
            <p:ph type="title"/>
          </p:nvPr>
        </p:nvSpPr>
        <p:spPr/>
        <p:txBody>
          <a:bodyPr/>
          <a:lstStyle/>
          <a:p>
            <a:pPr algn="ctr"/>
            <a:r>
              <a:rPr lang="en-US" dirty="0">
                <a:cs typeface="Times New Roman" panose="02020603050405020304" pitchFamily="18" charset="0"/>
              </a:rPr>
              <a:t>Avalanche and Streamer Event</a:t>
            </a:r>
          </a:p>
        </p:txBody>
      </p:sp>
      <p:sp>
        <p:nvSpPr>
          <p:cNvPr id="3" name="Text Placeholder 2">
            <a:extLst>
              <a:ext uri="{FF2B5EF4-FFF2-40B4-BE49-F238E27FC236}">
                <a16:creationId xmlns:a16="http://schemas.microsoft.com/office/drawing/2014/main" id="{DE8F650E-DFAA-4DAD-B208-79052EC6D564}"/>
              </a:ext>
            </a:extLst>
          </p:cNvPr>
          <p:cNvSpPr>
            <a:spLocks noGrp="1"/>
          </p:cNvSpPr>
          <p:nvPr>
            <p:ph type="body" idx="1"/>
          </p:nvPr>
        </p:nvSpPr>
        <p:spPr>
          <a:xfrm>
            <a:off x="716728" y="1828800"/>
            <a:ext cx="4936474" cy="736282"/>
          </a:xfrm>
        </p:spPr>
        <p:txBody>
          <a:bodyPr/>
          <a:lstStyle/>
          <a:p>
            <a:pPr algn="ctr"/>
            <a:r>
              <a:rPr lang="en-US" dirty="0">
                <a:solidFill>
                  <a:schemeClr val="tx1"/>
                </a:solidFill>
                <a:latin typeface="Times New Roman" panose="02020603050405020304" pitchFamily="18" charset="0"/>
                <a:cs typeface="Times New Roman" panose="02020603050405020304" pitchFamily="18" charset="0"/>
              </a:rPr>
              <a:t>Avalanche event</a:t>
            </a:r>
          </a:p>
        </p:txBody>
      </p:sp>
      <p:pic>
        <p:nvPicPr>
          <p:cNvPr id="8" name="Content Placeholder 7">
            <a:extLst>
              <a:ext uri="{FF2B5EF4-FFF2-40B4-BE49-F238E27FC236}">
                <a16:creationId xmlns:a16="http://schemas.microsoft.com/office/drawing/2014/main" id="{0428E916-5F54-47EF-8D09-6E0D60788ECF}"/>
              </a:ext>
            </a:extLst>
          </p:cNvPr>
          <p:cNvPicPr>
            <a:picLocks noGrp="1" noChangeAspect="1"/>
          </p:cNvPicPr>
          <p:nvPr>
            <p:ph sz="half" idx="2"/>
          </p:nvPr>
        </p:nvPicPr>
        <p:blipFill>
          <a:blip r:embed="rId2"/>
          <a:stretch>
            <a:fillRect/>
          </a:stretch>
        </p:blipFill>
        <p:spPr>
          <a:xfrm>
            <a:off x="1103026" y="2508629"/>
            <a:ext cx="4394642" cy="3295981"/>
          </a:xfrm>
        </p:spPr>
      </p:pic>
      <p:sp>
        <p:nvSpPr>
          <p:cNvPr id="5" name="Text Placeholder 4">
            <a:extLst>
              <a:ext uri="{FF2B5EF4-FFF2-40B4-BE49-F238E27FC236}">
                <a16:creationId xmlns:a16="http://schemas.microsoft.com/office/drawing/2014/main" id="{3973B0C2-AA20-46DB-82A6-61D5EBF5D534}"/>
              </a:ext>
            </a:extLst>
          </p:cNvPr>
          <p:cNvSpPr>
            <a:spLocks noGrp="1"/>
          </p:cNvSpPr>
          <p:nvPr>
            <p:ph type="body" sz="quarter" idx="3"/>
          </p:nvPr>
        </p:nvSpPr>
        <p:spPr>
          <a:xfrm>
            <a:off x="6535623" y="1828800"/>
            <a:ext cx="4936474" cy="736282"/>
          </a:xfrm>
        </p:spPr>
        <p:txBody>
          <a:bodyPr/>
          <a:lstStyle/>
          <a:p>
            <a:pPr algn="ctr"/>
            <a:r>
              <a:rPr lang="en-US" dirty="0">
                <a:solidFill>
                  <a:schemeClr val="tx1"/>
                </a:solidFill>
                <a:latin typeface="Times New Roman" panose="02020603050405020304" pitchFamily="18" charset="0"/>
                <a:cs typeface="Times New Roman" panose="02020603050405020304" pitchFamily="18" charset="0"/>
              </a:rPr>
              <a:t>Streamer event</a:t>
            </a:r>
          </a:p>
        </p:txBody>
      </p:sp>
      <p:pic>
        <p:nvPicPr>
          <p:cNvPr id="10" name="Content Placeholder 9">
            <a:extLst>
              <a:ext uri="{FF2B5EF4-FFF2-40B4-BE49-F238E27FC236}">
                <a16:creationId xmlns:a16="http://schemas.microsoft.com/office/drawing/2014/main" id="{80D67836-A958-483F-8003-899726A01300}"/>
              </a:ext>
            </a:extLst>
          </p:cNvPr>
          <p:cNvPicPr>
            <a:picLocks noGrp="1" noChangeAspect="1"/>
          </p:cNvPicPr>
          <p:nvPr>
            <p:ph sz="quarter" idx="4"/>
          </p:nvPr>
        </p:nvPicPr>
        <p:blipFill>
          <a:blip r:embed="rId3"/>
          <a:stretch>
            <a:fillRect/>
          </a:stretch>
        </p:blipFill>
        <p:spPr>
          <a:xfrm>
            <a:off x="7077454" y="2508628"/>
            <a:ext cx="4394643" cy="3295982"/>
          </a:xfrm>
        </p:spPr>
      </p:pic>
      <p:sp>
        <p:nvSpPr>
          <p:cNvPr id="4" name="Slide Number Placeholder 3">
            <a:extLst>
              <a:ext uri="{FF2B5EF4-FFF2-40B4-BE49-F238E27FC236}">
                <a16:creationId xmlns:a16="http://schemas.microsoft.com/office/drawing/2014/main" id="{FFC408DF-A26A-4003-8037-582900B201D5}"/>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
        <p:nvSpPr>
          <p:cNvPr id="6" name="TextBox 5">
            <a:extLst>
              <a:ext uri="{FF2B5EF4-FFF2-40B4-BE49-F238E27FC236}">
                <a16:creationId xmlns:a16="http://schemas.microsoft.com/office/drawing/2014/main" id="{EF19BEBE-E18B-4AEB-B360-EF69A48A9B5E}"/>
              </a:ext>
            </a:extLst>
          </p:cNvPr>
          <p:cNvSpPr txBox="1"/>
          <p:nvPr/>
        </p:nvSpPr>
        <p:spPr>
          <a:xfrm>
            <a:off x="5475433" y="1937815"/>
            <a:ext cx="1219200" cy="400110"/>
          </a:xfrm>
          <a:prstGeom prst="rect">
            <a:avLst/>
          </a:prstGeom>
          <a:noFill/>
        </p:spPr>
        <p:txBody>
          <a:bodyPr wrap="square" rtlCol="0">
            <a:spAutoFit/>
          </a:bodyPr>
          <a:lstStyle/>
          <a:p>
            <a:pPr algn="ctr"/>
            <a:r>
              <a:rPr lang="en-US" sz="2000" dirty="0">
                <a:latin typeface="Times New Roman" panose="02020603050405020304" pitchFamily="18" charset="0"/>
                <a:cs typeface="Times New Roman" panose="02020603050405020304" pitchFamily="18" charset="0"/>
              </a:rPr>
              <a:t>Cathode</a:t>
            </a:r>
          </a:p>
        </p:txBody>
      </p:sp>
      <p:sp>
        <p:nvSpPr>
          <p:cNvPr id="9" name="TextBox 8">
            <a:extLst>
              <a:ext uri="{FF2B5EF4-FFF2-40B4-BE49-F238E27FC236}">
                <a16:creationId xmlns:a16="http://schemas.microsoft.com/office/drawing/2014/main" id="{2C7392E2-6937-4BF4-9452-AAA6BDD51EC7}"/>
              </a:ext>
            </a:extLst>
          </p:cNvPr>
          <p:cNvSpPr txBox="1"/>
          <p:nvPr/>
        </p:nvSpPr>
        <p:spPr>
          <a:xfrm>
            <a:off x="5707982" y="5586760"/>
            <a:ext cx="1219200" cy="400110"/>
          </a:xfrm>
          <a:prstGeom prst="rect">
            <a:avLst/>
          </a:prstGeom>
          <a:noFill/>
        </p:spPr>
        <p:txBody>
          <a:bodyPr wrap="square" rtlCol="0">
            <a:spAutoFit/>
          </a:bodyPr>
          <a:lstStyle/>
          <a:p>
            <a:pPr algn="ctr"/>
            <a:r>
              <a:rPr lang="en-US" sz="2000" dirty="0">
                <a:latin typeface="Times New Roman" panose="02020603050405020304" pitchFamily="18" charset="0"/>
                <a:cs typeface="Times New Roman" panose="02020603050405020304" pitchFamily="18" charset="0"/>
              </a:rPr>
              <a:t>Anode</a:t>
            </a:r>
          </a:p>
        </p:txBody>
      </p:sp>
      <p:cxnSp>
        <p:nvCxnSpPr>
          <p:cNvPr id="13" name="Connector: Elbow 12">
            <a:extLst>
              <a:ext uri="{FF2B5EF4-FFF2-40B4-BE49-F238E27FC236}">
                <a16:creationId xmlns:a16="http://schemas.microsoft.com/office/drawing/2014/main" id="{33804797-8E39-4896-B4D1-9B8AC3F2B4D5}"/>
              </a:ext>
            </a:extLst>
          </p:cNvPr>
          <p:cNvCxnSpPr>
            <a:cxnSpLocks/>
          </p:cNvCxnSpPr>
          <p:nvPr/>
        </p:nvCxnSpPr>
        <p:spPr>
          <a:xfrm flipV="1">
            <a:off x="3732212" y="2122481"/>
            <a:ext cx="1750727" cy="547397"/>
          </a:xfrm>
          <a:prstGeom prst="bentConnector3">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5" name="Connector: Elbow 14">
            <a:extLst>
              <a:ext uri="{FF2B5EF4-FFF2-40B4-BE49-F238E27FC236}">
                <a16:creationId xmlns:a16="http://schemas.microsoft.com/office/drawing/2014/main" id="{EEE56034-818D-4AB8-AF5A-3E46C069123D}"/>
              </a:ext>
            </a:extLst>
          </p:cNvPr>
          <p:cNvCxnSpPr>
            <a:cxnSpLocks/>
          </p:cNvCxnSpPr>
          <p:nvPr/>
        </p:nvCxnSpPr>
        <p:spPr>
          <a:xfrm>
            <a:off x="3732212" y="5486401"/>
            <a:ext cx="2057400" cy="318208"/>
          </a:xfrm>
          <a:prstGeom prst="bentConnector3">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0" name="Connector: Elbow 19">
            <a:extLst>
              <a:ext uri="{FF2B5EF4-FFF2-40B4-BE49-F238E27FC236}">
                <a16:creationId xmlns:a16="http://schemas.microsoft.com/office/drawing/2014/main" id="{BD27CBEE-A540-4E33-B3D0-A5471C57C07C}"/>
              </a:ext>
            </a:extLst>
          </p:cNvPr>
          <p:cNvCxnSpPr>
            <a:cxnSpLocks/>
            <a:endCxn id="6" idx="3"/>
          </p:cNvCxnSpPr>
          <p:nvPr/>
        </p:nvCxnSpPr>
        <p:spPr>
          <a:xfrm rot="10800000">
            <a:off x="6694634" y="2137870"/>
            <a:ext cx="1685781" cy="532010"/>
          </a:xfrm>
          <a:prstGeom prst="bentConnector3">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23" name="Connector: Elbow 22">
            <a:extLst>
              <a:ext uri="{FF2B5EF4-FFF2-40B4-BE49-F238E27FC236}">
                <a16:creationId xmlns:a16="http://schemas.microsoft.com/office/drawing/2014/main" id="{83DE8343-A25B-451F-8663-4CDC9B5428BF}"/>
              </a:ext>
            </a:extLst>
          </p:cNvPr>
          <p:cNvCxnSpPr>
            <a:cxnSpLocks/>
            <a:endCxn id="9" idx="3"/>
          </p:cNvCxnSpPr>
          <p:nvPr/>
        </p:nvCxnSpPr>
        <p:spPr>
          <a:xfrm rot="10800000" flipV="1">
            <a:off x="6927183" y="5486401"/>
            <a:ext cx="1453239" cy="300414"/>
          </a:xfrm>
          <a:prstGeom prst="bentConnector3">
            <a:avLst/>
          </a:prstGeom>
          <a:ln>
            <a:tailEnd type="triangle"/>
          </a:ln>
        </p:spPr>
        <p:style>
          <a:lnRef idx="3">
            <a:schemeClr val="accent2"/>
          </a:lnRef>
          <a:fillRef idx="0">
            <a:schemeClr val="accent2"/>
          </a:fillRef>
          <a:effectRef idx="2">
            <a:schemeClr val="accent2"/>
          </a:effectRef>
          <a:fontRef idx="minor">
            <a:schemeClr val="tx1"/>
          </a:fontRef>
        </p:style>
      </p:cxnSp>
      <p:sp>
        <p:nvSpPr>
          <p:cNvPr id="26" name="TextBox 25">
            <a:extLst>
              <a:ext uri="{FF2B5EF4-FFF2-40B4-BE49-F238E27FC236}">
                <a16:creationId xmlns:a16="http://schemas.microsoft.com/office/drawing/2014/main" id="{FB731D7B-AA9B-4CAD-A512-F63B026E6990}"/>
              </a:ext>
            </a:extLst>
          </p:cNvPr>
          <p:cNvSpPr txBox="1"/>
          <p:nvPr/>
        </p:nvSpPr>
        <p:spPr>
          <a:xfrm>
            <a:off x="5408612" y="3048000"/>
            <a:ext cx="1282546" cy="1200329"/>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Electron density in logarithmic scale</a:t>
            </a:r>
          </a:p>
        </p:txBody>
      </p:sp>
      <p:sp>
        <p:nvSpPr>
          <p:cNvPr id="27" name="TextBox 26">
            <a:extLst>
              <a:ext uri="{FF2B5EF4-FFF2-40B4-BE49-F238E27FC236}">
                <a16:creationId xmlns:a16="http://schemas.microsoft.com/office/drawing/2014/main" id="{EDAD4EFF-760F-4149-8036-830015D8B84B}"/>
              </a:ext>
            </a:extLst>
          </p:cNvPr>
          <p:cNvSpPr txBox="1"/>
          <p:nvPr/>
        </p:nvSpPr>
        <p:spPr>
          <a:xfrm>
            <a:off x="1188128" y="5786815"/>
            <a:ext cx="3868745" cy="646331"/>
          </a:xfrm>
          <a:prstGeom prst="rect">
            <a:avLst/>
          </a:prstGeom>
          <a:noFill/>
        </p:spPr>
        <p:txBody>
          <a:bodyPr wrap="square" rtlCol="0">
            <a:spAutoFit/>
          </a:bodyPr>
          <a:lstStyle/>
          <a:p>
            <a:pPr algn="ctr"/>
            <a:r>
              <a:rPr lang="en-US" dirty="0">
                <a:latin typeface="Times New Roman" panose="02020603050405020304" pitchFamily="18" charset="0"/>
                <a:cs typeface="Times New Roman" panose="02020603050405020304" pitchFamily="18" charset="0"/>
              </a:rPr>
              <a:t>41 kV/cm, number of primaries 60, mean Z position 1 .0 mm</a:t>
            </a:r>
          </a:p>
        </p:txBody>
      </p:sp>
      <p:sp>
        <p:nvSpPr>
          <p:cNvPr id="28" name="TextBox 27">
            <a:extLst>
              <a:ext uri="{FF2B5EF4-FFF2-40B4-BE49-F238E27FC236}">
                <a16:creationId xmlns:a16="http://schemas.microsoft.com/office/drawing/2014/main" id="{9C9DBBA4-ED0F-41BF-BB75-916E51976DC5}"/>
              </a:ext>
            </a:extLst>
          </p:cNvPr>
          <p:cNvSpPr txBox="1"/>
          <p:nvPr/>
        </p:nvSpPr>
        <p:spPr>
          <a:xfrm>
            <a:off x="7131952" y="5804609"/>
            <a:ext cx="3868745" cy="646331"/>
          </a:xfrm>
          <a:prstGeom prst="rect">
            <a:avLst/>
          </a:prstGeom>
          <a:noFill/>
        </p:spPr>
        <p:txBody>
          <a:bodyPr wrap="square" rtlCol="0">
            <a:spAutoFit/>
          </a:bodyPr>
          <a:lstStyle/>
          <a:p>
            <a:pPr algn="ctr"/>
            <a:r>
              <a:rPr lang="en-US" dirty="0">
                <a:latin typeface="Times New Roman" panose="02020603050405020304" pitchFamily="18" charset="0"/>
                <a:cs typeface="Times New Roman" panose="02020603050405020304" pitchFamily="18" charset="0"/>
              </a:rPr>
              <a:t>47 kV/cm, number of primaries 60, mean Z position 1 .0 mm</a:t>
            </a:r>
          </a:p>
        </p:txBody>
      </p:sp>
      <p:sp>
        <p:nvSpPr>
          <p:cNvPr id="29" name="Date Placeholder 28">
            <a:extLst>
              <a:ext uri="{FF2B5EF4-FFF2-40B4-BE49-F238E27FC236}">
                <a16:creationId xmlns:a16="http://schemas.microsoft.com/office/drawing/2014/main" id="{87131036-4BAB-439E-9DD3-B6333668CDDF}"/>
              </a:ext>
            </a:extLst>
          </p:cNvPr>
          <p:cNvSpPr>
            <a:spLocks noGrp="1"/>
          </p:cNvSpPr>
          <p:nvPr>
            <p:ph type="dt" sz="half" idx="10"/>
          </p:nvPr>
        </p:nvSpPr>
        <p:spPr/>
        <p:txBody>
          <a:bodyPr/>
          <a:lstStyle/>
          <a:p>
            <a:r>
              <a:rPr lang="en-US"/>
              <a:t>2/18/2021</a:t>
            </a:r>
          </a:p>
        </p:txBody>
      </p:sp>
      <p:sp>
        <p:nvSpPr>
          <p:cNvPr id="30" name="Footer Placeholder 29">
            <a:extLst>
              <a:ext uri="{FF2B5EF4-FFF2-40B4-BE49-F238E27FC236}">
                <a16:creationId xmlns:a16="http://schemas.microsoft.com/office/drawing/2014/main" id="{DC121936-3EFE-42FD-9205-8B028E80BF9A}"/>
              </a:ext>
            </a:extLst>
          </p:cNvPr>
          <p:cNvSpPr>
            <a:spLocks noGrp="1"/>
          </p:cNvSpPr>
          <p:nvPr>
            <p:ph type="ftr" sz="quarter" idx="11"/>
          </p:nvPr>
        </p:nvSpPr>
        <p:spPr/>
        <p:txBody>
          <a:bodyPr/>
          <a:lstStyle/>
          <a:p>
            <a:r>
              <a:rPr lang="en-US"/>
              <a:t>RD51 miniweek 15-19 FEB, 2021</a:t>
            </a:r>
          </a:p>
        </p:txBody>
      </p:sp>
    </p:spTree>
    <p:extLst>
      <p:ext uri="{BB962C8B-B14F-4D97-AF65-F5344CB8AC3E}">
        <p14:creationId xmlns:p14="http://schemas.microsoft.com/office/powerpoint/2010/main" val="3667478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434E9-2CA0-49A3-8BD2-49EBAD8D491F}"/>
              </a:ext>
            </a:extLst>
          </p:cNvPr>
          <p:cNvSpPr>
            <a:spLocks noGrp="1"/>
          </p:cNvSpPr>
          <p:nvPr>
            <p:ph type="title"/>
          </p:nvPr>
        </p:nvSpPr>
        <p:spPr>
          <a:xfrm>
            <a:off x="292886" y="319666"/>
            <a:ext cx="3667926" cy="1447423"/>
          </a:xfrm>
        </p:spPr>
        <p:txBody>
          <a:bodyPr>
            <a:normAutofit/>
          </a:bodyPr>
          <a:lstStyle/>
          <a:p>
            <a:r>
              <a:rPr lang="en-US" sz="3200" dirty="0">
                <a:cs typeface="Times New Roman" panose="02020603050405020304" pitchFamily="18" charset="0"/>
              </a:rPr>
              <a:t>Calculation of Streamer Probability and Efficiency</a:t>
            </a:r>
          </a:p>
        </p:txBody>
      </p:sp>
      <p:pic>
        <p:nvPicPr>
          <p:cNvPr id="10" name="Content Placeholder 9">
            <a:extLst>
              <a:ext uri="{FF2B5EF4-FFF2-40B4-BE49-F238E27FC236}">
                <a16:creationId xmlns:a16="http://schemas.microsoft.com/office/drawing/2014/main" id="{14080665-1FF5-408C-BBFC-5A54AF447255}"/>
              </a:ext>
            </a:extLst>
          </p:cNvPr>
          <p:cNvPicPr>
            <a:picLocks noGrp="1" noChangeAspect="1"/>
          </p:cNvPicPr>
          <p:nvPr>
            <p:ph idx="1"/>
          </p:nvPr>
        </p:nvPicPr>
        <p:blipFill>
          <a:blip r:embed="rId2"/>
          <a:stretch>
            <a:fillRect/>
          </a:stretch>
        </p:blipFill>
        <p:spPr>
          <a:xfrm>
            <a:off x="4951412" y="462748"/>
            <a:ext cx="4447591" cy="2594429"/>
          </a:xfrm>
        </p:spPr>
      </p:pic>
      <p:sp>
        <p:nvSpPr>
          <p:cNvPr id="4" name="Text Placeholder 3">
            <a:extLst>
              <a:ext uri="{FF2B5EF4-FFF2-40B4-BE49-F238E27FC236}">
                <a16:creationId xmlns:a16="http://schemas.microsoft.com/office/drawing/2014/main" id="{ECC2C819-5398-4F13-A31D-913846341C4C}"/>
              </a:ext>
            </a:extLst>
          </p:cNvPr>
          <p:cNvSpPr>
            <a:spLocks noGrp="1"/>
          </p:cNvSpPr>
          <p:nvPr>
            <p:ph type="body" sz="half" idx="2"/>
          </p:nvPr>
        </p:nvSpPr>
        <p:spPr>
          <a:xfrm>
            <a:off x="-1" y="1767089"/>
            <a:ext cx="4180293" cy="4826459"/>
          </a:xfrm>
        </p:spPr>
        <p:txBody>
          <a:bodyPr>
            <a:noAutofit/>
          </a:bodyPr>
          <a:lstStyle/>
          <a:p>
            <a:pPr marL="457200" indent="-457200">
              <a:buClr>
                <a:schemeClr val="bg2">
                  <a:lumMod val="60000"/>
                  <a:lumOff val="40000"/>
                </a:schemeClr>
              </a:buClr>
              <a:buFont typeface="+mj-lt"/>
              <a:buAutoNum type="arabicPeriod"/>
            </a:pPr>
            <a:r>
              <a:rPr lang="en-US" sz="1800" dirty="0">
                <a:latin typeface="Times New Roman" panose="02020603050405020304" pitchFamily="18" charset="0"/>
                <a:cs typeface="Times New Roman" panose="02020603050405020304" pitchFamily="18" charset="0"/>
              </a:rPr>
              <a:t>10000 muon events, following cosmic muon flux have been simulated using HEED.</a:t>
            </a:r>
          </a:p>
          <a:p>
            <a:pPr marL="457200" indent="-457200">
              <a:buClr>
                <a:schemeClr val="bg2">
                  <a:lumMod val="60000"/>
                  <a:lumOff val="40000"/>
                </a:schemeClr>
              </a:buClr>
              <a:buFont typeface="+mj-lt"/>
              <a:buAutoNum type="arabicPeriod"/>
            </a:pPr>
            <a:r>
              <a:rPr lang="en-US" sz="1800" dirty="0">
                <a:latin typeface="Times New Roman" panose="02020603050405020304" pitchFamily="18" charset="0"/>
                <a:cs typeface="Times New Roman" panose="02020603050405020304" pitchFamily="18" charset="0"/>
              </a:rPr>
              <a:t>Number of primary electrons has been varied in steps of 5 between 10 to 60.</a:t>
            </a:r>
          </a:p>
          <a:p>
            <a:pPr marL="457200" indent="-457200">
              <a:buClr>
                <a:schemeClr val="bg2">
                  <a:lumMod val="60000"/>
                  <a:lumOff val="40000"/>
                </a:schemeClr>
              </a:buClr>
              <a:buFont typeface="+mj-lt"/>
              <a:buAutoNum type="arabicPeriod"/>
            </a:pPr>
            <a:r>
              <a:rPr lang="en-US" sz="1800" dirty="0">
                <a:latin typeface="Times New Roman" panose="02020603050405020304" pitchFamily="18" charset="0"/>
                <a:cs typeface="Times New Roman" panose="02020603050405020304" pitchFamily="18" charset="0"/>
              </a:rPr>
              <a:t>Position of the primary electrons has been varied in step of 0.1 mm between 0.1 mm and 1.9 mm.</a:t>
            </a:r>
          </a:p>
          <a:p>
            <a:pPr marL="457200" indent="-457200">
              <a:buClr>
                <a:schemeClr val="bg2">
                  <a:lumMod val="60000"/>
                  <a:lumOff val="40000"/>
                </a:schemeClr>
              </a:buClr>
              <a:buFont typeface="+mj-lt"/>
              <a:buAutoNum type="arabicPeriod"/>
            </a:pPr>
            <a:r>
              <a:rPr lang="en-US" sz="1800" dirty="0">
                <a:latin typeface="Times New Roman" panose="02020603050405020304" pitchFamily="18" charset="0"/>
                <a:cs typeface="Times New Roman" panose="02020603050405020304" pitchFamily="18" charset="0"/>
              </a:rPr>
              <a:t>From simulation it was found out, for each applied voltage, for what value of initial position and primary electron number, streamer occurs and the induced current crosses the threshold mark.</a:t>
            </a:r>
          </a:p>
          <a:p>
            <a:pPr marL="457200" indent="-457200">
              <a:buClr>
                <a:schemeClr val="bg2">
                  <a:lumMod val="60000"/>
                  <a:lumOff val="40000"/>
                </a:schemeClr>
              </a:buClr>
              <a:buFont typeface="+mj-lt"/>
              <a:buAutoNum type="arabicPeriod"/>
            </a:pPr>
            <a:r>
              <a:rPr lang="en-US" sz="1800" dirty="0">
                <a:latin typeface="Times New Roman" panose="02020603050405020304" pitchFamily="18" charset="0"/>
                <a:cs typeface="Times New Roman" panose="02020603050405020304" pitchFamily="18" charset="0"/>
              </a:rPr>
              <a:t>The induced current is calculated using </a:t>
            </a:r>
            <a:r>
              <a:rPr lang="en-US" sz="1800" dirty="0" err="1">
                <a:latin typeface="Times New Roman" panose="02020603050405020304" pitchFamily="18" charset="0"/>
                <a:cs typeface="Times New Roman" panose="02020603050405020304" pitchFamily="18" charset="0"/>
              </a:rPr>
              <a:t>Ramo’s</a:t>
            </a:r>
            <a:r>
              <a:rPr lang="en-US" sz="1800" dirty="0">
                <a:latin typeface="Times New Roman" panose="02020603050405020304" pitchFamily="18" charset="0"/>
                <a:cs typeface="Times New Roman" panose="02020603050405020304" pitchFamily="18" charset="0"/>
              </a:rPr>
              <a:t> theorem.</a:t>
            </a:r>
          </a:p>
        </p:txBody>
      </p:sp>
      <p:pic>
        <p:nvPicPr>
          <p:cNvPr id="12" name="Picture 11">
            <a:extLst>
              <a:ext uri="{FF2B5EF4-FFF2-40B4-BE49-F238E27FC236}">
                <a16:creationId xmlns:a16="http://schemas.microsoft.com/office/drawing/2014/main" id="{15B29EF0-4780-4487-94B7-00FBFE0629DB}"/>
              </a:ext>
            </a:extLst>
          </p:cNvPr>
          <p:cNvPicPr>
            <a:picLocks noChangeAspect="1"/>
          </p:cNvPicPr>
          <p:nvPr/>
        </p:nvPicPr>
        <p:blipFill>
          <a:blip r:embed="rId3"/>
          <a:stretch>
            <a:fillRect/>
          </a:stretch>
        </p:blipFill>
        <p:spPr>
          <a:xfrm>
            <a:off x="5218710" y="3053548"/>
            <a:ext cx="4180293" cy="3271052"/>
          </a:xfrm>
          <a:prstGeom prst="rect">
            <a:avLst/>
          </a:prstGeom>
        </p:spPr>
      </p:pic>
      <p:sp>
        <p:nvSpPr>
          <p:cNvPr id="13" name="TextBox 12">
            <a:extLst>
              <a:ext uri="{FF2B5EF4-FFF2-40B4-BE49-F238E27FC236}">
                <a16:creationId xmlns:a16="http://schemas.microsoft.com/office/drawing/2014/main" id="{BCB9A68F-62BC-4F1F-883A-8218F7723988}"/>
              </a:ext>
            </a:extLst>
          </p:cNvPr>
          <p:cNvSpPr txBox="1"/>
          <p:nvPr/>
        </p:nvSpPr>
        <p:spPr>
          <a:xfrm>
            <a:off x="9399005" y="1391638"/>
            <a:ext cx="2325343" cy="1200016"/>
          </a:xfrm>
          <a:prstGeom prst="rect">
            <a:avLst/>
          </a:prstGeom>
          <a:noFill/>
        </p:spPr>
        <p:txBody>
          <a:bodyPr wrap="square" rtlCol="0">
            <a:spAutoFit/>
          </a:bodyPr>
          <a:lstStyle/>
          <a:p>
            <a:pPr algn="ctr"/>
            <a:r>
              <a:rPr lang="en-US" sz="1799" dirty="0">
                <a:latin typeface="Times New Roman" panose="02020603050405020304" pitchFamily="18" charset="0"/>
                <a:cs typeface="Times New Roman" panose="02020603050405020304" pitchFamily="18" charset="0"/>
              </a:rPr>
              <a:t>Figure: 1 Number of primary electrons obtained</a:t>
            </a:r>
          </a:p>
          <a:p>
            <a:pPr algn="ctr"/>
            <a:r>
              <a:rPr lang="en-US" sz="1799" dirty="0">
                <a:latin typeface="Times New Roman" panose="02020603050405020304" pitchFamily="18" charset="0"/>
                <a:cs typeface="Times New Roman" panose="02020603050405020304" pitchFamily="18" charset="0"/>
              </a:rPr>
              <a:t>from HEED</a:t>
            </a:r>
          </a:p>
        </p:txBody>
      </p:sp>
      <p:sp>
        <p:nvSpPr>
          <p:cNvPr id="14" name="TextBox 13">
            <a:extLst>
              <a:ext uri="{FF2B5EF4-FFF2-40B4-BE49-F238E27FC236}">
                <a16:creationId xmlns:a16="http://schemas.microsoft.com/office/drawing/2014/main" id="{16CD5C06-3AC8-451C-9104-2CA218FAAF25}"/>
              </a:ext>
            </a:extLst>
          </p:cNvPr>
          <p:cNvSpPr txBox="1"/>
          <p:nvPr/>
        </p:nvSpPr>
        <p:spPr>
          <a:xfrm>
            <a:off x="9399003" y="3830141"/>
            <a:ext cx="2485099" cy="923090"/>
          </a:xfrm>
          <a:prstGeom prst="rect">
            <a:avLst/>
          </a:prstGeom>
          <a:noFill/>
        </p:spPr>
        <p:txBody>
          <a:bodyPr wrap="square" rtlCol="0">
            <a:spAutoFit/>
          </a:bodyPr>
          <a:lstStyle/>
          <a:p>
            <a:pPr algn="ctr"/>
            <a:r>
              <a:rPr lang="en-US" sz="1799" dirty="0">
                <a:latin typeface="Times New Roman" panose="02020603050405020304" pitchFamily="18" charset="0"/>
                <a:cs typeface="Times New Roman" panose="02020603050405020304" pitchFamily="18" charset="0"/>
              </a:rPr>
              <a:t>Figure 2: Variation of primary electron number</a:t>
            </a:r>
          </a:p>
          <a:p>
            <a:pPr algn="ctr"/>
            <a:r>
              <a:rPr lang="en-US" sz="1799" dirty="0">
                <a:latin typeface="Times New Roman" panose="02020603050405020304" pitchFamily="18" charset="0"/>
                <a:cs typeface="Times New Roman" panose="02020603050405020304" pitchFamily="18" charset="0"/>
              </a:rPr>
              <a:t>with mean Z-position</a:t>
            </a:r>
          </a:p>
        </p:txBody>
      </p:sp>
      <p:sp>
        <p:nvSpPr>
          <p:cNvPr id="8" name="TextBox 7">
            <a:extLst>
              <a:ext uri="{FF2B5EF4-FFF2-40B4-BE49-F238E27FC236}">
                <a16:creationId xmlns:a16="http://schemas.microsoft.com/office/drawing/2014/main" id="{A6F34C6E-16F1-4AD5-B0A4-D326894F55C8}"/>
              </a:ext>
            </a:extLst>
          </p:cNvPr>
          <p:cNvSpPr txBox="1"/>
          <p:nvPr/>
        </p:nvSpPr>
        <p:spPr>
          <a:xfrm>
            <a:off x="9745141" y="4884318"/>
            <a:ext cx="2138961" cy="1200016"/>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Ref: “</a:t>
            </a:r>
            <a:r>
              <a:rPr lang="en-US" sz="1200" i="1" dirty="0">
                <a:latin typeface="Times New Roman" panose="02020603050405020304" pitchFamily="18" charset="0"/>
                <a:cs typeface="Times New Roman" panose="02020603050405020304" pitchFamily="18" charset="0"/>
              </a:rPr>
              <a:t>Study of Streamer Development in Resistive Plate Chamber</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J. Datta</a:t>
            </a:r>
            <a:r>
              <a:rPr lang="en-US" sz="1200" dirty="0">
                <a:latin typeface="Times New Roman" panose="02020603050405020304" pitchFamily="18" charset="0"/>
                <a:cs typeface="Times New Roman" panose="02020603050405020304" pitchFamily="18" charset="0"/>
              </a:rPr>
              <a:t>, S. </a:t>
            </a:r>
            <a:r>
              <a:rPr lang="en-US" sz="1200" dirty="0" err="1">
                <a:latin typeface="Times New Roman" panose="02020603050405020304" pitchFamily="18" charset="0"/>
                <a:cs typeface="Times New Roman" panose="02020603050405020304" pitchFamily="18" charset="0"/>
              </a:rPr>
              <a:t>Tripathy</a:t>
            </a:r>
            <a:r>
              <a:rPr lang="en-US" sz="1200" dirty="0">
                <a:latin typeface="Times New Roman" panose="02020603050405020304" pitchFamily="18" charset="0"/>
                <a:cs typeface="Times New Roman" panose="02020603050405020304" pitchFamily="18" charset="0"/>
              </a:rPr>
              <a:t>, N. Majumdar, S. Mukhopadhyay,  </a:t>
            </a:r>
            <a:r>
              <a:rPr lang="en-US" sz="1200" i="1" dirty="0">
                <a:latin typeface="Times New Roman" panose="02020603050405020304" pitchFamily="18" charset="0"/>
                <a:cs typeface="Times New Roman" panose="02020603050405020304" pitchFamily="18" charset="0"/>
              </a:rPr>
              <a:t>JINST</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15</a:t>
            </a:r>
            <a:r>
              <a:rPr lang="en-US" sz="1200" dirty="0">
                <a:latin typeface="Times New Roman" panose="02020603050405020304" pitchFamily="18" charset="0"/>
                <a:cs typeface="Times New Roman" panose="02020603050405020304" pitchFamily="18" charset="0"/>
              </a:rPr>
              <a:t> C12006 (2020)</a:t>
            </a:r>
          </a:p>
        </p:txBody>
      </p:sp>
      <p:sp>
        <p:nvSpPr>
          <p:cNvPr id="3" name="Slide Number Placeholder 2">
            <a:extLst>
              <a:ext uri="{FF2B5EF4-FFF2-40B4-BE49-F238E27FC236}">
                <a16:creationId xmlns:a16="http://schemas.microsoft.com/office/drawing/2014/main" id="{29172D91-19D9-405F-9810-40F1DC663A8B}"/>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
        <p:nvSpPr>
          <p:cNvPr id="5" name="Date Placeholder 4">
            <a:extLst>
              <a:ext uri="{FF2B5EF4-FFF2-40B4-BE49-F238E27FC236}">
                <a16:creationId xmlns:a16="http://schemas.microsoft.com/office/drawing/2014/main" id="{C591BF9A-AB74-4832-AFD7-8782AFC8E120}"/>
              </a:ext>
            </a:extLst>
          </p:cNvPr>
          <p:cNvSpPr>
            <a:spLocks noGrp="1"/>
          </p:cNvSpPr>
          <p:nvPr>
            <p:ph type="dt" sz="half" idx="10"/>
          </p:nvPr>
        </p:nvSpPr>
        <p:spPr/>
        <p:txBody>
          <a:bodyPr/>
          <a:lstStyle/>
          <a:p>
            <a:r>
              <a:rPr lang="en-US"/>
              <a:t>2/18/2021</a:t>
            </a:r>
          </a:p>
        </p:txBody>
      </p:sp>
      <p:sp>
        <p:nvSpPr>
          <p:cNvPr id="6" name="Footer Placeholder 5">
            <a:extLst>
              <a:ext uri="{FF2B5EF4-FFF2-40B4-BE49-F238E27FC236}">
                <a16:creationId xmlns:a16="http://schemas.microsoft.com/office/drawing/2014/main" id="{D56A5864-E82F-4E0E-8917-0A6C5258D99C}"/>
              </a:ext>
            </a:extLst>
          </p:cNvPr>
          <p:cNvSpPr>
            <a:spLocks noGrp="1"/>
          </p:cNvSpPr>
          <p:nvPr>
            <p:ph type="ftr" sz="quarter" idx="11"/>
          </p:nvPr>
        </p:nvSpPr>
        <p:spPr/>
        <p:txBody>
          <a:bodyPr/>
          <a:lstStyle/>
          <a:p>
            <a:r>
              <a:rPr lang="en-US"/>
              <a:t>RD51 miniweek 15-19 FEB, 2021</a:t>
            </a:r>
          </a:p>
        </p:txBody>
      </p:sp>
      <p:sp>
        <p:nvSpPr>
          <p:cNvPr id="7" name="TextBox 6">
            <a:extLst>
              <a:ext uri="{FF2B5EF4-FFF2-40B4-BE49-F238E27FC236}">
                <a16:creationId xmlns:a16="http://schemas.microsoft.com/office/drawing/2014/main" id="{B15A7F76-AF27-4278-94B5-87C0039BA04C}"/>
              </a:ext>
            </a:extLst>
          </p:cNvPr>
          <p:cNvSpPr txBox="1"/>
          <p:nvPr/>
        </p:nvSpPr>
        <p:spPr>
          <a:xfrm>
            <a:off x="5474893" y="204655"/>
            <a:ext cx="3667926" cy="381000"/>
          </a:xfrm>
          <a:prstGeom prst="rect">
            <a:avLst/>
          </a:prstGeom>
          <a:noFill/>
        </p:spPr>
        <p:txBody>
          <a:bodyPr wrap="square" rtlCol="0">
            <a:spAutoFit/>
          </a:bodyPr>
          <a:lstStyle/>
          <a:p>
            <a:pPr algn="ctr"/>
            <a:r>
              <a:rPr lang="en-US" dirty="0">
                <a:latin typeface="Times New Roman" panose="02020603050405020304" pitchFamily="18" charset="0"/>
                <a:cs typeface="Times New Roman" panose="02020603050405020304" pitchFamily="18" charset="0"/>
              </a:rPr>
              <a:t>Gas mixture R134a : butane = 97 : 3 </a:t>
            </a:r>
          </a:p>
        </p:txBody>
      </p:sp>
    </p:spTree>
    <p:extLst>
      <p:ext uri="{BB962C8B-B14F-4D97-AF65-F5344CB8AC3E}">
        <p14:creationId xmlns:p14="http://schemas.microsoft.com/office/powerpoint/2010/main" val="4269073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94F12-E614-4DEF-BD83-73A1C112287D}"/>
              </a:ext>
            </a:extLst>
          </p:cNvPr>
          <p:cNvSpPr>
            <a:spLocks noGrp="1"/>
          </p:cNvSpPr>
          <p:nvPr>
            <p:ph type="title"/>
          </p:nvPr>
        </p:nvSpPr>
        <p:spPr/>
        <p:txBody>
          <a:bodyPr/>
          <a:lstStyle/>
          <a:p>
            <a:pPr algn="ctr"/>
            <a:r>
              <a:rPr lang="en-US" dirty="0">
                <a:cs typeface="Times New Roman" panose="02020603050405020304" pitchFamily="18" charset="0"/>
              </a:rPr>
              <a:t>Result for R134a : butane = 97 : 3</a:t>
            </a:r>
          </a:p>
        </p:txBody>
      </p:sp>
      <p:pic>
        <p:nvPicPr>
          <p:cNvPr id="16" name="Content Placeholder 15">
            <a:extLst>
              <a:ext uri="{FF2B5EF4-FFF2-40B4-BE49-F238E27FC236}">
                <a16:creationId xmlns:a16="http://schemas.microsoft.com/office/drawing/2014/main" id="{37DE4BAC-E648-49CA-990C-9C16B60DD6CB}"/>
              </a:ext>
            </a:extLst>
          </p:cNvPr>
          <p:cNvPicPr>
            <a:picLocks noGrp="1" noChangeAspect="1"/>
          </p:cNvPicPr>
          <p:nvPr>
            <p:ph sz="half" idx="1"/>
          </p:nvPr>
        </p:nvPicPr>
        <p:blipFill>
          <a:blip r:embed="rId2"/>
          <a:stretch>
            <a:fillRect/>
          </a:stretch>
        </p:blipFill>
        <p:spPr>
          <a:xfrm>
            <a:off x="375041" y="1940480"/>
            <a:ext cx="5494931" cy="3538278"/>
          </a:xfrm>
        </p:spPr>
      </p:pic>
      <p:pic>
        <p:nvPicPr>
          <p:cNvPr id="20" name="Content Placeholder 19">
            <a:extLst>
              <a:ext uri="{FF2B5EF4-FFF2-40B4-BE49-F238E27FC236}">
                <a16:creationId xmlns:a16="http://schemas.microsoft.com/office/drawing/2014/main" id="{7CBEB6CA-86E9-40F5-B74E-56042F63D0D4}"/>
              </a:ext>
            </a:extLst>
          </p:cNvPr>
          <p:cNvPicPr>
            <a:picLocks noGrp="1" noChangeAspect="1"/>
          </p:cNvPicPr>
          <p:nvPr>
            <p:ph sz="half" idx="2"/>
          </p:nvPr>
        </p:nvPicPr>
        <p:blipFill>
          <a:blip r:embed="rId3"/>
          <a:stretch>
            <a:fillRect/>
          </a:stretch>
        </p:blipFill>
        <p:spPr>
          <a:xfrm>
            <a:off x="6318853" y="1925173"/>
            <a:ext cx="5494931" cy="3534202"/>
          </a:xfrm>
        </p:spPr>
      </p:pic>
      <p:sp>
        <p:nvSpPr>
          <p:cNvPr id="3" name="TextBox 2">
            <a:extLst>
              <a:ext uri="{FF2B5EF4-FFF2-40B4-BE49-F238E27FC236}">
                <a16:creationId xmlns:a16="http://schemas.microsoft.com/office/drawing/2014/main" id="{F9475C16-02EB-453F-931E-5768FC5C91F6}"/>
              </a:ext>
            </a:extLst>
          </p:cNvPr>
          <p:cNvSpPr txBox="1"/>
          <p:nvPr/>
        </p:nvSpPr>
        <p:spPr>
          <a:xfrm>
            <a:off x="2590547" y="5662494"/>
            <a:ext cx="7456611" cy="646163"/>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References:</a:t>
            </a:r>
          </a:p>
          <a:p>
            <a:pPr marL="228531" indent="-228531">
              <a:buFont typeface="+mj-lt"/>
              <a:buAutoNum type="arabicPeriod"/>
            </a:pPr>
            <a:r>
              <a:rPr lang="en-US" sz="1200" dirty="0">
                <a:latin typeface="Times New Roman" panose="02020603050405020304" pitchFamily="18" charset="0"/>
                <a:cs typeface="Times New Roman" panose="02020603050405020304" pitchFamily="18" charset="0"/>
              </a:rPr>
              <a:t>P. </a:t>
            </a:r>
            <a:r>
              <a:rPr lang="en-US" sz="1200" dirty="0" err="1">
                <a:latin typeface="Times New Roman" panose="02020603050405020304" pitchFamily="18" charset="0"/>
                <a:cs typeface="Times New Roman" panose="02020603050405020304" pitchFamily="18" charset="0"/>
              </a:rPr>
              <a:t>Camarri</a:t>
            </a:r>
            <a:r>
              <a:rPr lang="en-US" sz="1200" dirty="0">
                <a:latin typeface="Times New Roman" panose="02020603050405020304" pitchFamily="18" charset="0"/>
                <a:cs typeface="Times New Roman" panose="02020603050405020304" pitchFamily="18" charset="0"/>
              </a:rPr>
              <a:t> et al., </a:t>
            </a:r>
            <a:r>
              <a:rPr lang="en-US" sz="1200" i="1" dirty="0">
                <a:latin typeface="Times New Roman" panose="02020603050405020304" pitchFamily="18" charset="0"/>
                <a:cs typeface="Times New Roman" panose="02020603050405020304" pitchFamily="18" charset="0"/>
              </a:rPr>
              <a:t>NIM A</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414</a:t>
            </a:r>
            <a:r>
              <a:rPr lang="en-US" sz="1200" dirty="0">
                <a:latin typeface="Times New Roman" panose="02020603050405020304" pitchFamily="18" charset="0"/>
                <a:cs typeface="Times New Roman" panose="02020603050405020304" pitchFamily="18" charset="0"/>
              </a:rPr>
              <a:t>,(1998), 317.</a:t>
            </a:r>
          </a:p>
          <a:p>
            <a:pPr marL="228531" indent="-228531">
              <a:buFont typeface="+mj-lt"/>
              <a:buAutoNum type="arabicPeriod"/>
            </a:pPr>
            <a:r>
              <a:rPr lang="en-US" sz="1200" b="1" dirty="0">
                <a:latin typeface="Times New Roman" panose="02020603050405020304" pitchFamily="18" charset="0"/>
                <a:cs typeface="Times New Roman" panose="02020603050405020304" pitchFamily="18" charset="0"/>
              </a:rPr>
              <a:t>J. Datta</a:t>
            </a:r>
            <a:r>
              <a:rPr lang="en-US" sz="1200" dirty="0">
                <a:latin typeface="Times New Roman" panose="02020603050405020304" pitchFamily="18" charset="0"/>
                <a:cs typeface="Times New Roman" panose="02020603050405020304" pitchFamily="18" charset="0"/>
              </a:rPr>
              <a:t>, S. </a:t>
            </a:r>
            <a:r>
              <a:rPr lang="en-US" sz="1200" dirty="0" err="1">
                <a:latin typeface="Times New Roman" panose="02020603050405020304" pitchFamily="18" charset="0"/>
                <a:cs typeface="Times New Roman" panose="02020603050405020304" pitchFamily="18" charset="0"/>
              </a:rPr>
              <a:t>Tripathy</a:t>
            </a:r>
            <a:r>
              <a:rPr lang="en-US" sz="1200" dirty="0">
                <a:latin typeface="Times New Roman" panose="02020603050405020304" pitchFamily="18" charset="0"/>
                <a:cs typeface="Times New Roman" panose="02020603050405020304" pitchFamily="18" charset="0"/>
              </a:rPr>
              <a:t>, N. Majumdar, S. Mukhopadhyay,  </a:t>
            </a:r>
            <a:r>
              <a:rPr lang="en-US" sz="1200" i="1" dirty="0">
                <a:latin typeface="Times New Roman" panose="02020603050405020304" pitchFamily="18" charset="0"/>
                <a:cs typeface="Times New Roman" panose="02020603050405020304" pitchFamily="18" charset="0"/>
              </a:rPr>
              <a:t>JINST</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15</a:t>
            </a:r>
            <a:r>
              <a:rPr lang="en-US" sz="1200" dirty="0">
                <a:latin typeface="Times New Roman" panose="02020603050405020304" pitchFamily="18" charset="0"/>
                <a:cs typeface="Times New Roman" panose="02020603050405020304" pitchFamily="18" charset="0"/>
              </a:rPr>
              <a:t> C12006 (2020)</a:t>
            </a:r>
          </a:p>
        </p:txBody>
      </p:sp>
      <p:sp>
        <p:nvSpPr>
          <p:cNvPr id="4" name="Slide Number Placeholder 3">
            <a:extLst>
              <a:ext uri="{FF2B5EF4-FFF2-40B4-BE49-F238E27FC236}">
                <a16:creationId xmlns:a16="http://schemas.microsoft.com/office/drawing/2014/main" id="{E3FA75DA-3C85-42C2-B5F7-557240FD35D2}"/>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
        <p:nvSpPr>
          <p:cNvPr id="5" name="Date Placeholder 4">
            <a:extLst>
              <a:ext uri="{FF2B5EF4-FFF2-40B4-BE49-F238E27FC236}">
                <a16:creationId xmlns:a16="http://schemas.microsoft.com/office/drawing/2014/main" id="{D94AAF7C-F204-4685-8A32-6E78B16B54FB}"/>
              </a:ext>
            </a:extLst>
          </p:cNvPr>
          <p:cNvSpPr>
            <a:spLocks noGrp="1"/>
          </p:cNvSpPr>
          <p:nvPr>
            <p:ph type="dt" sz="half" idx="10"/>
          </p:nvPr>
        </p:nvSpPr>
        <p:spPr/>
        <p:txBody>
          <a:bodyPr/>
          <a:lstStyle/>
          <a:p>
            <a:r>
              <a:rPr lang="en-US"/>
              <a:t>2/18/2021</a:t>
            </a:r>
          </a:p>
        </p:txBody>
      </p:sp>
      <p:sp>
        <p:nvSpPr>
          <p:cNvPr id="6" name="Footer Placeholder 5">
            <a:extLst>
              <a:ext uri="{FF2B5EF4-FFF2-40B4-BE49-F238E27FC236}">
                <a16:creationId xmlns:a16="http://schemas.microsoft.com/office/drawing/2014/main" id="{2419AE93-FE01-4E93-AC9F-B3248AB87D7A}"/>
              </a:ext>
            </a:extLst>
          </p:cNvPr>
          <p:cNvSpPr>
            <a:spLocks noGrp="1"/>
          </p:cNvSpPr>
          <p:nvPr>
            <p:ph type="ftr" sz="quarter" idx="11"/>
          </p:nvPr>
        </p:nvSpPr>
        <p:spPr/>
        <p:txBody>
          <a:bodyPr/>
          <a:lstStyle/>
          <a:p>
            <a:r>
              <a:rPr lang="en-US"/>
              <a:t>RD51 miniweek 15-19 FEB, 2021</a:t>
            </a:r>
          </a:p>
        </p:txBody>
      </p:sp>
    </p:spTree>
    <p:extLst>
      <p:ext uri="{BB962C8B-B14F-4D97-AF65-F5344CB8AC3E}">
        <p14:creationId xmlns:p14="http://schemas.microsoft.com/office/powerpoint/2010/main" val="2953163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55694F6-D245-4425-8C5A-98F9317257E3}"/>
              </a:ext>
            </a:extLst>
          </p:cNvPr>
          <p:cNvSpPr>
            <a:spLocks noGrp="1"/>
          </p:cNvSpPr>
          <p:nvPr>
            <p:ph type="dt" sz="half" idx="10"/>
          </p:nvPr>
        </p:nvSpPr>
        <p:spPr/>
        <p:txBody>
          <a:bodyPr/>
          <a:lstStyle/>
          <a:p>
            <a:r>
              <a:rPr lang="en-US"/>
              <a:t>2/18/2021</a:t>
            </a:r>
          </a:p>
        </p:txBody>
      </p:sp>
      <p:sp>
        <p:nvSpPr>
          <p:cNvPr id="3" name="Footer Placeholder 2">
            <a:extLst>
              <a:ext uri="{FF2B5EF4-FFF2-40B4-BE49-F238E27FC236}">
                <a16:creationId xmlns:a16="http://schemas.microsoft.com/office/drawing/2014/main" id="{78C2B27F-5D76-4CBC-A9B7-91FA36AA950D}"/>
              </a:ext>
            </a:extLst>
          </p:cNvPr>
          <p:cNvSpPr>
            <a:spLocks noGrp="1"/>
          </p:cNvSpPr>
          <p:nvPr>
            <p:ph type="ftr" sz="quarter" idx="11"/>
          </p:nvPr>
        </p:nvSpPr>
        <p:spPr/>
        <p:txBody>
          <a:bodyPr/>
          <a:lstStyle/>
          <a:p>
            <a:r>
              <a:rPr lang="en-US"/>
              <a:t>RD51 miniweek 15-19 FEB, 2021</a:t>
            </a:r>
          </a:p>
        </p:txBody>
      </p:sp>
      <p:sp>
        <p:nvSpPr>
          <p:cNvPr id="4" name="Slide Number Placeholder 3">
            <a:extLst>
              <a:ext uri="{FF2B5EF4-FFF2-40B4-BE49-F238E27FC236}">
                <a16:creationId xmlns:a16="http://schemas.microsoft.com/office/drawing/2014/main" id="{CEA620B8-C430-4AC9-B246-9FBC4C451827}"/>
              </a:ext>
            </a:extLst>
          </p:cNvPr>
          <p:cNvSpPr>
            <a:spLocks noGrp="1"/>
          </p:cNvSpPr>
          <p:nvPr>
            <p:ph type="sldNum" sz="quarter" idx="12"/>
          </p:nvPr>
        </p:nvSpPr>
        <p:spPr/>
        <p:txBody>
          <a:bodyPr/>
          <a:lstStyle/>
          <a:p>
            <a:fld id="{25BA54BD-C84D-46CE-8B72-31BFB26ABA43}" type="slidenum">
              <a:rPr lang="en-US" smtClean="0"/>
              <a:t>9</a:t>
            </a:fld>
            <a:endParaRPr lang="en-US"/>
          </a:p>
        </p:txBody>
      </p:sp>
      <p:sp>
        <p:nvSpPr>
          <p:cNvPr id="5" name="TextBox 4">
            <a:extLst>
              <a:ext uri="{FF2B5EF4-FFF2-40B4-BE49-F238E27FC236}">
                <a16:creationId xmlns:a16="http://schemas.microsoft.com/office/drawing/2014/main" id="{BEA83C8F-7931-4A0E-A162-5CAF98BF9F27}"/>
              </a:ext>
            </a:extLst>
          </p:cNvPr>
          <p:cNvSpPr txBox="1"/>
          <p:nvPr/>
        </p:nvSpPr>
        <p:spPr>
          <a:xfrm>
            <a:off x="2229566" y="2743200"/>
            <a:ext cx="7729691" cy="1200329"/>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7200" b="1" dirty="0">
                <a:ln/>
                <a:solidFill>
                  <a:schemeClr val="accent3"/>
                </a:solidFill>
              </a:rPr>
              <a:t>Simulation for GEM</a:t>
            </a:r>
          </a:p>
        </p:txBody>
      </p:sp>
      <p:sp>
        <p:nvSpPr>
          <p:cNvPr id="6" name="TextBox 5">
            <a:extLst>
              <a:ext uri="{FF2B5EF4-FFF2-40B4-BE49-F238E27FC236}">
                <a16:creationId xmlns:a16="http://schemas.microsoft.com/office/drawing/2014/main" id="{777CFD14-77AF-46D5-B04E-F06F07C693BF}"/>
              </a:ext>
            </a:extLst>
          </p:cNvPr>
          <p:cNvSpPr txBox="1"/>
          <p:nvPr/>
        </p:nvSpPr>
        <p:spPr>
          <a:xfrm>
            <a:off x="1217612" y="4495800"/>
            <a:ext cx="10058400" cy="707886"/>
          </a:xfrm>
          <a:prstGeom prst="rect">
            <a:avLst/>
          </a:prstGeom>
          <a:noFill/>
        </p:spPr>
        <p:txBody>
          <a:bodyPr wrap="square" rtlCol="0">
            <a:spAutoFit/>
          </a:bodyPr>
          <a:lstStyle/>
          <a:p>
            <a:pPr algn="ctr"/>
            <a:r>
              <a:rPr lang="en-US" sz="2000" b="1" dirty="0">
                <a:latin typeface="Times New Roman" panose="02020603050405020304" pitchFamily="18" charset="0"/>
                <a:cs typeface="Times New Roman" panose="02020603050405020304" pitchFamily="18" charset="0"/>
              </a:rPr>
              <a:t>Ref: </a:t>
            </a:r>
            <a:r>
              <a:rPr lang="en-US" sz="2000" i="1" dirty="0">
                <a:latin typeface="Times New Roman" panose="02020603050405020304" pitchFamily="18" charset="0"/>
                <a:cs typeface="Times New Roman" panose="02020603050405020304" pitchFamily="18" charset="0"/>
              </a:rPr>
              <a:t>“</a:t>
            </a:r>
            <a:r>
              <a:rPr lang="en-US" sz="2000" b="1" i="1" dirty="0">
                <a:latin typeface="Times New Roman" panose="02020603050405020304" pitchFamily="18" charset="0"/>
                <a:cs typeface="Times New Roman" panose="02020603050405020304" pitchFamily="18" charset="0"/>
              </a:rPr>
              <a:t>Fast simulation of avalanche and streamer in GEM detector using hydrodynamic approach</a:t>
            </a:r>
            <a:r>
              <a:rPr lang="en-US" sz="2000" i="1" dirty="0">
                <a:latin typeface="Times New Roman" panose="02020603050405020304" pitchFamily="18" charset="0"/>
                <a:cs typeface="Times New Roman" panose="02020603050405020304" pitchFamily="18" charset="0"/>
              </a:rPr>
              <a:t>”</a:t>
            </a:r>
            <a:r>
              <a:rPr lang="en-US" sz="2000" b="1" dirty="0">
                <a:latin typeface="Times New Roman" panose="02020603050405020304" pitchFamily="18" charset="0"/>
                <a:cs typeface="Times New Roman" panose="02020603050405020304" pitchFamily="18" charset="0"/>
              </a:rPr>
              <a:t> </a:t>
            </a:r>
            <a:r>
              <a:rPr lang="fr-FR" sz="2000" dirty="0">
                <a:effectLst/>
                <a:latin typeface="Times New Roman" panose="02020603050405020304" pitchFamily="18" charset="0"/>
                <a:cs typeface="Times New Roman" panose="02020603050405020304" pitchFamily="18" charset="0"/>
              </a:rPr>
              <a:t>P.K. Rout </a:t>
            </a:r>
            <a:r>
              <a:rPr lang="fr-FR" sz="2000" i="1" dirty="0">
                <a:effectLst/>
                <a:latin typeface="Times New Roman" panose="02020603050405020304" pitchFamily="18" charset="0"/>
                <a:cs typeface="Times New Roman" panose="02020603050405020304" pitchFamily="18" charset="0"/>
              </a:rPr>
              <a:t>et al</a:t>
            </a:r>
            <a:r>
              <a:rPr lang="fr-FR" sz="2000" dirty="0">
                <a:effectLst/>
                <a:latin typeface="Times New Roman" panose="02020603050405020304" pitchFamily="18" charset="0"/>
                <a:cs typeface="Times New Roman" panose="02020603050405020304" pitchFamily="18" charset="0"/>
              </a:rPr>
              <a:t> 2021 </a:t>
            </a:r>
            <a:r>
              <a:rPr lang="fr-FR" sz="2000" i="1" dirty="0">
                <a:effectLst/>
                <a:latin typeface="Times New Roman" panose="02020603050405020304" pitchFamily="18" charset="0"/>
                <a:cs typeface="Times New Roman" panose="02020603050405020304" pitchFamily="18" charset="0"/>
              </a:rPr>
              <a:t>JINST</a:t>
            </a:r>
            <a:r>
              <a:rPr lang="fr-FR" sz="2000" dirty="0">
                <a:effectLst/>
                <a:latin typeface="Times New Roman" panose="02020603050405020304" pitchFamily="18" charset="0"/>
                <a:cs typeface="Times New Roman" panose="02020603050405020304" pitchFamily="18" charset="0"/>
              </a:rPr>
              <a:t> </a:t>
            </a:r>
            <a:r>
              <a:rPr lang="fr-FR" sz="2000" b="1" dirty="0">
                <a:effectLst/>
                <a:latin typeface="Times New Roman" panose="02020603050405020304" pitchFamily="18" charset="0"/>
                <a:cs typeface="Times New Roman" panose="02020603050405020304" pitchFamily="18" charset="0"/>
              </a:rPr>
              <a:t>16</a:t>
            </a:r>
            <a:r>
              <a:rPr lang="fr-FR" sz="2000" dirty="0">
                <a:effectLst/>
                <a:latin typeface="Times New Roman" panose="02020603050405020304" pitchFamily="18" charset="0"/>
                <a:cs typeface="Times New Roman" panose="02020603050405020304" pitchFamily="18" charset="0"/>
              </a:rPr>
              <a:t> P02018</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8868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1618</TotalTime>
  <Words>1738</Words>
  <Application>Microsoft Office PowerPoint</Application>
  <PresentationFormat>Custom</PresentationFormat>
  <Paragraphs>196</Paragraphs>
  <Slides>24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Calibri</vt:lpstr>
      <vt:lpstr>Calibri Light</vt:lpstr>
      <vt:lpstr>Cambria Math</vt:lpstr>
      <vt:lpstr>Corbel</vt:lpstr>
      <vt:lpstr>Times New Roman</vt:lpstr>
      <vt:lpstr>Retrospect</vt:lpstr>
      <vt:lpstr>Hydrodynamic Approach  to  Simulate Avalanche and Streamer  in Gaseous Detectors</vt:lpstr>
      <vt:lpstr>Motivation</vt:lpstr>
      <vt:lpstr>Simulation Framework</vt:lpstr>
      <vt:lpstr>Simulation Flowchart</vt:lpstr>
      <vt:lpstr>PowerPoint Presentation</vt:lpstr>
      <vt:lpstr>Avalanche and Streamer Event</vt:lpstr>
      <vt:lpstr>Calculation of Streamer Probability and Efficiency</vt:lpstr>
      <vt:lpstr>Result for R134a : butane = 97 : 3</vt:lpstr>
      <vt:lpstr>PowerPoint Presentation</vt:lpstr>
      <vt:lpstr>Choice of GEM Simulation Geometry</vt:lpstr>
      <vt:lpstr>Electric Field configuration of different model</vt:lpstr>
      <vt:lpstr>Variation of Electron Numbers with Time in Avalanche</vt:lpstr>
      <vt:lpstr>Gain Comparison for Single and Double GEM</vt:lpstr>
      <vt:lpstr>Gain Comparison for Triple GEM</vt:lpstr>
      <vt:lpstr>Conclusion</vt:lpstr>
      <vt:lpstr>Our Group</vt:lpstr>
      <vt:lpstr>PowerPoint Presentation</vt:lpstr>
      <vt:lpstr>Back up slides</vt:lpstr>
      <vt:lpstr>Boundary Conditions for RPC</vt:lpstr>
      <vt:lpstr>PowerPoint Presentation</vt:lpstr>
      <vt:lpstr>PowerPoint Presentation</vt:lpstr>
      <vt:lpstr>Boundary Conditions for GEM</vt:lpstr>
      <vt:lpstr>Streamer in GEM</vt:lpstr>
      <vt:lpstr>Streamer in GEM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 of  Streamer Development in  Resistive Plate Chamber</dc:title>
  <dc:creator>jaydeep datta</dc:creator>
  <cp:lastModifiedBy>jaydeep datta</cp:lastModifiedBy>
  <cp:revision>146</cp:revision>
  <dcterms:created xsi:type="dcterms:W3CDTF">2020-02-05T08:58:11Z</dcterms:created>
  <dcterms:modified xsi:type="dcterms:W3CDTF">2021-02-18T07:13:30Z</dcterms:modified>
</cp:coreProperties>
</file>