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407" r:id="rId2"/>
    <p:sldId id="420" r:id="rId3"/>
    <p:sldId id="421" r:id="rId4"/>
    <p:sldId id="42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FFF"/>
    <a:srgbClr val="FFFFFF"/>
    <a:srgbClr val="0070C0"/>
    <a:srgbClr val="FF0000"/>
    <a:srgbClr val="00B050"/>
    <a:srgbClr val="FF3BFC"/>
    <a:srgbClr val="4DAEEA"/>
    <a:srgbClr val="000000"/>
    <a:srgbClr val="BB1413"/>
    <a:srgbClr val="789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60"/>
    <p:restoredTop sz="93440"/>
  </p:normalViewPr>
  <p:slideViewPr>
    <p:cSldViewPr snapToGrid="0" snapToObjects="1">
      <p:cViewPr varScale="1">
        <p:scale>
          <a:sx n="109" d="100"/>
          <a:sy n="109" d="100"/>
        </p:scale>
        <p:origin x="488" y="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E713DD-D611-B54F-B0E4-F434EF4F6213}" type="datetimeFigureOut">
              <a:rPr lang="it-IT" smtClean="0"/>
              <a:t>19/02/21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38CF51-7085-F241-9167-EC3015DDA359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3925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6DF72E-3004-47EC-9737-349E3E7E59B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598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38CF51-7085-F241-9167-EC3015DDA359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0925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38CF51-7085-F241-9167-EC3015DDA359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7973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0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42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104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288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5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47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57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286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72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998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50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85CA1-49BC-334D-931D-F88A583872BB}" type="datetimeFigureOut">
              <a:rPr lang="en-US" smtClean="0"/>
              <a:t>2/19/21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1EDAA-57A7-4F4F-A876-4ADEF04F56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311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5.tiff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5" Type="http://schemas.openxmlformats.org/officeDocument/2006/relationships/image" Target="../media/image7.tiff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EF07F44-B1FF-9E45-BCEA-00C7DA711861}"/>
              </a:ext>
            </a:extLst>
          </p:cNvPr>
          <p:cNvSpPr/>
          <p:nvPr/>
        </p:nvSpPr>
        <p:spPr>
          <a:xfrm>
            <a:off x="-133085" y="0"/>
            <a:ext cx="9277085" cy="6993924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DDE2AAE-8906-3D47-81CE-5FC6C909EC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155" y="5459435"/>
            <a:ext cx="2451769" cy="1237377"/>
          </a:xfrm>
          <a:prstGeom prst="rect">
            <a:avLst/>
          </a:prstGeom>
        </p:spPr>
      </p:pic>
      <p:cxnSp>
        <p:nvCxnSpPr>
          <p:cNvPr id="11" name="Connettore 1 10"/>
          <p:cNvCxnSpPr>
            <a:cxnSpLocks/>
          </p:cNvCxnSpPr>
          <p:nvPr/>
        </p:nvCxnSpPr>
        <p:spPr>
          <a:xfrm flipV="1">
            <a:off x="505273" y="5712233"/>
            <a:ext cx="5692694" cy="1"/>
          </a:xfrm>
          <a:prstGeom prst="line">
            <a:avLst/>
          </a:prstGeom>
          <a:ln w="28575">
            <a:solidFill>
              <a:srgbClr val="F08A5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ttangolo 4">
            <a:extLst>
              <a:ext uri="{FF2B5EF4-FFF2-40B4-BE49-F238E27FC236}">
                <a16:creationId xmlns:a16="http://schemas.microsoft.com/office/drawing/2014/main" id="{A771C0E9-2971-40CE-BCAA-85BAE2BC709E}"/>
              </a:ext>
            </a:extLst>
          </p:cNvPr>
          <p:cNvSpPr/>
          <p:nvPr/>
        </p:nvSpPr>
        <p:spPr>
          <a:xfrm>
            <a:off x="133085" y="6494998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CERN, Feb 19 2021</a:t>
            </a:r>
          </a:p>
        </p:txBody>
      </p:sp>
      <p:sp>
        <p:nvSpPr>
          <p:cNvPr id="12" name="CasellaDiTesto 2">
            <a:extLst>
              <a:ext uri="{FF2B5EF4-FFF2-40B4-BE49-F238E27FC236}">
                <a16:creationId xmlns:a16="http://schemas.microsoft.com/office/drawing/2014/main" id="{61FD9FE6-6765-D340-A88B-A461DD11E3A7}"/>
              </a:ext>
            </a:extLst>
          </p:cNvPr>
          <p:cNvSpPr txBox="1"/>
          <p:nvPr/>
        </p:nvSpPr>
        <p:spPr>
          <a:xfrm>
            <a:off x="439039" y="1957229"/>
            <a:ext cx="82153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+mj-lt"/>
              </a:rPr>
              <a:t>FTM</a:t>
            </a:r>
          </a:p>
          <a:p>
            <a:pPr algn="ctr"/>
            <a:r>
              <a:rPr lang="en-GB" sz="4800" dirty="0">
                <a:solidFill>
                  <a:schemeClr val="bg1"/>
                </a:solidFill>
                <a:latin typeface="+mj-lt"/>
              </a:rPr>
              <a:t>Test Beam in 2021</a:t>
            </a:r>
            <a:br>
              <a:rPr lang="en-GB" sz="4800" dirty="0">
                <a:solidFill>
                  <a:schemeClr val="bg1"/>
                </a:solidFill>
                <a:latin typeface="+mj-lt"/>
              </a:rPr>
            </a:br>
            <a:endParaRPr lang="en-GB" sz="2400" i="1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4" name="CasellaDiTesto 11">
            <a:extLst>
              <a:ext uri="{FF2B5EF4-FFF2-40B4-BE49-F238E27FC236}">
                <a16:creationId xmlns:a16="http://schemas.microsoft.com/office/drawing/2014/main" id="{1C84EE2A-D38B-F345-BD2F-5FE99E98BFF3}"/>
              </a:ext>
            </a:extLst>
          </p:cNvPr>
          <p:cNvSpPr txBox="1"/>
          <p:nvPr/>
        </p:nvSpPr>
        <p:spPr>
          <a:xfrm>
            <a:off x="439039" y="3464587"/>
            <a:ext cx="81758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  <a:latin typeface="+mj-lt"/>
              </a:rPr>
              <a:t>RD-51 Mini-Week</a:t>
            </a: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+mj-lt"/>
              </a:rPr>
              <a:t>Feb 19 2021</a:t>
            </a:r>
          </a:p>
          <a:p>
            <a:pPr algn="ctr"/>
            <a:r>
              <a:rPr lang="en-GB" sz="2400" dirty="0">
                <a:solidFill>
                  <a:schemeClr val="accent6"/>
                </a:solidFill>
                <a:latin typeface="+mj-lt"/>
              </a:rPr>
              <a:t>Antonello </a:t>
            </a:r>
            <a:r>
              <a:rPr lang="en-GB" sz="2400" dirty="0" err="1">
                <a:solidFill>
                  <a:schemeClr val="accent6"/>
                </a:solidFill>
                <a:latin typeface="+mj-lt"/>
              </a:rPr>
              <a:t>Pellecchia</a:t>
            </a:r>
            <a:r>
              <a:rPr lang="en-GB" sz="2400" dirty="0">
                <a:solidFill>
                  <a:schemeClr val="accent6"/>
                </a:solidFill>
                <a:latin typeface="+mj-lt"/>
              </a:rPr>
              <a:t>, </a:t>
            </a:r>
            <a:r>
              <a:rPr lang="en-GB" sz="2400" u="sng" dirty="0">
                <a:solidFill>
                  <a:schemeClr val="accent6"/>
                </a:solidFill>
                <a:latin typeface="+mj-lt"/>
              </a:rPr>
              <a:t>Piet </a:t>
            </a:r>
            <a:r>
              <a:rPr lang="en-GB" sz="2400" u="sng" dirty="0" err="1">
                <a:solidFill>
                  <a:schemeClr val="accent6"/>
                </a:solidFill>
                <a:latin typeface="+mj-lt"/>
              </a:rPr>
              <a:t>Verwilligen</a:t>
            </a:r>
            <a:endParaRPr lang="en-GB" sz="2400" u="sng" dirty="0">
              <a:solidFill>
                <a:schemeClr val="accent6"/>
              </a:solidFill>
              <a:latin typeface="+mj-lt"/>
            </a:endParaRPr>
          </a:p>
          <a:p>
            <a:pPr algn="ctr"/>
            <a:r>
              <a:rPr lang="en-GB" sz="2400" dirty="0">
                <a:solidFill>
                  <a:schemeClr val="bg1"/>
                </a:solidFill>
                <a:latin typeface="+mj-lt"/>
              </a:rPr>
              <a:t>INFN Bari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4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Afbeeldingsresultaat voor flammable gas">
            <a:extLst>
              <a:ext uri="{FF2B5EF4-FFF2-40B4-BE49-F238E27FC236}">
                <a16:creationId xmlns:a16="http://schemas.microsoft.com/office/drawing/2014/main" id="{A0F603FE-B807-6E4D-9DBA-CC02A79922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626" y="4383764"/>
            <a:ext cx="595232" cy="59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D7B2576-362A-3D4A-8651-16AAF64BA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4343555" cy="806017"/>
          </a:xfrm>
        </p:spPr>
        <p:txBody>
          <a:bodyPr/>
          <a:lstStyle/>
          <a:p>
            <a:r>
              <a:rPr lang="en-IT" dirty="0"/>
              <a:t>FTM Testbeam</a:t>
            </a:r>
          </a:p>
        </p:txBody>
      </p:sp>
      <p:pic>
        <p:nvPicPr>
          <p:cNvPr id="5" name="Content Placeholder 4" descr="A picture containing indoor, wall, cluttered&#10;&#10;Description automatically generated">
            <a:extLst>
              <a:ext uri="{FF2B5EF4-FFF2-40B4-BE49-F238E27FC236}">
                <a16:creationId xmlns:a16="http://schemas.microsoft.com/office/drawing/2014/main" id="{67F204A0-EBDA-AC49-B70E-59D791B16C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6936" r="19494" b="6669"/>
          <a:stretch/>
        </p:blipFill>
        <p:spPr>
          <a:xfrm>
            <a:off x="361103" y="1080655"/>
            <a:ext cx="4439652" cy="4224130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063F8E4-F93B-9C49-B5A9-99325040CDEB}"/>
                  </a:ext>
                </a:extLst>
              </p:cNvPr>
              <p:cNvSpPr txBox="1"/>
              <p:nvPr/>
            </p:nvSpPr>
            <p:spPr>
              <a:xfrm>
                <a:off x="4922322" y="274638"/>
                <a:ext cx="4221678" cy="66787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>
                    <a:solidFill>
                      <a:schemeClr val="accent6">
                        <a:lumMod val="75000"/>
                      </a:schemeClr>
                    </a:solidFill>
                  </a:rPr>
                  <a:t>Measurement of Efficiency &amp; </a:t>
                </a:r>
                <a:br>
                  <a:rPr lang="en-IT" dirty="0">
                    <a:solidFill>
                      <a:schemeClr val="accent6">
                        <a:lumMod val="75000"/>
                      </a:schemeClr>
                    </a:solidFill>
                  </a:rPr>
                </a:br>
                <a:r>
                  <a:rPr lang="en-IT" dirty="0">
                    <a:solidFill>
                      <a:schemeClr val="accent6">
                        <a:lumMod val="75000"/>
                      </a:schemeClr>
                    </a:solidFill>
                  </a:rPr>
                  <a:t>Time-Resolution of small-size FTM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IT" dirty="0"/>
                  <a:t>Eventually add also larger prototype if ready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>
                    <a:solidFill>
                      <a:schemeClr val="accent6">
                        <a:lumMod val="75000"/>
                      </a:schemeClr>
                    </a:solidFill>
                  </a:rPr>
                  <a:t>FTM + MCP-PMT in dark box, to be lifted to beam height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>
                    <a:solidFill>
                      <a:srgbClr val="0070C0"/>
                    </a:solidFill>
                  </a:rPr>
                  <a:t>Readout : 4GHz scope with 20GS/s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IT" dirty="0"/>
                  <a:t>Trigger MCP-PMT + MaPMTs</a:t>
                </a:r>
                <a:br>
                  <a:rPr lang="en-IT" dirty="0"/>
                </a:br>
                <a:r>
                  <a:rPr lang="en-GB" dirty="0"/>
                  <a:t>+ veto scintillators with hole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70C0"/>
                    </a:solidFill>
                  </a:rPr>
                  <a:t>Beam Requirements: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dirty="0"/>
                  <a:t>, </a:t>
                </a:r>
                <a:r>
                  <a:rPr lang="en-GB" dirty="0">
                    <a:solidFill>
                      <a:srgbClr val="0070C0"/>
                    </a:solidFill>
                  </a:rPr>
                  <a:t>no B-field</a:t>
                </a:r>
                <a:endParaRPr lang="en-GB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70C0"/>
                    </a:solidFill>
                  </a:rPr>
                  <a:t>Intensity:</a:t>
                </a:r>
                <a:r>
                  <a:rPr lang="en-GB" dirty="0"/>
                  <a:t> few particles / spill</a:t>
                </a:r>
                <a:br>
                  <a:rPr lang="en-GB" dirty="0"/>
                </a:br>
                <a:r>
                  <a:rPr lang="en-GB" sz="1400" i="1" dirty="0"/>
                  <a:t>(however happy to take low to high rate)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70C0"/>
                    </a:solidFill>
                  </a:rPr>
                  <a:t>Gas:</a:t>
                </a:r>
                <a:r>
                  <a:rPr lang="en-GB" dirty="0"/>
                  <a:t> 	</a:t>
                </a:r>
                <a:r>
                  <a:rPr lang="en-GB" sz="1400" i="1" dirty="0"/>
                  <a:t>whatever gives high gain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Ar:CO</a:t>
                </a:r>
                <a:r>
                  <a:rPr lang="en-GB" baseline="-25000" dirty="0"/>
                  <a:t>2</a:t>
                </a:r>
                <a:r>
                  <a:rPr lang="en-GB" dirty="0"/>
                  <a:t> 70:30.   </a:t>
                </a:r>
                <a:r>
                  <a:rPr lang="en-GB" sz="1200" dirty="0"/>
                  <a:t>(so likely not this one)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Ne:C</a:t>
                </a:r>
                <a:r>
                  <a:rPr lang="en-GB" baseline="-25000" dirty="0"/>
                  <a:t>2</a:t>
                </a:r>
                <a:r>
                  <a:rPr lang="en-GB" dirty="0"/>
                  <a:t>H</a:t>
                </a:r>
                <a:r>
                  <a:rPr lang="en-GB" baseline="-25000" dirty="0"/>
                  <a:t>6</a:t>
                </a:r>
                <a:r>
                  <a:rPr lang="en-GB" dirty="0"/>
                  <a:t>:CF</a:t>
                </a:r>
                <a:r>
                  <a:rPr lang="en-GB" baseline="-25000" dirty="0"/>
                  <a:t>4</a:t>
                </a:r>
                <a:r>
                  <a:rPr lang="en-GB" dirty="0"/>
                  <a:t> 80:10:10 </a:t>
                </a:r>
                <a:r>
                  <a:rPr lang="en-GB" sz="1400" dirty="0"/>
                  <a:t>(compass)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Ne:</a:t>
                </a:r>
                <a:r>
                  <a:rPr lang="en-GB" baseline="-25000" dirty="0"/>
                  <a:t>i</a:t>
                </a:r>
                <a:r>
                  <a:rPr lang="en-GB" dirty="0"/>
                  <a:t>C</a:t>
                </a:r>
                <a:r>
                  <a:rPr lang="en-GB" baseline="-25000" dirty="0"/>
                  <a:t>4</a:t>
                </a:r>
                <a:r>
                  <a:rPr lang="en-GB" dirty="0"/>
                  <a:t>H</a:t>
                </a:r>
                <a:r>
                  <a:rPr lang="en-GB" baseline="-25000" dirty="0"/>
                  <a:t>10</a:t>
                </a:r>
                <a:r>
                  <a:rPr lang="en-GB" dirty="0"/>
                  <a:t> 90:10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rgbClr val="0070C0"/>
                    </a:solidFill>
                  </a:rPr>
                  <a:t>Urgency:</a:t>
                </a:r>
                <a:r>
                  <a:rPr lang="en-GB" dirty="0"/>
                  <a:t> project finishes in 2021!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b="1" dirty="0">
                    <a:solidFill>
                      <a:schemeClr val="accent6">
                        <a:lumMod val="75000"/>
                      </a:schemeClr>
                    </a:solidFill>
                  </a:rPr>
                  <a:t>Requirements: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accent6">
                        <a:lumMod val="75000"/>
                      </a:schemeClr>
                    </a:solidFill>
                  </a:rPr>
                  <a:t>2 weeks in Fall  </a:t>
                </a:r>
                <a:r>
                  <a:rPr lang="en-GB" sz="1400" i="1" dirty="0"/>
                  <a:t>(together w/ CMS-GEM)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70C0"/>
                    </a:solidFill>
                  </a:rPr>
                  <a:t>Geometry Survey beam alignment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i="1" u="sng" dirty="0">
                    <a:solidFill>
                      <a:schemeClr val="accent6">
                        <a:lumMod val="75000"/>
                      </a:schemeClr>
                    </a:solidFill>
                  </a:rPr>
                  <a:t>Authorization for flammable gases</a:t>
                </a:r>
                <a:endParaRPr lang="en-GB" u="sng" dirty="0">
                  <a:solidFill>
                    <a:srgbClr val="0070C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Table to lift box to </a:t>
                </a:r>
                <a:r>
                  <a:rPr lang="en-GB" dirty="0" err="1"/>
                  <a:t>beamheight</a:t>
                </a:r>
                <a:endParaRPr lang="en-GB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rgbClr val="0070C0"/>
                    </a:solidFill>
                  </a:rPr>
                  <a:t>Length:</a:t>
                </a:r>
                <a:r>
                  <a:rPr lang="en-GB" dirty="0"/>
                  <a:t> 1m</a:t>
                </a:r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063F8E4-F93B-9C49-B5A9-99325040CD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2322" y="274638"/>
                <a:ext cx="4221678" cy="6678751"/>
              </a:xfrm>
              <a:prstGeom prst="rect">
                <a:avLst/>
              </a:prstGeom>
              <a:blipFill>
                <a:blip r:embed="rId5"/>
                <a:stretch>
                  <a:fillRect l="-901" t="-380" b="-569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25E552C-042F-4248-83F9-8F1828D61522}"/>
                  </a:ext>
                </a:extLst>
              </p:cNvPr>
              <p:cNvSpPr txBox="1"/>
              <p:nvPr/>
            </p:nvSpPr>
            <p:spPr>
              <a:xfrm>
                <a:off x="3206338" y="5671000"/>
                <a:ext cx="1223158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>
                    <a:solidFill>
                      <a:srgbClr val="92D050"/>
                    </a:solidFill>
                  </a:rPr>
                  <a:t>S</a:t>
                </a:r>
                <a:r>
                  <a:rPr lang="en-IT" dirty="0">
                    <a:solidFill>
                      <a:srgbClr val="92D050"/>
                    </a:solidFill>
                  </a:rPr>
                  <a:t>mall-size FTM</a:t>
                </a:r>
                <a:br>
                  <a:rPr lang="en-US" i="1" dirty="0">
                    <a:solidFill>
                      <a:srgbClr val="92D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T" sz="1400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1400" i="1" baseline="-2500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IT" sz="140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1400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US" sz="1400" b="0" i="1" smtClean="0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1400" i="1">
                          <a:solidFill>
                            <a:srgbClr val="92D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IT" sz="14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25E552C-042F-4248-83F9-8F1828D615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6338" y="5671000"/>
                <a:ext cx="1223158" cy="861774"/>
              </a:xfrm>
              <a:prstGeom prst="rect">
                <a:avLst/>
              </a:prstGeom>
              <a:blipFill>
                <a:blip r:embed="rId6"/>
                <a:stretch>
                  <a:fillRect t="-2899" r="-309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EBCFF0-A5A1-6148-961E-DAD280410EC9}"/>
                  </a:ext>
                </a:extLst>
              </p:cNvPr>
              <p:cNvSpPr txBox="1"/>
              <p:nvPr/>
            </p:nvSpPr>
            <p:spPr>
              <a:xfrm>
                <a:off x="1742860" y="5671000"/>
                <a:ext cx="1355194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IT" dirty="0">
                    <a:solidFill>
                      <a:srgbClr val="0070C0"/>
                    </a:solidFill>
                  </a:rPr>
                  <a:t>MCP-PMT</a:t>
                </a:r>
              </a:p>
              <a:p>
                <a:pPr/>
                <a:r>
                  <a:rPr lang="en-IT" sz="1400" dirty="0">
                    <a:solidFill>
                      <a:srgbClr val="0070C0"/>
                    </a:solidFill>
                  </a:rPr>
                  <a:t>XP85012</a:t>
                </a:r>
                <a:br>
                  <a:rPr lang="en-IT" sz="1400" dirty="0">
                    <a:solidFill>
                      <a:srgbClr val="0070C0"/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T" sz="140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1400" i="1" baseline="-2500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37</m:t>
                      </m:r>
                      <m:r>
                        <a:rPr lang="en-US" sz="1400" i="1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𝑝𝑠</m:t>
                      </m:r>
                    </m:oMath>
                  </m:oMathPara>
                </a14:m>
                <a:endParaRPr lang="en-US" sz="1400" dirty="0">
                  <a:solidFill>
                    <a:srgbClr val="0070C0"/>
                  </a:solidFill>
                  <a:ea typeface="Cambria Math" panose="02040503050406030204" pitchFamily="18" charset="0"/>
                </a:endParaRPr>
              </a:p>
              <a:p>
                <a:r>
                  <a:rPr lang="en-US" sz="10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5.3 x 5.3 cm</a:t>
                </a:r>
                <a:r>
                  <a:rPr lang="en-US" sz="1000" baseline="300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2</a:t>
                </a:r>
              </a:p>
              <a:p>
                <a:r>
                  <a:rPr lang="en-US" sz="1400" baseline="300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  <a:t>25um pores, 64 pixels</a:t>
                </a:r>
                <a:br>
                  <a:rPr lang="en-US" sz="1400" dirty="0">
                    <a:solidFill>
                      <a:srgbClr val="0070C0"/>
                    </a:solidFill>
                    <a:ea typeface="Cambria Math" panose="02040503050406030204" pitchFamily="18" charset="0"/>
                  </a:rPr>
                </a:br>
                <a:endParaRPr lang="en-IT" sz="1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EBCFF0-A5A1-6148-961E-DAD280410E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42860" y="5671000"/>
                <a:ext cx="1355194" cy="1384995"/>
              </a:xfrm>
              <a:prstGeom prst="rect">
                <a:avLst/>
              </a:prstGeom>
              <a:blipFill>
                <a:blip r:embed="rId7"/>
                <a:stretch>
                  <a:fillRect l="-4673" t="-1818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B7DFB45-551B-9940-A7C3-5911D04B9166}"/>
                  </a:ext>
                </a:extLst>
              </p:cNvPr>
              <p:cNvSpPr txBox="1"/>
              <p:nvPr/>
            </p:nvSpPr>
            <p:spPr>
              <a:xfrm>
                <a:off x="448436" y="5670999"/>
                <a:ext cx="95596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:r>
                  <a:rPr lang="en-IT" dirty="0">
                    <a:solidFill>
                      <a:schemeClr val="accent6">
                        <a:lumMod val="75000"/>
                      </a:schemeClr>
                    </a:solidFill>
                  </a:rPr>
                  <a:t>MaPMT</a:t>
                </a:r>
                <a:br>
                  <a:rPr lang="en-IT" dirty="0">
                    <a:solidFill>
                      <a:schemeClr val="accent6">
                        <a:lumMod val="75000"/>
                      </a:schemeClr>
                    </a:solidFill>
                  </a:rPr>
                </a:br>
                <a:r>
                  <a:rPr lang="en-IT" sz="1400" dirty="0">
                    <a:solidFill>
                      <a:schemeClr val="accent6">
                        <a:lumMod val="75000"/>
                      </a:schemeClr>
                    </a:solidFill>
                  </a:rPr>
                  <a:t>H8500C</a:t>
                </a:r>
                <a:br>
                  <a:rPr lang="en-IT" sz="1400" dirty="0">
                    <a:solidFill>
                      <a:schemeClr val="accent6">
                        <a:lumMod val="75000"/>
                      </a:schemeClr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T" sz="1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1200" b="0" i="1" baseline="-2500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=150</m:t>
                      </m:r>
                      <m:r>
                        <a:rPr lang="en-US" sz="1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𝑝𝑠</m:t>
                      </m:r>
                    </m:oMath>
                  </m:oMathPara>
                </a14:m>
                <a:endParaRPr lang="en-IT" sz="1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B7DFB45-551B-9940-A7C3-5911D04B91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436" y="5670999"/>
                <a:ext cx="955964" cy="769441"/>
              </a:xfrm>
              <a:prstGeom prst="rect">
                <a:avLst/>
              </a:prstGeom>
              <a:blipFill>
                <a:blip r:embed="rId8"/>
                <a:stretch>
                  <a:fillRect l="-5263" t="-3226" r="-1316" b="-1613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6D061C-92FA-0B47-BA38-BC0213EAEE57}"/>
              </a:ext>
            </a:extLst>
          </p:cNvPr>
          <p:cNvCxnSpPr>
            <a:cxnSpLocks/>
            <a:stCxn id="4" idx="0"/>
          </p:cNvCxnSpPr>
          <p:nvPr/>
        </p:nvCxnSpPr>
        <p:spPr>
          <a:xfrm flipH="1" flipV="1">
            <a:off x="2268187" y="4286992"/>
            <a:ext cx="152270" cy="138400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6C791F1-C71F-0049-99AB-F9B4A1327A7E}"/>
              </a:ext>
            </a:extLst>
          </p:cNvPr>
          <p:cNvCxnSpPr>
            <a:cxnSpLocks/>
          </p:cNvCxnSpPr>
          <p:nvPr/>
        </p:nvCxnSpPr>
        <p:spPr>
          <a:xfrm flipH="1" flipV="1">
            <a:off x="3699164" y="4465122"/>
            <a:ext cx="129222" cy="12058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6B8A1F-278E-4640-9254-43266867F52B}"/>
              </a:ext>
            </a:extLst>
          </p:cNvPr>
          <p:cNvCxnSpPr>
            <a:cxnSpLocks/>
          </p:cNvCxnSpPr>
          <p:nvPr/>
        </p:nvCxnSpPr>
        <p:spPr>
          <a:xfrm flipV="1">
            <a:off x="963126" y="3905748"/>
            <a:ext cx="682675" cy="16513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1139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>
            <a:extLst>
              <a:ext uri="{FF2B5EF4-FFF2-40B4-BE49-F238E27FC236}">
                <a16:creationId xmlns:a16="http://schemas.microsoft.com/office/drawing/2014/main" id="{2D24D655-A95F-EE42-BCD4-93CAD2E12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4528" y="4115658"/>
            <a:ext cx="3623616" cy="273689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B87537-B37E-E04D-8609-CF47A41E6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57" y="5640745"/>
            <a:ext cx="5261090" cy="12177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60C874-B086-AD46-85E1-E21EFF3614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55882" y="3369781"/>
            <a:ext cx="2730512" cy="19602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5FD56D4-EADC-C246-AC47-C66477C1698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392255"/>
            <a:ext cx="2644902" cy="1898818"/>
          </a:xfrm>
          <a:prstGeom prst="rect">
            <a:avLst/>
          </a:prstGeom>
        </p:spPr>
      </p:pic>
      <p:pic>
        <p:nvPicPr>
          <p:cNvPr id="5" name="Content Placeholder 4" descr="A picture containing indoor, wall, cluttered&#10;&#10;Description automatically generated">
            <a:extLst>
              <a:ext uri="{FF2B5EF4-FFF2-40B4-BE49-F238E27FC236}">
                <a16:creationId xmlns:a16="http://schemas.microsoft.com/office/drawing/2014/main" id="{67F204A0-EBDA-AC49-B70E-59D791B16C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7"/>
          <a:srcRect l="13385" t="38028" r="25647" b="6980"/>
          <a:stretch/>
        </p:blipFill>
        <p:spPr>
          <a:xfrm>
            <a:off x="4109090" y="22919"/>
            <a:ext cx="5034910" cy="3406082"/>
          </a:xfr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4012EEA-245A-F340-8CE0-E90D4A2E22A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10941" b="11558"/>
          <a:stretch/>
        </p:blipFill>
        <p:spPr>
          <a:xfrm rot="16200000">
            <a:off x="538887" y="-545720"/>
            <a:ext cx="2843622" cy="3921395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06B8A1F-278E-4640-9254-43266867F52B}"/>
              </a:ext>
            </a:extLst>
          </p:cNvPr>
          <p:cNvCxnSpPr>
            <a:cxnSpLocks/>
          </p:cNvCxnSpPr>
          <p:nvPr/>
        </p:nvCxnSpPr>
        <p:spPr>
          <a:xfrm flipV="1">
            <a:off x="517081" y="1737287"/>
            <a:ext cx="109615" cy="67441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76462EE-B165-C040-9B27-F77E720173F9}"/>
              </a:ext>
            </a:extLst>
          </p:cNvPr>
          <p:cNvCxnSpPr>
            <a:cxnSpLocks/>
          </p:cNvCxnSpPr>
          <p:nvPr/>
        </p:nvCxnSpPr>
        <p:spPr>
          <a:xfrm flipV="1">
            <a:off x="517081" y="1737287"/>
            <a:ext cx="1534457" cy="6570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FACB446-470F-5B42-A982-BC7F8FAADD7E}"/>
              </a:ext>
            </a:extLst>
          </p:cNvPr>
          <p:cNvCxnSpPr>
            <a:cxnSpLocks/>
          </p:cNvCxnSpPr>
          <p:nvPr/>
        </p:nvCxnSpPr>
        <p:spPr>
          <a:xfrm>
            <a:off x="230580" y="2741349"/>
            <a:ext cx="386861" cy="8313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6D061C-92FA-0B47-BA38-BC0213EAEE57}"/>
              </a:ext>
            </a:extLst>
          </p:cNvPr>
          <p:cNvCxnSpPr>
            <a:cxnSpLocks/>
          </p:cNvCxnSpPr>
          <p:nvPr/>
        </p:nvCxnSpPr>
        <p:spPr>
          <a:xfrm flipH="1" flipV="1">
            <a:off x="1272397" y="1737287"/>
            <a:ext cx="1568774" cy="9280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5BB85E6-3019-8D42-8306-2DB066BDDF4B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3333256" y="2849960"/>
            <a:ext cx="370935" cy="74334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6C791F1-C71F-0049-99AB-F9B4A1327A7E}"/>
              </a:ext>
            </a:extLst>
          </p:cNvPr>
          <p:cNvCxnSpPr>
            <a:cxnSpLocks/>
            <a:stCxn id="3" idx="0"/>
          </p:cNvCxnSpPr>
          <p:nvPr/>
        </p:nvCxnSpPr>
        <p:spPr>
          <a:xfrm flipH="1" flipV="1">
            <a:off x="8139639" y="2024794"/>
            <a:ext cx="392782" cy="7982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2FECCFF-6E25-2548-83E9-72DEF00F782E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8517529" y="3469327"/>
            <a:ext cx="14892" cy="572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0B208C7-4F8F-6B47-B460-8010FDACBBEE}"/>
              </a:ext>
            </a:extLst>
          </p:cNvPr>
          <p:cNvSpPr txBox="1"/>
          <p:nvPr/>
        </p:nvSpPr>
        <p:spPr>
          <a:xfrm>
            <a:off x="7672454" y="5207742"/>
            <a:ext cx="16647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rgbClr val="92D050"/>
                </a:solidFill>
              </a:rPr>
              <a:t>Laser tests on Small-size FTM</a:t>
            </a:r>
            <a:br>
              <a:rPr lang="en-IT" dirty="0">
                <a:solidFill>
                  <a:srgbClr val="92D050"/>
                </a:solidFill>
              </a:rPr>
            </a:br>
            <a:r>
              <a:rPr lang="en-IT" dirty="0">
                <a:solidFill>
                  <a:srgbClr val="92D050"/>
                </a:solidFill>
              </a:rPr>
              <a:t>Ar:CO2 70:30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5E552C-042F-4248-83F9-8F1828D61522}"/>
              </a:ext>
            </a:extLst>
          </p:cNvPr>
          <p:cNvSpPr txBox="1"/>
          <p:nvPr/>
        </p:nvSpPr>
        <p:spPr>
          <a:xfrm>
            <a:off x="7920842" y="2822996"/>
            <a:ext cx="1223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92D050"/>
                </a:solidFill>
              </a:rPr>
              <a:t>S</a:t>
            </a:r>
            <a:r>
              <a:rPr lang="en-IT" dirty="0">
                <a:solidFill>
                  <a:srgbClr val="92D050"/>
                </a:solidFill>
              </a:rPr>
              <a:t>mall-size FTM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B7DFB45-551B-9940-A7C3-5911D04B9166}"/>
              </a:ext>
            </a:extLst>
          </p:cNvPr>
          <p:cNvSpPr txBox="1"/>
          <p:nvPr/>
        </p:nvSpPr>
        <p:spPr>
          <a:xfrm>
            <a:off x="39099" y="2392039"/>
            <a:ext cx="955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>
                <a:solidFill>
                  <a:schemeClr val="accent6">
                    <a:lumMod val="75000"/>
                  </a:schemeClr>
                </a:solidFill>
              </a:rPr>
              <a:t>MaPMT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EBCFF0-A5A1-6148-961E-DAD280410EC9}"/>
              </a:ext>
            </a:extLst>
          </p:cNvPr>
          <p:cNvSpPr txBox="1"/>
          <p:nvPr/>
        </p:nvSpPr>
        <p:spPr>
          <a:xfrm>
            <a:off x="2706017" y="2480628"/>
            <a:ext cx="1254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dirty="0">
                <a:solidFill>
                  <a:srgbClr val="0070C0"/>
                </a:solidFill>
              </a:rPr>
              <a:t>MCP-PMT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7A2E132-3ED1-ED43-A8B2-B84AFF2FD494}"/>
              </a:ext>
            </a:extLst>
          </p:cNvPr>
          <p:cNvSpPr txBox="1"/>
          <p:nvPr/>
        </p:nvSpPr>
        <p:spPr>
          <a:xfrm>
            <a:off x="645329" y="2950777"/>
            <a:ext cx="270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dirty="0">
                <a:solidFill>
                  <a:srgbClr val="FF0000"/>
                </a:solidFill>
              </a:rPr>
              <a:t>Cosmic Ray tests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145B812-26C5-CE4F-A69C-BE3AD6B3C742}"/>
              </a:ext>
            </a:extLst>
          </p:cNvPr>
          <p:cNvSpPr txBox="1"/>
          <p:nvPr/>
        </p:nvSpPr>
        <p:spPr>
          <a:xfrm>
            <a:off x="230580" y="5237947"/>
            <a:ext cx="4955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T" dirty="0">
                <a:solidFill>
                  <a:srgbClr val="92D050"/>
                </a:solidFill>
              </a:rPr>
              <a:t>Laser tests --- Searching for Single-Photon regime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DD6B004-7AFF-A149-808D-10FE1FEB827F}"/>
              </a:ext>
            </a:extLst>
          </p:cNvPr>
          <p:cNvSpPr txBox="1"/>
          <p:nvPr/>
        </p:nvSpPr>
        <p:spPr>
          <a:xfrm>
            <a:off x="5117926" y="3469327"/>
            <a:ext cx="3368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dirty="0"/>
              <a:t>More info in presentation of Antonello in next RD-51 Meeting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6EAC138-F22D-B14F-A2E9-42885622AE1D}"/>
              </a:ext>
            </a:extLst>
          </p:cNvPr>
          <p:cNvSpPr txBox="1"/>
          <p:nvPr/>
        </p:nvSpPr>
        <p:spPr>
          <a:xfrm>
            <a:off x="6506930" y="5998245"/>
            <a:ext cx="26125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6">
                    <a:lumMod val="75000"/>
                  </a:schemeClr>
                </a:solidFill>
              </a:rPr>
              <a:t>H</a:t>
            </a:r>
            <a:r>
              <a:rPr lang="en-IT" sz="1200" dirty="0">
                <a:solidFill>
                  <a:schemeClr val="accent6">
                    <a:lumMod val="75000"/>
                  </a:schemeClr>
                </a:solidFill>
              </a:rPr>
              <a:t>owever need to see single-e</a:t>
            </a:r>
            <a:r>
              <a:rPr lang="en-IT" sz="1200" baseline="30000" dirty="0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en-IT" sz="1200" dirty="0">
                <a:solidFill>
                  <a:schemeClr val="accent6">
                    <a:lumMod val="75000"/>
                  </a:schemeClr>
                </a:solidFill>
              </a:rPr>
              <a:t> signal on oscilloscope!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8DEC3C8-F1C1-124A-8A22-CF7B7EDA56FA}"/>
              </a:ext>
            </a:extLst>
          </p:cNvPr>
          <p:cNvSpPr txBox="1"/>
          <p:nvPr/>
        </p:nvSpPr>
        <p:spPr>
          <a:xfrm>
            <a:off x="7875052" y="4286738"/>
            <a:ext cx="901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1200" dirty="0">
                <a:solidFill>
                  <a:srgbClr val="92D050"/>
                </a:solidFill>
              </a:rPr>
              <a:t>G=4000 achievable</a:t>
            </a:r>
          </a:p>
        </p:txBody>
      </p:sp>
    </p:spTree>
    <p:extLst>
      <p:ext uri="{BB962C8B-B14F-4D97-AF65-F5344CB8AC3E}">
        <p14:creationId xmlns:p14="http://schemas.microsoft.com/office/powerpoint/2010/main" val="1288935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33CA7-384F-7A48-AF75-A23E5848FB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5630" y="4842266"/>
            <a:ext cx="8192729" cy="131764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l" defTabSz="914400">
              <a:lnSpc>
                <a:spcPct val="90000"/>
              </a:lnSpc>
            </a:pP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If it doesn’t work …</a:t>
            </a:r>
            <a:b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			</a:t>
            </a:r>
            <a:r>
              <a:rPr lang="en-US" sz="6000" i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I’ll hide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38DFE4-A085-E142-8E35-2E293B5A09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366" r="-1" b="-1"/>
          <a:stretch/>
        </p:blipFill>
        <p:spPr>
          <a:xfrm>
            <a:off x="20" y="10"/>
            <a:ext cx="4571975" cy="4252522"/>
          </a:xfrm>
          <a:prstGeom prst="rect">
            <a:avLst/>
          </a:prstGeom>
        </p:spPr>
      </p:pic>
      <p:pic>
        <p:nvPicPr>
          <p:cNvPr id="1026" name="Picture 2" descr="Afbeeldingsresultaat voor struisvogel zand">
            <a:extLst>
              <a:ext uri="{FF2B5EF4-FFF2-40B4-BE49-F238E27FC236}">
                <a16:creationId xmlns:a16="http://schemas.microsoft.com/office/drawing/2014/main" id="{2CE175A9-8296-AC40-9FB6-810E0500DB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73"/>
          <a:stretch/>
        </p:blipFill>
        <p:spPr bwMode="auto">
          <a:xfrm>
            <a:off x="4571999" y="-681"/>
            <a:ext cx="4572001" cy="425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EBAD6A72-88E8-42F7-88B9-CAF744536B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572000" y="-680"/>
            <a:ext cx="0" cy="4242816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C800968E-0A99-46C4-A9B2-6A63AC66F4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-1" y="4242136"/>
            <a:ext cx="9144001" cy="0"/>
          </a:xfrm>
          <a:prstGeom prst="line">
            <a:avLst/>
          </a:prstGeom>
          <a:ln w="1016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5715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265</Words>
  <Application>Microsoft Macintosh PowerPoint</Application>
  <PresentationFormat>On-screen Show (4:3)</PresentationFormat>
  <Paragraphs>46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Cambria Math</vt:lpstr>
      <vt:lpstr>Office Theme</vt:lpstr>
      <vt:lpstr>PowerPoint Presentation</vt:lpstr>
      <vt:lpstr>FTM Testbeam</vt:lpstr>
      <vt:lpstr>PowerPoint Presentation</vt:lpstr>
      <vt:lpstr>If it doesn’t work …    I’ll hide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 Omer J Verwilligen</dc:creator>
  <cp:lastModifiedBy>Piet Omer J Verwilligen</cp:lastModifiedBy>
  <cp:revision>11</cp:revision>
  <dcterms:created xsi:type="dcterms:W3CDTF">2021-02-19T08:09:05Z</dcterms:created>
  <dcterms:modified xsi:type="dcterms:W3CDTF">2021-02-19T12:23:55Z</dcterms:modified>
</cp:coreProperties>
</file>