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57" r:id="rId4"/>
    <p:sldId id="258" r:id="rId5"/>
    <p:sldId id="264" r:id="rId6"/>
    <p:sldId id="259" r:id="rId7"/>
    <p:sldId id="262" r:id="rId8"/>
    <p:sldId id="261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62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3C5A8-3D89-41F0-8150-62B11AB18658}" type="datetimeFigureOut">
              <a:rPr lang="en-GB" smtClean="0"/>
              <a:t>18/02/2021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32F1A-670E-4751-86EA-B2A4FF5DA8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253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22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14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382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02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757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64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06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611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696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9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661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F4C6A-DCA7-4EB3-B108-3FE5817C86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15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Precautions to start a resistive </a:t>
            </a:r>
            <a:r>
              <a:rPr lang="en-US" dirty="0" err="1" smtClean="0">
                <a:latin typeface="Comic Sans MS" panose="030F0702030302020204" pitchFamily="66" charset="0"/>
              </a:rPr>
              <a:t>Micromegas</a:t>
            </a:r>
            <a:r>
              <a:rPr lang="en-US" dirty="0" smtClean="0">
                <a:latin typeface="Comic Sans MS" panose="030F0702030302020204" pitchFamily="66" charset="0"/>
              </a:rPr>
              <a:t> detector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648155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</a:t>
            </a:r>
            <a:r>
              <a:rPr lang="en-US" dirty="0" smtClean="0">
                <a:latin typeface="Comic Sans MS" panose="030F0702030302020204" pitchFamily="66" charset="0"/>
              </a:rPr>
              <a:t>onstructor point of </a:t>
            </a:r>
            <a:r>
              <a:rPr lang="en-US" dirty="0" smtClean="0">
                <a:latin typeface="Comic Sans MS" panose="030F0702030302020204" pitchFamily="66" charset="0"/>
              </a:rPr>
              <a:t>view ! </a:t>
            </a:r>
            <a:endParaRPr lang="en-US" dirty="0" smtClean="0">
              <a:latin typeface="Comic Sans MS" panose="030F0702030302020204" pitchFamily="66" charset="0"/>
            </a:endParaRP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Bertrand Mehl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Antonio Teixeira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Olivier Pizzirusso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Serge Ferry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Rui de Oliveira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9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1233" y="711331"/>
            <a:ext cx="4082997" cy="27872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07899" y="335456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25uS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17609" y="584580"/>
            <a:ext cx="7146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-An “abnormal breakdown”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is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a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“normal breakdown”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which is repeated at High frequency (100Khz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. Humidity ,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dust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or a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non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appropriate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working voltage can trigger this effect.</a:t>
            </a:r>
          </a:p>
          <a:p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417609" y="1591790"/>
            <a:ext cx="70481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-The average current becomes significant and visible by the power supplies.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7609" y="2330018"/>
            <a:ext cx="7146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-The energy released locally is important, it induces a significant rise in temperature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by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Joule effect. This increase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of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temperature can burn the materials.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7609" y="3354569"/>
            <a:ext cx="70481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-The breakdown is repetitive because the conditions to create a new one are still present (dust or over-voltage).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7609" y="4158777"/>
            <a:ext cx="71462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-In case of dust, the detector will stop sparking when it has locally modified the shape of the dust by causing it to burn or evaporate. Evaporation cleans,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burning damages. It looks like a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random process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is it really the case? Are the short repetitions cleaning and long damaging?</a:t>
            </a:r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7609" y="5753566"/>
            <a:ext cx="7146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-In case of over-voltage, no process can stop repetition, if maintained it will cause a permanent damage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72559" y="69521"/>
            <a:ext cx="2425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Abnormal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breakdown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05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37299" y="188782"/>
            <a:ext cx="4253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Recent new </a:t>
            </a:r>
            <a:r>
              <a:rPr lang="en-US" sz="2800" dirty="0">
                <a:latin typeface="Comic Sans MS" panose="030F0702030302020204" pitchFamily="66" charset="0"/>
              </a:rPr>
              <a:t>o</a:t>
            </a:r>
            <a:r>
              <a:rPr lang="en-US" sz="2800" dirty="0" smtClean="0">
                <a:latin typeface="Comic Sans MS" panose="030F0702030302020204" pitchFamily="66" charset="0"/>
              </a:rPr>
              <a:t>bservation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6620" y="1016235"/>
            <a:ext cx="103775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-The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recent introduction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of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Isobutane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has brought many advantages to the operation of the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detectors</a:t>
            </a:r>
          </a:p>
          <a:p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756620" y="1702068"/>
            <a:ext cx="10216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-On the other hand, in a few isolated cases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, some medium quality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detector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did not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develop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as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usual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. 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6620" y="2429537"/>
            <a:ext cx="10216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-With air or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Ar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/Co2 Mix, a detector presenting a problem (defect or dust) always show growing instabilities (abnormal discharges) clearly visible when the voltage is increased, and if we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insist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the detector may improve or deteriorate.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6620" y="3443413"/>
            <a:ext cx="102161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-This process is not sudden, the detector always gives great signs of instability before creating a permanent resistive connection.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One can also observe that before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creating a permanent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resistive connection , the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time duration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and the number of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the “abnormal discharges” increases.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6618" y="4706501"/>
            <a:ext cx="103022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-With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Isobutane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, some detectors have shown permanent connections, a priori sudden and without the signs as in air or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Ar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/Co2 .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6618" y="5415590"/>
            <a:ext cx="100440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-In fact the signs were there but much weaker. They nevertheless remain visible on the power supplies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still due to “abnormal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discharges” . 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35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37912" y="281149"/>
            <a:ext cx="5982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All these observation are triggering a lot of </a:t>
            </a:r>
            <a:r>
              <a:rPr lang="en-US" dirty="0">
                <a:latin typeface="Comic Sans MS" panose="030F0702030302020204" pitchFamily="66" charset="0"/>
              </a:rPr>
              <a:t>q</a:t>
            </a:r>
            <a:r>
              <a:rPr lang="en-US" dirty="0" smtClean="0">
                <a:latin typeface="Comic Sans MS" panose="030F0702030302020204" pitchFamily="66" charset="0"/>
              </a:rPr>
              <a:t>uestion?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And this will be my conclusion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7434" y="873686"/>
            <a:ext cx="115835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</a:t>
            </a:r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Why is it easier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to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create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resistive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compounds with </a:t>
            </a:r>
            <a:r>
              <a:rPr lang="en-GB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Isobutane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during abnormal discharges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?</a:t>
            </a:r>
          </a:p>
          <a:p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357433" y="1641570"/>
            <a:ext cx="10658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-Why these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resistive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compounds are more difficult to be produced with CO2?</a:t>
            </a:r>
          </a:p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357432" y="2539069"/>
            <a:ext cx="10852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-Are these compounds related to the gas or the material of the detector?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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5837" y="2036360"/>
            <a:ext cx="105615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-What would happen with an inert gas (</a:t>
            </a:r>
            <a:r>
              <a:rPr lang="en-GB" dirty="0" err="1">
                <a:latin typeface="Comic Sans MS" panose="030F0702030302020204" pitchFamily="66" charset="0"/>
              </a:rPr>
              <a:t>Ar</a:t>
            </a:r>
            <a:r>
              <a:rPr lang="en-GB" dirty="0">
                <a:latin typeface="Comic Sans MS" panose="030F0702030302020204" pitchFamily="66" charset="0"/>
              </a:rPr>
              <a:t> or Ne)? 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430" y="2963369"/>
            <a:ext cx="108520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-Does a short repetition abnormal discharge (low energy release)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evaporate materials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and therefore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clean the detector? </a:t>
            </a:r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7430" y="3657641"/>
            <a:ext cx="113038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-Can we adjust the energy of an abnormal discharge by limiting the repetitions with the power supply?</a:t>
            </a:r>
          </a:p>
          <a:p>
            <a:endParaRPr lang="en-US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7429" y="4056110"/>
            <a:ext cx="101312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mic Sans MS" panose="030F0702030302020204" pitchFamily="66" charset="0"/>
              </a:rPr>
              <a:t>-Can we make such power supply? Are they already existing?</a:t>
            </a:r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7427" y="4472616"/>
            <a:ext cx="106584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-Can we clean a detector using the low energy abnormal discharges in an inert gas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?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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7426" y="4625446"/>
            <a:ext cx="111102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-Can we clean a detector adjusting the energy of abnormal discharges during operation with any gas?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426" y="5347399"/>
            <a:ext cx="99268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-What will be the impact of banning long abnormal discharges (high energy release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) in real detector operation?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54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8061" y="2764715"/>
            <a:ext cx="21130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 panose="030F0702030302020204" pitchFamily="66" charset="0"/>
              </a:rPr>
              <a:t>Thank you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96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5109" y="1337616"/>
            <a:ext cx="90220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5F6368"/>
                </a:solidFill>
              </a:rPr>
              <a:t/>
            </a:r>
            <a:br>
              <a:rPr lang="en-GB" dirty="0">
                <a:solidFill>
                  <a:srgbClr val="5F6368"/>
                </a:solidFill>
              </a:rPr>
            </a:b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T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he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MPT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workshop have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now produced a significant quantity of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Micromegas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detectors with resistive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protections. We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have also followed quite precisely large projects like ATLAS NSW. </a:t>
            </a:r>
            <a:endParaRPr lang="en-GB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91407" y="419548"/>
            <a:ext cx="2329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I</a:t>
            </a:r>
            <a:r>
              <a:rPr lang="en-US" sz="2800" dirty="0" smtClean="0">
                <a:latin typeface="Comic Sans MS" panose="030F0702030302020204" pitchFamily="66" charset="0"/>
              </a:rPr>
              <a:t>ntroduction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45108" y="2399446"/>
            <a:ext cx="88607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-All these productions give us a fairly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good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picture of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their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operation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but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also of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their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limitations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. 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45109" y="3527648"/>
            <a:ext cx="96782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-We have noticed that the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best detector configuration is probably:</a:t>
            </a:r>
          </a:p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	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-R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esistive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protective layers in DLC with a value greater than 10Mohms /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Square.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	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45/18 SS mesh.</a:t>
            </a:r>
          </a:p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	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A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mplification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gap of 100 or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128um. </a:t>
            </a:r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45109" y="4832855"/>
            <a:ext cx="88607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-We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have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noticed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that some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detectors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fully tested are anyway sometimes suffering from instabilities during the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s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tarting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up phase . We are now pretty sure that this behaviour greatly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depends on how the first power-up is done.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63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3288" y="1523195"/>
            <a:ext cx="102054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Roboto"/>
              </a:rPr>
              <a:t>-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Ambient humidity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is probably the most critical parameter creating defects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and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especially during the first power-up after reception or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long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storage in non controlled environment.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69572" y="548640"/>
            <a:ext cx="3930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General consideration 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3288" y="2260114"/>
            <a:ext cx="102054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-The detectors you receive are always tested at their "maximum voltage" in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a climatic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chamber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at 25 </a:t>
            </a:r>
            <a:r>
              <a:rPr lang="en-GB" dirty="0" err="1" smtClean="0">
                <a:solidFill>
                  <a:srgbClr val="00B0F0"/>
                </a:solidFill>
                <a:latin typeface="Comic Sans MS" panose="030F0702030302020204" pitchFamily="66" charset="0"/>
              </a:rPr>
              <a:t>deg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 with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a relative humidity of less than 10%. This test is carried out after depositing a hermetic protection on the active area to avoid any subsequent pollution.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3288" y="3317022"/>
            <a:ext cx="98073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-During transport or storage, the humidity can rise to more than 80% RH in summer and drop to 15-20% in winter in our regions , and this for an unknown period of time.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3288" y="4138228"/>
            <a:ext cx="100440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-After removing the protection and closing the detector, the residual humidity in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the detector materials is unknown .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In addition, accidental pollution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with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dust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or chemicals during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handling cannot be ruled out.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93288" y="5152146"/>
            <a:ext cx="98073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-Due to these unknown conditions , during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the first start-up, a specific voltage rise sequence must be scrupulously observed in order to be able to reach the "nominal voltage" in a safe manner.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47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2430" y="1512437"/>
            <a:ext cx="10972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-You should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install a hygrometer on the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gas inlet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and another on the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outlet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to get an idea of ​​the residual humidity of your detector. </a:t>
            </a:r>
            <a:endParaRPr lang="en-GB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03027" y="441064"/>
            <a:ext cx="6930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omic Sans MS" panose="030F0702030302020204" pitchFamily="66" charset="0"/>
              </a:rPr>
              <a:t>O</a:t>
            </a:r>
            <a:r>
              <a:rPr lang="en-US" sz="2800" dirty="0" smtClean="0">
                <a:latin typeface="Comic Sans MS" panose="030F0702030302020204" pitchFamily="66" charset="0"/>
              </a:rPr>
              <a:t>ptimal conditions for first powering up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2430" y="2036904"/>
            <a:ext cx="10488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-You should install a filter at the gas inlet and another at the outlet, to avoid any subsequent contamination from the pipes of your installation. Do not allow pipes permeable to water vapour.</a:t>
            </a:r>
          </a:p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602430" y="2986235"/>
            <a:ext cx="10488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-The detectors must be assembled in a clean environment,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class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10,000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minimum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If the detector is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small,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the quality of the room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can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be reduced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for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really small detectors of less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than 5cm x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5cm the clean room is not mandatory. </a:t>
            </a:r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2430" y="3946323"/>
            <a:ext cx="10488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-Once the two hygrometers indicate a value less than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3%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RH, you can apply a voltage corresponding to 1/3 of the "maximum voltage" of the detector (with a current limitation around 1 </a:t>
            </a:r>
            <a:r>
              <a:rPr lang="en-GB" dirty="0" err="1">
                <a:solidFill>
                  <a:srgbClr val="00B0F0"/>
                </a:solidFill>
                <a:latin typeface="Comic Sans MS" panose="030F0702030302020204" pitchFamily="66" charset="0"/>
              </a:rPr>
              <a:t>uA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).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2429" y="4895654"/>
            <a:ext cx="10165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-Once the leakage current stabilizes at a few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nA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(2 to 3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nA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 with a variation of 1 or 2nA max) you can then increase the voltage in steps of 20V.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2427" y="5650953"/>
            <a:ext cx="8132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 Now let's look at different responses of the detector.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322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96068" y="1185700"/>
            <a:ext cx="10929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Comic Sans MS" panose="030F0702030302020204" pitchFamily="66" charset="0"/>
              </a:rPr>
              <a:t>Case number 1: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A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fter an increase of 20V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, the current stabilizes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quickly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at a low value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(a few </a:t>
            </a:r>
            <a:r>
              <a:rPr lang="en-GB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nA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without peaks during periods of several minutes. </a:t>
            </a:r>
            <a:endParaRPr lang="en-GB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Your detector is dry and dust free! </a:t>
            </a:r>
            <a:endParaRPr lang="en-GB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You </a:t>
            </a: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can </a:t>
            </a:r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increase in steps of 20 V </a:t>
            </a: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in the direction of your </a:t>
            </a:r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"nominal voltage" without risk. </a:t>
            </a:r>
            <a:endParaRPr lang="en-GB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5316" y="333486"/>
            <a:ext cx="7872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Different responses </a:t>
            </a:r>
            <a:r>
              <a:rPr lang="en-US" sz="28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2800" dirty="0" smtClean="0">
                <a:latin typeface="Comic Sans MS" panose="030F0702030302020204" pitchFamily="66" charset="0"/>
              </a:rPr>
              <a:t>Trouble shooting guide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6068" y="2580144"/>
            <a:ext cx="107899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Comic Sans MS" panose="030F0702030302020204" pitchFamily="66" charset="0"/>
              </a:rPr>
              <a:t>Case number 2: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It is difficult to increase the voltage without obtaining leakage currents of less than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10nA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. The time it takes for the current to fall after a step can sometimes take hours. Your detector is still wet!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Don’t increase the voltage,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this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will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create real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defects.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It is important to wait, or lower the voltage. If the detector does not improve over time stop it.</a:t>
            </a:r>
          </a:p>
          <a:p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The detector may have a gas leak or permeable pipes preventing it from drying out over time.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Possible chemical contamination : spit or contact with solvents or other chemicals.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The detector must be cleaned.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6067" y="5003230"/>
            <a:ext cx="10639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50"/>
                </a:solidFill>
                <a:latin typeface="Comic Sans MS" panose="030F0702030302020204" pitchFamily="66" charset="0"/>
              </a:rPr>
              <a:t>Case number 3: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the leakage current is good, but it regularly shows fairly large jumps, even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if you are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far from the "nominal voltage". </a:t>
            </a:r>
          </a:p>
          <a:p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Your detector is dry but </a:t>
            </a: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there is some</a:t>
            </a:r>
            <a:r>
              <a:rPr lang="en-GB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dust inside! </a:t>
            </a:r>
            <a:endParaRPr lang="en-GB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The detector must be cleaned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0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85309" y="969197"/>
            <a:ext cx="107361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-You have now reached the "nominal voltage" of your detector. This voltage must be 30 to 50V lower than the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“maximum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voltage” of the detector. </a:t>
            </a:r>
            <a:endParaRPr lang="en-GB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GB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2588" y="225911"/>
            <a:ext cx="8044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anose="030F0702030302020204" pitchFamily="66" charset="0"/>
              </a:rPr>
              <a:t> “Nominal voltage” to “maximum voltage” region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5309" y="1754028"/>
            <a:ext cx="10348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-It is not advisable to go beyond the "nominal voltage" without having the necessary equipment to clean the detector.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5308" y="2459637"/>
            <a:ext cx="10348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-The zone between "nominal voltage" and "maximum voltage" has already been explored by the manufacturer of the detector. </a:t>
            </a:r>
          </a:p>
        </p:txBody>
      </p:sp>
      <p:sp>
        <p:nvSpPr>
          <p:cNvPr id="8" name="Rectangle 7"/>
          <p:cNvSpPr/>
          <p:nvPr/>
        </p:nvSpPr>
        <p:spPr>
          <a:xfrm>
            <a:off x="785308" y="2977404"/>
            <a:ext cx="101337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-This is a dangerous area for your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detector, staying there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could cause permanent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damages.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However, after a long stabilization at the "nominal voltage" and if the detector shows no instability. It is possible to enter this area. </a:t>
            </a:r>
          </a:p>
        </p:txBody>
      </p:sp>
      <p:sp>
        <p:nvSpPr>
          <p:cNvPr id="9" name="Rectangle 8"/>
          <p:cNvSpPr/>
          <p:nvPr/>
        </p:nvSpPr>
        <p:spPr>
          <a:xfrm>
            <a:off x="794801" y="4061639"/>
            <a:ext cx="102197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-This must be done manually with the possibility of immediate shutdown in case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it diverges. You should not run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a detector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having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more than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20nA leakage current without attendance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in this zone.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5308" y="5294309"/>
            <a:ext cx="101337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Any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detector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should be able to reach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this "Maximum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voltage“ in theory.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However, great care must be taken because this limit is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not really well defined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.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You should never imagine being able to go beyond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voltage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or even stay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at this voltage.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This is a physical limit, beyond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this limit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the detector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will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surely develop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permanent damages.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05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4879" y="247641"/>
            <a:ext cx="8347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The </a:t>
            </a:r>
            <a:r>
              <a:rPr lang="en-US" dirty="0" smtClean="0">
                <a:latin typeface="Comic Sans MS" panose="030F0702030302020204" pitchFamily="66" charset="0"/>
              </a:rPr>
              <a:t>only gas mixture well documented in terms of “maximum voltage” is </a:t>
            </a:r>
            <a:r>
              <a:rPr lang="en-US" dirty="0" smtClean="0">
                <a:latin typeface="Comic Sans MS" panose="030F0702030302020204" pitchFamily="66" charset="0"/>
              </a:rPr>
              <a:t>Air </a:t>
            </a:r>
            <a:endParaRPr lang="en-US" dirty="0" smtClean="0">
              <a:latin typeface="Comic Sans MS" panose="030F0702030302020204" pitchFamily="66" charset="0"/>
            </a:endParaRP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!! This maximum voltage change with the size of the detector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!! Pressure and temperature also change </a:t>
            </a:r>
            <a:r>
              <a:rPr lang="en-US" dirty="0" smtClean="0">
                <a:latin typeface="Comic Sans MS" panose="030F0702030302020204" pitchFamily="66" charset="0"/>
              </a:rPr>
              <a:t>this “maximum voltage”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294" y="1546187"/>
            <a:ext cx="5524500" cy="4152900"/>
          </a:xfrm>
          <a:prstGeom prst="rect">
            <a:avLst/>
          </a:prstGeom>
        </p:spPr>
      </p:pic>
      <p:cxnSp>
        <p:nvCxnSpPr>
          <p:cNvPr id="5" name="Straight Arrow Connector 4"/>
          <p:cNvCxnSpPr>
            <a:stCxn id="6" idx="3"/>
          </p:cNvCxnSpPr>
          <p:nvPr/>
        </p:nvCxnSpPr>
        <p:spPr>
          <a:xfrm>
            <a:off x="2432945" y="3534659"/>
            <a:ext cx="2300420" cy="10696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95078" y="3072994"/>
            <a:ext cx="1337867" cy="92333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GEM-</a:t>
            </a:r>
            <a:r>
              <a:rPr lang="en-US" dirty="0" err="1" smtClean="0"/>
              <a:t>uRwell</a:t>
            </a:r>
            <a:endParaRPr lang="en-US" dirty="0" smtClean="0"/>
          </a:p>
          <a:p>
            <a:r>
              <a:rPr lang="en-US" dirty="0" smtClean="0"/>
              <a:t>50um gap</a:t>
            </a:r>
          </a:p>
          <a:p>
            <a:r>
              <a:rPr lang="en-US" dirty="0" smtClean="0"/>
              <a:t>630 -650 V</a:t>
            </a:r>
            <a:endParaRPr lang="en-GB" dirty="0"/>
          </a:p>
        </p:txBody>
      </p:sp>
      <p:cxnSp>
        <p:nvCxnSpPr>
          <p:cNvPr id="7" name="Straight Arrow Connector 6"/>
          <p:cNvCxnSpPr>
            <a:stCxn id="10" idx="3"/>
          </p:cNvCxnSpPr>
          <p:nvPr/>
        </p:nvCxnSpPr>
        <p:spPr>
          <a:xfrm>
            <a:off x="2327018" y="2347144"/>
            <a:ext cx="2686046" cy="21495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95078" y="1885479"/>
            <a:ext cx="1231940" cy="92333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MM BULK</a:t>
            </a:r>
          </a:p>
          <a:p>
            <a:r>
              <a:rPr lang="en-US" dirty="0" smtClean="0"/>
              <a:t>100um gap</a:t>
            </a:r>
          </a:p>
          <a:p>
            <a:r>
              <a:rPr lang="en-US" dirty="0" smtClean="0"/>
              <a:t>930-950 V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206701" y="4426903"/>
            <a:ext cx="4388711" cy="12721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595412" y="5237422"/>
            <a:ext cx="1375698" cy="92333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MM floating</a:t>
            </a:r>
          </a:p>
          <a:p>
            <a:r>
              <a:rPr lang="en-US" dirty="0" smtClean="0"/>
              <a:t>128um gap</a:t>
            </a:r>
          </a:p>
          <a:p>
            <a:r>
              <a:rPr lang="en-US" dirty="0" smtClean="0"/>
              <a:t>1000-1050 V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9595412" y="3089531"/>
            <a:ext cx="1235146" cy="92333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THGEM</a:t>
            </a:r>
          </a:p>
          <a:p>
            <a:r>
              <a:rPr lang="en-US" dirty="0" smtClean="0"/>
              <a:t>0.9mm gap</a:t>
            </a:r>
          </a:p>
          <a:p>
            <a:r>
              <a:rPr lang="en-US" dirty="0" smtClean="0"/>
              <a:t>4000 V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805544" y="3520110"/>
            <a:ext cx="3789868" cy="4762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0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3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2450" y="427150"/>
            <a:ext cx="639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We </a:t>
            </a:r>
            <a:r>
              <a:rPr lang="en-US" dirty="0" smtClean="0">
                <a:latin typeface="Comic Sans MS" panose="030F0702030302020204" pitchFamily="66" charset="0"/>
              </a:rPr>
              <a:t>never found clear data for gas mixtures out of Air !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29" y="1245147"/>
            <a:ext cx="5063015" cy="40413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3079" y="5376519"/>
            <a:ext cx="35301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Only pure gases are known</a:t>
            </a:r>
          </a:p>
          <a:p>
            <a:pPr algn="ctr"/>
            <a:r>
              <a:rPr lang="en-US" dirty="0" smtClean="0">
                <a:latin typeface="Comic Sans MS" panose="030F0702030302020204" pitchFamily="66" charset="0"/>
              </a:rPr>
              <a:t>Example: Wikipedia </a:t>
            </a:r>
            <a:r>
              <a:rPr lang="en-US" dirty="0" smtClean="0">
                <a:latin typeface="Comic Sans MS" panose="030F0702030302020204" pitchFamily="66" charset="0"/>
              </a:rPr>
              <a:t>plot</a:t>
            </a:r>
          </a:p>
          <a:p>
            <a:pPr algn="ctr"/>
            <a:r>
              <a:rPr lang="en-US" sz="1200" dirty="0" smtClean="0">
                <a:latin typeface="Comic Sans MS" panose="030F0702030302020204" pitchFamily="66" charset="0"/>
              </a:rPr>
              <a:t>even these curves are not fully showing reality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43999" y="1245147"/>
            <a:ext cx="532068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Only 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Some “Maximum voltages” based on large </a:t>
            </a:r>
          </a:p>
          <a:p>
            <a:pPr algn="ctr"/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s</a:t>
            </a:r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tatistics are now known :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-ATLAS NSW  Floating </a:t>
            </a:r>
            <a:r>
              <a:rPr lang="en-US" dirty="0" smtClean="0">
                <a:latin typeface="Comic Sans MS" panose="030F0702030302020204" pitchFamily="66" charset="0"/>
              </a:rPr>
              <a:t>MM 128um</a:t>
            </a:r>
            <a:r>
              <a:rPr lang="en-US" dirty="0" smtClean="0">
                <a:latin typeface="Comic Sans MS" panose="030F0702030302020204" pitchFamily="66" charset="0"/>
              </a:rPr>
              <a:t>: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	</a:t>
            </a:r>
            <a:r>
              <a:rPr lang="en-US" dirty="0" err="1" smtClean="0">
                <a:latin typeface="Comic Sans MS" panose="030F0702030302020204" pitchFamily="66" charset="0"/>
              </a:rPr>
              <a:t>Ar</a:t>
            </a:r>
            <a:r>
              <a:rPr lang="en-US" dirty="0" smtClean="0">
                <a:latin typeface="Comic Sans MS" panose="030F0702030302020204" pitchFamily="66" charset="0"/>
              </a:rPr>
              <a:t>/Co2 </a:t>
            </a:r>
            <a:r>
              <a:rPr lang="en-US" dirty="0" smtClean="0">
                <a:latin typeface="Comic Sans MS" panose="030F0702030302020204" pitchFamily="66" charset="0"/>
              </a:rPr>
              <a:t>97/3	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Comic Sans MS" panose="030F0702030302020204" pitchFamily="66" charset="0"/>
              </a:rPr>
              <a:t>590 to 600V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	</a:t>
            </a:r>
            <a:r>
              <a:rPr lang="en-US" dirty="0" err="1" smtClean="0">
                <a:latin typeface="Comic Sans MS" panose="030F0702030302020204" pitchFamily="66" charset="0"/>
              </a:rPr>
              <a:t>Ar</a:t>
            </a:r>
            <a:r>
              <a:rPr lang="en-US" dirty="0" smtClean="0">
                <a:latin typeface="Comic Sans MS" panose="030F0702030302020204" pitchFamily="66" charset="0"/>
              </a:rPr>
              <a:t>		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470 to 480 V</a:t>
            </a:r>
          </a:p>
          <a:p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	Air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		 980 to 1000V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6" name="Down Arrow 5"/>
          <p:cNvSpPr/>
          <p:nvPr/>
        </p:nvSpPr>
        <p:spPr>
          <a:xfrm>
            <a:off x="7958219" y="3780066"/>
            <a:ext cx="796066" cy="6548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743999" y="4556134"/>
            <a:ext cx="588654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“Nominal voltage” based on these “maximum voltage”: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ATLAS </a:t>
            </a:r>
            <a:r>
              <a:rPr lang="en-US" dirty="0" smtClean="0">
                <a:latin typeface="Comic Sans MS" panose="030F0702030302020204" pitchFamily="66" charset="0"/>
              </a:rPr>
              <a:t>NSW Floating </a:t>
            </a:r>
            <a:r>
              <a:rPr lang="en-US" dirty="0" smtClean="0">
                <a:latin typeface="Comic Sans MS" panose="030F0702030302020204" pitchFamily="66" charset="0"/>
              </a:rPr>
              <a:t>MM 128um</a:t>
            </a:r>
            <a:r>
              <a:rPr lang="en-US" dirty="0" smtClean="0">
                <a:latin typeface="Comic Sans MS" panose="030F0702030302020204" pitchFamily="66" charset="0"/>
              </a:rPr>
              <a:t>: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	</a:t>
            </a:r>
            <a:r>
              <a:rPr lang="en-US" dirty="0" err="1" smtClean="0">
                <a:latin typeface="Comic Sans MS" panose="030F0702030302020204" pitchFamily="66" charset="0"/>
              </a:rPr>
              <a:t>Ar</a:t>
            </a:r>
            <a:r>
              <a:rPr lang="en-US" dirty="0" smtClean="0">
                <a:latin typeface="Comic Sans MS" panose="030F0702030302020204" pitchFamily="66" charset="0"/>
              </a:rPr>
              <a:t>/Co2 </a:t>
            </a:r>
            <a:r>
              <a:rPr lang="en-US" dirty="0" smtClean="0">
                <a:latin typeface="Comic Sans MS" panose="030F0702030302020204" pitchFamily="66" charset="0"/>
              </a:rPr>
              <a:t>93/3	</a:t>
            </a:r>
            <a:r>
              <a:rPr lang="en-US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Comic Sans MS" panose="030F0702030302020204" pitchFamily="66" charset="0"/>
              </a:rPr>
              <a:t>560 to 570 V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4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7298" y="501654"/>
            <a:ext cx="521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“</a:t>
            </a:r>
            <a:r>
              <a:rPr lang="en-US" dirty="0">
                <a:latin typeface="Comic Sans MS" panose="030F0702030302020204" pitchFamily="66" charset="0"/>
              </a:rPr>
              <a:t>N</a:t>
            </a:r>
            <a:r>
              <a:rPr lang="en-US" dirty="0" smtClean="0">
                <a:latin typeface="Comic Sans MS" panose="030F0702030302020204" pitchFamily="66" charset="0"/>
              </a:rPr>
              <a:t>ormal breakdown ” Vs “Abnormal breakdown”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963" y="2249426"/>
            <a:ext cx="4184941" cy="27887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42327" y="3182147"/>
            <a:ext cx="25504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Peak voltage on 50 Ohms</a:t>
            </a:r>
          </a:p>
          <a:p>
            <a:r>
              <a:rPr lang="en-US" dirty="0" smtClean="0"/>
              <a:t>12mA peak current</a:t>
            </a:r>
          </a:p>
          <a:p>
            <a:r>
              <a:rPr lang="en-US" dirty="0" smtClean="0"/>
              <a:t>RD51 Freiburg 2010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934007" y="490062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20uS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11828" y="119964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-A “normal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breakdown”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is a breakdown linked to a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large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ionizing event,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it 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only lasts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10 to 20 </a:t>
            </a:r>
            <a:r>
              <a:rPr lang="en-GB" dirty="0" err="1">
                <a:solidFill>
                  <a:srgbClr val="000000"/>
                </a:solidFill>
                <a:latin typeface="Comic Sans MS" panose="030F0702030302020204" pitchFamily="66" charset="0"/>
              </a:rPr>
              <a:t>uS</a:t>
            </a:r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n-GB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Really fast peak followed by R/C local voltage restore.</a:t>
            </a:r>
            <a:endParaRPr lang="en-GB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1828" y="225881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-The induced current peak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is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invisible on the power supplies. The duration is too small.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1828" y="303203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-The energy released during the breakdown is really low . Hard to find any deterioration due to the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charges physical impact. </a:t>
            </a:r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11828" y="410547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-The breakdown is not repetitive because the </a:t>
            </a:r>
            <a:r>
              <a:rPr lang="en-GB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necessary conditions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to create a new breakdown disappear with the event </a:t>
            </a:r>
          </a:p>
          <a:p>
            <a:endParaRPr lang="en-GB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1828" y="516133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mic Sans MS" panose="030F0702030302020204" pitchFamily="66" charset="0"/>
              </a:rPr>
              <a:t>-For the user, nothing happens. The breakdown is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invisible. In normal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operation, only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this type of breakdown should 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occur</a:t>
            </a:r>
            <a:r>
              <a:rPr lang="en-GB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18/02/2021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F4C6A-DCA7-4EB3-B108-3FE5817C865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94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2008</TotalTime>
  <Words>1896</Words>
  <Application>Microsoft Office PowerPoint</Application>
  <PresentationFormat>Widescreen</PresentationFormat>
  <Paragraphs>155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Comic Sans MS</vt:lpstr>
      <vt:lpstr>Roboto</vt:lpstr>
      <vt:lpstr>Wingdings</vt:lpstr>
      <vt:lpstr>Office Theme</vt:lpstr>
      <vt:lpstr>Precautions to start a resistive Micromegas detector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DLC machine at CERN</dc:title>
  <dc:creator>Rui De Oliveira</dc:creator>
  <cp:lastModifiedBy>Rui De Oliveira</cp:lastModifiedBy>
  <cp:revision>568</cp:revision>
  <dcterms:created xsi:type="dcterms:W3CDTF">2021-02-11T13:23:12Z</dcterms:created>
  <dcterms:modified xsi:type="dcterms:W3CDTF">2021-02-18T13:24:19Z</dcterms:modified>
</cp:coreProperties>
</file>