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74" r:id="rId2"/>
    <p:sldId id="383" r:id="rId3"/>
    <p:sldId id="381" r:id="rId4"/>
    <p:sldId id="382" r:id="rId5"/>
    <p:sldId id="384" r:id="rId6"/>
    <p:sldId id="380" r:id="rId7"/>
  </p:sldIdLst>
  <p:sldSz cx="9144000" cy="6858000" type="screen4x3"/>
  <p:notesSz cx="6669088" cy="98726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EC0"/>
    <a:srgbClr val="06F033"/>
    <a:srgbClr val="66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58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93713"/>
          </a:xfrm>
          <a:prstGeom prst="rect">
            <a:avLst/>
          </a:prstGeom>
        </p:spPr>
        <p:txBody>
          <a:bodyPr vert="horz" lIns="90434" tIns="45217" rIns="90434" bIns="4521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663" y="0"/>
            <a:ext cx="2890837" cy="493713"/>
          </a:xfrm>
          <a:prstGeom prst="rect">
            <a:avLst/>
          </a:prstGeom>
        </p:spPr>
        <p:txBody>
          <a:bodyPr vert="horz" lIns="90434" tIns="45217" rIns="90434" bIns="4521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694DABD-D7A2-4E49-A54F-7DEC20325340}" type="datetimeFigureOut">
              <a:rPr lang="en-US"/>
              <a:pPr>
                <a:defRPr/>
              </a:pPr>
              <a:t>9/1/2010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890838" cy="493712"/>
          </a:xfrm>
          <a:prstGeom prst="rect">
            <a:avLst/>
          </a:prstGeom>
        </p:spPr>
        <p:txBody>
          <a:bodyPr vert="horz" lIns="90434" tIns="45217" rIns="90434" bIns="4521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663" y="9377363"/>
            <a:ext cx="2890837" cy="493712"/>
          </a:xfrm>
          <a:prstGeom prst="rect">
            <a:avLst/>
          </a:prstGeom>
        </p:spPr>
        <p:txBody>
          <a:bodyPr vert="horz" lIns="90434" tIns="45217" rIns="90434" bIns="4521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FFBDC80-355D-4619-9DCD-8A1D13299E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3713"/>
          </a:xfrm>
          <a:prstGeom prst="rect">
            <a:avLst/>
          </a:prstGeom>
        </p:spPr>
        <p:txBody>
          <a:bodyPr vert="horz" lIns="90434" tIns="45217" rIns="90434" bIns="4521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3713"/>
          </a:xfrm>
          <a:prstGeom prst="rect">
            <a:avLst/>
          </a:prstGeom>
        </p:spPr>
        <p:txBody>
          <a:bodyPr vert="horz" lIns="90434" tIns="45217" rIns="90434" bIns="4521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1C45DD1-32FD-4566-831A-B62027397769}" type="datetimeFigureOut">
              <a:rPr lang="en-US"/>
              <a:pPr>
                <a:defRPr/>
              </a:pPr>
              <a:t>9/1/2010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34" tIns="45217" rIns="90434" bIns="45217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689475"/>
            <a:ext cx="5335588" cy="4443413"/>
          </a:xfrm>
          <a:prstGeom prst="rect">
            <a:avLst/>
          </a:prstGeom>
        </p:spPr>
        <p:txBody>
          <a:bodyPr vert="horz" lIns="90434" tIns="45217" rIns="90434" bIns="45217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889250" cy="493712"/>
          </a:xfrm>
          <a:prstGeom prst="rect">
            <a:avLst/>
          </a:prstGeom>
        </p:spPr>
        <p:txBody>
          <a:bodyPr vert="horz" lIns="90434" tIns="45217" rIns="90434" bIns="4521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250" y="9377363"/>
            <a:ext cx="2889250" cy="493712"/>
          </a:xfrm>
          <a:prstGeom prst="rect">
            <a:avLst/>
          </a:prstGeom>
        </p:spPr>
        <p:txBody>
          <a:bodyPr vert="horz" lIns="90434" tIns="45217" rIns="90434" bIns="4521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CE4A23B-B912-4262-95C9-ACA80368AF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J-J.Blaising, 31 August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ATLAS meta-data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4CD8B-68C8-4DA8-91B7-B5FD5C26DD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J-J.Blaising, 31 August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ATLAS meta-data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BEE43-BE2A-4C1E-BBA5-C5DE594CDA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J-J.Blaising, 31 August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ATLAS meta-data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CC687-3686-456F-994C-0014437A3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J-J.Blaising, 31 August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ATLAS meta-data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32AFE-EC42-4719-9B39-4769EF46D8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J-J.Blaising, 31 August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ATLAS meta-data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A44C2-CAE1-4D7F-B5AB-E115513623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J-J.Blaising, 31 August 2010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ATLAS meta-data Workshop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A7207-5B59-45C6-B404-CAB5B5787D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J-J.Blaising, 31 August 2010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ATLAS meta-data Workshop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48607-C4C5-42BE-96EE-E61E7440BD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J-J.Blaising, 31 August 2010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ATLAS meta-data Workshop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A4808-C4A6-46FB-8F42-742BD5C45D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J-J.Blaising, 31 August 2010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ATLAS meta-data Workshop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42964-EB0A-43F2-AF15-AFCB9D84F9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J-J.Blaising, 31 August 2010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ATLAS meta-data Workshop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871BD-DA30-41E8-93B7-FA9C0872D1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J-J.Blaising, 31 August 2010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ATLAS meta-data Workshop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FDC1D-B775-4DF5-B716-2556E16062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J-J.Blaising, 31 August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ATLAS meta-data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4660DBA-57C2-46B1-A273-107AD61D26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 ATLAS Meta-data Workshop</a:t>
            </a:r>
            <a:br>
              <a:rPr lang="en-US" dirty="0" smtClean="0"/>
            </a:br>
            <a:r>
              <a:rPr lang="en-US" dirty="0" smtClean="0"/>
              <a:t>Day-2</a:t>
            </a:r>
            <a:endParaRPr lang="en-US" dirty="0"/>
          </a:p>
        </p:txBody>
      </p:sp>
      <p:sp>
        <p:nvSpPr>
          <p:cNvPr id="15362" name="Content Placeholder 4"/>
          <p:cNvSpPr>
            <a:spLocks noGrp="1"/>
          </p:cNvSpPr>
          <p:nvPr>
            <p:ph idx="1"/>
          </p:nvPr>
        </p:nvSpPr>
        <p:spPr>
          <a:xfrm>
            <a:off x="381000" y="1371600"/>
            <a:ext cx="8382000" cy="50355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200" dirty="0" smtClean="0"/>
              <a:t>ATLAS Meta-data workshop goals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discuss data workflow and meta-data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provide experience on handling Meta-Data after the first run of data period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dirty="0" smtClean="0">
                <a:solidFill>
                  <a:schemeClr val="hlink"/>
                </a:solidFill>
              </a:rPr>
              <a:t>We have not seen a critical analysis of the approach (what worked and what did not, performance, problems, …)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200" dirty="0" smtClean="0"/>
              <a:t>ATLAS Task Force document (2006) : 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dirty="0" smtClean="0"/>
              <a:t>The document provides a description of the metadata, which are needed to characterize ATLAS event data at different levels, their origin and destination (Conditions D.B,  DDM, Metadata D.B)  </a:t>
            </a:r>
            <a:r>
              <a:rPr lang="en-US" sz="2200" dirty="0" err="1" smtClean="0"/>
              <a:t>ProdDB</a:t>
            </a:r>
            <a:r>
              <a:rPr lang="en-US" sz="2200" dirty="0" smtClean="0"/>
              <a:t>, AKTR, AGIS, Tier0 Panda not mentioned.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200" dirty="0" smtClean="0">
                <a:solidFill>
                  <a:schemeClr val="hlink"/>
                </a:solidFill>
              </a:rPr>
              <a:t>Does it give the overview of the current complexity ?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200" dirty="0" smtClean="0">
                <a:solidFill>
                  <a:schemeClr val="hlink"/>
                </a:solidFill>
              </a:rPr>
              <a:t>Does a guiding architecture overview document exists?</a:t>
            </a:r>
          </a:p>
        </p:txBody>
      </p:sp>
      <p:sp>
        <p:nvSpPr>
          <p:cNvPr id="15363" name="Date Placeholder 5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smtClean="0">
                <a:solidFill>
                  <a:schemeClr val="tx1"/>
                </a:solidFill>
              </a:rPr>
              <a:t>J-J.Blaising, 31 August 2010</a:t>
            </a:r>
            <a:endParaRPr lang="en-US" b="1">
              <a:solidFill>
                <a:schemeClr val="tx1"/>
              </a:solidFill>
            </a:endParaRPr>
          </a:p>
        </p:txBody>
      </p:sp>
      <p:sp>
        <p:nvSpPr>
          <p:cNvPr id="15364" name="Slide Number Placeholder 6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7D70EE-84A6-4230-B7AD-784ACD339E3D}" type="slidenum">
              <a:rPr lang="en-US">
                <a:solidFill>
                  <a:schemeClr val="tx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5365" name="Footer Placeholder 7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chemeClr val="tx1"/>
                </a:solidFill>
              </a:rPr>
              <a:t>ATLAS meta-data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457200" y="152400"/>
            <a:ext cx="82296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 ATLAS Meta-data Workshop</a:t>
            </a:r>
            <a:br>
              <a:rPr lang="en-US" dirty="0" smtClean="0"/>
            </a:br>
            <a:r>
              <a:rPr lang="en-US" dirty="0" smtClean="0"/>
              <a:t>Day-2</a:t>
            </a:r>
            <a:endParaRPr lang="en-US" dirty="0"/>
          </a:p>
        </p:txBody>
      </p:sp>
      <p:sp>
        <p:nvSpPr>
          <p:cNvPr id="17410" name="Content Placeholder 4"/>
          <p:cNvSpPr>
            <a:spLocks noGrp="1"/>
          </p:cNvSpPr>
          <p:nvPr>
            <p:ph idx="4294967295"/>
          </p:nvPr>
        </p:nvSpPr>
        <p:spPr>
          <a:xfrm>
            <a:off x="381000" y="1371600"/>
            <a:ext cx="83058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220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200" smtClean="0"/>
              <a:t>From the task force document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smtClean="0"/>
              <a:t>Means to navigate between these ‘granularities’ of scale will be needed to support queries where the user indicates a requirement on a given granularity but where the data needed is stored in a different granularity, e.g. ‘Give me the luminosity for those runs where all of the detector elements are marked as good that went into Stream A.</a:t>
            </a:r>
            <a:br>
              <a:rPr lang="en-US" sz="2200" smtClean="0"/>
            </a:br>
            <a:endParaRPr lang="en-US" sz="220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200" smtClean="0">
                <a:solidFill>
                  <a:schemeClr val="hlink"/>
                </a:solidFill>
              </a:rPr>
              <a:t>What are these tools? Who developed them and are they documented?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220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2200" smtClean="0"/>
          </a:p>
        </p:txBody>
      </p:sp>
      <p:sp>
        <p:nvSpPr>
          <p:cNvPr id="17411" name="Date Placeholder 5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200" b="1">
                <a:latin typeface="Calibri" pitchFamily="34" charset="0"/>
              </a:rPr>
              <a:t>J-J.Blaising, 30 August 2010</a:t>
            </a:r>
          </a:p>
        </p:txBody>
      </p:sp>
      <p:sp>
        <p:nvSpPr>
          <p:cNvPr id="17412" name="Slide Number Placeholder 6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8E1731B9-9D53-4437-B717-814E76A6D1AD}" type="slidenum">
              <a:rPr lang="en-US" sz="1200">
                <a:latin typeface="Calibri" pitchFamily="34" charset="0"/>
              </a:rPr>
              <a:pPr algn="r"/>
              <a:t>2</a:t>
            </a:fld>
            <a:endParaRPr lang="en-US" sz="1200">
              <a:latin typeface="Calibri" pitchFamily="34" charset="0"/>
            </a:endParaRPr>
          </a:p>
        </p:txBody>
      </p:sp>
      <p:sp>
        <p:nvSpPr>
          <p:cNvPr id="17413" name="Footer Placeholder 7"/>
          <p:cNvSpPr txBox="1">
            <a:spLocks noGrp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latin typeface="Calibri" pitchFamily="34" charset="0"/>
              </a:rPr>
              <a:t>ATLAS meta-data Workshop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J-J.Blaising, 31 August 2010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42964-EB0A-43F2-AF15-AFCB9D84F9D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ATLAS meta-data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 ATLAS Meta-data Workshop</a:t>
            </a:r>
            <a:br>
              <a:rPr lang="en-US" dirty="0" smtClean="0"/>
            </a:br>
            <a:r>
              <a:rPr lang="en-US" dirty="0" smtClean="0"/>
              <a:t>Day-2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648200"/>
          </a:xfrm>
        </p:spPr>
        <p:txBody>
          <a:bodyPr>
            <a:noAutofit/>
          </a:bodyPr>
          <a:lstStyle/>
          <a:p>
            <a:pPr eaLnBrk="1" hangingPunct="1">
              <a:buFont typeface="Arial" charset="0"/>
              <a:buNone/>
            </a:pPr>
            <a:r>
              <a:rPr lang="en-US" sz="2000" smtClean="0"/>
              <a:t>ATLAS Task Force document (2006) : </a:t>
            </a:r>
          </a:p>
          <a:p>
            <a:pPr eaLnBrk="1" hangingPunct="1"/>
            <a:r>
              <a:rPr lang="en-US" sz="2000" smtClean="0"/>
              <a:t>During data analysis, the main task of the Metadata is to provide  a list of datasets which fulfils certain conditions (sub-detector  status,...) and the associated luminosity. Two use cases are presented in this document; they are rather of production type. </a:t>
            </a:r>
          </a:p>
          <a:p>
            <a:pPr eaLnBrk="1" hangingPunct="1"/>
            <a:r>
              <a:rPr lang="en-US" sz="2000" smtClean="0"/>
              <a:t>Two use case only are presented in the document (calibration and cross section measurement &amp; inaccessible data analysis file)</a:t>
            </a:r>
          </a:p>
          <a:p>
            <a:pPr eaLnBrk="1" hangingPunct="1"/>
            <a:endParaRPr lang="en-US" sz="2000" smtClean="0"/>
          </a:p>
          <a:p>
            <a:pPr eaLnBrk="1" hangingPunct="1">
              <a:buFont typeface="Arial" charset="0"/>
              <a:buNone/>
            </a:pPr>
            <a:r>
              <a:rPr lang="en-US" sz="2000" smtClean="0"/>
              <a:t>Findings:</a:t>
            </a:r>
          </a:p>
          <a:p>
            <a:pPr eaLnBrk="1" hangingPunct="1">
              <a:buFont typeface="Arial" charset="0"/>
              <a:buNone/>
            </a:pPr>
            <a:r>
              <a:rPr lang="en-US" sz="2000" smtClean="0">
                <a:solidFill>
                  <a:schemeClr val="hlink"/>
                </a:solidFill>
              </a:rPr>
              <a:t>They don’t define the requirements for a complex end-user analysis.</a:t>
            </a:r>
          </a:p>
          <a:p>
            <a:pPr eaLnBrk="1" hangingPunct="1">
              <a:buFont typeface="Arial" charset="0"/>
              <a:buNone/>
            </a:pPr>
            <a:r>
              <a:rPr lang="en-US" sz="2000" smtClean="0">
                <a:solidFill>
                  <a:schemeClr val="hlink"/>
                </a:solidFill>
              </a:rPr>
              <a:t>The document doesn’t discuss how Meta-data are accessed for queries </a:t>
            </a:r>
          </a:p>
          <a:p>
            <a:pPr eaLnBrk="1" hangingPunct="1">
              <a:buFont typeface="Arial" charset="0"/>
              <a:buNone/>
            </a:pPr>
            <a:r>
              <a:rPr lang="en-US" sz="2000" smtClean="0">
                <a:solidFill>
                  <a:schemeClr val="hlink"/>
                </a:solidFill>
              </a:rPr>
              <a:t>and browsing. </a:t>
            </a:r>
          </a:p>
          <a:p>
            <a:pPr eaLnBrk="1" hangingPunct="1">
              <a:buFont typeface="Arial" charset="0"/>
              <a:buNone/>
            </a:pPr>
            <a:r>
              <a:rPr lang="en-US" sz="2000" smtClean="0">
                <a:solidFill>
                  <a:schemeClr val="hlink"/>
                </a:solidFill>
              </a:rPr>
              <a:t>Is there a more detailed document discussing these requirements as well as the access methods? </a:t>
            </a:r>
          </a:p>
        </p:txBody>
      </p:sp>
      <p:sp>
        <p:nvSpPr>
          <p:cNvPr id="16387" name="Date Placeholder 5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smtClean="0">
                <a:solidFill>
                  <a:schemeClr val="tx1"/>
                </a:solidFill>
              </a:rPr>
              <a:t>J-J.Blaising, 31 August 2010</a:t>
            </a:r>
            <a:endParaRPr lang="en-US" b="1">
              <a:solidFill>
                <a:schemeClr val="tx1"/>
              </a:solidFill>
            </a:endParaRPr>
          </a:p>
        </p:txBody>
      </p:sp>
      <p:sp>
        <p:nvSpPr>
          <p:cNvPr id="16388" name="Slide Number Placeholder 6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9EB967-772B-453B-84C0-1B47803F7A75}" type="slidenum">
              <a:rPr lang="en-US">
                <a:solidFill>
                  <a:schemeClr val="tx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6389" name="Footer Placeholder 7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chemeClr val="tx1"/>
                </a:solidFill>
              </a:rPr>
              <a:t>ATLAS meta-data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 ATLAS Meta-data Workshop</a:t>
            </a:r>
            <a:br>
              <a:rPr lang="en-US" dirty="0" smtClean="0"/>
            </a:br>
            <a:r>
              <a:rPr lang="en-US" dirty="0" smtClean="0"/>
              <a:t>Day-2</a:t>
            </a:r>
            <a:endParaRPr lang="en-US" dirty="0"/>
          </a:p>
        </p:txBody>
      </p:sp>
      <p:sp>
        <p:nvSpPr>
          <p:cNvPr id="21506" name="Content Placeholder 4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200" smtClean="0"/>
              <a:t>The Data Preparation Group was created end 2006</a:t>
            </a:r>
          </a:p>
          <a:p>
            <a:pPr eaLnBrk="1" hangingPunct="1">
              <a:buFont typeface="Arial" charset="0"/>
              <a:buNone/>
            </a:pPr>
            <a:r>
              <a:rPr lang="en-US" sz="2200" smtClean="0">
                <a:solidFill>
                  <a:schemeClr val="hlink"/>
                </a:solidFill>
              </a:rPr>
              <a:t>Are the D.P Meta-Data documented in T.F document?</a:t>
            </a:r>
          </a:p>
          <a:p>
            <a:pPr eaLnBrk="1" hangingPunct="1">
              <a:buFont typeface="Arial" charset="0"/>
              <a:buNone/>
            </a:pPr>
            <a:endParaRPr lang="en-US" sz="2200" smtClean="0">
              <a:solidFill>
                <a:schemeClr val="hlink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en-US" sz="2200" smtClean="0"/>
              <a:t>ATLAS Meta-Data Coordinator appointment; end 2009 :</a:t>
            </a:r>
          </a:p>
          <a:p>
            <a:pPr eaLnBrk="1" hangingPunct="1">
              <a:buFont typeface="Arial" charset="0"/>
              <a:buNone/>
            </a:pPr>
            <a:r>
              <a:rPr lang="en-US" sz="2200" smtClean="0">
                <a:solidFill>
                  <a:schemeClr val="hlink"/>
                </a:solidFill>
              </a:rPr>
              <a:t>What is the mandate (task &amp; authorities) of the Coordinator ? </a:t>
            </a:r>
          </a:p>
          <a:p>
            <a:pPr eaLnBrk="1" hangingPunct="1">
              <a:buFont typeface="Arial" charset="0"/>
              <a:buNone/>
            </a:pPr>
            <a:endParaRPr lang="en-US" sz="2200" smtClean="0">
              <a:solidFill>
                <a:schemeClr val="hlink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en-US" sz="2200" smtClean="0">
                <a:solidFill>
                  <a:schemeClr val="hlink"/>
                </a:solidFill>
              </a:rPr>
              <a:t>What is the process in place which allows groups, end-users to:</a:t>
            </a:r>
          </a:p>
          <a:p>
            <a:pPr eaLnBrk="1" hangingPunct="1"/>
            <a:r>
              <a:rPr lang="en-US" sz="2200" smtClean="0">
                <a:solidFill>
                  <a:schemeClr val="hlink"/>
                </a:solidFill>
              </a:rPr>
              <a:t>Submit request for new Meta-data (structure, origin, destination)</a:t>
            </a:r>
          </a:p>
          <a:p>
            <a:pPr eaLnBrk="1" hangingPunct="1"/>
            <a:r>
              <a:rPr lang="en-US" sz="2200" smtClean="0">
                <a:solidFill>
                  <a:schemeClr val="hlink"/>
                </a:solidFill>
              </a:rPr>
              <a:t>Implement them and preserve the overall coherence</a:t>
            </a:r>
          </a:p>
          <a:p>
            <a:pPr eaLnBrk="1" hangingPunct="1"/>
            <a:r>
              <a:rPr lang="en-US" sz="2200" smtClean="0">
                <a:solidFill>
                  <a:schemeClr val="hlink"/>
                </a:solidFill>
              </a:rPr>
              <a:t>Update the query and browsing tools</a:t>
            </a:r>
            <a:r>
              <a:rPr lang="en-US" sz="2200" smtClean="0"/>
              <a:t> </a:t>
            </a:r>
          </a:p>
          <a:p>
            <a:pPr eaLnBrk="1" hangingPunct="1"/>
            <a:endParaRPr lang="en-US" sz="2200" smtClean="0"/>
          </a:p>
          <a:p>
            <a:pPr eaLnBrk="1" hangingPunct="1">
              <a:buFont typeface="Arial" charset="0"/>
              <a:buNone/>
            </a:pPr>
            <a:endParaRPr lang="en-US" sz="2200" smtClean="0"/>
          </a:p>
          <a:p>
            <a:pPr eaLnBrk="1" hangingPunct="1">
              <a:buFont typeface="Arial" charset="0"/>
              <a:buNone/>
            </a:pPr>
            <a:endParaRPr lang="en-US" sz="2200" smtClean="0"/>
          </a:p>
        </p:txBody>
      </p:sp>
      <p:sp>
        <p:nvSpPr>
          <p:cNvPr id="17411" name="Date Placeholder 5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smtClean="0">
                <a:solidFill>
                  <a:schemeClr val="tx1"/>
                </a:solidFill>
              </a:rPr>
              <a:t>J-J.Blaising, 31 August 2010</a:t>
            </a:r>
            <a:endParaRPr lang="en-US" b="1">
              <a:solidFill>
                <a:schemeClr val="tx1"/>
              </a:solidFill>
            </a:endParaRPr>
          </a:p>
        </p:txBody>
      </p:sp>
      <p:sp>
        <p:nvSpPr>
          <p:cNvPr id="17412" name="Slide Number Placeholder 6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D94E24-1101-44B3-A98E-429BAA51670F}" type="slidenum">
              <a:rPr lang="en-US">
                <a:solidFill>
                  <a:schemeClr val="tx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7413" name="Footer Placeholder 7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chemeClr val="tx1"/>
                </a:solidFill>
              </a:rPr>
              <a:t>ATLAS meta-data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J-J.Blaising, 31 August 2010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42964-EB0A-43F2-AF15-AFCB9D84F9D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ATLAS meta-data Workshop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 ATLAS Meta-data Workshop</a:t>
            </a:r>
            <a:br>
              <a:rPr lang="en-US" dirty="0" smtClean="0"/>
            </a:br>
            <a:r>
              <a:rPr lang="en-US" dirty="0" smtClean="0"/>
              <a:t>Day-2: Facts, Questions</a:t>
            </a:r>
            <a:endParaRPr lang="en-US" dirty="0"/>
          </a:p>
        </p:txBody>
      </p:sp>
      <p:sp>
        <p:nvSpPr>
          <p:cNvPr id="23554" name="Content Placeholder 4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200" smtClean="0"/>
              <a:t>Yesterday’s presentation</a:t>
            </a:r>
          </a:p>
          <a:p>
            <a:pPr eaLnBrk="1" hangingPunct="1">
              <a:buFont typeface="Arial" charset="0"/>
              <a:buNone/>
            </a:pPr>
            <a:endParaRPr lang="en-US" sz="2200" smtClean="0"/>
          </a:p>
          <a:p>
            <a:pPr eaLnBrk="1" hangingPunct="1">
              <a:buFont typeface="Arial" charset="0"/>
              <a:buNone/>
            </a:pPr>
            <a:r>
              <a:rPr lang="en-US" sz="2200" smtClean="0"/>
              <a:t>Request: everything related to a sample should be available in AMI</a:t>
            </a:r>
          </a:p>
          <a:p>
            <a:pPr eaLnBrk="1" hangingPunct="1">
              <a:buFont typeface="Arial" charset="0"/>
              <a:buNone/>
            </a:pPr>
            <a:endParaRPr lang="en-US" sz="2200" smtClean="0"/>
          </a:p>
          <a:p>
            <a:pPr eaLnBrk="1" hangingPunct="1">
              <a:buFont typeface="Arial" charset="0"/>
              <a:buNone/>
            </a:pPr>
            <a:r>
              <a:rPr lang="en-US" sz="2200" smtClean="0"/>
              <a:t>Groups still use Twiki pages: Why?</a:t>
            </a:r>
          </a:p>
          <a:p>
            <a:pPr eaLnBrk="1" hangingPunct="1">
              <a:buFont typeface="Arial" charset="0"/>
              <a:buNone/>
            </a:pPr>
            <a:endParaRPr lang="en-US" sz="2200" smtClean="0"/>
          </a:p>
          <a:p>
            <a:pPr eaLnBrk="1" hangingPunct="1">
              <a:buFont typeface="Arial" charset="0"/>
              <a:buNone/>
            </a:pPr>
            <a:r>
              <a:rPr lang="en-US" sz="2200" smtClean="0"/>
              <a:t>The user interface is somewhat technical</a:t>
            </a:r>
          </a:p>
          <a:p>
            <a:pPr eaLnBrk="1" hangingPunct="1">
              <a:buFont typeface="Arial" charset="0"/>
              <a:buNone/>
            </a:pPr>
            <a:endParaRPr lang="en-US" sz="2200" smtClean="0"/>
          </a:p>
          <a:p>
            <a:pPr eaLnBrk="1" hangingPunct="1">
              <a:buFont typeface="Arial" charset="0"/>
              <a:buNone/>
            </a:pPr>
            <a:r>
              <a:rPr lang="en-US" sz="2200" smtClean="0"/>
              <a:t>Information organized according to production not physics analysis</a:t>
            </a:r>
          </a:p>
          <a:p>
            <a:pPr eaLnBrk="1" hangingPunct="1">
              <a:buFont typeface="Arial" charset="0"/>
              <a:buNone/>
            </a:pPr>
            <a:endParaRPr lang="en-US" sz="2200" smtClean="0"/>
          </a:p>
          <a:p>
            <a:pPr eaLnBrk="1" hangingPunct="1">
              <a:buFont typeface="Arial" charset="0"/>
              <a:buNone/>
            </a:pPr>
            <a:r>
              <a:rPr lang="en-US" sz="2200" smtClean="0"/>
              <a:t>Input from physics users needed to improve design for contextual</a:t>
            </a:r>
          </a:p>
          <a:p>
            <a:pPr eaLnBrk="1" hangingPunct="1">
              <a:buFont typeface="Arial" charset="0"/>
              <a:buNone/>
            </a:pPr>
            <a:r>
              <a:rPr lang="en-US" sz="2200" smtClean="0"/>
              <a:t>searches.</a:t>
            </a:r>
          </a:p>
        </p:txBody>
      </p:sp>
      <p:sp>
        <p:nvSpPr>
          <p:cNvPr id="18435" name="Date Placeholder 5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smtClean="0">
                <a:solidFill>
                  <a:schemeClr val="tx1"/>
                </a:solidFill>
              </a:rPr>
              <a:t>J-J.Blaising, 31 August 2010</a:t>
            </a:r>
            <a:endParaRPr lang="en-US" b="1">
              <a:solidFill>
                <a:schemeClr val="tx1"/>
              </a:solidFill>
            </a:endParaRPr>
          </a:p>
        </p:txBody>
      </p:sp>
      <p:sp>
        <p:nvSpPr>
          <p:cNvPr id="18436" name="Slide Number Placeholder 6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9B4878-5997-4FD0-B67E-860291B1115C}" type="slidenum">
              <a:rPr lang="en-US">
                <a:solidFill>
                  <a:schemeClr val="tx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8437" name="Footer Placeholder 7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chemeClr val="tx1"/>
                </a:solidFill>
              </a:rPr>
              <a:t>ATLAS meta-data Workshop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8149</TotalTime>
  <Words>508</Words>
  <Application>Microsoft Office PowerPoint</Application>
  <PresentationFormat>On-screen Show (4:3)</PresentationFormat>
  <Paragraphs>71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 ATLAS Meta-data Workshop Day-2</vt:lpstr>
      <vt:lpstr> ATLAS Meta-data Workshop Day-2</vt:lpstr>
      <vt:lpstr> ATLAS Meta-data Workshop Day-2</vt:lpstr>
      <vt:lpstr> ATLAS Meta-data Workshop Day-2</vt:lpstr>
      <vt:lpstr>Slide 5</vt:lpstr>
      <vt:lpstr> ATLAS Meta-data Workshop Day-2: Facts, Questions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Processes</dc:title>
  <dc:creator/>
  <cp:lastModifiedBy>blaising</cp:lastModifiedBy>
  <cp:revision>939</cp:revision>
  <dcterms:created xsi:type="dcterms:W3CDTF">2006-08-16T00:00:00Z</dcterms:created>
  <dcterms:modified xsi:type="dcterms:W3CDTF">2010-09-01T06:37:37Z</dcterms:modified>
</cp:coreProperties>
</file>