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60" r:id="rId2"/>
    <p:sldId id="261" r:id="rId3"/>
    <p:sldId id="262" r:id="rId4"/>
    <p:sldId id="258" r:id="rId5"/>
    <p:sldId id="259" r:id="rId6"/>
    <p:sldId id="263"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549"/>
    <p:restoredTop sz="94762"/>
  </p:normalViewPr>
  <p:slideViewPr>
    <p:cSldViewPr snapToGrid="0" snapToObjects="1">
      <p:cViewPr varScale="1">
        <p:scale>
          <a:sx n="96" d="100"/>
          <a:sy n="96" d="100"/>
        </p:scale>
        <p:origin x="72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GB"/>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A87069A-FC39-3F4A-825E-A86987F68C29}" type="datetimeFigureOut">
              <a:rPr lang="en-GB" smtClean="0"/>
              <a:t>12/01/2021</a:t>
            </a:fld>
            <a:endParaRPr lang="en-GB"/>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9AA1975A-E3CB-C643-91E5-FCAC04386A88}" type="slidenum">
              <a:rPr lang="en-GB" smtClean="0"/>
              <a:t>‹#›</a:t>
            </a:fld>
            <a:endParaRPr lang="en-GB"/>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95205031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A87069A-FC39-3F4A-825E-A86987F68C29}" type="datetimeFigureOut">
              <a:rPr lang="en-GB" smtClean="0"/>
              <a:t>12/01/2021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A1975A-E3CB-C643-91E5-FCAC04386A88}" type="slidenum">
              <a:rPr lang="en-GB" smtClean="0"/>
              <a:t>‹#›</a:t>
            </a:fld>
            <a:endParaRPr lang="en-GB"/>
          </a:p>
        </p:txBody>
      </p:sp>
    </p:spTree>
    <p:extLst>
      <p:ext uri="{BB962C8B-B14F-4D97-AF65-F5344CB8AC3E}">
        <p14:creationId xmlns:p14="http://schemas.microsoft.com/office/powerpoint/2010/main" val="2962192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8A87069A-FC39-3F4A-825E-A86987F68C29}" type="datetimeFigureOut">
              <a:rPr lang="en-GB" smtClean="0"/>
              <a:t>12/01/2021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A1975A-E3CB-C643-91E5-FCAC04386A88}" type="slidenum">
              <a:rPr lang="en-GB" smtClean="0"/>
              <a:t>‹#›</a:t>
            </a:fld>
            <a:endParaRPr lang="en-GB"/>
          </a:p>
        </p:txBody>
      </p:sp>
    </p:spTree>
    <p:extLst>
      <p:ext uri="{BB962C8B-B14F-4D97-AF65-F5344CB8AC3E}">
        <p14:creationId xmlns:p14="http://schemas.microsoft.com/office/powerpoint/2010/main" val="3897360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C00000"/>
                </a:solidFill>
              </a:defRPr>
            </a:lvl1pPr>
          </a:lstStyle>
          <a:p>
            <a:r>
              <a:rPr lang="en-GB" dirty="0"/>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cs typeface="Calibri" panose="020F0502020204030204" pitchFamily="34" charset="0"/>
              </a:defRPr>
            </a:lvl1pPr>
            <a:lvl2pPr>
              <a:defRPr sz="1800" i="0">
                <a:latin typeface="Calibri" panose="020F0502020204030204" pitchFamily="34" charset="0"/>
                <a:cs typeface="Calibri" panose="020F0502020204030204" pitchFamily="34" charset="0"/>
              </a:defRPr>
            </a:lvl2pPr>
            <a:lvl3pPr>
              <a:defRPr sz="1600">
                <a:latin typeface="Calibri" panose="020F0502020204030204" pitchFamily="34" charset="0"/>
                <a:cs typeface="Calibri" panose="020F0502020204030204" pitchFamily="34" charset="0"/>
              </a:defRPr>
            </a:lvl3pPr>
            <a:lvl4pPr>
              <a:defRPr sz="1400" i="0">
                <a:latin typeface="Calibri" panose="020F0502020204030204" pitchFamily="34" charset="0"/>
                <a:cs typeface="Calibri" panose="020F0502020204030204" pitchFamily="34" charset="0"/>
              </a:defRPr>
            </a:lvl4pPr>
            <a:lvl5pPr>
              <a:defRPr sz="1200">
                <a:latin typeface="Calibri" panose="020F0502020204030204" pitchFamily="34" charset="0"/>
                <a:cs typeface="Calibri" panose="020F0502020204030204" pitchFamily="34"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10"/>
          </p:nvPr>
        </p:nvSpPr>
        <p:spPr/>
        <p:txBody>
          <a:bodyPr/>
          <a:lstStyle/>
          <a:p>
            <a:fld id="{8A87069A-FC39-3F4A-825E-A86987F68C29}" type="datetimeFigureOut">
              <a:rPr lang="en-GB" smtClean="0"/>
              <a:t>12/01/2021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AA1975A-E3CB-C643-91E5-FCAC04386A88}" type="slidenum">
              <a:rPr lang="en-GB" smtClean="0"/>
              <a:t>‹#›</a:t>
            </a:fld>
            <a:endParaRPr lang="en-GB"/>
          </a:p>
        </p:txBody>
      </p:sp>
    </p:spTree>
    <p:extLst>
      <p:ext uri="{BB962C8B-B14F-4D97-AF65-F5344CB8AC3E}">
        <p14:creationId xmlns:p14="http://schemas.microsoft.com/office/powerpoint/2010/main" val="4029192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A87069A-FC39-3F4A-825E-A86987F68C29}" type="datetimeFigureOut">
              <a:rPr lang="en-GB" smtClean="0"/>
              <a:t>12/01/2021</a:t>
            </a:fld>
            <a:endParaRPr lang="en-GB"/>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GB"/>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9AA1975A-E3CB-C643-91E5-FCAC04386A88}" type="slidenum">
              <a:rPr lang="en-GB" smtClean="0"/>
              <a:t>‹#›</a:t>
            </a:fld>
            <a:endParaRPr lang="en-GB"/>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429125298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GB"/>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A87069A-FC39-3F4A-825E-A86987F68C29}" type="datetimeFigureOut">
              <a:rPr lang="en-GB" smtClean="0"/>
              <a:t>12/01/2021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AA1975A-E3CB-C643-91E5-FCAC04386A88}" type="slidenum">
              <a:rPr lang="en-GB" smtClean="0"/>
              <a:t>‹#›</a:t>
            </a:fld>
            <a:endParaRPr lang="en-GB"/>
          </a:p>
        </p:txBody>
      </p:sp>
    </p:spTree>
    <p:extLst>
      <p:ext uri="{BB962C8B-B14F-4D97-AF65-F5344CB8AC3E}">
        <p14:creationId xmlns:p14="http://schemas.microsoft.com/office/powerpoint/2010/main" val="1595643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A87069A-FC39-3F4A-825E-A86987F68C29}" type="datetimeFigureOut">
              <a:rPr lang="en-GB" smtClean="0"/>
              <a:t>12/01/2021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AA1975A-E3CB-C643-91E5-FCAC04386A88}" type="slidenum">
              <a:rPr lang="en-GB" smtClean="0"/>
              <a:t>‹#›</a:t>
            </a:fld>
            <a:endParaRPr lang="en-GB"/>
          </a:p>
        </p:txBody>
      </p:sp>
    </p:spTree>
    <p:extLst>
      <p:ext uri="{BB962C8B-B14F-4D97-AF65-F5344CB8AC3E}">
        <p14:creationId xmlns:p14="http://schemas.microsoft.com/office/powerpoint/2010/main" val="644569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8A87069A-FC39-3F4A-825E-A86987F68C29}" type="datetimeFigureOut">
              <a:rPr lang="en-GB" smtClean="0"/>
              <a:t>12/01/2021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AA1975A-E3CB-C643-91E5-FCAC04386A88}" type="slidenum">
              <a:rPr lang="en-GB" smtClean="0"/>
              <a:t>‹#›</a:t>
            </a:fld>
            <a:endParaRPr lang="en-GB"/>
          </a:p>
        </p:txBody>
      </p:sp>
    </p:spTree>
    <p:extLst>
      <p:ext uri="{BB962C8B-B14F-4D97-AF65-F5344CB8AC3E}">
        <p14:creationId xmlns:p14="http://schemas.microsoft.com/office/powerpoint/2010/main" val="3512760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7069A-FC39-3F4A-825E-A86987F68C29}" type="datetimeFigureOut">
              <a:rPr lang="en-GB" smtClean="0"/>
              <a:t>12/01/2021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AA1975A-E3CB-C643-91E5-FCAC04386A88}" type="slidenum">
              <a:rPr lang="en-GB" smtClean="0"/>
              <a:t>‹#›</a:t>
            </a:fld>
            <a:endParaRPr lang="en-GB"/>
          </a:p>
        </p:txBody>
      </p:sp>
    </p:spTree>
    <p:extLst>
      <p:ext uri="{BB962C8B-B14F-4D97-AF65-F5344CB8AC3E}">
        <p14:creationId xmlns:p14="http://schemas.microsoft.com/office/powerpoint/2010/main" val="4290516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GB"/>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A87069A-FC39-3F4A-825E-A86987F68C29}" type="datetimeFigureOut">
              <a:rPr lang="en-GB" smtClean="0"/>
              <a:t>12/01/2021</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9AA1975A-E3CB-C643-91E5-FCAC04386A88}"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742010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GB"/>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A87069A-FC39-3F4A-825E-A86987F68C29}" type="datetimeFigureOut">
              <a:rPr lang="en-GB" smtClean="0"/>
              <a:t>12/01/2021</a:t>
            </a:fld>
            <a:endParaRPr lang="en-GB"/>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GB"/>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9AA1975A-E3CB-C643-91E5-FCAC04386A88}" type="slidenum">
              <a:rPr lang="en-GB" smtClean="0"/>
              <a:t>‹#›</a:t>
            </a:fld>
            <a:endParaRPr lang="en-GB"/>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79718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A87069A-FC39-3F4A-825E-A86987F68C29}" type="datetimeFigureOut">
              <a:rPr lang="en-GB" smtClean="0"/>
              <a:t>12/01/2021</a:t>
            </a:fld>
            <a:endParaRPr lang="en-GB"/>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GB"/>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9AA1975A-E3CB-C643-91E5-FCAC04386A88}" type="slidenum">
              <a:rPr lang="en-GB" smtClean="0"/>
              <a:t>‹#›</a:t>
            </a:fld>
            <a:endParaRPr lang="en-GB"/>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3093771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83B91B61-BFCA-4647-957E-A8269BE46F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7E1110-3C5C-C346-83F2-2DF1F2A77BA8}"/>
              </a:ext>
            </a:extLst>
          </p:cNvPr>
          <p:cNvSpPr>
            <a:spLocks noGrp="1"/>
          </p:cNvSpPr>
          <p:nvPr>
            <p:ph type="title"/>
          </p:nvPr>
        </p:nvSpPr>
        <p:spPr>
          <a:xfrm>
            <a:off x="5100824" y="685800"/>
            <a:ext cx="6176776" cy="1485900"/>
          </a:xfrm>
        </p:spPr>
        <p:txBody>
          <a:bodyPr>
            <a:normAutofit/>
          </a:bodyPr>
          <a:lstStyle/>
          <a:p>
            <a:r>
              <a:rPr lang="en-GB" dirty="0"/>
              <a:t>TCO opening</a:t>
            </a:r>
          </a:p>
        </p:txBody>
      </p:sp>
      <p:pic>
        <p:nvPicPr>
          <p:cNvPr id="5" name="Content Placeholder 4" descr="A picture containing indoor&#10;&#10;Description automatically generated">
            <a:extLst>
              <a:ext uri="{FF2B5EF4-FFF2-40B4-BE49-F238E27FC236}">
                <a16:creationId xmlns:a16="http://schemas.microsoft.com/office/drawing/2014/main" id="{F94CF418-7D3F-7647-B422-86D79B8146B4}"/>
              </a:ext>
            </a:extLst>
          </p:cNvPr>
          <p:cNvPicPr>
            <a:picLocks noChangeAspect="1"/>
          </p:cNvPicPr>
          <p:nvPr/>
        </p:nvPicPr>
        <p:blipFill rotWithShape="1">
          <a:blip r:embed="rId2"/>
          <a:srcRect b="14969"/>
          <a:stretch/>
        </p:blipFill>
        <p:spPr>
          <a:xfrm rot="5400000">
            <a:off x="-1242228" y="1242227"/>
            <a:ext cx="6858000" cy="4373546"/>
          </a:xfrm>
          <a:prstGeom prst="rect">
            <a:avLst/>
          </a:prstGeom>
        </p:spPr>
      </p:pic>
      <p:sp>
        <p:nvSpPr>
          <p:cNvPr id="16" name="Rectangle 15">
            <a:extLst>
              <a:ext uri="{FF2B5EF4-FFF2-40B4-BE49-F238E27FC236}">
                <a16:creationId xmlns:a16="http://schemas.microsoft.com/office/drawing/2014/main" id="{92D1D7C6-1C89-420C-8D35-483654167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Content Placeholder 8">
            <a:extLst>
              <a:ext uri="{FF2B5EF4-FFF2-40B4-BE49-F238E27FC236}">
                <a16:creationId xmlns:a16="http://schemas.microsoft.com/office/drawing/2014/main" id="{168DB011-FD95-4CC0-AEDC-0822F286E6CC}"/>
              </a:ext>
            </a:extLst>
          </p:cNvPr>
          <p:cNvSpPr>
            <a:spLocks noGrp="1"/>
          </p:cNvSpPr>
          <p:nvPr>
            <p:ph idx="1"/>
          </p:nvPr>
        </p:nvSpPr>
        <p:spPr>
          <a:xfrm>
            <a:off x="5058215" y="1428750"/>
            <a:ext cx="6261993" cy="5429250"/>
          </a:xfrm>
        </p:spPr>
        <p:txBody>
          <a:bodyPr>
            <a:noAutofit/>
          </a:bodyPr>
          <a:lstStyle/>
          <a:p>
            <a:pPr marL="0" indent="0" algn="ctr">
              <a:buNone/>
            </a:pPr>
            <a:r>
              <a:rPr lang="en-US" sz="1600" b="1" dirty="0"/>
              <a:t>Still to be done:</a:t>
            </a:r>
          </a:p>
          <a:p>
            <a:r>
              <a:rPr lang="en-US" sz="1600" dirty="0"/>
              <a:t>Remove: last plywood layer and the primary membrane</a:t>
            </a:r>
          </a:p>
          <a:p>
            <a:r>
              <a:rPr lang="en-US" sz="1600" dirty="0"/>
              <a:t>Cover the lateral sides of the TCO to protect the cryostat insulation</a:t>
            </a:r>
          </a:p>
          <a:p>
            <a:pPr marL="0" indent="0" algn="ctr">
              <a:buNone/>
            </a:pPr>
            <a:r>
              <a:rPr lang="en-US" sz="1600" b="1" dirty="0"/>
              <a:t>Plan:</a:t>
            </a:r>
          </a:p>
          <a:p>
            <a:r>
              <a:rPr lang="en-US" sz="1600" dirty="0"/>
              <a:t>Work will resume on February 8</a:t>
            </a:r>
            <a:r>
              <a:rPr lang="en-US" sz="1600" baseline="30000" dirty="0"/>
              <a:t>th</a:t>
            </a:r>
            <a:r>
              <a:rPr lang="en-US" sz="1600" dirty="0"/>
              <a:t> (COVID-19 restriction)</a:t>
            </a:r>
          </a:p>
          <a:p>
            <a:r>
              <a:rPr lang="en-US" sz="1600" dirty="0"/>
              <a:t>TCO fully removed by ~ middle of February: </a:t>
            </a:r>
            <a:r>
              <a:rPr lang="en-US" sz="1600" b="1" u="sng" dirty="0"/>
              <a:t>access from clean-room</a:t>
            </a:r>
          </a:p>
          <a:p>
            <a:r>
              <a:rPr lang="en-US" sz="1600" dirty="0"/>
              <a:t>4 technicians available to work on the TCO and the detector’s removal</a:t>
            </a:r>
          </a:p>
          <a:p>
            <a:r>
              <a:rPr lang="en-US" sz="1600" dirty="0"/>
              <a:t>Removal coordinated by Daniela and Bill (daily meetings)</a:t>
            </a:r>
          </a:p>
          <a:p>
            <a:r>
              <a:rPr lang="en-US" sz="1600" dirty="0"/>
              <a:t>No activities related to the new detectors until the decommissioning is over and the clean room is “clean” and fully operational again (probably ~ April 15</a:t>
            </a:r>
            <a:r>
              <a:rPr lang="en-US" sz="1600" baseline="30000" dirty="0"/>
              <a:t>th</a:t>
            </a:r>
            <a:r>
              <a:rPr lang="en-US" sz="1600" dirty="0"/>
              <a:t>)</a:t>
            </a:r>
          </a:p>
          <a:p>
            <a:r>
              <a:rPr lang="en-US" sz="1600" dirty="0"/>
              <a:t>Consortia experts welcome for the tests of the removed detectors and for preparation for storage and/or shipping</a:t>
            </a:r>
          </a:p>
        </p:txBody>
      </p:sp>
    </p:spTree>
    <p:extLst>
      <p:ext uri="{BB962C8B-B14F-4D97-AF65-F5344CB8AC3E}">
        <p14:creationId xmlns:p14="http://schemas.microsoft.com/office/powerpoint/2010/main" val="30620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27233C-961B-434E-B01E-430B4ED9A423}"/>
              </a:ext>
            </a:extLst>
          </p:cNvPr>
          <p:cNvSpPr>
            <a:spLocks noGrp="1"/>
          </p:cNvSpPr>
          <p:nvPr>
            <p:ph type="title"/>
          </p:nvPr>
        </p:nvSpPr>
        <p:spPr/>
        <p:txBody>
          <a:bodyPr/>
          <a:lstStyle/>
          <a:p>
            <a:r>
              <a:rPr lang="en-GB" dirty="0"/>
              <a:t>Tentative plan</a:t>
            </a:r>
          </a:p>
        </p:txBody>
      </p:sp>
      <p:pic>
        <p:nvPicPr>
          <p:cNvPr id="5" name="Picture 4" descr="A picture containing table&#10;&#10;Description automatically generated">
            <a:extLst>
              <a:ext uri="{FF2B5EF4-FFF2-40B4-BE49-F238E27FC236}">
                <a16:creationId xmlns:a16="http://schemas.microsoft.com/office/drawing/2014/main" id="{E2DDC575-5994-B242-95B5-B4C60495A056}"/>
              </a:ext>
            </a:extLst>
          </p:cNvPr>
          <p:cNvPicPr>
            <a:picLocks noChangeAspect="1"/>
          </p:cNvPicPr>
          <p:nvPr/>
        </p:nvPicPr>
        <p:blipFill rotWithShape="1">
          <a:blip r:embed="rId2"/>
          <a:srcRect t="16783"/>
          <a:stretch/>
        </p:blipFill>
        <p:spPr>
          <a:xfrm>
            <a:off x="1597373" y="2774731"/>
            <a:ext cx="8445729" cy="3950163"/>
          </a:xfrm>
          <a:prstGeom prst="rect">
            <a:avLst/>
          </a:prstGeom>
        </p:spPr>
      </p:pic>
      <p:sp>
        <p:nvSpPr>
          <p:cNvPr id="6" name="Rounded Rectangle 5">
            <a:extLst>
              <a:ext uri="{FF2B5EF4-FFF2-40B4-BE49-F238E27FC236}">
                <a16:creationId xmlns:a16="http://schemas.microsoft.com/office/drawing/2014/main" id="{E4E2C1AA-CEEA-C246-A31D-5666F32D57CB}"/>
              </a:ext>
            </a:extLst>
          </p:cNvPr>
          <p:cNvSpPr/>
          <p:nvPr/>
        </p:nvSpPr>
        <p:spPr>
          <a:xfrm>
            <a:off x="4998124" y="415952"/>
            <a:ext cx="6489684" cy="20255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From now until ~ February 15</a:t>
            </a:r>
            <a:r>
              <a:rPr lang="en-GB" baseline="30000" dirty="0"/>
              <a:t>th</a:t>
            </a:r>
            <a:r>
              <a:rPr lang="en-GB" dirty="0"/>
              <a:t>: </a:t>
            </a:r>
          </a:p>
          <a:p>
            <a:pPr marL="285750" indent="-285750">
              <a:buFont typeface="Arial" panose="020B0604020202020204" pitchFamily="34" charset="0"/>
              <a:buChar char="•"/>
            </a:pPr>
            <a:r>
              <a:rPr lang="en-GB" sz="1400" dirty="0"/>
              <a:t>Get all necessary information from the consortia</a:t>
            </a:r>
          </a:p>
          <a:p>
            <a:pPr marL="285750" indent="-285750">
              <a:buFont typeface="Arial" panose="020B0604020202020204" pitchFamily="34" charset="0"/>
              <a:buChar char="•"/>
            </a:pPr>
            <a:r>
              <a:rPr lang="en-GB" sz="1400" dirty="0"/>
              <a:t>Make a list of all tools present at CERN</a:t>
            </a:r>
          </a:p>
          <a:p>
            <a:pPr marL="285750" indent="-285750">
              <a:buFont typeface="Arial" panose="020B0604020202020204" pitchFamily="34" charset="0"/>
              <a:buChar char="•"/>
            </a:pPr>
            <a:r>
              <a:rPr lang="en-GB" sz="1400" dirty="0"/>
              <a:t>Finalize the decommissioning procedures</a:t>
            </a:r>
          </a:p>
          <a:p>
            <a:pPr marL="285750" indent="-285750">
              <a:buFont typeface="Arial" panose="020B0604020202020204" pitchFamily="34" charset="0"/>
              <a:buChar char="•"/>
            </a:pPr>
            <a:r>
              <a:rPr lang="en-GB" sz="1400" dirty="0"/>
              <a:t>Prepare the documentation for the safety assessment to be approved by CERN Safety</a:t>
            </a:r>
          </a:p>
          <a:p>
            <a:pPr marL="285750" indent="-285750">
              <a:buFont typeface="Arial" panose="020B0604020202020204" pitchFamily="34" charset="0"/>
              <a:buChar char="•"/>
            </a:pPr>
            <a:r>
              <a:rPr lang="en-GB" sz="1400" dirty="0"/>
              <a:t>Inspection through manholes if required</a:t>
            </a:r>
          </a:p>
          <a:p>
            <a:pPr marL="285750" indent="-285750">
              <a:buFont typeface="Arial" panose="020B0604020202020204" pitchFamily="34" charset="0"/>
              <a:buChar char="•"/>
            </a:pPr>
            <a:r>
              <a:rPr lang="en-GB" sz="1400" dirty="0"/>
              <a:t>Remove external parts on top of the cryostat</a:t>
            </a:r>
          </a:p>
        </p:txBody>
      </p:sp>
      <p:sp>
        <p:nvSpPr>
          <p:cNvPr id="3" name="TextBox 2">
            <a:extLst>
              <a:ext uri="{FF2B5EF4-FFF2-40B4-BE49-F238E27FC236}">
                <a16:creationId xmlns:a16="http://schemas.microsoft.com/office/drawing/2014/main" id="{4C06D800-6566-B443-A13D-D2698771219F}"/>
              </a:ext>
            </a:extLst>
          </p:cNvPr>
          <p:cNvSpPr txBox="1"/>
          <p:nvPr/>
        </p:nvSpPr>
        <p:spPr>
          <a:xfrm>
            <a:off x="3769273" y="3726768"/>
            <a:ext cx="1154419" cy="646331"/>
          </a:xfrm>
          <a:prstGeom prst="rect">
            <a:avLst/>
          </a:prstGeom>
          <a:solidFill>
            <a:schemeClr val="bg1"/>
          </a:solidFill>
        </p:spPr>
        <p:txBody>
          <a:bodyPr wrap="square" rtlCol="0">
            <a:spAutoFit/>
          </a:bodyPr>
          <a:lstStyle/>
          <a:p>
            <a:pPr algn="ctr"/>
            <a:r>
              <a:rPr lang="en-GB" sz="1200" dirty="0"/>
              <a:t>Re-install the rail system in the clean room</a:t>
            </a:r>
          </a:p>
        </p:txBody>
      </p:sp>
    </p:spTree>
    <p:extLst>
      <p:ext uri="{BB962C8B-B14F-4D97-AF65-F5344CB8AC3E}">
        <p14:creationId xmlns:p14="http://schemas.microsoft.com/office/powerpoint/2010/main" val="5486391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7E96AC-1EF3-1846-BE35-174048053EAB}"/>
              </a:ext>
            </a:extLst>
          </p:cNvPr>
          <p:cNvSpPr>
            <a:spLocks noGrp="1"/>
          </p:cNvSpPr>
          <p:nvPr>
            <p:ph type="title"/>
          </p:nvPr>
        </p:nvSpPr>
        <p:spPr>
          <a:xfrm>
            <a:off x="1371600" y="685800"/>
            <a:ext cx="9601200" cy="754117"/>
          </a:xfrm>
        </p:spPr>
        <p:txBody>
          <a:bodyPr>
            <a:normAutofit fontScale="90000"/>
          </a:bodyPr>
          <a:lstStyle/>
          <a:p>
            <a:r>
              <a:rPr lang="en-GB" dirty="0"/>
              <a:t>Visual check with photos and inspections</a:t>
            </a:r>
          </a:p>
        </p:txBody>
      </p:sp>
      <p:sp>
        <p:nvSpPr>
          <p:cNvPr id="3" name="Content Placeholder 2">
            <a:extLst>
              <a:ext uri="{FF2B5EF4-FFF2-40B4-BE49-F238E27FC236}">
                <a16:creationId xmlns:a16="http://schemas.microsoft.com/office/drawing/2014/main" id="{32C037D1-A27F-E245-BCA5-0AF47A7D5F88}"/>
              </a:ext>
            </a:extLst>
          </p:cNvPr>
          <p:cNvSpPr>
            <a:spLocks noGrp="1"/>
          </p:cNvSpPr>
          <p:nvPr>
            <p:ph idx="1"/>
          </p:nvPr>
        </p:nvSpPr>
        <p:spPr>
          <a:xfrm>
            <a:off x="1371600" y="1638300"/>
            <a:ext cx="9601200" cy="3581400"/>
          </a:xfrm>
        </p:spPr>
        <p:txBody>
          <a:bodyPr>
            <a:normAutofit fontScale="77500" lnSpcReduction="20000"/>
          </a:bodyPr>
          <a:lstStyle/>
          <a:p>
            <a:pPr marL="457200" lvl="1" indent="0" fontAlgn="b">
              <a:buNone/>
            </a:pPr>
            <a:r>
              <a:rPr lang="en-GB" sz="2100" b="1" dirty="0">
                <a:solidFill>
                  <a:srgbClr val="000000"/>
                </a:solidFill>
              </a:rPr>
              <a:t>APA</a:t>
            </a:r>
          </a:p>
          <a:p>
            <a:pPr marL="742950" lvl="1" indent="-285750" fontAlgn="b">
              <a:buFont typeface="Wingdings" pitchFamily="2" charset="2"/>
              <a:buChar char="§"/>
            </a:pPr>
            <a:r>
              <a:rPr lang="en-GB" dirty="0">
                <a:solidFill>
                  <a:srgbClr val="000000"/>
                </a:solidFill>
              </a:rPr>
              <a:t>Connections at the top and bottom of the APAs, relative positions, cable strain relief, cold cables etc</a:t>
            </a:r>
          </a:p>
          <a:p>
            <a:pPr marL="742950" lvl="1" indent="-285750" fontAlgn="b">
              <a:buFont typeface="Wingdings" pitchFamily="2" charset="2"/>
              <a:buChar char="§"/>
            </a:pPr>
            <a:r>
              <a:rPr lang="en-GB" dirty="0">
                <a:solidFill>
                  <a:srgbClr val="000000"/>
                </a:solidFill>
              </a:rPr>
              <a:t>APA with bias voltage connection problem:</a:t>
            </a:r>
            <a:r>
              <a:rPr lang="en-GB" dirty="0"/>
              <a:t> document the cable connection of the grid plane bias cable on APA3 before removal</a:t>
            </a:r>
          </a:p>
          <a:p>
            <a:pPr marL="742950" lvl="1" indent="-285750" fontAlgn="b">
              <a:buFont typeface="Wingdings" pitchFamily="2" charset="2"/>
              <a:buChar char="§"/>
            </a:pPr>
            <a:r>
              <a:rPr lang="en-GB" dirty="0"/>
              <a:t>Probe and document the resistivity of the shorted electron diverter channel before APA removal.  This could possibly be done now on top of the cryostat on the corresponding CE feedthrough.</a:t>
            </a:r>
          </a:p>
          <a:p>
            <a:pPr marL="457200" lvl="1" indent="0" fontAlgn="b">
              <a:buNone/>
            </a:pPr>
            <a:r>
              <a:rPr lang="en-GB" sz="2100" b="1" dirty="0">
                <a:solidFill>
                  <a:srgbClr val="000000"/>
                </a:solidFill>
              </a:rPr>
              <a:t>Cold and warm electronics</a:t>
            </a:r>
          </a:p>
          <a:p>
            <a:pPr marL="742950" lvl="1" indent="-285750" fontAlgn="b">
              <a:buFont typeface="Wingdings" pitchFamily="2" charset="2"/>
              <a:buChar char="§"/>
            </a:pPr>
            <a:r>
              <a:rPr lang="en-GB" dirty="0">
                <a:solidFill>
                  <a:srgbClr val="000000"/>
                </a:solidFill>
              </a:rPr>
              <a:t>FEMB with issues to be inspected  and then sent back to BNL (needed list and instruction on how to remove them)</a:t>
            </a:r>
          </a:p>
          <a:p>
            <a:pPr marL="742950" lvl="1" indent="-285750" fontAlgn="b">
              <a:buFont typeface="Wingdings" pitchFamily="2" charset="2"/>
              <a:buChar char="§"/>
            </a:pPr>
            <a:r>
              <a:rPr lang="en-GB" dirty="0">
                <a:solidFill>
                  <a:srgbClr val="000000"/>
                </a:solidFill>
              </a:rPr>
              <a:t>All 6 flanges + warm electronics crates to be inspected and sent back to BNL</a:t>
            </a:r>
          </a:p>
          <a:p>
            <a:pPr marL="457200" lvl="1" indent="0" fontAlgn="b">
              <a:buNone/>
            </a:pPr>
            <a:r>
              <a:rPr lang="en-GB" sz="2100" b="1" dirty="0">
                <a:solidFill>
                  <a:srgbClr val="000000"/>
                </a:solidFill>
              </a:rPr>
              <a:t>HV</a:t>
            </a:r>
          </a:p>
          <a:p>
            <a:pPr marL="742950" lvl="1" indent="-285750" fontAlgn="b">
              <a:buFont typeface="Wingdings" pitchFamily="2" charset="2"/>
              <a:buChar char="§"/>
            </a:pPr>
            <a:r>
              <a:rPr lang="en-FR" dirty="0"/>
              <a:t>Perform a high resolution video scan of the EWFC surface on the upper half of the upstream EWFC near the beam plug to see if there are any unusual features that could have caused the streamers.</a:t>
            </a:r>
          </a:p>
          <a:p>
            <a:pPr marL="742950" lvl="1" indent="-285750" fontAlgn="b">
              <a:buFont typeface="Wingdings" pitchFamily="2" charset="2"/>
              <a:buChar char="§"/>
            </a:pPr>
            <a:r>
              <a:rPr lang="en-GB" dirty="0"/>
              <a:t>Perform visual and high resolution video scan of the upstream top left (and right)  FC modules , where most of the streamers were taking place </a:t>
            </a:r>
          </a:p>
          <a:p>
            <a:pPr marL="742950" lvl="1" indent="-285750" fontAlgn="b">
              <a:buFont typeface="Wingdings" pitchFamily="2" charset="2"/>
              <a:buChar char="§"/>
            </a:pPr>
            <a:r>
              <a:rPr lang="en-GB" dirty="0"/>
              <a:t>Inspect the failed FC termination cable connection (BL-US-EW, BL-UP-TOP)</a:t>
            </a:r>
          </a:p>
          <a:p>
            <a:pPr marL="742950" lvl="1" indent="-285750" fontAlgn="b">
              <a:buFont typeface="Wingdings" pitchFamily="2" charset="2"/>
              <a:buChar char="§"/>
            </a:pPr>
            <a:endParaRPr lang="en-GB" dirty="0"/>
          </a:p>
          <a:p>
            <a:endParaRPr lang="en-GB" dirty="0"/>
          </a:p>
        </p:txBody>
      </p:sp>
      <p:sp>
        <p:nvSpPr>
          <p:cNvPr id="4" name="TextBox 3">
            <a:extLst>
              <a:ext uri="{FF2B5EF4-FFF2-40B4-BE49-F238E27FC236}">
                <a16:creationId xmlns:a16="http://schemas.microsoft.com/office/drawing/2014/main" id="{67D9F698-EB87-4143-BB5B-1DCBE6A4C5C0}"/>
              </a:ext>
            </a:extLst>
          </p:cNvPr>
          <p:cNvSpPr txBox="1"/>
          <p:nvPr/>
        </p:nvSpPr>
        <p:spPr>
          <a:xfrm>
            <a:off x="1776436" y="5328745"/>
            <a:ext cx="9399240" cy="954107"/>
          </a:xfrm>
          <a:prstGeom prst="rect">
            <a:avLst/>
          </a:prstGeom>
          <a:solidFill>
            <a:schemeClr val="bg2"/>
          </a:solidFill>
          <a:ln w="19050">
            <a:solidFill>
              <a:srgbClr val="C00000"/>
            </a:solidFill>
          </a:ln>
        </p:spPr>
        <p:txBody>
          <a:bodyPr wrap="none" rtlCol="0">
            <a:spAutoFit/>
          </a:bodyPr>
          <a:lstStyle/>
          <a:p>
            <a:pPr algn="ctr"/>
            <a:r>
              <a:rPr lang="en-FR" dirty="0"/>
              <a:t> </a:t>
            </a:r>
            <a:r>
              <a:rPr lang="en-FR" sz="2000" dirty="0"/>
              <a:t>When to do the visual checks</a:t>
            </a:r>
            <a:r>
              <a:rPr lang="en-US" sz="2000" dirty="0"/>
              <a:t> and inspections of the internal parts</a:t>
            </a:r>
            <a:r>
              <a:rPr lang="en-FR" sz="2000" dirty="0"/>
              <a:t>?</a:t>
            </a:r>
          </a:p>
          <a:p>
            <a:pPr marL="285750" indent="-285750" algn="ctr">
              <a:buFont typeface="Arial" panose="020B0604020202020204" pitchFamily="34" charset="0"/>
              <a:buChar char="•"/>
            </a:pPr>
            <a:r>
              <a:rPr lang="en-GB" dirty="0"/>
              <a:t>S</a:t>
            </a:r>
            <a:r>
              <a:rPr lang="en-FR" dirty="0"/>
              <a:t>ome top parts could be reached from a scissor lift placed outside the TCO</a:t>
            </a:r>
          </a:p>
          <a:p>
            <a:pPr marL="285750" indent="-285750" algn="ctr">
              <a:buFont typeface="Arial" panose="020B0604020202020204" pitchFamily="34" charset="0"/>
              <a:buChar char="•"/>
            </a:pPr>
            <a:r>
              <a:rPr lang="en-FR" dirty="0"/>
              <a:t>The remaining top parts will have to wait until we can place a scaffolding inside the cryostat </a:t>
            </a:r>
          </a:p>
        </p:txBody>
      </p:sp>
    </p:spTree>
    <p:extLst>
      <p:ext uri="{BB962C8B-B14F-4D97-AF65-F5344CB8AC3E}">
        <p14:creationId xmlns:p14="http://schemas.microsoft.com/office/powerpoint/2010/main" val="156425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2890C-26FC-2840-8A1A-3983FA92E59E}"/>
              </a:ext>
            </a:extLst>
          </p:cNvPr>
          <p:cNvSpPr>
            <a:spLocks noGrp="1"/>
          </p:cNvSpPr>
          <p:nvPr>
            <p:ph type="title"/>
          </p:nvPr>
        </p:nvSpPr>
        <p:spPr/>
        <p:txBody>
          <a:bodyPr/>
          <a:lstStyle/>
          <a:p>
            <a:r>
              <a:rPr lang="en-GB" dirty="0"/>
              <a:t>Tests</a:t>
            </a:r>
          </a:p>
        </p:txBody>
      </p:sp>
      <p:sp>
        <p:nvSpPr>
          <p:cNvPr id="3" name="Content Placeholder 2">
            <a:extLst>
              <a:ext uri="{FF2B5EF4-FFF2-40B4-BE49-F238E27FC236}">
                <a16:creationId xmlns:a16="http://schemas.microsoft.com/office/drawing/2014/main" id="{0EA3577B-DC16-A74E-99D4-7EA12F1E74B8}"/>
              </a:ext>
            </a:extLst>
          </p:cNvPr>
          <p:cNvSpPr>
            <a:spLocks noGrp="1"/>
          </p:cNvSpPr>
          <p:nvPr>
            <p:ph idx="1"/>
          </p:nvPr>
        </p:nvSpPr>
        <p:spPr>
          <a:xfrm>
            <a:off x="1371600" y="1820009"/>
            <a:ext cx="9601200" cy="4668714"/>
          </a:xfrm>
        </p:spPr>
        <p:txBody>
          <a:bodyPr>
            <a:normAutofit fontScale="77500" lnSpcReduction="20000"/>
          </a:bodyPr>
          <a:lstStyle/>
          <a:p>
            <a:pPr fontAlgn="b"/>
            <a:r>
              <a:rPr lang="en-GB" sz="2500" b="1" dirty="0">
                <a:solidFill>
                  <a:srgbClr val="000000"/>
                </a:solidFill>
              </a:rPr>
              <a:t>APA-7 in the cold box</a:t>
            </a:r>
          </a:p>
          <a:p>
            <a:pPr lvl="1" fontAlgn="b"/>
            <a:r>
              <a:rPr lang="en-GB" sz="2300" dirty="0">
                <a:solidFill>
                  <a:srgbClr val="000000"/>
                </a:solidFill>
              </a:rPr>
              <a:t>Do we need additional tests?</a:t>
            </a:r>
          </a:p>
          <a:p>
            <a:pPr fontAlgn="b"/>
            <a:r>
              <a:rPr lang="en-GB" sz="2500" b="1" dirty="0">
                <a:solidFill>
                  <a:srgbClr val="000000"/>
                </a:solidFill>
              </a:rPr>
              <a:t>Wire tension / relaxation. Same test as in 2017-18 </a:t>
            </a:r>
          </a:p>
          <a:p>
            <a:pPr lvl="1" fontAlgn="b"/>
            <a:r>
              <a:rPr lang="en-GB" sz="2300" dirty="0">
                <a:solidFill>
                  <a:srgbClr val="000000"/>
                </a:solidFill>
              </a:rPr>
              <a:t>2 APA (high tension and low tension), if not possible at least one.</a:t>
            </a:r>
          </a:p>
          <a:p>
            <a:pPr lvl="1" fontAlgn="b"/>
            <a:r>
              <a:rPr lang="en-GB" sz="2300" dirty="0">
                <a:solidFill>
                  <a:srgbClr val="000000"/>
                </a:solidFill>
              </a:rPr>
              <a:t>work to be done outside the cryostat </a:t>
            </a:r>
          </a:p>
          <a:p>
            <a:pPr lvl="1" fontAlgn="b"/>
            <a:r>
              <a:rPr lang="en-GB" sz="2300" dirty="0">
                <a:solidFill>
                  <a:srgbClr val="000000"/>
                </a:solidFill>
              </a:rPr>
              <a:t>One should be kept for future reference (i.e. wire tension evolution (CERN or Daresbury?)) </a:t>
            </a:r>
          </a:p>
          <a:p>
            <a:pPr fontAlgn="b"/>
            <a:r>
              <a:rPr lang="en-GB" sz="2500" b="1" dirty="0">
                <a:solidFill>
                  <a:srgbClr val="000000"/>
                </a:solidFill>
              </a:rPr>
              <a:t>APA Dead, flaky, noisy channel</a:t>
            </a:r>
          </a:p>
          <a:p>
            <a:pPr lvl="1" fontAlgn="b"/>
            <a:r>
              <a:rPr lang="en-GB" sz="2300" dirty="0">
                <a:solidFill>
                  <a:srgbClr val="000000"/>
                </a:solidFill>
              </a:rPr>
              <a:t>Problem between the end of the wire and the input of the CE</a:t>
            </a:r>
          </a:p>
          <a:p>
            <a:pPr marL="98298" indent="-171450" fontAlgn="b"/>
            <a:r>
              <a:rPr lang="en-GB" sz="2700" b="1" dirty="0">
                <a:solidFill>
                  <a:srgbClr val="000000"/>
                </a:solidFill>
              </a:rPr>
              <a:t>     </a:t>
            </a:r>
            <a:r>
              <a:rPr lang="en-GB" sz="2500" b="1" dirty="0">
                <a:solidFill>
                  <a:srgbClr val="000000"/>
                </a:solidFill>
              </a:rPr>
              <a:t>CPA Panels in the cold box</a:t>
            </a:r>
          </a:p>
          <a:p>
            <a:pPr lvl="1"/>
            <a:r>
              <a:rPr lang="en-FR" sz="2500" dirty="0"/>
              <a:t>Cold test CPA panels in the cold box to evaluate deformation in the cold (NP04 data have shown evidence of misalignment between CPA columns in the cold. We need to develop a procedure to move the problematic pairs of the CPA columns into the cold box to verify and quantify the deformation).  </a:t>
            </a:r>
          </a:p>
          <a:p>
            <a:pPr lvl="1"/>
            <a:r>
              <a:rPr lang="en-FR" sz="2500" dirty="0"/>
              <a:t>A second test is preferred with added alignment pins installed.</a:t>
            </a:r>
          </a:p>
          <a:p>
            <a:pPr marL="457200" lvl="1" indent="0">
              <a:buNone/>
            </a:pPr>
            <a:endParaRPr lang="en-FR" b="1" dirty="0"/>
          </a:p>
          <a:p>
            <a:endParaRPr lang="en-FR" dirty="0"/>
          </a:p>
          <a:p>
            <a:pPr marL="628650" lvl="1" indent="-171450" fontAlgn="b"/>
            <a:endParaRPr lang="en-GB" dirty="0">
              <a:solidFill>
                <a:srgbClr val="000000"/>
              </a:solidFill>
            </a:endParaRPr>
          </a:p>
          <a:p>
            <a:pPr marL="171450" indent="-171450" fontAlgn="b"/>
            <a:endParaRPr lang="en-GB" dirty="0">
              <a:solidFill>
                <a:srgbClr val="000000"/>
              </a:solidFill>
            </a:endParaRPr>
          </a:p>
          <a:p>
            <a:endParaRPr lang="en-GB" dirty="0"/>
          </a:p>
        </p:txBody>
      </p:sp>
    </p:spTree>
    <p:extLst>
      <p:ext uri="{BB962C8B-B14F-4D97-AF65-F5344CB8AC3E}">
        <p14:creationId xmlns:p14="http://schemas.microsoft.com/office/powerpoint/2010/main" val="358893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2D30E-E2CA-EA4E-890C-27759E44FA42}"/>
              </a:ext>
            </a:extLst>
          </p:cNvPr>
          <p:cNvSpPr>
            <a:spLocks noGrp="1"/>
          </p:cNvSpPr>
          <p:nvPr>
            <p:ph type="title"/>
          </p:nvPr>
        </p:nvSpPr>
        <p:spPr/>
        <p:txBody>
          <a:bodyPr/>
          <a:lstStyle/>
          <a:p>
            <a:r>
              <a:rPr lang="en-GB" dirty="0"/>
              <a:t>List of parts to be saved or discarded</a:t>
            </a:r>
          </a:p>
        </p:txBody>
      </p:sp>
      <p:sp>
        <p:nvSpPr>
          <p:cNvPr id="3" name="Content Placeholder 2">
            <a:extLst>
              <a:ext uri="{FF2B5EF4-FFF2-40B4-BE49-F238E27FC236}">
                <a16:creationId xmlns:a16="http://schemas.microsoft.com/office/drawing/2014/main" id="{A91FF6E1-F3B0-B24F-9EC4-548E73FBF0F3}"/>
              </a:ext>
            </a:extLst>
          </p:cNvPr>
          <p:cNvSpPr>
            <a:spLocks noGrp="1"/>
          </p:cNvSpPr>
          <p:nvPr>
            <p:ph idx="1"/>
          </p:nvPr>
        </p:nvSpPr>
        <p:spPr/>
        <p:txBody>
          <a:bodyPr/>
          <a:lstStyle/>
          <a:p>
            <a:r>
              <a:rPr lang="en-GB" dirty="0"/>
              <a:t>APAs: keep at least one  for future reference (remaining ones kept as a historic pieces?)</a:t>
            </a:r>
          </a:p>
          <a:p>
            <a:r>
              <a:rPr lang="en-GB" dirty="0"/>
              <a:t>Cold and warm electronics: sent back to BNL (what to do with internal cables??)</a:t>
            </a:r>
          </a:p>
          <a:p>
            <a:r>
              <a:rPr lang="en-GB" dirty="0"/>
              <a:t>HV: got detailed list of what to save and what to discard (including beam plug)</a:t>
            </a:r>
          </a:p>
          <a:p>
            <a:r>
              <a:rPr lang="en-GB" dirty="0"/>
              <a:t>CALCI: save all instrumentation as in principle it can be re-used (send all purity monitor back for improvements)</a:t>
            </a:r>
          </a:p>
          <a:p>
            <a:r>
              <a:rPr lang="en-GB" dirty="0"/>
              <a:t>PD: 2 ARAPUCAs,  (</a:t>
            </a:r>
            <a:r>
              <a:rPr lang="en-GB" dirty="0" err="1"/>
              <a:t>fiber</a:t>
            </a:r>
            <a:r>
              <a:rPr lang="en-GB" dirty="0"/>
              <a:t> for diffusers, electronics, feedthroughs ???)</a:t>
            </a:r>
          </a:p>
          <a:p>
            <a:r>
              <a:rPr lang="en-GB" dirty="0"/>
              <a:t>External cables should be removed or kept???</a:t>
            </a:r>
          </a:p>
          <a:p>
            <a:r>
              <a:rPr lang="en-GB" dirty="0"/>
              <a:t>…….</a:t>
            </a:r>
          </a:p>
        </p:txBody>
      </p:sp>
    </p:spTree>
    <p:extLst>
      <p:ext uri="{BB962C8B-B14F-4D97-AF65-F5344CB8AC3E}">
        <p14:creationId xmlns:p14="http://schemas.microsoft.com/office/powerpoint/2010/main" val="1414923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1AF21-92E1-CD47-8003-AE14D21AD8DD}"/>
              </a:ext>
            </a:extLst>
          </p:cNvPr>
          <p:cNvSpPr>
            <a:spLocks noGrp="1"/>
          </p:cNvSpPr>
          <p:nvPr>
            <p:ph type="title"/>
          </p:nvPr>
        </p:nvSpPr>
        <p:spPr/>
        <p:txBody>
          <a:bodyPr/>
          <a:lstStyle/>
          <a:p>
            <a:r>
              <a:rPr lang="en-US" dirty="0"/>
              <a:t>Procedures</a:t>
            </a:r>
            <a:endParaRPr lang="en-FR" dirty="0"/>
          </a:p>
        </p:txBody>
      </p:sp>
      <p:sp>
        <p:nvSpPr>
          <p:cNvPr id="3" name="Content Placeholder 2">
            <a:extLst>
              <a:ext uri="{FF2B5EF4-FFF2-40B4-BE49-F238E27FC236}">
                <a16:creationId xmlns:a16="http://schemas.microsoft.com/office/drawing/2014/main" id="{E4BF5540-79A7-6543-AEEE-657CC62C762E}"/>
              </a:ext>
            </a:extLst>
          </p:cNvPr>
          <p:cNvSpPr>
            <a:spLocks noGrp="1"/>
          </p:cNvSpPr>
          <p:nvPr>
            <p:ph idx="1"/>
          </p:nvPr>
        </p:nvSpPr>
        <p:spPr/>
        <p:txBody>
          <a:bodyPr/>
          <a:lstStyle/>
          <a:p>
            <a:r>
              <a:rPr lang="en-US" dirty="0"/>
              <a:t>Need written detailed procedures for the removal of the various parts especially if it cannot be done by the detector experts…</a:t>
            </a:r>
            <a:endParaRPr lang="en-FR" dirty="0"/>
          </a:p>
        </p:txBody>
      </p:sp>
    </p:spTree>
    <p:extLst>
      <p:ext uri="{BB962C8B-B14F-4D97-AF65-F5344CB8AC3E}">
        <p14:creationId xmlns:p14="http://schemas.microsoft.com/office/powerpoint/2010/main" val="1306298523"/>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otalTime>424</TotalTime>
  <Words>717</Words>
  <Application>Microsoft Office PowerPoint</Application>
  <PresentationFormat>Widescreen</PresentationFormat>
  <Paragraphs>60</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Franklin Gothic Book</vt:lpstr>
      <vt:lpstr>Wingdings</vt:lpstr>
      <vt:lpstr>Crop</vt:lpstr>
      <vt:lpstr>TCO opening</vt:lpstr>
      <vt:lpstr>Tentative plan</vt:lpstr>
      <vt:lpstr>Visual check with photos and inspections</vt:lpstr>
      <vt:lpstr>Tests</vt:lpstr>
      <vt:lpstr>List of parts to be saved or discarded</vt:lpstr>
      <vt:lpstr>Procedures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TCO opening</dc:title>
  <dc:creator>Daniela Macina</dc:creator>
  <cp:lastModifiedBy>Daniela Macina</cp:lastModifiedBy>
  <cp:revision>37</cp:revision>
  <dcterms:created xsi:type="dcterms:W3CDTF">2021-01-10T17:35:24Z</dcterms:created>
  <dcterms:modified xsi:type="dcterms:W3CDTF">2021-01-12T12:35:40Z</dcterms:modified>
</cp:coreProperties>
</file>