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A2A2-4360-4DE2-8B38-6429E5105C95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AC468-73CC-40DD-A053-641E12D14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068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A2A2-4360-4DE2-8B38-6429E5105C95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AC468-73CC-40DD-A053-641E12D14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942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A2A2-4360-4DE2-8B38-6429E5105C95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AC468-73CC-40DD-A053-641E12D14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987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A2A2-4360-4DE2-8B38-6429E5105C95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AC468-73CC-40DD-A053-641E12D14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400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A2A2-4360-4DE2-8B38-6429E5105C95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AC468-73CC-40DD-A053-641E12D14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650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A2A2-4360-4DE2-8B38-6429E5105C95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AC468-73CC-40DD-A053-641E12D14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70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A2A2-4360-4DE2-8B38-6429E5105C95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AC468-73CC-40DD-A053-641E12D14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383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A2A2-4360-4DE2-8B38-6429E5105C95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AC468-73CC-40DD-A053-641E12D14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598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A2A2-4360-4DE2-8B38-6429E5105C95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AC468-73CC-40DD-A053-641E12D14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585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A2A2-4360-4DE2-8B38-6429E5105C95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AC468-73CC-40DD-A053-641E12D14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464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A2A2-4360-4DE2-8B38-6429E5105C95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0AC468-73CC-40DD-A053-641E12D14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902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DA2A2-4360-4DE2-8B38-6429E5105C95}" type="datetimeFigureOut">
              <a:rPr lang="en-GB" smtClean="0"/>
              <a:t>20/01/2021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AC468-73CC-40DD-A053-641E12D148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595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ndico.uu.se/event/515/contributions/767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RF systems for muon cooling</a:t>
            </a:r>
            <a:br>
              <a:rPr lang="en-US" dirty="0"/>
            </a:br>
            <a:r>
              <a:rPr lang="en-US" dirty="0"/>
              <a:t>discussion on possible activities and directions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Alexej Grudiev</a:t>
            </a:r>
          </a:p>
          <a:p>
            <a:r>
              <a:rPr lang="en-US" dirty="0"/>
              <a:t>11/12/2020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2719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activities and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Collect parameters for all RF cavities. Complete table together with Muon cooling WG (Chris):</a:t>
            </a:r>
          </a:p>
          <a:p>
            <a:pPr lvl="1"/>
            <a:r>
              <a:rPr lang="en-US" dirty="0"/>
              <a:t>Voltage, frequency, length, gradient, beam aperture/window, …</a:t>
            </a:r>
          </a:p>
          <a:p>
            <a:r>
              <a:rPr lang="en-US" dirty="0"/>
              <a:t>Practical design of some cavities at different frequencies, dimensions, </a:t>
            </a:r>
            <a:r>
              <a:rPr lang="en-US" dirty="0" err="1"/>
              <a:t>etc</a:t>
            </a:r>
            <a:r>
              <a:rPr lang="en-US" dirty="0"/>
              <a:t> to have a concept for all possible cavities covering the table above</a:t>
            </a:r>
          </a:p>
          <a:p>
            <a:pPr lvl="1"/>
            <a:r>
              <a:rPr lang="en-US" dirty="0"/>
              <a:t>Starting point MICE 200 MHz cavity</a:t>
            </a:r>
          </a:p>
          <a:p>
            <a:pPr lvl="1"/>
            <a:r>
              <a:rPr lang="en-US" dirty="0"/>
              <a:t>RF parameters, RF power and cooling requirements, …</a:t>
            </a:r>
          </a:p>
          <a:p>
            <a:pPr lvl="1"/>
            <a:r>
              <a:rPr lang="en-US" dirty="0"/>
              <a:t>Gas-filled versus vacuum cavities, High magnetic field</a:t>
            </a:r>
          </a:p>
          <a:p>
            <a:r>
              <a:rPr lang="en-US" dirty="0"/>
              <a:t>Improvement of the current concept (MICE 200 MHz cavity) to achieve highest gradient in realistic cavity</a:t>
            </a:r>
          </a:p>
          <a:p>
            <a:pPr lvl="1"/>
            <a:r>
              <a:rPr lang="en-US" dirty="0"/>
              <a:t>Materials (Cu, Be, Al …, Hard Cu ?)</a:t>
            </a:r>
          </a:p>
          <a:p>
            <a:pPr lvl="1"/>
            <a:r>
              <a:rPr lang="en-US" dirty="0"/>
              <a:t>Operation at Cryogenic temperatures: ~70K: </a:t>
            </a:r>
          </a:p>
          <a:p>
            <a:r>
              <a:rPr lang="en-US" dirty="0"/>
              <a:t>Assessment of impact of higher (than 25 MV/m) gradient on cavity design, facility layout, power consumption, efficiency, …</a:t>
            </a:r>
          </a:p>
          <a:p>
            <a:r>
              <a:rPr lang="en-US" dirty="0"/>
              <a:t>Design, construction and testing of prototype cavities </a:t>
            </a:r>
          </a:p>
          <a:p>
            <a:r>
              <a:rPr lang="en-US" dirty="0"/>
              <a:t>Design and construction of a test stand</a:t>
            </a:r>
          </a:p>
          <a:p>
            <a:r>
              <a:rPr lang="en-US" dirty="0"/>
              <a:t>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3701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advantages of operation at cryogenic temperatures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384" y="1690688"/>
            <a:ext cx="6510130" cy="44862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Operation at Cryogenic temperatures: ~70K. Improves electrical, thermal and mechanical properties of Cu and other materials</a:t>
            </a:r>
          </a:p>
          <a:p>
            <a:pPr lvl="1"/>
            <a:r>
              <a:rPr lang="en-US" dirty="0"/>
              <a:t>Reduction of RF losses, increase of Q0, less RF power needed</a:t>
            </a:r>
          </a:p>
          <a:p>
            <a:pPr lvl="1"/>
            <a:r>
              <a:rPr lang="en-US" dirty="0"/>
              <a:t>Better mechanical properties: Increase in fatigue strength, higher gradient</a:t>
            </a:r>
          </a:p>
          <a:p>
            <a:pPr lvl="1"/>
            <a:r>
              <a:rPr lang="en-US" dirty="0"/>
              <a:t>Increase of thermal conductivity, more efficient cooling system, higher </a:t>
            </a:r>
          </a:p>
          <a:p>
            <a:pPr marL="457200" lvl="1" indent="0">
              <a:buNone/>
            </a:pPr>
            <a:r>
              <a:rPr lang="en-US" dirty="0"/>
              <a:t>   gradient</a:t>
            </a:r>
          </a:p>
          <a:p>
            <a:pPr lvl="1"/>
            <a:r>
              <a:rPr lang="en-US" dirty="0"/>
              <a:t>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8148" y="1027906"/>
            <a:ext cx="4486275" cy="32289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7070" y="4218877"/>
            <a:ext cx="3004930" cy="26383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407" y="4986400"/>
            <a:ext cx="3354663" cy="183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038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747" y="0"/>
            <a:ext cx="10515600" cy="13255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747" y="106054"/>
            <a:ext cx="10515600" cy="4351338"/>
          </a:xfrm>
        </p:spPr>
        <p:txBody>
          <a:bodyPr>
            <a:normAutofit/>
          </a:bodyPr>
          <a:lstStyle/>
          <a:p>
            <a:r>
              <a:rPr lang="en-GB" sz="2400" dirty="0">
                <a:hlinkClick r:id="rId2"/>
              </a:rPr>
              <a:t>ARIES Workshop on Energy Efficient RF (18-20 June 2019) · (</a:t>
            </a:r>
            <a:r>
              <a:rPr lang="en-GB" sz="2400" dirty="0" err="1">
                <a:hlinkClick r:id="rId2"/>
              </a:rPr>
              <a:t>Indico</a:t>
            </a:r>
            <a:r>
              <a:rPr lang="en-GB" sz="2400" dirty="0">
                <a:hlinkClick r:id="rId2"/>
              </a:rPr>
              <a:t>) (uu.se)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491514"/>
            <a:ext cx="9351035" cy="61577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52431" t="19671" b="9416"/>
          <a:stretch/>
        </p:blipFill>
        <p:spPr>
          <a:xfrm>
            <a:off x="9213011" y="3347049"/>
            <a:ext cx="2978989" cy="270869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8404" y="1125535"/>
            <a:ext cx="2886226" cy="2168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596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262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RF systems for muon cooling discussion on possible activities and directions</vt:lpstr>
      <vt:lpstr>Possible activities and directions</vt:lpstr>
      <vt:lpstr>Possible advantages of operation at cryogenic temperatures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systems for muon cooling discussion on</dc:title>
  <dc:creator>Alexej Grudiev</dc:creator>
  <cp:lastModifiedBy>Alexej Grudiev</cp:lastModifiedBy>
  <cp:revision>60</cp:revision>
  <dcterms:created xsi:type="dcterms:W3CDTF">2020-12-11T08:13:33Z</dcterms:created>
  <dcterms:modified xsi:type="dcterms:W3CDTF">2021-01-20T12:56:12Z</dcterms:modified>
</cp:coreProperties>
</file>