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68" r:id="rId16"/>
    <p:sldId id="271" r:id="rId17"/>
    <p:sldId id="272" r:id="rId18"/>
    <p:sldId id="274" r:id="rId19"/>
    <p:sldId id="273" r:id="rId20"/>
    <p:sldId id="275" r:id="rId21"/>
    <p:sldId id="276" r:id="rId22"/>
    <p:sldId id="278" r:id="rId23"/>
    <p:sldId id="279" r:id="rId24"/>
    <p:sldId id="277" r:id="rId25"/>
    <p:sldId id="280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DC8B9-4E02-4CF2-A277-8B00EC73ACF5}" type="datetimeFigureOut">
              <a:rPr lang="sr-Latn-CS" smtClean="0"/>
              <a:pPr/>
              <a:t>14.1.2021.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4BB25-6865-41D4-9A7F-EF7CCCAE43EC}" type="slidenum">
              <a:rPr lang="bs-Latn-BA" smtClean="0"/>
              <a:pPr/>
              <a:t>‹#›</a:t>
            </a:fld>
            <a:endParaRPr lang="bs-Latn-B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4BB25-6865-41D4-9A7F-EF7CCCAE43EC}" type="slidenum">
              <a:rPr lang="bs-Latn-BA" smtClean="0"/>
              <a:pPr/>
              <a:t>19</a:t>
            </a:fld>
            <a:endParaRPr lang="bs-Latn-B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1/14/2021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ri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505200"/>
            <a:ext cx="7772400" cy="1829761"/>
          </a:xfrm>
        </p:spPr>
        <p:txBody>
          <a:bodyPr/>
          <a:lstStyle/>
          <a:p>
            <a:pPr algn="l"/>
            <a:r>
              <a:rPr lang="bs-Latn-BA" dirty="0" smtClean="0">
                <a:solidFill>
                  <a:schemeClr val="tx1"/>
                </a:solidFill>
              </a:rPr>
              <a:t>Teorijska pozadina radioterapije</a:t>
            </a:r>
            <a:endParaRPr lang="bs-Latn-BA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58296"/>
            <a:ext cx="7772400" cy="1199704"/>
          </a:xfrm>
        </p:spPr>
        <p:txBody>
          <a:bodyPr/>
          <a:lstStyle/>
          <a:p>
            <a:pPr algn="l"/>
            <a:r>
              <a:rPr lang="bs-Latn-BA" dirty="0" smtClean="0">
                <a:solidFill>
                  <a:schemeClr val="tx1"/>
                </a:solidFill>
              </a:rPr>
              <a:t>Ibrahimović Amra</a:t>
            </a:r>
            <a:endParaRPr lang="bs-Latn-B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Dva razloga zašto se ulaže u razvoj čestične radioterapije:</a:t>
            </a:r>
          </a:p>
          <a:p>
            <a:pPr marL="624078" indent="-514350">
              <a:buFont typeface="+mj-lt"/>
              <a:buAutoNum type="arabicPeriod"/>
            </a:pPr>
            <a:r>
              <a:rPr lang="bs-Latn-BA" dirty="0" smtClean="0"/>
              <a:t>Hadroni i čestice prekidaju </a:t>
            </a:r>
            <a:r>
              <a:rPr lang="bs-Latn-BA" b="1" dirty="0" smtClean="0"/>
              <a:t>oba lanca DNK </a:t>
            </a:r>
            <a:r>
              <a:rPr lang="bs-Latn-BA" dirty="0" smtClean="0"/>
              <a:t>čime se sprječavaju mutacije</a:t>
            </a:r>
          </a:p>
          <a:p>
            <a:pPr marL="624078" indent="-514350">
              <a:buFont typeface="+mj-lt"/>
              <a:buAutoNum type="arabicPeriod"/>
            </a:pPr>
            <a:r>
              <a:rPr lang="bs-Latn-BA" dirty="0" smtClean="0"/>
              <a:t>Imaju snagu da unište </a:t>
            </a:r>
            <a:r>
              <a:rPr lang="bs-Latn-BA" b="1" dirty="0" smtClean="0"/>
              <a:t>radiorezistentne</a:t>
            </a:r>
            <a:r>
              <a:rPr lang="bs-Latn-BA" dirty="0" smtClean="0"/>
              <a:t> tumore 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s-Latn-BA" dirty="0" smtClean="0"/>
              <a:t>RBE (Relativna biološka efikasnost)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006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b="1" dirty="0" smtClean="0"/>
              <a:t>RBE </a:t>
            </a:r>
            <a:r>
              <a:rPr lang="bs-Latn-BA" dirty="0" smtClean="0"/>
              <a:t>– </a:t>
            </a:r>
            <a:r>
              <a:rPr lang="bs-Latn-BA" u="sng" dirty="0" smtClean="0"/>
              <a:t>Relativna biološka efikasnost </a:t>
            </a:r>
            <a:r>
              <a:rPr lang="bs-Latn-BA" dirty="0" smtClean="0"/>
              <a:t>predstavlja poređenje količine štete u organizmu. Ovim faktorom se pokazuje kolika doza pravi </a:t>
            </a:r>
            <a:r>
              <a:rPr lang="bs-Latn-BA" u="sng" dirty="0" smtClean="0"/>
              <a:t>istu štetu </a:t>
            </a:r>
            <a:r>
              <a:rPr lang="bs-Latn-BA" dirty="0" smtClean="0"/>
              <a:t>kao neko referentno zračenje(npr. X-zračenje ili Co60 gama zračenje)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1219200"/>
            <a:ext cx="342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600" dirty="0" smtClean="0"/>
              <a:t>Zračenje koje ostavlja više energije po jedinici puta pravi više jonizacija na jednom regionu, a zračenje koje ostavlja malo energije po jedinici puta tj. Pravi manje jonizacija stvara veću štetu jer će jonizacije biti raširene izvan željenog regiona te tako više šteti organu/tkivu.</a:t>
            </a:r>
          </a:p>
          <a:p>
            <a:endParaRPr lang="bs-Latn-B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505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Zračenje koje ima nizak prenos energije</a:t>
            </a:r>
            <a:endParaRPr lang="bs-Latn-B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35052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400" dirty="0" smtClean="0"/>
              <a:t>Zračenje koje ima visok prenos energije</a:t>
            </a:r>
            <a:endParaRPr lang="bs-Latn-BA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512956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Fantomi</a:t>
            </a:r>
            <a:endParaRPr lang="bs-Latn-B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8077200" cy="346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90600" y="5334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Fantom za CT od pleksiglasa</a:t>
            </a:r>
            <a:endParaRPr lang="bs-Latn-BA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3340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Vodeni radioterapijski fantom</a:t>
            </a:r>
            <a:endParaRPr lang="bs-Latn-B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Fantomi se koriste u radioterapiji i dijagnostici kako bi se provjeravali parametri masine i snopa, jer fantomi simuliraju ljudsko tijelo.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Planiranje radioterapijskog tretmana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SSD-udaljenost od izvora do površine kože</a:t>
            </a:r>
          </a:p>
          <a:p>
            <a:r>
              <a:rPr lang="bs-Latn-BA" dirty="0" smtClean="0"/>
              <a:t>SAD-udaljenost od izvora do izocentra</a:t>
            </a:r>
          </a:p>
          <a:p>
            <a:r>
              <a:rPr lang="bs-Latn-BA" dirty="0" smtClean="0"/>
              <a:t>IZOCENTAR-centar tumora kroz koji prolazi osa rotacije aparata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Ključne riječi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19400" y="990600"/>
            <a:ext cx="6324600" cy="5867400"/>
          </a:xfrm>
        </p:spPr>
        <p:txBody>
          <a:bodyPr>
            <a:normAutofit/>
          </a:bodyPr>
          <a:lstStyle/>
          <a:p>
            <a:r>
              <a:rPr lang="bs-Latn-BA" sz="1800" dirty="0" smtClean="0"/>
              <a:t>Kako zračenje upada u pacijenta ono počinje da interaguje sa njim. 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1800" dirty="0" smtClean="0"/>
              <a:t>Raspodjela doze po dubini u fantomu se mjeri detektorima zračenja.</a:t>
            </a:r>
          </a:p>
          <a:p>
            <a:pPr marL="365760" lvl="3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bs-Latn-BA" sz="1800" dirty="0" smtClean="0"/>
              <a:t>Distribucija doze po dubini sastoji se od familije krivih gdje svaka kriva predstavlja područje iste doze i najčešće je normalizovano na područje gdje se nalazi 100% doze ili gdje je maksimalna doza.</a:t>
            </a:r>
            <a:endParaRPr lang="bs-Latn-BA" sz="2000" dirty="0" smtClean="0"/>
          </a:p>
          <a:p>
            <a:r>
              <a:rPr lang="bs-Latn-BA" sz="1800" dirty="0" smtClean="0"/>
              <a:t>Ta interakcija zavisi od nekoliko faktora i svi se moraju uzeti u obzir prilikom planiranja terapijskog tretmana</a:t>
            </a:r>
            <a:r>
              <a:rPr lang="bs-Latn-BA" sz="2000" dirty="0" smtClean="0"/>
              <a:t>: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Energija snopa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Dubina karcinoma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Veličina polja 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Udaljenost od izvora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Kolimacije snopa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Oblik pacijenta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Prisutnost osjetljivih organa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Distribucija doze po dubini</a:t>
            </a:r>
            <a:endParaRPr lang="bs-Latn-BA" sz="3200" dirty="0"/>
          </a:p>
        </p:txBody>
      </p:sp>
      <p:pic>
        <p:nvPicPr>
          <p:cNvPr id="4" name="Picture 3" descr="photons.PNG"/>
          <p:cNvPicPr>
            <a:picLocks noChangeAspect="1"/>
          </p:cNvPicPr>
          <p:nvPr/>
        </p:nvPicPr>
        <p:blipFill>
          <a:blip r:embed="rId2"/>
          <a:srcRect t="1562" r="3248"/>
          <a:stretch>
            <a:fillRect/>
          </a:stretch>
        </p:blipFill>
        <p:spPr>
          <a:xfrm>
            <a:off x="473598" y="990600"/>
            <a:ext cx="2269602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x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86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Višestruka polja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19200"/>
            <a:ext cx="883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Najvažniji cilj planiranja tretmana je dostavljanje najveće doze u tumor, a najmanje u okolno tkivo. To se najbolje postiže korištenjem više polja iz različitih uglova, nego iz jednog.</a:t>
            </a:r>
          </a:p>
          <a:p>
            <a:endParaRPr lang="bs-Latn-BA" dirty="0" smtClean="0"/>
          </a:p>
          <a:p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209800"/>
            <a:ext cx="5029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u="sng" dirty="0" smtClean="0"/>
              <a:t>Strategija:</a:t>
            </a:r>
          </a:p>
          <a:p>
            <a:endParaRPr lang="bs-Latn-BA" u="sng" dirty="0" smtClean="0"/>
          </a:p>
          <a:p>
            <a:pPr marL="342900" indent="-342900">
              <a:buAutoNum type="alphaLcParenBoth"/>
            </a:pPr>
            <a:r>
              <a:rPr lang="bs-Latn-BA" dirty="0" smtClean="0"/>
              <a:t>Korištenje odgovarajuće veličine polja </a:t>
            </a:r>
          </a:p>
          <a:p>
            <a:pPr marL="342900" indent="-342900"/>
            <a:r>
              <a:rPr lang="bs-Latn-BA" dirty="0" smtClean="0"/>
              <a:t>(b) povećanjem broja polja</a:t>
            </a:r>
          </a:p>
          <a:p>
            <a:pPr marL="342900" indent="-342900"/>
            <a:r>
              <a:rPr lang="bs-Latn-BA" dirty="0" smtClean="0"/>
              <a:t>(c) odabirom odgovarajućih smjerova snopa</a:t>
            </a:r>
          </a:p>
          <a:p>
            <a:pPr marL="342900" indent="-342900"/>
            <a:r>
              <a:rPr lang="bs-Latn-BA" dirty="0" smtClean="0"/>
              <a:t>(d) mjenjanjem doprinosa doze od pojedinih polja</a:t>
            </a:r>
          </a:p>
          <a:p>
            <a:pPr marL="342900" indent="-342900"/>
            <a:r>
              <a:rPr lang="bs-Latn-BA" dirty="0" smtClean="0"/>
              <a:t>(e) korištenjem odgovarajuće energije snopa</a:t>
            </a:r>
          </a:p>
          <a:p>
            <a:pPr marL="342900" indent="-342900"/>
            <a:r>
              <a:rPr lang="bs-Latn-BA" dirty="0" smtClean="0"/>
              <a:t> (f) upotrebom oblikovanja snopa prema obliku tumora</a:t>
            </a:r>
            <a:endParaRPr lang="bs-Latn-BA" dirty="0"/>
          </a:p>
        </p:txBody>
      </p:sp>
      <p:pic>
        <p:nvPicPr>
          <p:cNvPr id="6" name="Picture 5" descr="2ptmc4.png"/>
          <p:cNvPicPr>
            <a:picLocks noChangeAspect="1"/>
          </p:cNvPicPr>
          <p:nvPr/>
        </p:nvPicPr>
        <p:blipFill>
          <a:blip r:embed="rId2"/>
          <a:srcRect l="43333" t="17391" r="11667" b="9981"/>
          <a:stretch>
            <a:fillRect/>
          </a:stretch>
        </p:blipFill>
        <p:spPr>
          <a:xfrm>
            <a:off x="4724400" y="1828800"/>
            <a:ext cx="41148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bs-Latn-BA" dirty="0" smtClean="0"/>
          </a:p>
          <a:p>
            <a:r>
              <a:rPr lang="bs-Latn-BA" dirty="0" smtClean="0"/>
              <a:t> Razlika između stacionarne i rotacione terapije je što u rotacionoj terapiji tretmanski snop kontinuirano kruži oko pacijenta, a kod stacionarne zrači samo u određenim položaijima.</a:t>
            </a:r>
          </a:p>
          <a:p>
            <a:r>
              <a:rPr lang="bs-Latn-BA" dirty="0" smtClean="0"/>
              <a:t>U obje vrste centar rotacije mašine je u tumoru unutar pacijenta i to mjesto se zove izocentar.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Stacionarna i rotaciona radioterapija</a:t>
            </a:r>
            <a:endParaRPr lang="bs-Latn-BA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772400" cy="868362"/>
          </a:xfrm>
        </p:spPr>
        <p:txBody>
          <a:bodyPr>
            <a:noAutofit/>
          </a:bodyPr>
          <a:lstStyle/>
          <a:p>
            <a:r>
              <a:rPr lang="bs-Latn-BA" sz="3200" dirty="0" smtClean="0"/>
              <a:t>VOI (volumen od interesa) i margine</a:t>
            </a:r>
            <a:endParaRPr lang="bs-Latn-BA" sz="3200" dirty="0"/>
          </a:p>
        </p:txBody>
      </p:sp>
      <p:pic>
        <p:nvPicPr>
          <p:cNvPr id="4" name="Picture 3" descr="GTV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524000"/>
            <a:ext cx="4338319" cy="3200399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2438400" y="762000"/>
            <a:ext cx="2438400" cy="10668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GTV</a:t>
            </a:r>
            <a:r>
              <a:rPr lang="bs-Latn-BA" sz="1400" dirty="0" smtClean="0"/>
              <a:t>-je tačna lokacija tumora</a:t>
            </a:r>
            <a:endParaRPr lang="bs-Latn-BA" sz="1400" dirty="0"/>
          </a:p>
        </p:txBody>
      </p:sp>
      <p:sp>
        <p:nvSpPr>
          <p:cNvPr id="7" name="Cloud 6"/>
          <p:cNvSpPr/>
          <p:nvPr/>
        </p:nvSpPr>
        <p:spPr>
          <a:xfrm>
            <a:off x="5638800" y="609600"/>
            <a:ext cx="3130715" cy="175215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 sz="1400" b="1" dirty="0" smtClean="0">
              <a:solidFill>
                <a:schemeClr val="tx1"/>
              </a:solidFill>
            </a:endParaRPr>
          </a:p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CTV</a:t>
            </a:r>
            <a:r>
              <a:rPr lang="bs-Latn-BA" sz="1400" dirty="0" smtClean="0"/>
              <a:t>- dodatna margina sadrži primarni tumor i neki drugi organ oko njega kojeg je zahvatio tumor</a:t>
            </a:r>
            <a:endParaRPr lang="bs-Latn-BA" sz="1400" dirty="0"/>
          </a:p>
        </p:txBody>
      </p:sp>
      <p:sp>
        <p:nvSpPr>
          <p:cNvPr id="8" name="Cloud 7"/>
          <p:cNvSpPr/>
          <p:nvPr/>
        </p:nvSpPr>
        <p:spPr>
          <a:xfrm>
            <a:off x="5984423" y="2743200"/>
            <a:ext cx="3159577" cy="198311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ITV</a:t>
            </a:r>
            <a:r>
              <a:rPr lang="bs-Latn-BA" sz="1400" dirty="0" smtClean="0"/>
              <a:t>-dodatna margina koja uzima u obzir pomjeranje organa i promjene u veličini</a:t>
            </a:r>
            <a:endParaRPr lang="bs-Latn-BA" sz="1400" dirty="0"/>
          </a:p>
        </p:txBody>
      </p:sp>
      <p:sp>
        <p:nvSpPr>
          <p:cNvPr id="9" name="Cloud 8"/>
          <p:cNvSpPr/>
          <p:nvPr/>
        </p:nvSpPr>
        <p:spPr>
          <a:xfrm>
            <a:off x="3581400" y="47244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PTV</a:t>
            </a:r>
            <a:r>
              <a:rPr lang="bs-Latn-BA" sz="1400" dirty="0" smtClean="0"/>
              <a:t>- margina koja uzima u obzir pomjeranje pacijenta i nesavršenosti mašine i snopa</a:t>
            </a:r>
            <a:endParaRPr lang="bs-Latn-BA" sz="1400" dirty="0"/>
          </a:p>
        </p:txBody>
      </p:sp>
      <p:sp>
        <p:nvSpPr>
          <p:cNvPr id="10" name="Right Arrow 9"/>
          <p:cNvSpPr/>
          <p:nvPr/>
        </p:nvSpPr>
        <p:spPr>
          <a:xfrm rot="1092472">
            <a:off x="4990593" y="1012769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4" name="Right Arrow 13"/>
          <p:cNvSpPr/>
          <p:nvPr/>
        </p:nvSpPr>
        <p:spPr>
          <a:xfrm rot="4150969">
            <a:off x="8019981" y="2264941"/>
            <a:ext cx="685800" cy="3505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5" name="Right Arrow 14"/>
          <p:cNvSpPr/>
          <p:nvPr/>
        </p:nvSpPr>
        <p:spPr>
          <a:xfrm rot="8580454">
            <a:off x="6536864" y="4787813"/>
            <a:ext cx="882668" cy="494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sp>
        <p:nvSpPr>
          <p:cNvPr id="16" name="TextBox 15"/>
          <p:cNvSpPr txBox="1"/>
          <p:nvPr/>
        </p:nvSpPr>
        <p:spPr>
          <a:xfrm>
            <a:off x="0" y="1524000"/>
            <a:ext cx="281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/>
              <a:t>GTV- gross tumor volume</a:t>
            </a:r>
          </a:p>
          <a:p>
            <a:r>
              <a:rPr lang="bs-Latn-BA" sz="1400" dirty="0" smtClean="0"/>
              <a:t>CTV-clinical target volume</a:t>
            </a:r>
          </a:p>
          <a:p>
            <a:r>
              <a:rPr lang="bs-Latn-BA" sz="1400" dirty="0" smtClean="0"/>
              <a:t>ITV-internal target volume</a:t>
            </a:r>
          </a:p>
          <a:p>
            <a:r>
              <a:rPr lang="bs-Latn-BA" sz="1400" dirty="0" smtClean="0"/>
              <a:t>PTV-planing target volume</a:t>
            </a:r>
            <a:endParaRPr lang="bs-Latn-BA" sz="1400" dirty="0"/>
          </a:p>
        </p:txBody>
      </p:sp>
      <p:sp>
        <p:nvSpPr>
          <p:cNvPr id="17" name="Cloud 16"/>
          <p:cNvSpPr/>
          <p:nvPr/>
        </p:nvSpPr>
        <p:spPr>
          <a:xfrm>
            <a:off x="0" y="4495800"/>
            <a:ext cx="3048000" cy="21336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Organ at risk</a:t>
            </a:r>
            <a:r>
              <a:rPr lang="bs-Latn-BA" sz="1400" dirty="0" smtClean="0"/>
              <a:t>-prisutnost organa sa velikom osjetljivošću na zračenje</a:t>
            </a:r>
            <a:endParaRPr lang="bs-Latn-BA" sz="1400" dirty="0"/>
          </a:p>
        </p:txBody>
      </p:sp>
      <p:sp>
        <p:nvSpPr>
          <p:cNvPr id="18" name="Down Arrow 17"/>
          <p:cNvSpPr/>
          <p:nvPr/>
        </p:nvSpPr>
        <p:spPr>
          <a:xfrm rot="6188580">
            <a:off x="2879971" y="580160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bs-Latn-BA" sz="2000" dirty="0" smtClean="0"/>
              <a:t>Radioterapija je vrsta liječenja karcinomnih oboljenja ali </a:t>
            </a:r>
            <a:r>
              <a:rPr lang="bs-Latn-BA" sz="2000" dirty="0" smtClean="0"/>
              <a:t>i mnogih </a:t>
            </a:r>
            <a:r>
              <a:rPr lang="bs-Latn-BA" sz="2000" dirty="0" smtClean="0"/>
              <a:t>drugih bolesti</a:t>
            </a:r>
          </a:p>
          <a:p>
            <a:r>
              <a:rPr lang="bs-Latn-BA" sz="2000" dirty="0" smtClean="0"/>
              <a:t>U radioterapiji se koristi energetski snop (fotona, hadrona i jona) da bi se </a:t>
            </a:r>
            <a:r>
              <a:rPr lang="bs-Latn-BA" sz="2000" dirty="0" smtClean="0"/>
              <a:t>uništile </a:t>
            </a:r>
            <a:r>
              <a:rPr lang="bs-Latn-BA" sz="2000" dirty="0" smtClean="0"/>
              <a:t>kancerogene ćelije.</a:t>
            </a:r>
          </a:p>
          <a:p>
            <a:r>
              <a:rPr lang="bs-Latn-BA" sz="2000" dirty="0" smtClean="0"/>
              <a:t>Terapija sa može vršiti sa: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Elektronima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Fotonima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Hadronima (protoni i neutroni)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200" dirty="0" smtClean="0"/>
              <a:t>Teškim jonima (npr. Karbonskim jonima)</a:t>
            </a:r>
          </a:p>
          <a:p>
            <a:r>
              <a:rPr lang="bs-Latn-BA" sz="2000" dirty="0" smtClean="0"/>
              <a:t>Vrste radioterapije: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Eksternalna </a:t>
            </a:r>
            <a:r>
              <a:rPr lang="bs-Latn-BA" sz="2000" dirty="0" smtClean="0"/>
              <a:t>radioterapija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Brahiterapija</a:t>
            </a:r>
          </a:p>
          <a:p>
            <a:r>
              <a:rPr lang="bs-Latn-BA" sz="2400" dirty="0" smtClean="0"/>
              <a:t>Primjena radioterapije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U </a:t>
            </a:r>
            <a:r>
              <a:rPr lang="bs-Latn-BA" sz="2000" dirty="0" smtClean="0"/>
              <a:t>svrhu </a:t>
            </a:r>
            <a:r>
              <a:rPr lang="bs-Latn-BA" sz="2000" dirty="0" smtClean="0"/>
              <a:t>izlječenja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2000" dirty="0" smtClean="0"/>
              <a:t>U palijativne svrhe (tj. Ublažavanje bolova kod pacijenta, ne izlječenja)</a:t>
            </a:r>
          </a:p>
          <a:p>
            <a:pPr lvl="2">
              <a:buNone/>
            </a:pPr>
            <a:endParaRPr lang="bs-Latn-BA" sz="2000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 smtClean="0"/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Šta je radioterapija?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Maksimalna doza u meti-najveća doza koju primi neki dio ciljanog volumena</a:t>
            </a:r>
          </a:p>
          <a:p>
            <a:r>
              <a:rPr lang="bs-Latn-BA" dirty="0" smtClean="0"/>
              <a:t>Minimalna doza u meti-najmanja doza koju primi ciljani volumen</a:t>
            </a:r>
          </a:p>
          <a:p>
            <a:r>
              <a:rPr lang="bs-Latn-BA" dirty="0" smtClean="0"/>
              <a:t>Srednja doza u meti-ukoliko imamo nekoliko područja sa različitim dozama onda tražimo srednju vrijednost tih doza</a:t>
            </a: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sz="2000" dirty="0" smtClean="0"/>
              <a:t>Pozicioniranje i imobilizacija pacijenta zavisi od postavke tretmana i željene preciznosti.</a:t>
            </a:r>
          </a:p>
          <a:p>
            <a:r>
              <a:rPr lang="bs-Latn-BA" sz="2000" dirty="0" smtClean="0"/>
              <a:t>Imobilizacijski uređaji imaju dvije osnovne uloge:</a:t>
            </a:r>
          </a:p>
          <a:p>
            <a:pPr lvl="2">
              <a:buFont typeface="Wingdings" pitchFamily="2" charset="2"/>
              <a:buChar char="v"/>
            </a:pPr>
            <a:r>
              <a:rPr lang="bs-Latn-BA" sz="1800" dirty="0" smtClean="0"/>
              <a:t>Da imobiliziraju pacijenta u toku tretmana</a:t>
            </a:r>
          </a:p>
          <a:p>
            <a:pPr lvl="2">
              <a:buFont typeface="Wingdings" pitchFamily="2" charset="2"/>
              <a:buChar char="v"/>
            </a:pPr>
            <a:r>
              <a:rPr lang="bs-Latn-BA" sz="1800" dirty="0" smtClean="0"/>
              <a:t>Da se omogući najbolje očuvanje pozicije pacijenta od simulacije do tretmana ili između dva liječenja</a:t>
            </a:r>
          </a:p>
          <a:p>
            <a:r>
              <a:rPr lang="bs-Latn-BA" sz="2000" dirty="0" smtClean="0"/>
              <a:t>Neki imobilizacijski uređaji su maske, jastuci, kajševi, elastični pojasevi, vakumski uređaji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200" dirty="0" smtClean="0"/>
              <a:t>Pozicioniranje pacijenta i imobilizacija</a:t>
            </a:r>
            <a:endParaRPr lang="bs-Latn-BA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sk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304800"/>
            <a:ext cx="4825274" cy="4525962"/>
          </a:xfrm>
        </p:spPr>
      </p:pic>
      <p:sp>
        <p:nvSpPr>
          <p:cNvPr id="5" name="TextBox 4"/>
          <p:cNvSpPr txBox="1"/>
          <p:nvPr/>
        </p:nvSpPr>
        <p:spPr>
          <a:xfrm>
            <a:off x="2209800" y="49530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Imobilizacijska maska za glavu</a:t>
            </a:r>
            <a:endParaRPr lang="bs-Latn-BA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mobilizator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381000"/>
            <a:ext cx="7706801" cy="2905531"/>
          </a:xfrm>
        </p:spPr>
      </p:pic>
      <p:sp>
        <p:nvSpPr>
          <p:cNvPr id="5" name="TextBox 4"/>
          <p:cNvSpPr txBox="1"/>
          <p:nvPr/>
        </p:nvSpPr>
        <p:spPr>
          <a:xfrm>
            <a:off x="1981200" y="33528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dirty="0" smtClean="0"/>
              <a:t>Imobilizacijski jastuci</a:t>
            </a:r>
            <a:endParaRPr lang="bs-Latn-B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rmAutofit/>
          </a:bodyPr>
          <a:lstStyle/>
          <a:p>
            <a:r>
              <a:rPr lang="vi-VN" sz="2000" dirty="0" smtClean="0"/>
              <a:t>DVH pruža ne samo kvantitativne podatke s obzirom na to kolik</a:t>
            </a:r>
            <a:r>
              <a:rPr lang="bs-Latn-BA" sz="2000" dirty="0" smtClean="0"/>
              <a:t>a</a:t>
            </a:r>
            <a:r>
              <a:rPr lang="vi-VN" sz="2000" dirty="0" smtClean="0"/>
              <a:t> se doza apsorbira u </a:t>
            </a:r>
            <a:r>
              <a:rPr lang="bs-Latn-BA" sz="2000" dirty="0" smtClean="0"/>
              <a:t>nekom volumenu</a:t>
            </a:r>
            <a:r>
              <a:rPr lang="vi-VN" sz="2000" dirty="0" smtClean="0"/>
              <a:t>, već </a:t>
            </a:r>
            <a:r>
              <a:rPr lang="bs-Latn-BA" sz="2000" dirty="0" smtClean="0"/>
              <a:t>i </a:t>
            </a:r>
            <a:r>
              <a:rPr lang="vi-VN" sz="2000" dirty="0" smtClean="0"/>
              <a:t>s</a:t>
            </a:r>
            <a:r>
              <a:rPr lang="bs-Latn-BA" sz="2000" dirty="0" smtClean="0"/>
              <a:t>umira</a:t>
            </a:r>
            <a:r>
              <a:rPr lang="vi-VN" sz="2000" dirty="0" smtClean="0"/>
              <a:t> cijelu raspodjelu doze u jednu krivu za svaku anatomsku strukturu od interesa.</a:t>
            </a:r>
            <a:endParaRPr lang="bs-Latn-B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715962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DVH-dose volume histogram</a:t>
            </a:r>
            <a:endParaRPr lang="bs-Latn-BA" dirty="0"/>
          </a:p>
        </p:txBody>
      </p:sp>
      <p:pic>
        <p:nvPicPr>
          <p:cNvPr id="4" name="Picture 3" descr="DVH.png"/>
          <p:cNvPicPr>
            <a:picLocks noChangeAspect="1"/>
          </p:cNvPicPr>
          <p:nvPr/>
        </p:nvPicPr>
        <p:blipFill>
          <a:blip r:embed="rId2"/>
          <a:srcRect l="7500" t="9980" r="8333" b="35178"/>
          <a:stretch>
            <a:fillRect/>
          </a:stretch>
        </p:blipFill>
        <p:spPr>
          <a:xfrm>
            <a:off x="0" y="2362200"/>
            <a:ext cx="9144000" cy="334978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bs-Latn-BA" sz="1800" b="1" dirty="0" smtClean="0"/>
              <a:t>3D Konformalna radioterapija</a:t>
            </a:r>
            <a:r>
              <a:rPr lang="bs-Latn-BA" sz="1800" dirty="0" smtClean="0"/>
              <a:t>-Pod trodimenzionalnom konformnom radioterapijom (3-D CRT) podrazumijevamo tretmane koji se temelje na trodimenzionalnim anatomskim informacijama i koriste lijekove koji se podudaraju što je više moguće s ciljanim volumenom kako bi se tumor dao odgovarajuću dozu i minimalnu moguća doza u normalno tkivo.</a:t>
            </a:r>
          </a:p>
          <a:p>
            <a:r>
              <a:rPr lang="bs-Latn-BA" sz="1800" b="1" dirty="0" smtClean="0"/>
              <a:t>Radioterapija moduliranjem intenziteta</a:t>
            </a:r>
            <a:r>
              <a:rPr lang="bs-Latn-BA" sz="1800" dirty="0" smtClean="0"/>
              <a:t>-Izraz zračenje modulirano intenzitetom (IMRT) odnosi se na tehniku zračenja u kojoj se pacijentu dovodi nejednak intenzitet zračenja iz bilo kojeg položaja liječenja radi optimizacije raspodjele doze.</a:t>
            </a:r>
          </a:p>
          <a:p>
            <a:r>
              <a:rPr lang="bs-Latn-BA" sz="1800" b="1" dirty="0" smtClean="0"/>
              <a:t>Stereotaktna radiohirurgija</a:t>
            </a:r>
            <a:r>
              <a:rPr lang="bs-Latn-BA" sz="1800" dirty="0" smtClean="0"/>
              <a:t>-Podrazumjeva dostavljanje kompletne doze jednom frakcijom u predjelu glave. </a:t>
            </a:r>
          </a:p>
          <a:p>
            <a:r>
              <a:rPr lang="bs-Latn-BA" sz="1800" b="1" dirty="0" smtClean="0"/>
              <a:t>Stereotaktna radioterapija</a:t>
            </a:r>
            <a:r>
              <a:rPr lang="bs-Latn-BA" sz="1800" dirty="0" smtClean="0"/>
              <a:t>-Podrazumjeva dostavljanje ove doze u frakcijama. Obje koriste vrlo tanke snopove zbog ekstremne preciznosti.</a:t>
            </a:r>
          </a:p>
          <a:p>
            <a:r>
              <a:rPr lang="bs-Latn-BA" sz="1800" b="1" dirty="0" smtClean="0"/>
              <a:t>Slikom vođena radioterapija</a:t>
            </a:r>
            <a:r>
              <a:rPr lang="bs-Latn-BA" sz="1800" dirty="0" smtClean="0"/>
              <a:t>-Može se definisati kao postupak radioterapije koja koristi slikovne metode u različitim fazama procesa: pribavljanje podataka o pacijentu, planiranje liječenja, simulacija liječenja, postavljanje pacijenta i lokalizacija pacijenta prije i za vrijeme liječenja.</a:t>
            </a:r>
          </a:p>
          <a:p>
            <a:endParaRPr lang="bs-Latn-BA" sz="1800" dirty="0" smtClean="0"/>
          </a:p>
          <a:p>
            <a:endParaRPr lang="bs-Latn-BA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Moderne metode radioterapije</a:t>
            </a:r>
            <a:endParaRPr lang="bs-Latn-BA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352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HVALA NA PAŽNJI !!!</a:t>
            </a:r>
            <a:endParaRPr lang="bs-Latn-BA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1935163"/>
          </a:xfrm>
        </p:spPr>
        <p:txBody>
          <a:bodyPr>
            <a:normAutofit lnSpcReduction="10000"/>
          </a:bodyPr>
          <a:lstStyle/>
          <a:p>
            <a:r>
              <a:rPr lang="bs-Latn-BA" dirty="0" smtClean="0"/>
              <a:t>Dijagnostičke pretrage se vrše na aparatima kao što su: 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CT(Kopjuterizirana Tomografija) 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PET(Pozitronska Emisiona Tomografija)</a:t>
            </a:r>
          </a:p>
          <a:p>
            <a:pPr lvl="2">
              <a:buFont typeface="Wingdings" pitchFamily="2" charset="2"/>
              <a:buChar char="v"/>
            </a:pPr>
            <a:r>
              <a:rPr lang="bs-Latn-BA" dirty="0" smtClean="0"/>
              <a:t>MRI (Slikanje Magnetnom Rezonancom)</a:t>
            </a:r>
          </a:p>
          <a:p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Kako se karcinom detektuje?</a:t>
            </a:r>
            <a:endParaRPr lang="bs-Latn-BA" sz="3200" dirty="0"/>
          </a:p>
        </p:txBody>
      </p:sp>
      <p:pic>
        <p:nvPicPr>
          <p:cNvPr id="4" name="Picture 3" descr="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429000"/>
            <a:ext cx="2581275" cy="1771650"/>
          </a:xfrm>
          <a:prstGeom prst="rect">
            <a:avLst/>
          </a:prstGeom>
        </p:spPr>
      </p:pic>
      <p:pic>
        <p:nvPicPr>
          <p:cNvPr id="5" name="Picture 4" descr="P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00" y="3429000"/>
            <a:ext cx="2514600" cy="1800225"/>
          </a:xfrm>
          <a:prstGeom prst="rect">
            <a:avLst/>
          </a:prstGeom>
        </p:spPr>
      </p:pic>
      <p:pic>
        <p:nvPicPr>
          <p:cNvPr id="6" name="Picture 5" descr="MR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429000"/>
            <a:ext cx="2619375" cy="1819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52578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CT slika (anatomska, dobivena x-zračenjem</a:t>
            </a:r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PET slika (metabolička, dobivena pomoću beta emitera)</a:t>
            </a:r>
            <a:endParaRPr lang="bs-Latn-BA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52578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1600" dirty="0" smtClean="0"/>
              <a:t>MRI slika (anatomska, dobivena interakcijom sa magnetnim poljem)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smtClean="0"/>
              <a:t>Energiju koju čestice ostavljaju u tijelu uzrokuju pojavu doze.</a:t>
            </a:r>
          </a:p>
          <a:p>
            <a:r>
              <a:rPr lang="bs-Latn-BA" dirty="0" smtClean="0"/>
              <a:t>Vrste doza: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Apsorbovana doza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Ekvivalentna doza</a:t>
            </a:r>
          </a:p>
          <a:p>
            <a:pPr lvl="3">
              <a:buFont typeface="Wingdings" pitchFamily="2" charset="2"/>
              <a:buChar char="v"/>
            </a:pPr>
            <a:r>
              <a:rPr lang="bs-Latn-BA" dirty="0" smtClean="0"/>
              <a:t>Efektivna doza</a:t>
            </a:r>
          </a:p>
          <a:p>
            <a:pPr>
              <a:buNone/>
            </a:pPr>
            <a:endParaRPr lang="bs-Latn-B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s-Latn-BA" sz="3200" dirty="0" smtClean="0"/>
              <a:t>Veličine i mjerne jedinice u radioterapiji</a:t>
            </a:r>
            <a:endParaRPr lang="bs-Latn-B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338071"/>
          </a:xfrm>
        </p:spPr>
        <p:txBody>
          <a:bodyPr>
            <a:noAutofit/>
          </a:bodyPr>
          <a:lstStyle/>
          <a:p>
            <a:r>
              <a:rPr lang="bs-Latn-BA" sz="2400" dirty="0" smtClean="0"/>
              <a:t>Definiše se kao uskladištena energija usljed jonizacije po jedinici mase. Mjerna jedinica je Gray.</a:t>
            </a:r>
          </a:p>
          <a:p>
            <a:r>
              <a:rPr lang="bs-Latn-BA" sz="2400" dirty="0" smtClean="0"/>
              <a:t>1Gy predstavlja 1 J/Kg</a:t>
            </a:r>
          </a:p>
          <a:p>
            <a:pPr>
              <a:buNone/>
            </a:pPr>
            <a:r>
              <a:rPr lang="bs-Latn-BA" sz="2400" dirty="0" smtClean="0"/>
              <a:t> </a:t>
            </a: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Apsorbovana doza</a:t>
            </a:r>
            <a:endParaRPr lang="bs-Latn-BA" sz="3200" dirty="0"/>
          </a:p>
        </p:txBody>
      </p:sp>
      <p:pic>
        <p:nvPicPr>
          <p:cNvPr id="7" name="Picture 6" descr="gre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276601"/>
            <a:ext cx="1217022" cy="99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09800" y="3505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600" dirty="0" smtClean="0"/>
              <a:t>1Gy</a:t>
            </a:r>
            <a:endParaRPr lang="bs-Latn-BA" dirty="0"/>
          </a:p>
        </p:txBody>
      </p:sp>
      <p:sp>
        <p:nvSpPr>
          <p:cNvPr id="9" name="Right Arrow 8"/>
          <p:cNvSpPr/>
          <p:nvPr/>
        </p:nvSpPr>
        <p:spPr>
          <a:xfrm>
            <a:off x="3581400" y="3581400"/>
            <a:ext cx="1600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1947671"/>
          </a:xfrm>
        </p:spPr>
        <p:txBody>
          <a:bodyPr>
            <a:normAutofit/>
          </a:bodyPr>
          <a:lstStyle/>
          <a:p>
            <a:r>
              <a:rPr lang="bs-Latn-BA" sz="2000" dirty="0" smtClean="0"/>
              <a:t>Definiše se kao apsorbovana doza pomnožena sa težinskim faktorom zračenja.</a:t>
            </a:r>
          </a:p>
          <a:p>
            <a:r>
              <a:rPr lang="bs-Latn-BA" sz="2000" dirty="0" smtClean="0"/>
              <a:t>Težinski faktor zračenja je procjenjen na osnovu količine štete koju pravi u našem tkivu.</a:t>
            </a:r>
          </a:p>
          <a:p>
            <a:r>
              <a:rPr lang="bs-Latn-BA" sz="2000" dirty="0" smtClean="0"/>
              <a:t>Mjerna jedinica je Sivert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200" dirty="0" smtClean="0"/>
              <a:t>Ekvivalentna doza</a:t>
            </a:r>
            <a:endParaRPr lang="bs-Latn-BA" sz="3200" dirty="0"/>
          </a:p>
        </p:txBody>
      </p:sp>
      <p:pic>
        <p:nvPicPr>
          <p:cNvPr id="4" name="Picture 3" descr="Ekv formul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810000"/>
            <a:ext cx="1981200" cy="557213"/>
          </a:xfrm>
          <a:prstGeom prst="rect">
            <a:avLst/>
          </a:prstGeom>
        </p:spPr>
      </p:pic>
      <p:pic>
        <p:nvPicPr>
          <p:cNvPr id="5" name="Picture 4" descr="Tabela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6144483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48400" y="44958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H</a:t>
            </a:r>
            <a:r>
              <a:rPr lang="bs-Latn-BA" baseline="-25000" dirty="0" smtClean="0"/>
              <a:t>T </a:t>
            </a:r>
            <a:r>
              <a:rPr lang="bs-Latn-BA" sz="2000" dirty="0" smtClean="0"/>
              <a:t>–</a:t>
            </a:r>
            <a:r>
              <a:rPr lang="bs-Latn-BA" sz="1400" dirty="0" smtClean="0"/>
              <a:t> ekvivalentna doza</a:t>
            </a:r>
          </a:p>
          <a:p>
            <a:r>
              <a:rPr lang="bs-Latn-BA" dirty="0" smtClean="0"/>
              <a:t>D </a:t>
            </a:r>
            <a:r>
              <a:rPr lang="bs-Latn-BA" sz="1400" dirty="0" smtClean="0"/>
              <a:t>– apsorbovana doza</a:t>
            </a:r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R</a:t>
            </a:r>
            <a:r>
              <a:rPr lang="bs-Latn-BA" sz="1400" baseline="-25000" dirty="0" smtClean="0"/>
              <a:t> </a:t>
            </a:r>
            <a:r>
              <a:rPr lang="bs-Latn-BA" sz="1400" dirty="0" smtClean="0"/>
              <a:t>– težinski faktor zračenja  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490471"/>
          </a:xfrm>
        </p:spPr>
        <p:txBody>
          <a:bodyPr>
            <a:normAutofit fontScale="92500"/>
          </a:bodyPr>
          <a:lstStyle/>
          <a:p>
            <a:r>
              <a:rPr lang="bs-Latn-BA" sz="2000" dirty="0" smtClean="0"/>
              <a:t>Definiše se kao ekvivalentna doza pomnožena sa težinskim faktorom osjetljivosti za svaki organ i sumira se za cijelo tijelo.</a:t>
            </a:r>
          </a:p>
          <a:p>
            <a:r>
              <a:rPr lang="bs-Latn-BA" sz="2000" dirty="0" smtClean="0"/>
              <a:t>Najosjetljiviji organi su očne leće, ovarije i testisi.</a:t>
            </a:r>
          </a:p>
          <a:p>
            <a:r>
              <a:rPr lang="bs-Latn-BA" sz="2000" dirty="0" smtClean="0"/>
              <a:t>Predstavljena jednim brojem</a:t>
            </a:r>
          </a:p>
          <a:p>
            <a:pPr>
              <a:buNone/>
            </a:pPr>
            <a:endParaRPr lang="bs-Latn-BA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3200" dirty="0" smtClean="0"/>
              <a:t>Efektivna doza</a:t>
            </a:r>
            <a:endParaRPr lang="bs-Latn-BA" dirty="0"/>
          </a:p>
        </p:txBody>
      </p:sp>
      <p:pic>
        <p:nvPicPr>
          <p:cNvPr id="4" name="Picture 3" descr="Efektivna doz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124200"/>
            <a:ext cx="2590800" cy="885750"/>
          </a:xfrm>
          <a:prstGeom prst="rect">
            <a:avLst/>
          </a:prstGeom>
        </p:spPr>
      </p:pic>
      <p:pic>
        <p:nvPicPr>
          <p:cNvPr id="5" name="Picture 4" descr="Units+and+Terms+Effective+Dose+–+tissue+weights+Organs.jpg"/>
          <p:cNvPicPr>
            <a:picLocks noChangeAspect="1"/>
          </p:cNvPicPr>
          <p:nvPr/>
        </p:nvPicPr>
        <p:blipFill>
          <a:blip r:embed="rId3"/>
          <a:srcRect l="21839" t="26437" r="18391" b="10919"/>
          <a:stretch>
            <a:fillRect/>
          </a:stretch>
        </p:blipFill>
        <p:spPr>
          <a:xfrm>
            <a:off x="4267200" y="2819400"/>
            <a:ext cx="4876800" cy="38334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148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E – </a:t>
            </a:r>
            <a:r>
              <a:rPr lang="bs-Latn-BA" sz="1600" dirty="0" smtClean="0"/>
              <a:t>efektivna doza</a:t>
            </a:r>
            <a:endParaRPr lang="bs-Latn-BA" dirty="0" smtClean="0"/>
          </a:p>
          <a:p>
            <a:r>
              <a:rPr lang="bs-Latn-BA" dirty="0" smtClean="0"/>
              <a:t>H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ekvivalentna doza</a:t>
            </a:r>
            <a:endParaRPr lang="bs-Latn-BA" dirty="0" smtClean="0"/>
          </a:p>
          <a:p>
            <a:r>
              <a:rPr lang="bs-Latn-BA" dirty="0" smtClean="0"/>
              <a:t>W</a:t>
            </a:r>
            <a:r>
              <a:rPr lang="bs-Latn-BA" baseline="-25000" dirty="0" smtClean="0"/>
              <a:t>T</a:t>
            </a:r>
            <a:r>
              <a:rPr lang="bs-Latn-BA" dirty="0" smtClean="0"/>
              <a:t> – </a:t>
            </a:r>
            <a:r>
              <a:rPr lang="bs-Latn-BA" sz="1600" dirty="0" smtClean="0"/>
              <a:t>težinski faktor organa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86000"/>
            <a:ext cx="4572000" cy="282321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bs-Latn-BA" sz="3200" dirty="0" smtClean="0"/>
              <a:t>Radijacijska šteta</a:t>
            </a:r>
            <a:endParaRPr lang="bs-Latn-BA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685800"/>
            <a:ext cx="37338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bs-Latn-BA" sz="1600" dirty="0" smtClean="0"/>
              <a:t>Radijacijska šteta se manifusteju kroz oštećenje genetičkog materijala (</a:t>
            </a:r>
            <a:r>
              <a:rPr lang="bs-Latn-BA" sz="1600" i="1" dirty="0" smtClean="0"/>
              <a:t>DNK</a:t>
            </a:r>
            <a:r>
              <a:rPr lang="bs-Latn-BA" sz="1600" dirty="0" smtClean="0"/>
              <a:t>) u ćelijama organizma.</a:t>
            </a:r>
          </a:p>
          <a:p>
            <a:endParaRPr lang="bs-Latn-BA" sz="1600" dirty="0" smtClean="0"/>
          </a:p>
          <a:p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s-Latn-BA" sz="1600" b="1" dirty="0" smtClean="0"/>
              <a:t>Vrste oštećenja DNK: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 Jednostruka 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Dvostruka</a:t>
            </a:r>
          </a:p>
          <a:p>
            <a:pPr marL="800100" lvl="1" indent="-342900">
              <a:buFont typeface="+mj-lt"/>
              <a:buAutoNum type="arabicPeriod"/>
            </a:pPr>
            <a:endParaRPr lang="bs-Latn-BA" sz="1600" dirty="0" smtClean="0"/>
          </a:p>
          <a:p>
            <a:pPr marL="800100" lvl="1" indent="-342900"/>
            <a:endParaRPr lang="bs-Latn-BA" sz="1600" dirty="0" smtClean="0"/>
          </a:p>
          <a:p>
            <a:pPr>
              <a:buFont typeface="Wingdings" pitchFamily="2" charset="2"/>
              <a:buChar char="v"/>
            </a:pPr>
            <a:r>
              <a:rPr lang="bs-Latn-BA" sz="1600" dirty="0" smtClean="0"/>
              <a:t> </a:t>
            </a:r>
            <a:r>
              <a:rPr lang="bs-Latn-BA" sz="1600" b="1" dirty="0" smtClean="0"/>
              <a:t>Postoje tri moguća ishoda: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Nakon oštećenja ćelija se potpuno korektno reparira, te nastavlja normalno funkcionisati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Nepravilno se reaparira nastavlja da živi sa mutacijama što u budućnosti može razviti sekundarni karcinom</a:t>
            </a:r>
          </a:p>
          <a:p>
            <a:pPr marL="800100" lvl="1" indent="-342900">
              <a:buFont typeface="+mj-lt"/>
              <a:buAutoNum type="arabicPeriod"/>
            </a:pPr>
            <a:r>
              <a:rPr lang="bs-Latn-BA" sz="1600" dirty="0" smtClean="0"/>
              <a:t>Ćelijska smrt</a:t>
            </a:r>
          </a:p>
          <a:p>
            <a:endParaRPr lang="bs-Latn-B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2192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/>
              <a:t>!!! Normalne zdrave ćelije posjeduju reparacioni mehanizam, dok kancerogene nemaju. Zbog toga se koristi frakcionisanjo liječenje.</a:t>
            </a:r>
            <a:endParaRPr lang="bs-Latn-B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.PNG"/>
          <p:cNvPicPr>
            <a:picLocks noGrp="1" noChangeAspect="1"/>
          </p:cNvPicPr>
          <p:nvPr>
            <p:ph idx="1"/>
          </p:nvPr>
        </p:nvPicPr>
        <p:blipFill>
          <a:blip r:embed="rId2"/>
          <a:srcRect r="47958"/>
          <a:stretch>
            <a:fillRect/>
          </a:stretch>
        </p:blipFill>
        <p:spPr>
          <a:xfrm>
            <a:off x="5715000" y="990600"/>
            <a:ext cx="2057400" cy="1655146"/>
          </a:xfr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3200" dirty="0" smtClean="0"/>
              <a:t>Neke vrste muracija</a:t>
            </a:r>
            <a:endParaRPr lang="bs-Latn-BA" dirty="0"/>
          </a:p>
        </p:txBody>
      </p:sp>
      <p:pic>
        <p:nvPicPr>
          <p:cNvPr id="5" name="Picture 4" descr="B.PNG"/>
          <p:cNvPicPr>
            <a:picLocks noChangeAspect="1"/>
          </p:cNvPicPr>
          <p:nvPr/>
        </p:nvPicPr>
        <p:blipFill>
          <a:blip r:embed="rId3"/>
          <a:srcRect r="47917"/>
          <a:stretch>
            <a:fillRect/>
          </a:stretch>
        </p:blipFill>
        <p:spPr>
          <a:xfrm>
            <a:off x="5791200" y="2971800"/>
            <a:ext cx="1905000" cy="1637658"/>
          </a:xfrm>
          <a:prstGeom prst="rect">
            <a:avLst/>
          </a:prstGeom>
        </p:spPr>
      </p:pic>
      <p:pic>
        <p:nvPicPr>
          <p:cNvPr id="6" name="Picture 5" descr="C.PNG"/>
          <p:cNvPicPr>
            <a:picLocks noChangeAspect="1"/>
          </p:cNvPicPr>
          <p:nvPr/>
        </p:nvPicPr>
        <p:blipFill>
          <a:blip r:embed="rId4"/>
          <a:srcRect r="61875"/>
          <a:stretch>
            <a:fillRect/>
          </a:stretch>
        </p:blipFill>
        <p:spPr>
          <a:xfrm>
            <a:off x="5791200" y="5181600"/>
            <a:ext cx="1905000" cy="13584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34000" y="7620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Dicentrični hromosomi</a:t>
            </a:r>
            <a:endParaRPr lang="bs-Latn-BA" dirty="0"/>
          </a:p>
        </p:txBody>
      </p:sp>
      <p:sp>
        <p:nvSpPr>
          <p:cNvPr id="11" name="TextBox 10"/>
          <p:cNvSpPr txBox="1"/>
          <p:nvPr/>
        </p:nvSpPr>
        <p:spPr>
          <a:xfrm>
            <a:off x="5029200" y="2590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Ringovi i acentrični fragmenti</a:t>
            </a:r>
            <a:endParaRPr lang="bs-Latn-BA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4648200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Anafazni mostovi i acentrični fragmenti</a:t>
            </a:r>
            <a:endParaRPr lang="bs-Latn-BA" dirty="0"/>
          </a:p>
        </p:txBody>
      </p:sp>
      <p:pic>
        <p:nvPicPr>
          <p:cNvPr id="13" name="Picture 12" descr="Normal hromosom.jpg"/>
          <p:cNvPicPr>
            <a:picLocks noChangeAspect="1"/>
          </p:cNvPicPr>
          <p:nvPr/>
        </p:nvPicPr>
        <p:blipFill>
          <a:blip r:embed="rId5" cstate="print"/>
          <a:srcRect b="5882"/>
          <a:stretch>
            <a:fillRect/>
          </a:stretch>
        </p:blipFill>
        <p:spPr>
          <a:xfrm>
            <a:off x="0" y="1676400"/>
            <a:ext cx="4114800" cy="4114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2954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/>
              <a:t>Normalni zdravi hromosom</a:t>
            </a:r>
            <a:endParaRPr lang="bs-Latn-B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1458</TotalTime>
  <Words>1151</Words>
  <Application>Microsoft Office PowerPoint</Application>
  <PresentationFormat>On-screen Show (4:3)</PresentationFormat>
  <Paragraphs>147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Concourse</vt:lpstr>
      <vt:lpstr>Teorijska pozadina radioterapije</vt:lpstr>
      <vt:lpstr>Šta je radioterapija?</vt:lpstr>
      <vt:lpstr>Kako se karcinom detektuje?</vt:lpstr>
      <vt:lpstr>Veličine i mjerne jedinice u radioterapiji</vt:lpstr>
      <vt:lpstr>Apsorbovana doza</vt:lpstr>
      <vt:lpstr>Ekvivalentna doza</vt:lpstr>
      <vt:lpstr>Efektivna doza</vt:lpstr>
      <vt:lpstr>Radijacijska šteta</vt:lpstr>
      <vt:lpstr>Neke vrste muracija</vt:lpstr>
      <vt:lpstr>Slide 10</vt:lpstr>
      <vt:lpstr>RBE (Relativna biološka efikasnost)</vt:lpstr>
      <vt:lpstr>Fantomi</vt:lpstr>
      <vt:lpstr>Planiranje radioterapijskog tretmana</vt:lpstr>
      <vt:lpstr>Ključne riječi</vt:lpstr>
      <vt:lpstr>Distribucija doze po dubini</vt:lpstr>
      <vt:lpstr>Slide 16</vt:lpstr>
      <vt:lpstr>Višestruka polja</vt:lpstr>
      <vt:lpstr>Stacionarna i rotaciona radioterapija</vt:lpstr>
      <vt:lpstr>VOI (volumen od interesa) i margine</vt:lpstr>
      <vt:lpstr>Slide 20</vt:lpstr>
      <vt:lpstr>Pozicioniranje pacijenta i imobilizacija</vt:lpstr>
      <vt:lpstr>Slide 22</vt:lpstr>
      <vt:lpstr>Slide 23</vt:lpstr>
      <vt:lpstr>DVH-dose volume histogram</vt:lpstr>
      <vt:lpstr>Moderne metode radioterapije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Theoretical Background in Radiotherapy</dc:title>
  <dc:creator>Ibrahimovic</dc:creator>
  <cp:lastModifiedBy>Ibrahimovic</cp:lastModifiedBy>
  <cp:revision>43</cp:revision>
  <dcterms:created xsi:type="dcterms:W3CDTF">2006-08-16T00:00:00Z</dcterms:created>
  <dcterms:modified xsi:type="dcterms:W3CDTF">2021-01-14T07:58:21Z</dcterms:modified>
</cp:coreProperties>
</file>