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351" r:id="rId3"/>
    <p:sldId id="352" r:id="rId4"/>
    <p:sldId id="325" r:id="rId5"/>
    <p:sldId id="287" r:id="rId6"/>
    <p:sldId id="358" r:id="rId7"/>
    <p:sldId id="362" r:id="rId8"/>
    <p:sldId id="288" r:id="rId9"/>
    <p:sldId id="357" r:id="rId10"/>
    <p:sldId id="350" r:id="rId11"/>
    <p:sldId id="347" r:id="rId12"/>
    <p:sldId id="359" r:id="rId13"/>
    <p:sldId id="294" r:id="rId14"/>
    <p:sldId id="360" r:id="rId15"/>
    <p:sldId id="300" r:id="rId16"/>
    <p:sldId id="363" r:id="rId17"/>
    <p:sldId id="361" r:id="rId18"/>
    <p:sldId id="330" r:id="rId19"/>
    <p:sldId id="356" r:id="rId20"/>
    <p:sldId id="329" r:id="rId21"/>
    <p:sldId id="307" r:id="rId22"/>
    <p:sldId id="322" r:id="rId23"/>
    <p:sldId id="332" r:id="rId24"/>
    <p:sldId id="333" r:id="rId25"/>
    <p:sldId id="334" r:id="rId26"/>
    <p:sldId id="336" r:id="rId27"/>
    <p:sldId id="338" r:id="rId28"/>
    <p:sldId id="340" r:id="rId29"/>
    <p:sldId id="339" r:id="rId30"/>
    <p:sldId id="341" r:id="rId31"/>
    <p:sldId id="342" r:id="rId32"/>
    <p:sldId id="343" r:id="rId33"/>
    <p:sldId id="344" r:id="rId34"/>
    <p:sldId id="345" r:id="rId35"/>
    <p:sldId id="346" r:id="rId36"/>
    <p:sldId id="355" r:id="rId37"/>
    <p:sldId id="35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A699"/>
    <a:srgbClr val="FF9900"/>
    <a:srgbClr val="7BBA21"/>
    <a:srgbClr val="0000FF"/>
    <a:srgbClr val="E6E6E6"/>
    <a:srgbClr val="FFFF00"/>
    <a:srgbClr val="2D0DB3"/>
    <a:srgbClr val="6B328E"/>
    <a:srgbClr val="522F9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72" autoAdjust="0"/>
  </p:normalViewPr>
  <p:slideViewPr>
    <p:cSldViewPr>
      <p:cViewPr varScale="1">
        <p:scale>
          <a:sx n="155" d="100"/>
          <a:sy n="155" d="100"/>
        </p:scale>
        <p:origin x="194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104" y="878805"/>
            <a:ext cx="8060432" cy="1872208"/>
          </a:xfrm>
        </p:spPr>
        <p:txBody>
          <a:bodyPr>
            <a:noAutofit/>
          </a:bodyPr>
          <a:lstStyle/>
          <a:p>
            <a:r>
              <a:rPr lang="en-US" sz="3600" dirty="0"/>
              <a:t>Doppler- and sympathetic cooling for the investigation of short-lived radionuclides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5815210"/>
            <a:ext cx="6400800" cy="1176536"/>
          </a:xfrm>
        </p:spPr>
        <p:txBody>
          <a:bodyPr>
            <a:normAutofit/>
          </a:bodyPr>
          <a:lstStyle/>
          <a:p>
            <a:r>
              <a:rPr lang="de-DE" sz="4400" b="1" dirty="0" smtClean="0"/>
              <a:t>Franziska Maier</a:t>
            </a:r>
          </a:p>
          <a:p>
            <a:r>
              <a:rPr lang="de-DE" sz="1400" dirty="0" smtClean="0"/>
              <a:t>CERN PhD Student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7557"/>
            <a:ext cx="3028641" cy="96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908" y="-21408"/>
            <a:ext cx="1944215" cy="19444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196833"/>
            <a:ext cx="2483768" cy="81355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59404" y="2523924"/>
            <a:ext cx="2053160" cy="96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541756" y="2743977"/>
            <a:ext cx="2905154" cy="1808842"/>
            <a:chOff x="1103199" y="2772286"/>
            <a:chExt cx="2905154" cy="180884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4363" t="5216" r="41801" b="56969"/>
            <a:stretch/>
          </p:blipFill>
          <p:spPr>
            <a:xfrm>
              <a:off x="1103199" y="2772286"/>
              <a:ext cx="2905154" cy="1756931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 rot="2690908">
              <a:off x="3028641" y="4221088"/>
              <a:ext cx="319223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62581" y="2420423"/>
            <a:ext cx="132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Paul trap: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283968" y="2267084"/>
            <a:ext cx="4789443" cy="3324972"/>
            <a:chOff x="4199237" y="2949523"/>
            <a:chExt cx="4789443" cy="3324972"/>
          </a:xfrm>
        </p:grpSpPr>
        <p:grpSp>
          <p:nvGrpSpPr>
            <p:cNvPr id="16" name="Group 15"/>
            <p:cNvGrpSpPr/>
            <p:nvPr/>
          </p:nvGrpSpPr>
          <p:grpSpPr>
            <a:xfrm>
              <a:off x="4199237" y="2949523"/>
              <a:ext cx="4789443" cy="3324972"/>
              <a:chOff x="4243089" y="1887363"/>
              <a:chExt cx="4789443" cy="332497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755118" y="1887363"/>
                <a:ext cx="4277414" cy="3137731"/>
                <a:chOff x="5363510" y="1327235"/>
                <a:chExt cx="4277414" cy="3137731"/>
              </a:xfrm>
            </p:grpSpPr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363510" y="1327235"/>
                  <a:ext cx="4277414" cy="3137731"/>
                </a:xfrm>
                <a:prstGeom prst="rect">
                  <a:avLst/>
                </a:prstGeom>
              </p:spPr>
            </p:pic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7270980" y="1724236"/>
                  <a:ext cx="737079" cy="74475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5855412" y="2076792"/>
                  <a:ext cx="222548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FF0000"/>
                      </a:solidFill>
                    </a:rPr>
                    <a:t>Doppler cooled</a:t>
                  </a:r>
                  <a:endParaRPr lang="en-GB" sz="2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6624472" y="2482051"/>
                  <a:ext cx="741516" cy="79816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Rectangle 25"/>
                <p:cNvSpPr/>
                <p:nvPr/>
              </p:nvSpPr>
              <p:spPr>
                <a:xfrm>
                  <a:off x="5904186" y="1479753"/>
                  <a:ext cx="1840590" cy="47271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254373" y="1580857"/>
                  <a:ext cx="245060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0000FF"/>
                      </a:solidFill>
                    </a:rPr>
                    <a:t>Buffer-gas cooled</a:t>
                  </a:r>
                  <a:endParaRPr lang="en-GB" sz="20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4965821" y="4843003"/>
                <a:ext cx="406671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dirty="0" smtClean="0"/>
                  <a:t>Kinetic energy (eV)</a:t>
                </a:r>
                <a:endParaRPr lang="en-GB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3232492" y="3249620"/>
                <a:ext cx="294726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dirty="0" smtClean="0"/>
                  <a:t>ToF (</a:t>
                </a:r>
                <a:r>
                  <a:rPr lang="el-GR" dirty="0" smtClean="0">
                    <a:latin typeface="Mathcad UniMath" panose="02000503020000020003" pitchFamily="50" charset="0"/>
                  </a:rPr>
                  <a:t>μ</a:t>
                </a:r>
                <a:r>
                  <a:rPr lang="de-AT" dirty="0" smtClean="0">
                    <a:latin typeface="Mathcad UniMath" panose="02000503020000020003" pitchFamily="50" charset="0"/>
                  </a:rPr>
                  <a:t>s)</a:t>
                </a:r>
                <a:endParaRPr lang="en-GB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5400000">
                <a:off x="3652598" y="3409921"/>
                <a:ext cx="1382135" cy="2011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649848" y="5348590"/>
              <a:ext cx="118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simulation</a:t>
              </a:r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76015" y="4851401"/>
            <a:ext cx="42423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S.Sels, F.Maier et al. </a:t>
            </a:r>
            <a:r>
              <a:rPr lang="en-GB" sz="1400" i="1" dirty="0"/>
              <a:t>Doppler- and </a:t>
            </a:r>
            <a:r>
              <a:rPr lang="en-GB" sz="1400" i="1" dirty="0" smtClean="0"/>
              <a:t>sympathetic ion cooling </a:t>
            </a:r>
            <a:r>
              <a:rPr lang="en-GB" sz="1400" i="1" dirty="0"/>
              <a:t>for the investigation of short-lived </a:t>
            </a:r>
            <a:r>
              <a:rPr lang="en-GB" sz="1400" i="1" dirty="0" smtClean="0"/>
              <a:t>radionuclides.</a:t>
            </a:r>
            <a:r>
              <a:rPr lang="en-GB" sz="1400" dirty="0" smtClean="0"/>
              <a:t> A</a:t>
            </a:r>
            <a:r>
              <a:rPr lang="de-DE" sz="1400" dirty="0" smtClean="0"/>
              <a:t>ccepted </a:t>
            </a:r>
            <a:r>
              <a:rPr lang="de-DE" sz="1400" dirty="0"/>
              <a:t>in Phys. Rev. Research, 2022.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024" y="16625"/>
            <a:ext cx="8784976" cy="980736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Needed cooling time is compatible with T</a:t>
            </a:r>
            <a:r>
              <a:rPr lang="en-US" sz="3600" baseline="-25000" dirty="0" smtClean="0"/>
              <a:t>1/2</a:t>
            </a:r>
            <a:r>
              <a:rPr lang="en-US" sz="3600" dirty="0" smtClean="0"/>
              <a:t>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714" y="1079907"/>
            <a:ext cx="5920302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 smtClean="0"/>
              <a:t>Experiment: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1e-5 </a:t>
            </a:r>
            <a:r>
              <a:rPr lang="en-US" sz="1600" dirty="0"/>
              <a:t>to 1e-8 mbar </a:t>
            </a:r>
            <a:r>
              <a:rPr lang="en-US" sz="1600" dirty="0" smtClean="0"/>
              <a:t>residual </a:t>
            </a:r>
            <a:r>
              <a:rPr lang="en-US" sz="1600" dirty="0"/>
              <a:t>gas present within Paul trap </a:t>
            </a:r>
            <a:endParaRPr lang="en-US" sz="1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cooling </a:t>
            </a:r>
            <a:r>
              <a:rPr lang="en-US" sz="1600" dirty="0"/>
              <a:t>time ≈ 100 </a:t>
            </a:r>
            <a:r>
              <a:rPr lang="en-US" sz="1600" dirty="0" err="1" smtClean="0"/>
              <a:t>ms</a:t>
            </a:r>
            <a:endParaRPr lang="en-US" sz="1600" b="1" dirty="0" smtClean="0"/>
          </a:p>
          <a:p>
            <a:pPr marL="457200" lvl="1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1600" u="sng" dirty="0" smtClean="0"/>
              <a:t>Simulations </a:t>
            </a:r>
            <a:r>
              <a:rPr lang="en-US" sz="1600" u="sng" dirty="0"/>
              <a:t>+ numerical model</a:t>
            </a:r>
            <a:r>
              <a:rPr lang="en-US" sz="1600" u="sng" dirty="0" smtClean="0"/>
              <a:t>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96618" y="6395102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35123" y="1009822"/>
            <a:ext cx="3208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mW</a:t>
            </a:r>
            <a:r>
              <a:rPr lang="en-US" dirty="0" smtClean="0"/>
              <a:t> &amp; -200 MHz detuning, varying cooling times: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025984" y="5979853"/>
            <a:ext cx="2118016" cy="8781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5178263" y="1656153"/>
            <a:ext cx="3888432" cy="5026982"/>
            <a:chOff x="5220072" y="994306"/>
            <a:chExt cx="3888432" cy="5026982"/>
          </a:xfrm>
        </p:grpSpPr>
        <p:pic>
          <p:nvPicPr>
            <p:cNvPr id="9" name="Content Placeholder 5"/>
            <p:cNvPicPr>
              <a:picLocks noChangeAspect="1"/>
            </p:cNvPicPr>
            <p:nvPr/>
          </p:nvPicPr>
          <p:blipFill rotWithShape="1">
            <a:blip r:embed="rId2"/>
            <a:srcRect l="53534" t="10454" b="6886"/>
            <a:stretch/>
          </p:blipFill>
          <p:spPr>
            <a:xfrm>
              <a:off x="5667345" y="994306"/>
              <a:ext cx="3407096" cy="4738949"/>
            </a:xfrm>
            <a:prstGeom prst="rect">
              <a:avLst/>
            </a:prstGeom>
          </p:spPr>
        </p:pic>
        <p:pic>
          <p:nvPicPr>
            <p:cNvPr id="10" name="Content Placeholder 5"/>
            <p:cNvPicPr>
              <a:picLocks noChangeAspect="1"/>
            </p:cNvPicPr>
            <p:nvPr/>
          </p:nvPicPr>
          <p:blipFill rotWithShape="1">
            <a:blip r:embed="rId2"/>
            <a:srcRect t="27370" r="94570"/>
            <a:stretch/>
          </p:blipFill>
          <p:spPr>
            <a:xfrm>
              <a:off x="5220072" y="1641560"/>
              <a:ext cx="360040" cy="3765542"/>
            </a:xfrm>
            <a:prstGeom prst="rect">
              <a:avLst/>
            </a:prstGeom>
          </p:spPr>
        </p:pic>
        <p:pic>
          <p:nvPicPr>
            <p:cNvPr id="11" name="Content Placeholder 5"/>
            <p:cNvPicPr>
              <a:picLocks noChangeAspect="1"/>
            </p:cNvPicPr>
            <p:nvPr/>
          </p:nvPicPr>
          <p:blipFill rotWithShape="1">
            <a:blip r:embed="rId2"/>
            <a:srcRect l="28684" t="92765" r="15933" b="1679"/>
            <a:stretch/>
          </p:blipFill>
          <p:spPr>
            <a:xfrm>
              <a:off x="5436095" y="5733255"/>
              <a:ext cx="3672409" cy="288033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234" y="2852936"/>
            <a:ext cx="4433058" cy="316835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97349" y="2996952"/>
            <a:ext cx="1212838" cy="2599873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010187" y="2996952"/>
            <a:ext cx="2020626" cy="2599873"/>
          </a:xfrm>
          <a:prstGeom prst="rect">
            <a:avLst/>
          </a:prstGeom>
          <a:solidFill>
            <a:srgbClr val="E7A69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4333" y="5948975"/>
            <a:ext cx="1718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Buffer-gas cooling, 1e-5 mbar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158605" y="602128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Doppler cooling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2117137" y="5999623"/>
            <a:ext cx="1913675" cy="373815"/>
          </a:xfrm>
          <a:prstGeom prst="rect">
            <a:avLst/>
          </a:prstGeom>
          <a:solidFill>
            <a:srgbClr val="E7A69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84333" y="5913647"/>
            <a:ext cx="1432804" cy="644019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032478" y="4005064"/>
            <a:ext cx="908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0.5 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763022" y="3831086"/>
            <a:ext cx="21594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9900"/>
                </a:solidFill>
              </a:rPr>
              <a:t>Ion energy (eV)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379130" y="3803447"/>
            <a:ext cx="21594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Photon rate (Hz)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024" y="1108671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Experiment:</a:t>
            </a:r>
          </a:p>
          <a:p>
            <a:pPr lvl="1"/>
            <a:r>
              <a:rPr lang="en-US" dirty="0" smtClean="0"/>
              <a:t>1e-5 </a:t>
            </a:r>
            <a:r>
              <a:rPr lang="en-US" dirty="0"/>
              <a:t>to 1e-8 mbar buffer gas present within Paul trap </a:t>
            </a:r>
            <a:endParaRPr lang="en-US" dirty="0" smtClean="0"/>
          </a:p>
          <a:p>
            <a:pPr lvl="1"/>
            <a:r>
              <a:rPr lang="en-US" dirty="0" smtClean="0"/>
              <a:t>cooling </a:t>
            </a:r>
            <a:r>
              <a:rPr lang="en-US" dirty="0"/>
              <a:t>time </a:t>
            </a:r>
            <a:r>
              <a:rPr lang="en-US" b="1" dirty="0"/>
              <a:t>≈ 100 </a:t>
            </a:r>
            <a:r>
              <a:rPr lang="en-US" b="1" dirty="0" err="1" smtClean="0"/>
              <a:t>ms</a:t>
            </a:r>
            <a:r>
              <a:rPr lang="en-US" b="1" dirty="0"/>
              <a:t> </a:t>
            </a:r>
            <a:r>
              <a:rPr lang="en-US" dirty="0" smtClean="0"/>
              <a:t>(</a:t>
            </a:r>
            <a:r>
              <a:rPr lang="en-US" dirty="0"/>
              <a:t>T </a:t>
            </a:r>
            <a:r>
              <a:rPr lang="en-US" dirty="0" smtClean="0"/>
              <a:t>&lt; 6 K)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Numerical model:</a:t>
            </a:r>
          </a:p>
          <a:p>
            <a:pPr lvl="1"/>
            <a:r>
              <a:rPr lang="en-US" dirty="0" smtClean="0"/>
              <a:t>No buffer gas present (T</a:t>
            </a:r>
            <a:r>
              <a:rPr lang="en-US" dirty="0"/>
              <a:t> </a:t>
            </a:r>
            <a:r>
              <a:rPr lang="en-US" dirty="0" smtClean="0"/>
              <a:t>≈ 1 </a:t>
            </a:r>
            <a:r>
              <a:rPr lang="en-US" dirty="0" err="1" smtClean="0"/>
              <a:t>mK</a:t>
            </a:r>
            <a:r>
              <a:rPr lang="en-US" dirty="0" smtClean="0"/>
              <a:t>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Fixed laser frequency: cooling time </a:t>
            </a:r>
            <a:r>
              <a:rPr lang="en-US" b="1" dirty="0" smtClean="0"/>
              <a:t>&gt; 100 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Laser frequency matching to ions’ velocity distribution: cooling time </a:t>
            </a:r>
            <a:r>
              <a:rPr lang="en-US" b="1" dirty="0" smtClean="0"/>
              <a:t>&lt; 50 </a:t>
            </a:r>
            <a:r>
              <a:rPr lang="en-US" b="1" dirty="0" err="1" smtClean="0"/>
              <a:t>ms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67791" y="6448251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274" y="4005065"/>
            <a:ext cx="4147726" cy="27354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91680" y="5630893"/>
            <a:ext cx="34390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Optimal laser-frequency detuning for cooling down a 10-eV Mg</a:t>
            </a:r>
            <a:r>
              <a:rPr lang="en-US" sz="1600" i="1" baseline="30000" dirty="0"/>
              <a:t>+</a:t>
            </a:r>
            <a:r>
              <a:rPr lang="en-US" sz="1600" i="1" dirty="0"/>
              <a:t> ion in absence of a buffer gas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59024" y="16625"/>
            <a:ext cx="8784976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mtClean="0"/>
              <a:t>Needed cooling time is compatible with T</a:t>
            </a:r>
            <a:r>
              <a:rPr lang="en-US" sz="3600" baseline="-25000" smtClean="0"/>
              <a:t>1/2</a:t>
            </a:r>
            <a:r>
              <a:rPr lang="en-US" sz="3600" smtClean="0"/>
              <a:t>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24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024" y="1108671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Experiment:</a:t>
            </a:r>
          </a:p>
          <a:p>
            <a:pPr lvl="1"/>
            <a:r>
              <a:rPr lang="en-US" dirty="0" smtClean="0"/>
              <a:t>1e-5 </a:t>
            </a:r>
            <a:r>
              <a:rPr lang="en-US" dirty="0"/>
              <a:t>to 1e-8 mbar buffer gas present within Paul trap </a:t>
            </a:r>
            <a:endParaRPr lang="en-US" dirty="0" smtClean="0"/>
          </a:p>
          <a:p>
            <a:pPr lvl="1"/>
            <a:r>
              <a:rPr lang="en-US" dirty="0" smtClean="0"/>
              <a:t>cooling </a:t>
            </a:r>
            <a:r>
              <a:rPr lang="en-US" dirty="0"/>
              <a:t>time </a:t>
            </a:r>
            <a:r>
              <a:rPr lang="en-US" b="1" dirty="0"/>
              <a:t>≈ 100 </a:t>
            </a:r>
            <a:r>
              <a:rPr lang="en-US" b="1" dirty="0" err="1" smtClean="0"/>
              <a:t>ms</a:t>
            </a:r>
            <a:r>
              <a:rPr lang="en-US" b="1" dirty="0"/>
              <a:t> </a:t>
            </a:r>
            <a:r>
              <a:rPr lang="en-US" dirty="0" smtClean="0"/>
              <a:t>(</a:t>
            </a:r>
            <a:r>
              <a:rPr lang="en-US" dirty="0"/>
              <a:t>T </a:t>
            </a:r>
            <a:r>
              <a:rPr lang="en-US" dirty="0" smtClean="0"/>
              <a:t>&lt; 6 K)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Numerical model:</a:t>
            </a:r>
          </a:p>
          <a:p>
            <a:pPr lvl="1"/>
            <a:r>
              <a:rPr lang="en-US" dirty="0" smtClean="0"/>
              <a:t>No buffer gas present (T</a:t>
            </a:r>
            <a:r>
              <a:rPr lang="en-US" dirty="0"/>
              <a:t> </a:t>
            </a:r>
            <a:r>
              <a:rPr lang="en-US" dirty="0" smtClean="0"/>
              <a:t>≈ 1 </a:t>
            </a:r>
            <a:r>
              <a:rPr lang="en-US" dirty="0" err="1" smtClean="0"/>
              <a:t>mK</a:t>
            </a:r>
            <a:r>
              <a:rPr lang="en-US" dirty="0" smtClean="0"/>
              <a:t>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Fixed laser frequency: cooling time </a:t>
            </a:r>
            <a:r>
              <a:rPr lang="en-US" b="1" dirty="0" smtClean="0"/>
              <a:t>&gt; 100 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Laser frequency matching to ions’ velocity distribution: cooling time </a:t>
            </a:r>
            <a:r>
              <a:rPr lang="en-US" b="1" dirty="0" smtClean="0"/>
              <a:t>&lt; 50 </a:t>
            </a:r>
            <a:r>
              <a:rPr lang="en-US" b="1" dirty="0" err="1" smtClean="0"/>
              <a:t>ms</a:t>
            </a:r>
            <a:endParaRPr lang="en-US" b="1" dirty="0" smtClean="0"/>
          </a:p>
          <a:p>
            <a:pPr lvl="1"/>
            <a:r>
              <a:rPr lang="en-US" dirty="0" smtClean="0"/>
              <a:t>1e-5 mbar buffer gas present: (T</a:t>
            </a:r>
            <a:r>
              <a:rPr lang="en-US" dirty="0"/>
              <a:t> </a:t>
            </a:r>
            <a:r>
              <a:rPr lang="en-US" dirty="0" smtClean="0"/>
              <a:t>≈ 0.5 K)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Fixed laser frequency: cooling time </a:t>
            </a:r>
            <a:r>
              <a:rPr lang="en-US" b="1" dirty="0" smtClean="0"/>
              <a:t>≈ 300 </a:t>
            </a:r>
            <a:r>
              <a:rPr lang="en-US" b="1" dirty="0" err="1" smtClean="0"/>
              <a:t>ms</a:t>
            </a:r>
            <a:endParaRPr lang="en-US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274" y="4005065"/>
            <a:ext cx="4147726" cy="27354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91680" y="5630893"/>
            <a:ext cx="34390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Optimal laser-frequency detuning for cooling down a 10-eV Mg</a:t>
            </a:r>
            <a:r>
              <a:rPr lang="en-US" sz="1600" i="1" baseline="30000" dirty="0"/>
              <a:t>+</a:t>
            </a:r>
            <a:r>
              <a:rPr lang="en-US" sz="1600" i="1" dirty="0"/>
              <a:t> ion in absence of a buffer gas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4" y="4063299"/>
            <a:ext cx="3503520" cy="923330"/>
          </a:xfrm>
          <a:prstGeom prst="rect">
            <a:avLst/>
          </a:prstGeom>
          <a:ln>
            <a:solidFill>
              <a:srgbClr val="7BBA2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rgbClr val="7BBA21"/>
                </a:solidFill>
              </a:rPr>
              <a:t>Presence of buffer gas speeds up the cooling, but limits achievable </a:t>
            </a:r>
            <a:r>
              <a:rPr lang="en-US" dirty="0" smtClean="0">
                <a:solidFill>
                  <a:srgbClr val="7BBA21"/>
                </a:solidFill>
              </a:rPr>
              <a:t>temperature.</a:t>
            </a:r>
            <a:endParaRPr lang="en-US" dirty="0">
              <a:solidFill>
                <a:srgbClr val="7BBA2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59024" y="16625"/>
            <a:ext cx="8784976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mtClean="0"/>
              <a:t>Needed cooling time is compatible with T</a:t>
            </a:r>
            <a:r>
              <a:rPr lang="en-US" sz="3600" baseline="-25000" smtClean="0"/>
              <a:t>1/2</a:t>
            </a:r>
            <a:r>
              <a:rPr lang="en-US" sz="3600" smtClean="0"/>
              <a:t>.</a:t>
            </a:r>
            <a:endParaRPr lang="en-GB" sz="3600" dirty="0"/>
          </a:p>
        </p:txBody>
      </p:sp>
      <p:sp>
        <p:nvSpPr>
          <p:cNvPr id="15" name="Right Arrow 14"/>
          <p:cNvSpPr/>
          <p:nvPr/>
        </p:nvSpPr>
        <p:spPr>
          <a:xfrm>
            <a:off x="467544" y="5107786"/>
            <a:ext cx="432048" cy="2880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BBA2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505743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Optimal setup: multi-stage Paul trap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75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Sympathetic cooling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5361" y="1037371"/>
            <a:ext cx="8516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… extends the availability of cold ion ensembles to ionic systems which cannot be directly laser-cooled.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17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Sympathetic cooling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725439"/>
            <a:ext cx="4362109" cy="3171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27758" y="6378268"/>
            <a:ext cx="3888432" cy="360363"/>
          </a:xfrm>
        </p:spPr>
        <p:txBody>
          <a:bodyPr/>
          <a:lstStyle/>
          <a:p>
            <a:r>
              <a:rPr lang="en-US" sz="1050" dirty="0" smtClean="0"/>
              <a:t>[1] J. </a:t>
            </a:r>
            <a:r>
              <a:rPr lang="en-US" sz="1050" dirty="0" err="1" smtClean="0"/>
              <a:t>Wuebbena</a:t>
            </a:r>
            <a:r>
              <a:rPr lang="en-US" sz="1050" dirty="0" smtClean="0"/>
              <a:t> et al, Phys. Rev. A 85, 043412,2012.</a:t>
            </a:r>
          </a:p>
          <a:p>
            <a:r>
              <a:rPr lang="en-US" sz="1050" dirty="0" smtClean="0"/>
              <a:t>[2] M. </a:t>
            </a:r>
            <a:r>
              <a:rPr lang="en-US" sz="1050" dirty="0" err="1" smtClean="0"/>
              <a:t>Guggemos</a:t>
            </a:r>
            <a:r>
              <a:rPr lang="en-US" sz="1050" dirty="0" smtClean="0"/>
              <a:t>. New Journal of Physics 17, 103001, 2015. </a:t>
            </a:r>
            <a:endParaRPr lang="en-GB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714279"/>
            <a:ext cx="4328760" cy="32266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5361" y="1037371"/>
            <a:ext cx="8516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… extends the availability of cold ion ensembles to ionic systems which cannot be directly laser-cooled.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993913"/>
              </p:ext>
            </p:extLst>
          </p:nvPr>
        </p:nvGraphicFramePr>
        <p:xfrm>
          <a:off x="683568" y="5017523"/>
          <a:ext cx="5734000" cy="123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3561">
                  <a:extLst>
                    <a:ext uri="{9D8B030D-6E8A-4147-A177-3AD203B41FA5}">
                      <a16:colId xmlns:a16="http://schemas.microsoft.com/office/drawing/2014/main" val="2692718521"/>
                    </a:ext>
                  </a:extLst>
                </a:gridCol>
                <a:gridCol w="933281">
                  <a:extLst>
                    <a:ext uri="{9D8B030D-6E8A-4147-A177-3AD203B41FA5}">
                      <a16:colId xmlns:a16="http://schemas.microsoft.com/office/drawing/2014/main" val="686922780"/>
                    </a:ext>
                  </a:extLst>
                </a:gridCol>
                <a:gridCol w="1207158">
                  <a:extLst>
                    <a:ext uri="{9D8B030D-6E8A-4147-A177-3AD203B41FA5}">
                      <a16:colId xmlns:a16="http://schemas.microsoft.com/office/drawing/2014/main" val="2405014158"/>
                    </a:ext>
                  </a:extLst>
                </a:gridCol>
              </a:tblGrid>
              <a:tr h="319614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</a:t>
                      </a:r>
                      <a:r>
                        <a:rPr lang="en-US" sz="1400" baseline="-25000" dirty="0" smtClean="0"/>
                        <a:t>2</a:t>
                      </a:r>
                      <a:r>
                        <a:rPr lang="en-US" sz="1400" baseline="30000" dirty="0" smtClean="0"/>
                        <a:t>+</a:t>
                      </a:r>
                      <a:endParaRPr lang="en-GB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</a:t>
                      </a:r>
                      <a:r>
                        <a:rPr lang="en-US" sz="1400" baseline="30000" dirty="0" smtClean="0"/>
                        <a:t>+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471060"/>
                  </a:ext>
                </a:extLst>
              </a:tr>
              <a:tr h="2656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Peak width</a:t>
                      </a:r>
                      <a:r>
                        <a:rPr lang="en-US" sz="1400" baseline="0" dirty="0" smtClean="0"/>
                        <a:t> residual-gas or buffer-gas cooling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113(5)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180(13) 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379367"/>
                  </a:ext>
                </a:extLst>
              </a:tr>
              <a:tr h="2656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Sympathetic cooling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58(4)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145(5) 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3269"/>
                  </a:ext>
                </a:extLst>
              </a:tr>
              <a:tr h="2656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Improvement in </a:t>
                      </a:r>
                      <a:r>
                        <a:rPr lang="en-US" sz="1400" dirty="0" err="1" smtClean="0"/>
                        <a:t>countrate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Factor 2.6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Factor 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15013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32240" y="5157192"/>
            <a:ext cx="224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done better analogous to existing work, e.g. [1],[2].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03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8"/>
            <a:ext cx="8748464" cy="980736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Doppler cooling allows simultaneously </a:t>
            </a:r>
            <a:r>
              <a:rPr lang="en-US" sz="2800" dirty="0"/>
              <a:t>small </a:t>
            </a:r>
            <a:r>
              <a:rPr lang="en-US" sz="2800" dirty="0">
                <a:latin typeface="GreekC_IV25" panose="00000400000000000000" pitchFamily="2" charset="0"/>
                <a:cs typeface="GreekC_IV25" panose="00000400000000000000" pitchFamily="2" charset="0"/>
              </a:rPr>
              <a:t>D</a:t>
            </a:r>
            <a:r>
              <a:rPr lang="en-US" sz="2800" dirty="0"/>
              <a:t>t &amp; </a:t>
            </a:r>
            <a:r>
              <a:rPr lang="en-US" sz="28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D</a:t>
            </a:r>
            <a:r>
              <a:rPr lang="en-US" sz="2800" dirty="0" smtClean="0"/>
              <a:t>E.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752" y="1302210"/>
            <a:ext cx="3378177" cy="32124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402280" y="1405392"/>
            <a:ext cx="1570053" cy="381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88857" y="139456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aseline="30000" dirty="0" smtClean="0"/>
              <a:t>24</a:t>
            </a:r>
            <a:r>
              <a:rPr lang="de-AT" sz="2400" dirty="0" smtClean="0"/>
              <a:t>Mg</a:t>
            </a:r>
            <a:r>
              <a:rPr lang="de-AT" sz="2400" baseline="30000" dirty="0" smtClean="0"/>
              <a:t>+</a:t>
            </a:r>
            <a:endParaRPr lang="en-GB" sz="24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98414" y="1563198"/>
            <a:ext cx="11610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experiment</a:t>
            </a:r>
            <a:endParaRPr lang="en-GB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410206" y="1828165"/>
            <a:ext cx="388208" cy="326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52984" y="2146281"/>
            <a:ext cx="10801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554222" y="2429918"/>
            <a:ext cx="298762" cy="3004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92637" y="4370354"/>
            <a:ext cx="27231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since Paul trap extraction (ns)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586519" y="2774871"/>
            <a:ext cx="27438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counts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045514" y="986223"/>
            <a:ext cx="217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Doppler cooling: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9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8"/>
            <a:ext cx="8748464" cy="980736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Doppler cooling allows simultaneously </a:t>
            </a:r>
            <a:r>
              <a:rPr lang="en-US" sz="2800" dirty="0"/>
              <a:t>small </a:t>
            </a:r>
            <a:r>
              <a:rPr lang="en-US" sz="2800" dirty="0">
                <a:latin typeface="GreekC_IV25" panose="00000400000000000000" pitchFamily="2" charset="0"/>
                <a:cs typeface="GreekC_IV25" panose="00000400000000000000" pitchFamily="2" charset="0"/>
              </a:rPr>
              <a:t>D</a:t>
            </a:r>
            <a:r>
              <a:rPr lang="en-US" sz="2800" dirty="0"/>
              <a:t>t &amp; </a:t>
            </a:r>
            <a:r>
              <a:rPr lang="en-US" sz="28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D</a:t>
            </a:r>
            <a:r>
              <a:rPr lang="en-US" sz="2800" dirty="0" smtClean="0"/>
              <a:t>E.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54" y="1084437"/>
            <a:ext cx="5967361" cy="42664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4796" y="119280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 &amp; experiment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30940" y="30329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</a:t>
            </a:r>
            <a:endParaRPr lang="en-GB" dirty="0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752" y="1302210"/>
            <a:ext cx="3378177" cy="32124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402280" y="1405392"/>
            <a:ext cx="1570053" cy="381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88857" y="139456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aseline="30000" dirty="0" smtClean="0"/>
              <a:t>24</a:t>
            </a:r>
            <a:r>
              <a:rPr lang="de-AT" sz="2400" dirty="0" smtClean="0"/>
              <a:t>Mg</a:t>
            </a:r>
            <a:r>
              <a:rPr lang="de-AT" sz="2400" baseline="30000" dirty="0" smtClean="0"/>
              <a:t>+</a:t>
            </a:r>
            <a:endParaRPr lang="en-GB" sz="24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98414" y="1563198"/>
            <a:ext cx="11610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experiment</a:t>
            </a:r>
            <a:endParaRPr lang="en-GB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410206" y="1828165"/>
            <a:ext cx="388208" cy="326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52984" y="2146281"/>
            <a:ext cx="10801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554222" y="2429918"/>
            <a:ext cx="298762" cy="3004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92637" y="4370354"/>
            <a:ext cx="27231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since Paul trap extraction (ns)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586519" y="2774871"/>
            <a:ext cx="27438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counts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865204" y="2157586"/>
            <a:ext cx="2037873" cy="571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45514" y="986223"/>
            <a:ext cx="217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Doppler cooling: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9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8"/>
            <a:ext cx="8748464" cy="980736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Doppler cooling allows simultaneously </a:t>
            </a:r>
            <a:r>
              <a:rPr lang="en-US" sz="2800" dirty="0"/>
              <a:t>small </a:t>
            </a:r>
            <a:r>
              <a:rPr lang="en-US" sz="2800" dirty="0">
                <a:latin typeface="GreekC_IV25" panose="00000400000000000000" pitchFamily="2" charset="0"/>
                <a:cs typeface="GreekC_IV25" panose="00000400000000000000" pitchFamily="2" charset="0"/>
              </a:rPr>
              <a:t>D</a:t>
            </a:r>
            <a:r>
              <a:rPr lang="en-US" sz="2800" dirty="0"/>
              <a:t>t &amp; </a:t>
            </a:r>
            <a:r>
              <a:rPr lang="en-US" sz="28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D</a:t>
            </a:r>
            <a:r>
              <a:rPr lang="en-US" sz="2800" dirty="0" smtClean="0"/>
              <a:t>E.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428" y="5457116"/>
            <a:ext cx="7063255" cy="150114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de-AT" sz="1800" b="1" dirty="0" smtClean="0">
                <a:sym typeface="Wingdings" panose="05000000000000000000" pitchFamily="2" charset="2"/>
              </a:rPr>
              <a:t> </a:t>
            </a:r>
            <a:r>
              <a:rPr lang="de-AT" sz="1800" b="1" dirty="0" smtClean="0"/>
              <a:t>Improvements in precision </a:t>
            </a:r>
            <a:r>
              <a:rPr lang="de-AT" sz="1800" b="1" dirty="0"/>
              <a:t>and/or sensitivity for various experimental </a:t>
            </a:r>
            <a:r>
              <a:rPr lang="de-AT" sz="1800" b="1" dirty="0" smtClean="0"/>
              <a:t>techniques such as collinear laser spectroscopy or mass spectrometry</a:t>
            </a:r>
            <a:endParaRPr lang="en-GB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54" y="1084437"/>
            <a:ext cx="5967361" cy="42664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4796" y="119280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 &amp; experiment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30940" y="30329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</a:t>
            </a:r>
            <a:endParaRPr lang="en-GB" dirty="0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752" y="1302210"/>
            <a:ext cx="3378177" cy="32124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402280" y="1405392"/>
            <a:ext cx="1570053" cy="381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88857" y="139456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aseline="30000" dirty="0" smtClean="0"/>
              <a:t>24</a:t>
            </a:r>
            <a:r>
              <a:rPr lang="de-AT" sz="2400" dirty="0" smtClean="0"/>
              <a:t>Mg</a:t>
            </a:r>
            <a:r>
              <a:rPr lang="de-AT" sz="2400" baseline="30000" dirty="0" smtClean="0"/>
              <a:t>+</a:t>
            </a:r>
            <a:endParaRPr lang="en-GB" sz="24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98414" y="1563198"/>
            <a:ext cx="11610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experiment</a:t>
            </a:r>
            <a:endParaRPr lang="en-GB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410206" y="1828165"/>
            <a:ext cx="388208" cy="326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52984" y="2146281"/>
            <a:ext cx="10801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554222" y="2429918"/>
            <a:ext cx="298762" cy="3004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92637" y="4370354"/>
            <a:ext cx="27231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since Paul trap extraction (ns)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586519" y="2774871"/>
            <a:ext cx="27438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counts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865204" y="2157586"/>
            <a:ext cx="2037873" cy="571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45514" y="986223"/>
            <a:ext cx="217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Doppler cooling: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11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 at RIB facilities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221"/>
            <a:ext cx="7776864" cy="4525963"/>
          </a:xfrm>
        </p:spPr>
        <p:txBody>
          <a:bodyPr/>
          <a:lstStyle/>
          <a:p>
            <a:pPr lvl="1"/>
            <a:r>
              <a:rPr lang="en-GB" sz="2400" dirty="0"/>
              <a:t>Improved mass resolution in MR-</a:t>
            </a:r>
            <a:r>
              <a:rPr lang="en-GB" sz="2400" dirty="0" err="1"/>
              <a:t>ToF</a:t>
            </a:r>
            <a:r>
              <a:rPr lang="en-GB" sz="2400" dirty="0"/>
              <a:t> devices</a:t>
            </a:r>
          </a:p>
          <a:p>
            <a:pPr lvl="1"/>
            <a:r>
              <a:rPr lang="en-GB" sz="2400" dirty="0"/>
              <a:t>Increased precision for mass measurements in Penning traps</a:t>
            </a:r>
          </a:p>
          <a:p>
            <a:pPr lvl="1"/>
            <a:r>
              <a:rPr lang="en-GB" sz="2400" dirty="0"/>
              <a:t>Increased sensitivity for collinear laser spectroscopy</a:t>
            </a:r>
          </a:p>
          <a:p>
            <a:pPr lvl="1"/>
            <a:r>
              <a:rPr lang="en-GB" sz="2400" dirty="0"/>
              <a:t>Cooling option for radioactive molecules for fundamental physics research</a:t>
            </a:r>
          </a:p>
          <a:p>
            <a:pPr lvl="1"/>
            <a:r>
              <a:rPr lang="en-US" sz="2400" dirty="0"/>
              <a:t>Preparation step for high precision laser spectroscopy (king plot non-</a:t>
            </a:r>
            <a:r>
              <a:rPr lang="en-US" sz="2400" dirty="0" err="1"/>
              <a:t>linearities</a:t>
            </a:r>
            <a:r>
              <a:rPr lang="en-US" sz="2400" dirty="0"/>
              <a:t>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3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 at RIB facilities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221"/>
            <a:ext cx="7776864" cy="4525963"/>
          </a:xfrm>
        </p:spPr>
        <p:txBody>
          <a:bodyPr/>
          <a:lstStyle/>
          <a:p>
            <a:pPr lvl="1"/>
            <a:r>
              <a:rPr lang="en-GB" sz="2400" b="1" dirty="0"/>
              <a:t>Improved mass resolution in MR-</a:t>
            </a:r>
            <a:r>
              <a:rPr lang="en-GB" sz="2400" b="1" dirty="0" err="1"/>
              <a:t>ToF</a:t>
            </a:r>
            <a:r>
              <a:rPr lang="en-GB" sz="2400" b="1" dirty="0"/>
              <a:t> devices</a:t>
            </a:r>
          </a:p>
          <a:p>
            <a:pPr lvl="1"/>
            <a:r>
              <a:rPr lang="en-GB" sz="2400" dirty="0"/>
              <a:t>Increased precision for mass measurements in Penning traps</a:t>
            </a:r>
          </a:p>
          <a:p>
            <a:pPr lvl="1"/>
            <a:r>
              <a:rPr lang="en-GB" sz="2400" dirty="0"/>
              <a:t>Increased sensitivity for collinear laser spectroscopy</a:t>
            </a:r>
          </a:p>
          <a:p>
            <a:pPr lvl="1"/>
            <a:r>
              <a:rPr lang="en-GB" sz="2400" dirty="0"/>
              <a:t>Cooling option for radioactive molecules for fundamental physics research</a:t>
            </a:r>
          </a:p>
          <a:p>
            <a:pPr lvl="1"/>
            <a:r>
              <a:rPr lang="en-US" sz="2400" dirty="0"/>
              <a:t>Preparation step for high precision laser spectroscopy (king plot non-</a:t>
            </a:r>
            <a:r>
              <a:rPr lang="en-US" sz="2400" dirty="0" err="1"/>
              <a:t>linearities</a:t>
            </a:r>
            <a:r>
              <a:rPr lang="en-US" sz="2400" dirty="0"/>
              <a:t>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85947" y="5258004"/>
            <a:ext cx="743046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New publication: </a:t>
            </a:r>
            <a:r>
              <a:rPr lang="en-US" sz="1600" dirty="0" smtClean="0"/>
              <a:t>S. </a:t>
            </a:r>
            <a:r>
              <a:rPr lang="en-US" sz="1600" dirty="0" err="1" smtClean="0"/>
              <a:t>Sels</a:t>
            </a:r>
            <a:r>
              <a:rPr lang="en-US" sz="1600" dirty="0" smtClean="0"/>
              <a:t>, F. Maier et al.</a:t>
            </a:r>
            <a:r>
              <a:rPr lang="en-US" sz="1600" i="1" dirty="0" smtClean="0"/>
              <a:t> </a:t>
            </a:r>
            <a:r>
              <a:rPr lang="en-GB" sz="1600" i="1" dirty="0"/>
              <a:t>Doppler- and sympathetic ion cooling for the investigation of short-lived </a:t>
            </a:r>
            <a:r>
              <a:rPr lang="en-GB" sz="1600" i="1" dirty="0" smtClean="0"/>
              <a:t>radionuclides. </a:t>
            </a:r>
            <a:r>
              <a:rPr lang="en-GB" sz="1600" dirty="0"/>
              <a:t>Accepted </a:t>
            </a:r>
            <a:r>
              <a:rPr lang="en-GB" sz="1600" dirty="0" smtClean="0"/>
              <a:t>in Phys</a:t>
            </a:r>
            <a:r>
              <a:rPr lang="en-GB" sz="1600" dirty="0"/>
              <a:t>. Rev. Research, </a:t>
            </a:r>
            <a:r>
              <a:rPr lang="en-GB" sz="1600" dirty="0" smtClean="0"/>
              <a:t>2022.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408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Radioactive Ion Beam Facilities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56794"/>
            <a:ext cx="3070684" cy="138883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defTabSz="406400">
              <a:spcBef>
                <a:spcPts val="400"/>
              </a:spcBef>
              <a:buSzPct val="80000"/>
              <a:buNone/>
              <a:defRPr>
                <a:uFillTx/>
              </a:defRPr>
            </a:pPr>
            <a:r>
              <a:rPr lang="en-US" dirty="0" err="1" smtClean="0"/>
              <a:t>Production@ISOLDE</a:t>
            </a:r>
            <a:r>
              <a:rPr lang="en-US" dirty="0" smtClean="0"/>
              <a:t>:</a:t>
            </a:r>
          </a:p>
          <a:p>
            <a:pPr marL="685800" lvl="1" defTabSz="406400">
              <a:spcBef>
                <a:spcPts val="400"/>
              </a:spcBef>
              <a:buSzPct val="80000"/>
              <a:defRPr>
                <a:uFillTx/>
              </a:defRP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1000 different isotopes</a:t>
            </a:r>
          </a:p>
          <a:p>
            <a:pPr marL="685800" lvl="1" defTabSz="406400">
              <a:spcBef>
                <a:spcPts val="400"/>
              </a:spcBef>
              <a:buSzPct val="80000"/>
              <a:defRPr>
                <a:uFillTx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~75 different elements</a:t>
            </a:r>
          </a:p>
          <a:p>
            <a:pPr marL="685800" lvl="1" defTabSz="406400">
              <a:spcBef>
                <a:spcPts val="400"/>
              </a:spcBef>
              <a:buSzPct val="80000"/>
              <a:defRPr>
                <a:uFillTx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Half-life: 1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– stable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067944" y="1251918"/>
            <a:ext cx="18002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Mass separation, cooling and bunching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01753" y="1286180"/>
            <a:ext cx="208823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Mass Spectrometry</a:t>
            </a:r>
          </a:p>
          <a:p>
            <a:r>
              <a:rPr lang="en-GB" dirty="0" smtClean="0"/>
              <a:t>Laser Spectroscopy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  <p:pic>
        <p:nvPicPr>
          <p:cNvPr id="10" name="Picture 2" descr="https://upload.wikimedia.org/wikipedia/de/3/3d/Small-SDC167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13"/>
          <a:stretch/>
        </p:blipFill>
        <p:spPr bwMode="auto">
          <a:xfrm>
            <a:off x="9237" y="2771087"/>
            <a:ext cx="5693680" cy="348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01617" y="2762777"/>
            <a:ext cx="3275856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Nuclear ground state properties: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binding energies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mass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n</a:t>
            </a:r>
            <a:r>
              <a:rPr lang="en-GB" dirty="0" smtClean="0"/>
              <a:t>uclear moments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spin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charge radii</a:t>
            </a:r>
          </a:p>
          <a:p>
            <a:r>
              <a:rPr lang="en-GB" dirty="0" smtClean="0"/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12160" y="5449897"/>
            <a:ext cx="260263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Benchmark for modern nuclear theory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3443046" y="1610217"/>
            <a:ext cx="432048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6033855" y="1575954"/>
            <a:ext cx="432048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5400000">
            <a:off x="7441017" y="2367685"/>
            <a:ext cx="358037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5400000">
            <a:off x="7031831" y="4984371"/>
            <a:ext cx="432048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70" y="2622717"/>
            <a:ext cx="5465713" cy="3958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R in MR-</a:t>
            </a:r>
            <a:r>
              <a:rPr lang="en-US" dirty="0" err="1" smtClean="0"/>
              <a:t>ToF</a:t>
            </a:r>
            <a:r>
              <a:rPr lang="en-US" dirty="0" smtClean="0"/>
              <a:t> devices</a:t>
            </a:r>
            <a:endParaRPr lang="en-GB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5576" y="1108029"/>
            <a:ext cx="7653338" cy="14744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064981" y="647444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85149" y="2332165"/>
            <a:ext cx="21957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Fig. mod. from R.N. Wolf et al. Int. J. Mass </a:t>
            </a:r>
            <a:r>
              <a:rPr lang="en-US" sz="900" dirty="0" err="1"/>
              <a:t>Spectrom</a:t>
            </a:r>
            <a:r>
              <a:rPr lang="en-US" sz="900" dirty="0"/>
              <a:t>., 349-350:123 – 133 (2013).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720505" y="3068960"/>
            <a:ext cx="1" cy="22322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0505" y="4140169"/>
            <a:ext cx="1104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dirty="0" smtClean="0"/>
              <a:t>4.6</a:t>
            </a:r>
            <a:endParaRPr lang="en-GB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2636" y="3831141"/>
            <a:ext cx="2029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Factor 3.5 faster initial increase</a:t>
            </a:r>
            <a:endParaRPr lang="en-GB" sz="20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759525" y="4185084"/>
            <a:ext cx="883110" cy="4680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444208" y="2868590"/>
                <a:ext cx="1508746" cy="500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2868590"/>
                <a:ext cx="1508746" cy="500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198581" y="3737162"/>
            <a:ext cx="1693899" cy="555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9131" y="3513341"/>
            <a:ext cx="3455394" cy="250794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6023" y="3638120"/>
            <a:ext cx="1702406" cy="40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48665" y="1207940"/>
            <a:ext cx="4837801" cy="49685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Demonstration that laser cooling is 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GB" dirty="0" smtClean="0"/>
              <a:t>... compatible with T</a:t>
            </a:r>
            <a:r>
              <a:rPr lang="en-GB" baseline="-25000" dirty="0" smtClean="0"/>
              <a:t>1/2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GB" dirty="0" smtClean="0"/>
              <a:t>... compatible with instrumentation at RIB facilities </a:t>
            </a:r>
          </a:p>
          <a:p>
            <a:pPr marL="457200" lvl="1" indent="0">
              <a:buFont typeface="Wingdings" pitchFamily="2" charset="2"/>
              <a:buNone/>
            </a:pPr>
            <a:r>
              <a:rPr lang="de-AT" dirty="0" smtClean="0"/>
              <a:t>... universally applicable (via sympathetic cooling)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GB" sz="1800" dirty="0" smtClean="0"/>
              <a:t>to deliver low-emittance beams</a:t>
            </a:r>
          </a:p>
          <a:p>
            <a:pPr marL="457200" lvl="1" indent="0">
              <a:buFont typeface="Wingdings" pitchFamily="2" charset="2"/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Envisioned applications at RIB facilities:</a:t>
            </a:r>
          </a:p>
          <a:p>
            <a:pPr lvl="1"/>
            <a:r>
              <a:rPr lang="en-GB" sz="1400" dirty="0" smtClean="0"/>
              <a:t>Improved mass resolution in MR-</a:t>
            </a:r>
            <a:r>
              <a:rPr lang="en-GB" sz="1400" dirty="0" err="1" smtClean="0"/>
              <a:t>ToF</a:t>
            </a:r>
            <a:r>
              <a:rPr lang="en-GB" sz="1400" dirty="0" smtClean="0"/>
              <a:t> devices</a:t>
            </a:r>
          </a:p>
          <a:p>
            <a:pPr lvl="1"/>
            <a:r>
              <a:rPr lang="en-GB" sz="1400" dirty="0" smtClean="0"/>
              <a:t>Increased precision for mass measurements in Penning traps</a:t>
            </a:r>
          </a:p>
          <a:p>
            <a:pPr lvl="1"/>
            <a:r>
              <a:rPr lang="en-GB" sz="1400" dirty="0" smtClean="0"/>
              <a:t>Increased sensitivity for collinear laser spectroscopy</a:t>
            </a:r>
          </a:p>
          <a:p>
            <a:pPr lvl="1"/>
            <a:r>
              <a:rPr lang="en-GB" sz="1400" dirty="0" smtClean="0"/>
              <a:t>Cooling option for radioactive molecules for fundamental physics research</a:t>
            </a:r>
          </a:p>
          <a:p>
            <a:pPr lvl="1"/>
            <a:r>
              <a:rPr lang="en-US" sz="1400" dirty="0" smtClean="0"/>
              <a:t>Preparation step for high precision laser spectroscopy (king plot non-</a:t>
            </a:r>
            <a:r>
              <a:rPr lang="en-US" sz="1400" dirty="0" err="1" smtClean="0"/>
              <a:t>linearities</a:t>
            </a:r>
            <a:r>
              <a:rPr lang="en-US" sz="1400" dirty="0" smtClean="0"/>
              <a:t>)</a:t>
            </a:r>
            <a:endParaRPr lang="en-GB" sz="1400" dirty="0" smtClean="0"/>
          </a:p>
          <a:p>
            <a:pPr marL="457200" lvl="1" indent="0">
              <a:buFont typeface="Wingdings" pitchFamily="2" charset="2"/>
              <a:buNone/>
            </a:pPr>
            <a:endParaRPr lang="en-GB" dirty="0" smtClean="0"/>
          </a:p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860031" y="1246730"/>
            <a:ext cx="3442692" cy="2226885"/>
            <a:chOff x="294563" y="2065837"/>
            <a:chExt cx="3442692" cy="222688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l="4349" t="5216" r="39480" b="53193"/>
            <a:stretch/>
          </p:blipFill>
          <p:spPr>
            <a:xfrm>
              <a:off x="294563" y="2065837"/>
              <a:ext cx="3442692" cy="2194747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 rot="17354981">
              <a:off x="2326215" y="3926007"/>
              <a:ext cx="592617" cy="1364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7500512">
              <a:off x="1524151" y="4029251"/>
              <a:ext cx="253650" cy="273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de-AT" dirty="0" smtClean="0"/>
              <a:t>&amp; Outlook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/>
          <a:srcRect l="6234"/>
          <a:stretch/>
        </p:blipFill>
        <p:spPr>
          <a:xfrm>
            <a:off x="4796768" y="3488534"/>
            <a:ext cx="4302758" cy="29561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91903" y="3262412"/>
            <a:ext cx="400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improved setup: multi-stage Paul trap:</a:t>
            </a:r>
            <a:endParaRPr lang="en-GB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4914107" y="103560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Current setup: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7429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41124"/>
            <a:ext cx="6912768" cy="51845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874" y="1081343"/>
            <a:ext cx="3555879" cy="1131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090" y="-33370"/>
            <a:ext cx="1594683" cy="15948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157"/>
            <a:ext cx="2483768" cy="8135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44013" y="1132495"/>
            <a:ext cx="411406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F. Maier, M. Au, P. Fischer, C. Kanitz, V. Lagaki, </a:t>
            </a:r>
          </a:p>
          <a:p>
            <a:r>
              <a:rPr lang="de-DE" sz="1400" dirty="0" smtClean="0"/>
              <a:t>S. Lechner, E. Leistenschneider, D. Leimbach, </a:t>
            </a:r>
          </a:p>
          <a:p>
            <a:r>
              <a:rPr lang="de-DE" sz="1400" dirty="0" smtClean="0"/>
              <a:t>E.M. Lykiardopoulou, A.A. Kwiatkowski, T. Manovitz, G. Neyens, P. Plattner, M. Rosenbusch, S. Rothe, </a:t>
            </a:r>
          </a:p>
          <a:p>
            <a:r>
              <a:rPr lang="de-DE" sz="1400" dirty="0" smtClean="0"/>
              <a:t>L. Schweikhard</a:t>
            </a:r>
            <a:r>
              <a:rPr lang="de-DE" sz="1400" dirty="0"/>
              <a:t>, S. Sels, M</a:t>
            </a:r>
            <a:r>
              <a:rPr lang="de-DE" sz="1400" dirty="0" smtClean="0"/>
              <a:t>. Vilen, R. Wolf, </a:t>
            </a:r>
          </a:p>
          <a:p>
            <a:r>
              <a:rPr lang="de-DE" sz="1400" dirty="0" smtClean="0"/>
              <a:t>S. Malbrunot-Ettenauer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83432" y="5792077"/>
            <a:ext cx="743046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New publication: </a:t>
            </a:r>
            <a:r>
              <a:rPr lang="en-US" sz="1600" dirty="0" smtClean="0"/>
              <a:t>S. </a:t>
            </a:r>
            <a:r>
              <a:rPr lang="en-US" sz="1600" dirty="0" err="1" smtClean="0"/>
              <a:t>Sels</a:t>
            </a:r>
            <a:r>
              <a:rPr lang="en-US" sz="1600" dirty="0" smtClean="0"/>
              <a:t>, F. Maier et al.</a:t>
            </a:r>
            <a:r>
              <a:rPr lang="en-US" sz="1600" i="1" dirty="0" smtClean="0"/>
              <a:t> </a:t>
            </a:r>
            <a:r>
              <a:rPr lang="en-GB" sz="1600" i="1" dirty="0"/>
              <a:t>Doppler- and sympathetic ion cooling for the investigation of short-lived </a:t>
            </a:r>
            <a:r>
              <a:rPr lang="en-GB" sz="1600" i="1" dirty="0" smtClean="0"/>
              <a:t>radionuclides. </a:t>
            </a:r>
            <a:r>
              <a:rPr lang="en-GB" sz="1600" dirty="0"/>
              <a:t>Accepted </a:t>
            </a:r>
            <a:r>
              <a:rPr lang="en-GB" sz="1600" dirty="0" smtClean="0"/>
              <a:t>in Phys</a:t>
            </a:r>
            <a:r>
              <a:rPr lang="en-GB" sz="1600" dirty="0"/>
              <a:t>. Rev. Research, </a:t>
            </a:r>
            <a:r>
              <a:rPr lang="en-GB" sz="1600" dirty="0" smtClean="0"/>
              <a:t>2022. 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983432" y="2117380"/>
            <a:ext cx="3590321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https://miracls.web.cern.ch</a:t>
            </a:r>
            <a:r>
              <a:rPr lang="en-GB" sz="2000" dirty="0" smtClean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5539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sensitivity for CLS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877" y="980728"/>
            <a:ext cx="7653536" cy="4525963"/>
          </a:xfrm>
        </p:spPr>
        <p:txBody>
          <a:bodyPr/>
          <a:lstStyle/>
          <a:p>
            <a:r>
              <a:rPr lang="en-GB" dirty="0" smtClean="0"/>
              <a:t>smaller </a:t>
            </a:r>
            <a:r>
              <a:rPr lang="en-GB" dirty="0"/>
              <a:t>time spread while maintaining a low energy spread allows to choose narrower time gates: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currently: time spread ≈ </a:t>
            </a:r>
            <a:r>
              <a:rPr lang="en-GB" dirty="0" smtClean="0"/>
              <a:t>O(</a:t>
            </a:r>
            <a:r>
              <a:rPr lang="en-GB" dirty="0" err="1" smtClean="0"/>
              <a:t>μs</a:t>
            </a:r>
            <a:r>
              <a:rPr lang="en-GB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laser cooling: ≈ </a:t>
            </a:r>
            <a:r>
              <a:rPr lang="en-GB" dirty="0" smtClean="0"/>
              <a:t>O(ns)</a:t>
            </a:r>
            <a:endParaRPr lang="en-GB" dirty="0"/>
          </a:p>
          <a:p>
            <a:pPr lvl="1"/>
            <a:r>
              <a:rPr lang="en-GB" dirty="0" smtClean="0"/>
              <a:t>1000x better sensitivity </a:t>
            </a:r>
            <a:r>
              <a:rPr lang="en-GB" dirty="0"/>
              <a:t>for several smaller subsequent optical detection </a:t>
            </a:r>
            <a:r>
              <a:rPr lang="en-GB" dirty="0" smtClean="0"/>
              <a:t>regions</a:t>
            </a:r>
            <a:endParaRPr lang="en-US" dirty="0"/>
          </a:p>
          <a:p>
            <a:r>
              <a:rPr lang="en-US" dirty="0" smtClean="0"/>
              <a:t>improved transversal emittance if multi-directional laser access is possible</a:t>
            </a:r>
          </a:p>
          <a:p>
            <a:pPr lvl="1"/>
            <a:r>
              <a:rPr lang="en-US" dirty="0" smtClean="0"/>
              <a:t>maximizing ion-laser overlap, additional increase in sensitivity</a:t>
            </a:r>
            <a:endParaRPr lang="en-GB" dirty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0" y="3212976"/>
            <a:ext cx="6738143" cy="2981863"/>
          </a:xfrm>
          <a:prstGeom prst="rect">
            <a:avLst/>
          </a:prstGeom>
        </p:spPr>
      </p:pic>
      <p:sp>
        <p:nvSpPr>
          <p:cNvPr id="11" name="Text Placeholder 4"/>
          <p:cNvSpPr txBox="1">
            <a:spLocks/>
          </p:cNvSpPr>
          <p:nvPr/>
        </p:nvSpPr>
        <p:spPr>
          <a:xfrm>
            <a:off x="899592" y="6309320"/>
            <a:ext cx="3744416" cy="360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COLLAPS collaboration webpage</a:t>
            </a:r>
            <a:endParaRPr lang="en-GB" dirty="0" smtClean="0"/>
          </a:p>
          <a:p>
            <a:r>
              <a:rPr lang="en-US" dirty="0" smtClean="0"/>
              <a:t>[2] Sb run COLLAPS, 2018.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244"/>
          <a:stretch/>
        </p:blipFill>
        <p:spPr>
          <a:xfrm>
            <a:off x="6503293" y="3408394"/>
            <a:ext cx="2602308" cy="25910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551229" y="35010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870" y="577352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7524328" y="3501008"/>
            <a:ext cx="0" cy="22725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532440" y="3501007"/>
            <a:ext cx="0" cy="22725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52320" y="3085368"/>
            <a:ext cx="1566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 gate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6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Increased precision in PI-ICR for Penning traps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96393"/>
            <a:ext cx="7653536" cy="4525963"/>
          </a:xfrm>
        </p:spPr>
        <p:txBody>
          <a:bodyPr/>
          <a:lstStyle/>
          <a:p>
            <a:r>
              <a:rPr lang="en-US" dirty="0" smtClean="0"/>
              <a:t>measurement of cyclotron frequency of an ion confined in a strong and uniform magnetic field</a:t>
            </a:r>
          </a:p>
          <a:p>
            <a:r>
              <a:rPr lang="en-GB" dirty="0"/>
              <a:t>Phase-Imaging Ion Cyclotron </a:t>
            </a:r>
            <a:r>
              <a:rPr lang="en-GB" dirty="0" smtClean="0"/>
              <a:t>Resonance </a:t>
            </a:r>
            <a:r>
              <a:rPr lang="en-GB" dirty="0"/>
              <a:t>(PI-ICR) </a:t>
            </a:r>
            <a:r>
              <a:rPr lang="en-GB" dirty="0" smtClean="0"/>
              <a:t>technique: measuring phase evolution of ion’s motion inside the Penning trap</a:t>
            </a:r>
          </a:p>
          <a:p>
            <a:r>
              <a:rPr lang="en-US" dirty="0" smtClean="0"/>
              <a:t>ion is ejected from the trap onto a position-sensitive detector which enables to reconstruct phase of motion and hence its cyclotron frequency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999881"/>
            <a:ext cx="6768752" cy="34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4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Increased precision in PI-ICR for Penning traps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436" y="1072979"/>
            <a:ext cx="7653536" cy="4525963"/>
          </a:xfrm>
        </p:spPr>
        <p:txBody>
          <a:bodyPr/>
          <a:lstStyle/>
          <a:p>
            <a:r>
              <a:rPr lang="en-US" dirty="0" smtClean="0"/>
              <a:t>R is directly proportional to spatial spread of ions hitting detector</a:t>
            </a:r>
          </a:p>
          <a:p>
            <a:r>
              <a:rPr lang="en-US" dirty="0" smtClean="0"/>
              <a:t>spatial spread is proportional to square root of beam temperature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2966"/>
            <a:ext cx="5746925" cy="41764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7757" y="2547857"/>
            <a:ext cx="3445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buffer gas cooling in Paul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ions injected into TITAN Penning trap and captured there until release to a detector</a:t>
            </a:r>
          </a:p>
          <a:p>
            <a:endParaRPr lang="en-US" sz="1600" dirty="0"/>
          </a:p>
          <a:p>
            <a:r>
              <a:rPr lang="en-US" sz="1600" dirty="0" smtClean="0"/>
              <a:t>spatial spread reduced by factor 220 between 300 K and 1 </a:t>
            </a:r>
            <a:r>
              <a:rPr lang="en-US" sz="1600" dirty="0" err="1" smtClean="0"/>
              <a:t>mK</a:t>
            </a:r>
            <a:r>
              <a:rPr lang="en-US" sz="1600" dirty="0" smtClean="0"/>
              <a:t> ion cloud temperature</a:t>
            </a:r>
          </a:p>
        </p:txBody>
      </p:sp>
    </p:spTree>
    <p:extLst>
      <p:ext uri="{BB962C8B-B14F-4D97-AF65-F5344CB8AC3E}">
        <p14:creationId xmlns:p14="http://schemas.microsoft.com/office/powerpoint/2010/main" val="17490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 shift measurements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766221"/>
            <a:ext cx="5069638" cy="46273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67544" y="109173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abrupt transition from cooling to heating can be used to determine isotope shift:</a:t>
            </a:r>
          </a:p>
          <a:p>
            <a:r>
              <a:rPr lang="en-US" dirty="0" smtClean="0"/>
              <a:t>no photon detection or extra laser steps for photoionization required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83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Systematics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405" y="980728"/>
            <a:ext cx="5024885" cy="580526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87" y="1241135"/>
            <a:ext cx="4447283" cy="18278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1680" y="6038159"/>
            <a:ext cx="305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mW</a:t>
            </a:r>
            <a:r>
              <a:rPr lang="en-US" dirty="0" smtClean="0"/>
              <a:t> &amp; 500 </a:t>
            </a:r>
            <a:r>
              <a:rPr lang="en-US" dirty="0" err="1" smtClean="0"/>
              <a:t>ms</a:t>
            </a:r>
            <a:r>
              <a:rPr lang="en-US" dirty="0" smtClean="0"/>
              <a:t> cooling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878560" y="1049824"/>
            <a:ext cx="614761" cy="382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497" y="1340769"/>
            <a:ext cx="50405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68008"/>
          <a:stretch/>
        </p:blipFill>
        <p:spPr>
          <a:xfrm>
            <a:off x="395536" y="3574613"/>
            <a:ext cx="1553656" cy="15803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66218"/>
          <a:stretch/>
        </p:blipFill>
        <p:spPr>
          <a:xfrm>
            <a:off x="2032752" y="3480141"/>
            <a:ext cx="1666220" cy="160504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845225" y="23670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0306" y="284171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0306" y="335607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92280" y="429309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92280" y="480599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92280" y="53189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79182" y="38895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heating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92280" y="583180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heating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19140" y="6492875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2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systematics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2337"/>
            <a:ext cx="6153000" cy="49135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544" y="1196752"/>
            <a:ext cx="2952785" cy="121358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53000" y="1227854"/>
            <a:ext cx="352833" cy="1849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9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Systematics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1217878"/>
            <a:ext cx="6630892" cy="51845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076056" y="980728"/>
            <a:ext cx="346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mW</a:t>
            </a:r>
            <a:r>
              <a:rPr lang="en-US" dirty="0" smtClean="0"/>
              <a:t> &amp; -200 MHz detuning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100570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ms</a:t>
            </a:r>
            <a:r>
              <a:rPr lang="en-US" dirty="0" smtClean="0"/>
              <a:t> cooling and -200 MHz detuning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421426" y="1371655"/>
            <a:ext cx="614761" cy="382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984699" y="1348369"/>
            <a:ext cx="614761" cy="382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13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Radioactive Ion Beam Facilities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067944" y="1251918"/>
            <a:ext cx="1800200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Mass separation, </a:t>
            </a:r>
            <a:r>
              <a:rPr lang="en-GB" dirty="0" smtClean="0">
                <a:solidFill>
                  <a:srgbClr val="FF0000"/>
                </a:solidFill>
              </a:rPr>
              <a:t>cooling and bunching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1753" y="1286180"/>
            <a:ext cx="208823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Mass Spectrometry</a:t>
            </a:r>
          </a:p>
          <a:p>
            <a:r>
              <a:rPr lang="en-GB" dirty="0" smtClean="0"/>
              <a:t>Laser Spectroscopy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  <p:pic>
        <p:nvPicPr>
          <p:cNvPr id="10" name="Picture 2" descr="https://upload.wikimedia.org/wikipedia/de/3/3d/Small-SDC167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13"/>
          <a:stretch/>
        </p:blipFill>
        <p:spPr bwMode="auto">
          <a:xfrm>
            <a:off x="9237" y="2771087"/>
            <a:ext cx="5693680" cy="348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01617" y="2762777"/>
            <a:ext cx="3275856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Nuclear ground state properties: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binding energies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mass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n</a:t>
            </a:r>
            <a:r>
              <a:rPr lang="en-GB" dirty="0" smtClean="0"/>
              <a:t>uclear moments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spin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charge radii</a:t>
            </a:r>
          </a:p>
          <a:p>
            <a:r>
              <a:rPr lang="en-GB" dirty="0" smtClean="0"/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3641" y="5443264"/>
            <a:ext cx="260263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Benchmark for modern nuclear theory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3443046" y="1610217"/>
            <a:ext cx="432048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6033855" y="1575954"/>
            <a:ext cx="432048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5400000">
            <a:off x="7441017" y="2367685"/>
            <a:ext cx="358037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5400000">
            <a:off x="7085892" y="4974757"/>
            <a:ext cx="432048" cy="2752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79512" y="1156794"/>
            <a:ext cx="3070684" cy="13888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06400">
              <a:spcBef>
                <a:spcPts val="400"/>
              </a:spcBef>
              <a:buSzPct val="80000"/>
              <a:buFontTx/>
              <a:buNone/>
              <a:defRPr>
                <a:uFillTx/>
              </a:defRPr>
            </a:pPr>
            <a:r>
              <a:rPr lang="en-US" smtClean="0"/>
              <a:t>Production@ISOLDE:</a:t>
            </a:r>
          </a:p>
          <a:p>
            <a:pPr marL="685800" lvl="1" defTabSz="406400">
              <a:spcBef>
                <a:spcPts val="400"/>
              </a:spcBef>
              <a:buSzPct val="80000"/>
              <a:defRPr>
                <a:uFillTx/>
              </a:defRPr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~1000 different isotopes</a:t>
            </a:r>
          </a:p>
          <a:p>
            <a:pPr marL="685800" lvl="1" defTabSz="406400">
              <a:spcBef>
                <a:spcPts val="400"/>
              </a:spcBef>
              <a:buSzPct val="80000"/>
              <a:defRPr>
                <a:uFillTx/>
              </a:defRPr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~75 different elements</a:t>
            </a:r>
          </a:p>
          <a:p>
            <a:pPr marL="685800" lvl="1" defTabSz="406400">
              <a:spcBef>
                <a:spcPts val="400"/>
              </a:spcBef>
              <a:buSzPct val="80000"/>
              <a:defRPr>
                <a:uFillTx/>
              </a:defRPr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Half-life: 1 ms – stable</a:t>
            </a:r>
          </a:p>
          <a:p>
            <a:pPr marL="0" indent="0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38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775" y="1011943"/>
            <a:ext cx="5616624" cy="22699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807" b="13062"/>
          <a:stretch/>
        </p:blipFill>
        <p:spPr>
          <a:xfrm>
            <a:off x="1043608" y="3292330"/>
            <a:ext cx="5215980" cy="3305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ion optical simulations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549025" y="641449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88475" y="5734556"/>
            <a:ext cx="792089" cy="904742"/>
            <a:chOff x="4355976" y="5737508"/>
            <a:chExt cx="792089" cy="904742"/>
          </a:xfrm>
        </p:grpSpPr>
        <p:sp>
          <p:nvSpPr>
            <p:cNvPr id="9" name="Rectangle 8"/>
            <p:cNvSpPr/>
            <p:nvPr/>
          </p:nvSpPr>
          <p:spPr>
            <a:xfrm rot="18278015">
              <a:off x="4225474" y="6374806"/>
              <a:ext cx="432048" cy="102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55976" y="5737508"/>
              <a:ext cx="792089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50" b="1" dirty="0" err="1" smtClean="0"/>
                <a:t>MagneToF</a:t>
              </a:r>
              <a:r>
                <a:rPr lang="en-US" sz="1050" b="1" dirty="0" smtClean="0"/>
                <a:t> detector</a:t>
              </a:r>
              <a:endParaRPr lang="en-GB" sz="105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588224" y="134076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Paul trap simulations + extraction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80564" y="3533223"/>
            <a:ext cx="2855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 simulations to </a:t>
            </a:r>
            <a:r>
              <a:rPr lang="en-US" dirty="0" err="1" smtClean="0"/>
              <a:t>MagneToF</a:t>
            </a:r>
            <a:r>
              <a:rPr lang="en-US" dirty="0" smtClean="0"/>
              <a:t> detector</a:t>
            </a:r>
          </a:p>
          <a:p>
            <a:endParaRPr lang="en-US" dirty="0"/>
          </a:p>
          <a:p>
            <a:r>
              <a:rPr lang="en-US" dirty="0" smtClean="0"/>
              <a:t>recording of </a:t>
            </a:r>
            <a:r>
              <a:rPr lang="en-US" dirty="0" err="1" smtClean="0"/>
              <a:t>ToF</a:t>
            </a:r>
            <a:r>
              <a:rPr lang="en-US" dirty="0" smtClean="0"/>
              <a:t> and energy distribution at </a:t>
            </a:r>
            <a:r>
              <a:rPr lang="en-US" dirty="0" err="1" smtClean="0"/>
              <a:t>MagneToF</a:t>
            </a:r>
            <a:r>
              <a:rPr lang="en-US" dirty="0" smtClean="0"/>
              <a:t> detector location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07767" y="6374309"/>
            <a:ext cx="3024335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050" dirty="0"/>
              <a:t>F. Maier et al. Hyperfine Interactions 240: 54 (2019</a:t>
            </a:r>
            <a:r>
              <a:rPr lang="fr-FR" sz="1050" dirty="0" smtClean="0"/>
              <a:t>).</a:t>
            </a:r>
          </a:p>
          <a:p>
            <a:r>
              <a:rPr lang="fr-FR" sz="1050" dirty="0" smtClean="0"/>
              <a:t>F.M. Maier, </a:t>
            </a:r>
            <a:r>
              <a:rPr lang="fr-FR" sz="1050" dirty="0" err="1" smtClean="0"/>
              <a:t>MSc</a:t>
            </a:r>
            <a:r>
              <a:rPr lang="fr-FR" sz="1050" dirty="0" smtClean="0"/>
              <a:t> </a:t>
            </a:r>
            <a:r>
              <a:rPr lang="fr-FR" sz="1050" dirty="0" err="1" smtClean="0"/>
              <a:t>thesis</a:t>
            </a:r>
            <a:r>
              <a:rPr lang="fr-FR" sz="1050" dirty="0" smtClean="0"/>
              <a:t>, JKU, </a:t>
            </a:r>
            <a:r>
              <a:rPr lang="fr-FR" sz="1050" dirty="0" err="1" smtClean="0"/>
              <a:t>Austria</a:t>
            </a:r>
            <a:r>
              <a:rPr lang="fr-FR" sz="1050" dirty="0" smtClean="0"/>
              <a:t> (2019).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231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8208912" cy="980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ion optical Paul trap simulations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788" y="1765285"/>
            <a:ext cx="4913494" cy="21315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20924" y="108961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1</a:t>
            </a:r>
            <a:r>
              <a:rPr lang="en-US" u="sng" baseline="30000" dirty="0" smtClean="0"/>
              <a:t>st</a:t>
            </a:r>
            <a:r>
              <a:rPr lang="en-US" u="sng" dirty="0" smtClean="0"/>
              <a:t> step: 300-K buffer gas cooling </a:t>
            </a:r>
            <a:r>
              <a:rPr lang="en-US" dirty="0" smtClean="0"/>
              <a:t>of ion ensemble with an energy of 0.03 eV via hard-sphere interactions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20788" y="3140968"/>
                <a:ext cx="7488832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u="sng" dirty="0" smtClean="0"/>
              </a:p>
              <a:p>
                <a:endParaRPr lang="en-US" u="sng" dirty="0"/>
              </a:p>
              <a:p>
                <a:endParaRPr lang="en-US" u="sng" dirty="0" smtClean="0"/>
              </a:p>
              <a:p>
                <a:r>
                  <a:rPr lang="en-US" u="sng" dirty="0" smtClean="0"/>
                  <a:t>2</a:t>
                </a:r>
                <a:r>
                  <a:rPr lang="en-US" u="sng" baseline="30000" dirty="0" smtClean="0"/>
                  <a:t>nd</a:t>
                </a:r>
                <a:r>
                  <a:rPr lang="en-US" u="sng" dirty="0" smtClean="0"/>
                  <a:t> step: actual laser cooling</a:t>
                </a:r>
              </a:p>
              <a:p>
                <a:r>
                  <a:rPr lang="en-US" dirty="0" smtClean="0"/>
                  <a:t>At each time step: </a:t>
                </a:r>
              </a:p>
              <a:p>
                <a:r>
                  <a:rPr lang="en-US" i="1" dirty="0" err="1" smtClean="0"/>
                  <a:t>v</a:t>
                </a:r>
                <a:r>
                  <a:rPr lang="en-US" baseline="-25000" dirty="0" err="1" smtClean="0"/>
                  <a:t>ion</a:t>
                </a:r>
                <a:r>
                  <a:rPr lang="en-US" dirty="0" smtClean="0"/>
                  <a:t> to calculate Doppler shifted frequency detuning + photon scattering rate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photon-interaction probability</a:t>
                </a:r>
              </a:p>
              <a:p>
                <a:r>
                  <a:rPr lang="en-US" dirty="0" smtClean="0"/>
                  <a:t>photon absorption: random number &lt; interaction probability:</a:t>
                </a:r>
              </a:p>
              <a:p>
                <a:r>
                  <a:rPr lang="en-US" dirty="0" smtClean="0"/>
                  <a:t>	in direction of absorption: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latin typeface="Cambria Math" panose="02040503050406030204" pitchFamily="18" charset="0"/>
                      </a:rPr>
                      <m:t>ion</m:t>
                    </m:r>
                    <m:r>
                      <a:rPr lang="en-US" b="0" i="0" baseline="-2500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latin typeface="Cambria Math" panose="02040503050406030204" pitchFamily="18" charset="0"/>
                      </a:rPr>
                      <m:t>new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m:rPr>
                        <m:sty m:val="p"/>
                      </m:rPr>
                      <a:rPr lang="en-US" i="0" baseline="-25000" dirty="0" smtClean="0">
                        <a:latin typeface="Cambria Math" panose="02040503050406030204" pitchFamily="18" charset="0"/>
                      </a:rPr>
                      <m:t>ion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l-GR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GB" dirty="0" smtClean="0"/>
              </a:p>
              <a:p>
                <a:r>
                  <a:rPr lang="en-US" dirty="0" smtClean="0"/>
                  <a:t>momentum kick due to emission of photon: prompt and in random direction</a:t>
                </a:r>
              </a:p>
              <a:p>
                <a:r>
                  <a:rPr lang="en-US" dirty="0" smtClean="0"/>
                  <a:t>stimulated emission not taken into account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788" y="3140968"/>
                <a:ext cx="7488832" cy="3139321"/>
              </a:xfrm>
              <a:prstGeom prst="rect">
                <a:avLst/>
              </a:prstGeom>
              <a:blipFill>
                <a:blip r:embed="rId3"/>
                <a:stretch>
                  <a:fillRect l="-733" b="-21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955156" y="2188831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same procedure as in </a:t>
            </a:r>
          </a:p>
          <a:p>
            <a:r>
              <a:rPr lang="fr-FR" sz="1200" dirty="0"/>
              <a:t>F. Maier et al. Hyperfine Interactions 240: 54 (2019).</a:t>
            </a:r>
          </a:p>
          <a:p>
            <a:r>
              <a:rPr lang="fr-FR" sz="1200" dirty="0"/>
              <a:t>F.M. Maier, </a:t>
            </a:r>
            <a:r>
              <a:rPr lang="fr-FR" sz="1200" dirty="0" err="1"/>
              <a:t>MSc</a:t>
            </a:r>
            <a:r>
              <a:rPr lang="fr-FR" sz="1200" dirty="0"/>
              <a:t> </a:t>
            </a:r>
            <a:r>
              <a:rPr lang="fr-FR" sz="1200" dirty="0" err="1"/>
              <a:t>thesis</a:t>
            </a:r>
            <a:r>
              <a:rPr lang="fr-FR" sz="1200" dirty="0"/>
              <a:t>, JKU, </a:t>
            </a:r>
            <a:r>
              <a:rPr lang="fr-FR" sz="1200" dirty="0" err="1"/>
              <a:t>Austria</a:t>
            </a:r>
            <a:r>
              <a:rPr lang="fr-FR" sz="1200" dirty="0"/>
              <a:t> (2019).</a:t>
            </a:r>
          </a:p>
        </p:txBody>
      </p:sp>
    </p:spTree>
    <p:extLst>
      <p:ext uri="{BB962C8B-B14F-4D97-AF65-F5344CB8AC3E}">
        <p14:creationId xmlns:p14="http://schemas.microsoft.com/office/powerpoint/2010/main" val="19108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+ Numerical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550796"/>
            <a:ext cx="3944766" cy="2664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48662" y="1343398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1 D Numerical cooling model [1]: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buffer gas cooling via exponential decay term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10 eV initial energy ion being cooled by a 300-K helium buffer gas at 1e-5 mbar + laser cooling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818" y="2476525"/>
            <a:ext cx="3727799" cy="26642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11560" y="1320474"/>
            <a:ext cx="412959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/>
              <a:t>3 D ion-optical simulations </a:t>
            </a:r>
            <a:r>
              <a:rPr lang="en-US" sz="1400" b="1" u="sng" dirty="0" smtClean="0"/>
              <a:t>in SIMION: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buffer </a:t>
            </a:r>
            <a:r>
              <a:rPr lang="en-US" sz="1400" dirty="0"/>
              <a:t>gas cooling via hard-sphere </a:t>
            </a:r>
            <a:r>
              <a:rPr lang="en-US" sz="1400" dirty="0" smtClean="0"/>
              <a:t>interactions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First simulation: buffer gas cooling at 300 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Second simulation: laser cooling via a semi-classical Monte-Carlo manner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520" y="6134725"/>
            <a:ext cx="326526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[1] adopted from</a:t>
            </a:r>
          </a:p>
          <a:p>
            <a:r>
              <a:rPr lang="en-GB" sz="1000" dirty="0" smtClean="0"/>
              <a:t>J</a:t>
            </a:r>
            <a:r>
              <a:rPr lang="en-GB" sz="1000" dirty="0"/>
              <a:t>. H. </a:t>
            </a:r>
            <a:r>
              <a:rPr lang="en-GB" sz="1000" dirty="0" err="1" smtClean="0"/>
              <a:t>Wesenberg</a:t>
            </a:r>
            <a:r>
              <a:rPr lang="en-GB" sz="1000" dirty="0" smtClean="0"/>
              <a:t>, </a:t>
            </a:r>
            <a:r>
              <a:rPr lang="en-GB" sz="1000" dirty="0"/>
              <a:t>Phys. Rev. A 76, 053416 (2007</a:t>
            </a:r>
            <a:r>
              <a:rPr lang="en-GB" sz="1000" dirty="0" smtClean="0"/>
              <a:t>).</a:t>
            </a:r>
          </a:p>
          <a:p>
            <a:r>
              <a:rPr lang="en-GB" sz="1000" dirty="0"/>
              <a:t>T. </a:t>
            </a:r>
            <a:r>
              <a:rPr lang="en-GB" sz="1000" dirty="0" err="1" smtClean="0"/>
              <a:t>Murboeck</a:t>
            </a:r>
            <a:r>
              <a:rPr lang="en-GB" sz="1000" dirty="0"/>
              <a:t> </a:t>
            </a:r>
            <a:r>
              <a:rPr lang="en-GB" sz="1000" dirty="0" smtClean="0"/>
              <a:t>et al, </a:t>
            </a:r>
            <a:r>
              <a:rPr lang="en-GB" sz="1000" dirty="0"/>
              <a:t>Phys. </a:t>
            </a:r>
            <a:r>
              <a:rPr lang="en-GB" sz="1000" dirty="0" smtClean="0"/>
              <a:t>Rev. A </a:t>
            </a:r>
            <a:r>
              <a:rPr lang="en-GB" sz="1000" dirty="0"/>
              <a:t>94, 043410 (2016).</a:t>
            </a:r>
            <a:endParaRPr lang="en-GB" sz="1000" dirty="0" smtClean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2374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+ Numerical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1" y="1526055"/>
            <a:ext cx="4053283" cy="4899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3688" y="1079251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1 D comparison between simulations and numerical model: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6142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Simulations + numerical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3608" y="1181962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Comparison of both models with experimental data:</a:t>
            </a:r>
            <a:endParaRPr lang="en-GB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4945360" y="1673087"/>
            <a:ext cx="41986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3D ion-optical simulations vs experiment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-36512" y="1646603"/>
            <a:ext cx="41044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 D numerical model vs experiment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5583991"/>
            <a:ext cx="7988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Experiment:</a:t>
            </a:r>
          </a:p>
          <a:p>
            <a:r>
              <a:rPr lang="en-US" sz="1600" dirty="0" smtClean="0"/>
              <a:t>1e-5 to 1e-8 mbar buffer gas present within Paul trap according to </a:t>
            </a:r>
            <a:r>
              <a:rPr lang="en-US" sz="1600" dirty="0" err="1" smtClean="0"/>
              <a:t>MolFlow</a:t>
            </a:r>
            <a:r>
              <a:rPr lang="en-US" sz="1600" dirty="0" smtClean="0"/>
              <a:t> simulations</a:t>
            </a:r>
          </a:p>
          <a:p>
            <a:r>
              <a:rPr lang="en-US" sz="1600" dirty="0" smtClean="0"/>
              <a:t>cooling time ≈ 100 </a:t>
            </a:r>
            <a:r>
              <a:rPr lang="en-US" sz="1600" dirty="0" err="1" smtClean="0"/>
              <a:t>ms</a:t>
            </a:r>
            <a:r>
              <a:rPr lang="en-US" sz="1600" dirty="0" smtClean="0"/>
              <a:t>, </a:t>
            </a:r>
            <a:r>
              <a:rPr lang="en-US" sz="1600" dirty="0"/>
              <a:t>laser </a:t>
            </a:r>
            <a:r>
              <a:rPr lang="en-US" sz="1600" dirty="0" smtClean="0"/>
              <a:t>power </a:t>
            </a:r>
            <a:r>
              <a:rPr lang="en-US" sz="1600" dirty="0"/>
              <a:t>≈ 25 </a:t>
            </a:r>
            <a:r>
              <a:rPr lang="en-US" sz="1600" dirty="0" err="1" smtClean="0"/>
              <a:t>mW</a:t>
            </a:r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2071"/>
            <a:ext cx="4559669" cy="33123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669" y="2002071"/>
            <a:ext cx="4555669" cy="331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34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vs experiment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1564246"/>
            <a:ext cx="4896544" cy="46562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43061" y="2155065"/>
            <a:ext cx="11610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experiment</a:t>
            </a:r>
            <a:endParaRPr lang="en-GB" sz="1600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4499992" y="2324342"/>
            <a:ext cx="843069" cy="491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43061" y="2839736"/>
            <a:ext cx="10801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>
            <a:off x="4644008" y="3009013"/>
            <a:ext cx="699053" cy="3826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227133" y="1698854"/>
            <a:ext cx="1570053" cy="381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545262" y="1112192"/>
            <a:ext cx="4896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-600 MHz, 25 </a:t>
            </a:r>
            <a:r>
              <a:rPr lang="en-US" sz="1600" dirty="0" err="1" smtClean="0"/>
              <a:t>mW</a:t>
            </a:r>
            <a:r>
              <a:rPr lang="en-US" sz="1600" dirty="0" smtClean="0"/>
              <a:t>, 150 </a:t>
            </a:r>
            <a:r>
              <a:rPr lang="en-US" sz="1600" dirty="0" err="1" smtClean="0"/>
              <a:t>ms</a:t>
            </a:r>
            <a:r>
              <a:rPr lang="en-US" sz="1600" dirty="0" smtClean="0"/>
              <a:t> cooling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257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temperature revisited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6792"/>
            <a:ext cx="5220072" cy="4959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9075" y="1041028"/>
            <a:ext cx="749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Improved reacceleration optics would give us significantly smaller peak widths for laser cooled ions.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651" y="1687359"/>
            <a:ext cx="3163180" cy="245241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5167651" y="4303674"/>
          <a:ext cx="371788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296">
                  <a:extLst>
                    <a:ext uri="{9D8B030D-6E8A-4147-A177-3AD203B41FA5}">
                      <a16:colId xmlns:a16="http://schemas.microsoft.com/office/drawing/2014/main" val="316313648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589107569"/>
                    </a:ext>
                  </a:extLst>
                </a:gridCol>
                <a:gridCol w="1306488">
                  <a:extLst>
                    <a:ext uri="{9D8B030D-6E8A-4147-A177-3AD203B41FA5}">
                      <a16:colId xmlns:a16="http://schemas.microsoft.com/office/drawing/2014/main" val="2990472130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Grounded</a:t>
                      </a:r>
                      <a:r>
                        <a:rPr lang="en-US" sz="1400" baseline="0" dirty="0" smtClean="0"/>
                        <a:t> cone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Non-grounded cone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36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Laser cooling peak width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3.6 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290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Buffer gas cooling peak width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102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106 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304486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167651" y="585985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3.6 ns peak width corresponds to 0.5 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547534" y="3917408"/>
            <a:ext cx="7920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Paul trap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230249" y="3878170"/>
            <a:ext cx="155988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reacceleration region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52617" y="1363452"/>
            <a:ext cx="887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142 V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0236" y="1343839"/>
            <a:ext cx="179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 V due to sparks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endCxn id="16" idx="2"/>
          </p:cNvCxnSpPr>
          <p:nvPr/>
        </p:nvCxnSpPr>
        <p:spPr>
          <a:xfrm flipH="1" flipV="1">
            <a:off x="6796479" y="1732784"/>
            <a:ext cx="638860" cy="1109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636948" y="1687359"/>
            <a:ext cx="195652" cy="949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303289" y="1748610"/>
            <a:ext cx="2864362" cy="2854485"/>
            <a:chOff x="2303289" y="1798651"/>
            <a:chExt cx="2864362" cy="2854485"/>
          </a:xfrm>
        </p:grpSpPr>
        <p:sp>
          <p:nvSpPr>
            <p:cNvPr id="23" name="TextBox 22"/>
            <p:cNvSpPr txBox="1"/>
            <p:nvPr/>
          </p:nvSpPr>
          <p:spPr>
            <a:xfrm>
              <a:off x="3115369" y="2602260"/>
              <a:ext cx="14653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experiment</a:t>
              </a:r>
              <a:endParaRPr lang="en-GB" sz="16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2483769" y="2842077"/>
              <a:ext cx="576063" cy="2988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251725" y="2991522"/>
              <a:ext cx="1465332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simulation, grounded cone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Arrow Connector 31"/>
            <p:cNvCxnSpPr>
              <a:stCxn id="30" idx="1"/>
            </p:cNvCxnSpPr>
            <p:nvPr/>
          </p:nvCxnSpPr>
          <p:spPr>
            <a:xfrm flipH="1">
              <a:off x="2631798" y="3283910"/>
              <a:ext cx="619927" cy="39248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201827" y="3594382"/>
              <a:ext cx="19658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6B328E"/>
                  </a:solidFill>
                </a:rPr>
                <a:t>simulation, </a:t>
              </a:r>
            </a:p>
            <a:p>
              <a:r>
                <a:rPr lang="en-US" sz="1600" dirty="0" smtClean="0">
                  <a:solidFill>
                    <a:srgbClr val="6B328E"/>
                  </a:solidFill>
                </a:rPr>
                <a:t>non-grounded cone</a:t>
              </a:r>
              <a:endParaRPr lang="en-GB" sz="1600" dirty="0">
                <a:solidFill>
                  <a:srgbClr val="6B328E"/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34" idx="1"/>
            </p:cNvCxnSpPr>
            <p:nvPr/>
          </p:nvCxnSpPr>
          <p:spPr>
            <a:xfrm flipH="1">
              <a:off x="2303289" y="3886770"/>
              <a:ext cx="898538" cy="766366"/>
            </a:xfrm>
            <a:prstGeom prst="straightConnector1">
              <a:avLst/>
            </a:prstGeom>
            <a:ln>
              <a:solidFill>
                <a:srgbClr val="6B328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2610036" y="1798651"/>
              <a:ext cx="2444258" cy="760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776424" y="5290887"/>
            <a:ext cx="1465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-600 MHz, 25 </a:t>
            </a:r>
            <a:r>
              <a:rPr lang="en-US" sz="1100" dirty="0" err="1" smtClean="0"/>
              <a:t>mW</a:t>
            </a:r>
            <a:r>
              <a:rPr lang="en-US" sz="1100" dirty="0" smtClean="0"/>
              <a:t>, 150 </a:t>
            </a:r>
            <a:r>
              <a:rPr lang="en-US" sz="1100" dirty="0" err="1" smtClean="0"/>
              <a:t>ms</a:t>
            </a:r>
            <a:r>
              <a:rPr lang="en-US" sz="1100" dirty="0" smtClean="0"/>
              <a:t> cooling</a:t>
            </a:r>
            <a:endParaRPr lang="en-GB" sz="1100" dirty="0"/>
          </a:p>
        </p:txBody>
      </p:sp>
      <p:sp>
        <p:nvSpPr>
          <p:cNvPr id="3" name="Curved Up Arrow 2"/>
          <p:cNvSpPr/>
          <p:nvPr/>
        </p:nvSpPr>
        <p:spPr>
          <a:xfrm>
            <a:off x="6965488" y="5086275"/>
            <a:ext cx="1098314" cy="209973"/>
          </a:xfrm>
          <a:prstGeom prst="curvedUpArrow">
            <a:avLst>
              <a:gd name="adj1" fmla="val 22844"/>
              <a:gd name="adj2" fmla="val 138620"/>
              <a:gd name="adj3" fmla="val 447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10190" y="50117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:4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5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Cooling principle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611560" y="1564325"/>
            <a:ext cx="2283154" cy="2138794"/>
            <a:chOff x="765326" y="3033792"/>
            <a:chExt cx="2283154" cy="213879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297E5B-A2E5-4737-A3E8-9A1C19CEAEB1}"/>
                </a:ext>
              </a:extLst>
            </p:cNvPr>
            <p:cNvSpPr/>
            <p:nvPr/>
          </p:nvSpPr>
          <p:spPr>
            <a:xfrm>
              <a:off x="876554" y="4838478"/>
              <a:ext cx="334108" cy="334108"/>
            </a:xfrm>
            <a:prstGeom prst="ellipse">
              <a:avLst/>
            </a:prstGeom>
            <a:solidFill>
              <a:schemeClr val="accent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6DA43C7-C6B2-4658-9F04-12172C894533}"/>
                </a:ext>
              </a:extLst>
            </p:cNvPr>
            <p:cNvCxnSpPr>
              <a:cxnSpLocks/>
              <a:stCxn id="6" idx="6"/>
            </p:cNvCxnSpPr>
            <p:nvPr/>
          </p:nvCxnSpPr>
          <p:spPr>
            <a:xfrm>
              <a:off x="1210662" y="5005532"/>
              <a:ext cx="67595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7E61E40-FD01-4DEB-9C50-CFD0D930B5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8226" y="5005532"/>
              <a:ext cx="1010161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18ABCE-6D1A-4CF5-91C7-44E60037CFAD}"/>
                </a:ext>
              </a:extLst>
            </p:cNvPr>
            <p:cNvSpPr txBox="1"/>
            <p:nvPr/>
          </p:nvSpPr>
          <p:spPr>
            <a:xfrm>
              <a:off x="2222613" y="4584068"/>
              <a:ext cx="825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Laser </a:t>
              </a:r>
              <a:endParaRPr lang="en-BE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30F6228-112B-48F0-ADB0-9F066F36464B}"/>
                </a:ext>
              </a:extLst>
            </p:cNvPr>
            <p:cNvSpPr txBox="1"/>
            <p:nvPr/>
          </p:nvSpPr>
          <p:spPr>
            <a:xfrm>
              <a:off x="765326" y="4535242"/>
              <a:ext cx="556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ion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BE" dirty="0">
                <a:solidFill>
                  <a:srgbClr val="FF0000"/>
                </a:solidFill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7AE7E22-5998-47C2-9C92-5DE83D6988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</a:blip>
            <a:srcRect l="55553" t="7957" r="35199" b="64535"/>
            <a:stretch/>
          </p:blipFill>
          <p:spPr>
            <a:xfrm>
              <a:off x="1043608" y="3068960"/>
              <a:ext cx="1769234" cy="1442788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DDDE423-FA9F-4373-8AA4-81DDC9A135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86621" y="3040693"/>
              <a:ext cx="7614" cy="1605002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F378133-1B13-45FC-A879-D8ABD3B68C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45705" y="3033792"/>
              <a:ext cx="7614" cy="1605002"/>
            </a:xfrm>
            <a:prstGeom prst="line">
              <a:avLst/>
            </a:prstGeom>
            <a:ln w="2857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131415" y="1609263"/>
            <a:ext cx="2392236" cy="2235758"/>
            <a:chOff x="6626510" y="3026986"/>
            <a:chExt cx="2392236" cy="223575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A918EA8-5F3F-4E37-860A-2859C4C52A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</a:blip>
            <a:srcRect l="55553" t="7957" r="35199" b="64535"/>
            <a:stretch/>
          </p:blipFill>
          <p:spPr>
            <a:xfrm>
              <a:off x="6883164" y="3055253"/>
              <a:ext cx="1769234" cy="1442788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FAB80F-7DC8-45D2-81E1-66A93D284E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26177" y="3026986"/>
              <a:ext cx="7614" cy="1605002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1D6222A-360F-45B4-BEB9-93DFD42693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31824" y="3054535"/>
              <a:ext cx="7614" cy="1605002"/>
            </a:xfrm>
            <a:prstGeom prst="line">
              <a:avLst/>
            </a:prstGeom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62D858C-9897-417F-B178-C08408A5206F}"/>
                </a:ext>
              </a:extLst>
            </p:cNvPr>
            <p:cNvSpPr/>
            <p:nvPr/>
          </p:nvSpPr>
          <p:spPr>
            <a:xfrm>
              <a:off x="7219955" y="4928636"/>
              <a:ext cx="334108" cy="334108"/>
            </a:xfrm>
            <a:prstGeom prst="ellipse">
              <a:avLst/>
            </a:prstGeom>
            <a:solidFill>
              <a:schemeClr val="accent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F634539-7F80-454C-A5CD-4FBF0FB9C424}"/>
                </a:ext>
              </a:extLst>
            </p:cNvPr>
            <p:cNvCxnSpPr>
              <a:cxnSpLocks/>
              <a:stCxn id="19" idx="6"/>
            </p:cNvCxnSpPr>
            <p:nvPr/>
          </p:nvCxnSpPr>
          <p:spPr>
            <a:xfrm flipH="1">
              <a:off x="6626510" y="5095690"/>
              <a:ext cx="927553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42FC98C-681C-4CCC-BB61-6E8E373BE2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77335" y="5079920"/>
              <a:ext cx="1010160" cy="15770"/>
            </a:xfrm>
            <a:prstGeom prst="straightConnector1">
              <a:avLst/>
            </a:prstGeom>
            <a:ln w="76200">
              <a:solidFill>
                <a:srgbClr val="00B0F0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511F30D-513E-4443-8ED0-10B28A2C8C2D}"/>
                </a:ext>
              </a:extLst>
            </p:cNvPr>
            <p:cNvSpPr txBox="1"/>
            <p:nvPr/>
          </p:nvSpPr>
          <p:spPr>
            <a:xfrm>
              <a:off x="8192879" y="4710588"/>
              <a:ext cx="825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Laser </a:t>
              </a:r>
              <a:endParaRPr lang="en-BE" dirty="0">
                <a:solidFill>
                  <a:srgbClr val="00B0F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D9999ED-F865-4E7F-92CD-DA2E14F51EAB}"/>
                </a:ext>
              </a:extLst>
            </p:cNvPr>
            <p:cNvSpPr txBox="1"/>
            <p:nvPr/>
          </p:nvSpPr>
          <p:spPr>
            <a:xfrm>
              <a:off x="7147166" y="4573900"/>
              <a:ext cx="556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ion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B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516790" y="1645692"/>
            <a:ext cx="1928007" cy="2129344"/>
            <a:chOff x="4011885" y="3063415"/>
            <a:chExt cx="1928007" cy="21293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6CB63C3-75BA-47CB-B550-D8A33C1166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lumMod val="50000"/>
                  <a:tint val="45000"/>
                  <a:satMod val="400000"/>
                </a:schemeClr>
              </a:duotone>
            </a:blip>
            <a:srcRect l="55553" t="7957" r="35199" b="64535"/>
            <a:stretch/>
          </p:blipFill>
          <p:spPr>
            <a:xfrm>
              <a:off x="4011885" y="3091682"/>
              <a:ext cx="1769234" cy="1442788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C1335F-8EDC-4516-B92F-3B5994641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4898" y="3063415"/>
              <a:ext cx="7614" cy="1605002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2BBBD26-AF98-4EF4-B866-BC93DD01A397}"/>
                </a:ext>
              </a:extLst>
            </p:cNvPr>
            <p:cNvSpPr/>
            <p:nvPr/>
          </p:nvSpPr>
          <p:spPr>
            <a:xfrm>
              <a:off x="4365748" y="4858651"/>
              <a:ext cx="334108" cy="334108"/>
            </a:xfrm>
            <a:prstGeom prst="ellipse">
              <a:avLst/>
            </a:prstGeom>
            <a:solidFill>
              <a:schemeClr val="accent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F24E49F-A591-4E42-8677-DE886F8D07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4898" y="5005532"/>
              <a:ext cx="1010161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6D3A1C4-17DE-443A-96D6-47923F26E121}"/>
                </a:ext>
              </a:extLst>
            </p:cNvPr>
            <p:cNvSpPr txBox="1"/>
            <p:nvPr/>
          </p:nvSpPr>
          <p:spPr>
            <a:xfrm>
              <a:off x="4272243" y="4526121"/>
              <a:ext cx="556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ion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BE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0A7A49-DB4C-46E1-A1EC-B1E2A1644401}"/>
                </a:ext>
              </a:extLst>
            </p:cNvPr>
            <p:cNvSpPr txBox="1"/>
            <p:nvPr/>
          </p:nvSpPr>
          <p:spPr>
            <a:xfrm>
              <a:off x="5114025" y="4620388"/>
              <a:ext cx="825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Laser </a:t>
              </a:r>
              <a:endParaRPr lang="en-BE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50159" y="4065781"/>
            <a:ext cx="74345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Moving ions observe Doppler shift in laser frequency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Absorption of photon in one direction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Spontaneous emission of photon in random direction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Net-cooling or heating effect since photon momentum is </a:t>
            </a:r>
            <a:r>
              <a:rPr lang="en-US" dirty="0" smtClean="0">
                <a:solidFill>
                  <a:srgbClr val="FF0000"/>
                </a:solidFill>
              </a:rPr>
              <a:t>subtracted from/</a:t>
            </a:r>
            <a:r>
              <a:rPr lang="en-US" dirty="0" smtClean="0">
                <a:solidFill>
                  <a:srgbClr val="00B0F0"/>
                </a:solidFill>
              </a:rPr>
              <a:t>added to </a:t>
            </a:r>
            <a:r>
              <a:rPr lang="en-US" dirty="0" smtClean="0"/>
              <a:t>the Mg ion momentum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Red-detuning: cooling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F0"/>
                </a:solidFill>
              </a:rPr>
              <a:t>blue detuning: heating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8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Buffer-gas filled Paul traps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4144" y="6305048"/>
            <a:ext cx="3744416" cy="360363"/>
          </a:xfrm>
        </p:spPr>
        <p:txBody>
          <a:bodyPr/>
          <a:lstStyle/>
          <a:p>
            <a:r>
              <a:rPr lang="en-US" dirty="0" smtClean="0"/>
              <a:t>[1] K. Lynch, PhD thesis, </a:t>
            </a:r>
            <a:r>
              <a:rPr lang="en-GB" dirty="0"/>
              <a:t>University of </a:t>
            </a:r>
            <a:r>
              <a:rPr lang="en-GB" dirty="0" smtClean="0"/>
              <a:t>Manchester, 2013.</a:t>
            </a:r>
          </a:p>
          <a:p>
            <a:r>
              <a:rPr lang="en-US" dirty="0" smtClean="0"/>
              <a:t>[2] Sb run COLLAPS, 2018.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1321345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Commonly operated at 300-K buffer gas </a:t>
            </a:r>
            <a:r>
              <a:rPr lang="en-US" dirty="0" smtClean="0">
                <a:sym typeface="Wingdings" panose="05000000000000000000" pitchFamily="2" charset="2"/>
              </a:rPr>
              <a:t> Cooling limit: 300 K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8937"/>
            <a:ext cx="7071164" cy="39600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5244"/>
          <a:stretch/>
        </p:blipFill>
        <p:spPr>
          <a:xfrm>
            <a:off x="6541692" y="3429000"/>
            <a:ext cx="2602308" cy="259102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257" y="557823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495928" y="361020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084168" y="3138142"/>
            <a:ext cx="720080" cy="186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95736" y="4293096"/>
            <a:ext cx="0" cy="9354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95736" y="467180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Mathcad UniMath" panose="02000503020000020003" pitchFamily="50" charset="0"/>
              </a:rPr>
              <a:t>~</a:t>
            </a:r>
            <a:r>
              <a:rPr lang="en-US" dirty="0" smtClean="0"/>
              <a:t>7 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37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683568" y="1055827"/>
            <a:ext cx="7563825" cy="5372143"/>
            <a:chOff x="4154275" y="2822391"/>
            <a:chExt cx="4975876" cy="3534075"/>
          </a:xfrm>
        </p:grpSpPr>
        <p:grpSp>
          <p:nvGrpSpPr>
            <p:cNvPr id="33" name="Group 32"/>
            <p:cNvGrpSpPr/>
            <p:nvPr/>
          </p:nvGrpSpPr>
          <p:grpSpPr>
            <a:xfrm>
              <a:off x="4154275" y="2822391"/>
              <a:ext cx="4826712" cy="3534075"/>
              <a:chOff x="4198127" y="1760231"/>
              <a:chExt cx="4826712" cy="3534075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4215924" y="1760231"/>
                <a:ext cx="4808915" cy="3527618"/>
                <a:chOff x="4824316" y="1200103"/>
                <a:chExt cx="4808915" cy="3527618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824316" y="1200103"/>
                  <a:ext cx="4808915" cy="3527618"/>
                </a:xfrm>
                <a:prstGeom prst="rect">
                  <a:avLst/>
                </a:prstGeom>
              </p:spPr>
            </p:pic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7270980" y="1724236"/>
                  <a:ext cx="737079" cy="74475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5542386" y="1880603"/>
                  <a:ext cx="2225484" cy="6276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>
                      <a:solidFill>
                        <a:srgbClr val="FF0000"/>
                      </a:solidFill>
                    </a:rPr>
                    <a:t>Doppler cooling (limit: 1 </a:t>
                  </a:r>
                  <a:r>
                    <a:rPr lang="en-US" sz="2800" dirty="0" err="1" smtClean="0">
                      <a:solidFill>
                        <a:srgbClr val="FF0000"/>
                      </a:solidFill>
                    </a:rPr>
                    <a:t>mK</a:t>
                  </a:r>
                  <a:r>
                    <a:rPr lang="en-US" sz="2800" dirty="0" smtClean="0">
                      <a:solidFill>
                        <a:srgbClr val="FF0000"/>
                      </a:solidFill>
                    </a:rPr>
                    <a:t>)</a:t>
                  </a:r>
                  <a:endParaRPr lang="en-GB" sz="28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6624472" y="2482051"/>
                  <a:ext cx="528950" cy="85364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tangle 17"/>
                <p:cNvSpPr/>
                <p:nvPr/>
              </p:nvSpPr>
              <p:spPr>
                <a:xfrm>
                  <a:off x="5411846" y="1388889"/>
                  <a:ext cx="1840590" cy="47271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512636" y="1381566"/>
                  <a:ext cx="3179979" cy="3442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>
                      <a:solidFill>
                        <a:srgbClr val="0000FF"/>
                      </a:solidFill>
                    </a:rPr>
                    <a:t>Buffer-gas cooling (limit: 300 K)</a:t>
                  </a:r>
                  <a:endParaRPr lang="en-GB" sz="28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4776545" y="4950105"/>
                <a:ext cx="4066711" cy="3442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2800" dirty="0" smtClean="0"/>
                  <a:t>Kinetic energy (eV)</a:t>
                </a:r>
                <a:endParaRPr lang="en-GB" sz="2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2926913" y="3338236"/>
                <a:ext cx="3235572" cy="3442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2800" dirty="0" smtClean="0"/>
                  <a:t>ToF (</a:t>
                </a:r>
                <a:r>
                  <a:rPr lang="el-GR" sz="2800" dirty="0" smtClean="0">
                    <a:latin typeface="Mathcad UniMath" panose="02000503020000020003" pitchFamily="50" charset="0"/>
                  </a:rPr>
                  <a:t>μ</a:t>
                </a:r>
                <a:r>
                  <a:rPr lang="de-AT" sz="2800" dirty="0" smtClean="0">
                    <a:latin typeface="Mathcad UniMath" panose="02000503020000020003" pitchFamily="50" charset="0"/>
                  </a:rPr>
                  <a:t>s)</a:t>
                </a:r>
                <a:endParaRPr lang="en-GB" sz="28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 rot="5400000">
                <a:off x="2953115" y="3459949"/>
                <a:ext cx="2700125" cy="2101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7941513" y="5633433"/>
              <a:ext cx="118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/>
                <a:t>simulation</a:t>
              </a:r>
              <a:endParaRPr lang="en-GB" dirty="0"/>
            </a:p>
          </p:txBody>
        </p:sp>
      </p:grpSp>
      <p:sp>
        <p:nvSpPr>
          <p:cNvPr id="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Cooling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Cooling at RIB Facilities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1458" y="6033249"/>
            <a:ext cx="3528392" cy="986030"/>
          </a:xfrm>
          <a:prstGeom prst="rect">
            <a:avLst/>
          </a:prstGeom>
          <a:noFill/>
        </p:spPr>
        <p:txBody>
          <a:bodyPr wrap="square" lIns="92574" tIns="46287" rIns="92574" bIns="46287" rtlCol="0">
            <a:spAutoFit/>
          </a:bodyPr>
          <a:lstStyle/>
          <a:p>
            <a:pPr>
              <a:buClr>
                <a:srgbClr val="222BA0"/>
              </a:buClr>
              <a:buSzPct val="80000"/>
            </a:pPr>
            <a:r>
              <a:rPr lang="en-US" sz="700" dirty="0" smtClean="0">
                <a:latin typeface="Lucida Bright"/>
                <a:cs typeface="Lucida Bright"/>
              </a:rPr>
              <a:t>[1]</a:t>
            </a:r>
            <a:endParaRPr lang="fr-FR" sz="700" dirty="0" smtClean="0">
              <a:latin typeface="Lucida Bright"/>
              <a:cs typeface="Lucida Bright"/>
            </a:endParaRP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G</a:t>
            </a:r>
            <a:r>
              <a:rPr lang="fr-FR" sz="700" dirty="0">
                <a:latin typeface="Lucida Bright"/>
                <a:cs typeface="Lucida Bright"/>
              </a:rPr>
              <a:t>. D. </a:t>
            </a:r>
            <a:r>
              <a:rPr lang="fr-FR" sz="700" dirty="0" err="1">
                <a:latin typeface="Lucida Bright"/>
                <a:cs typeface="Lucida Bright"/>
              </a:rPr>
              <a:t>Sprouse</a:t>
            </a:r>
            <a:r>
              <a:rPr lang="fr-FR" sz="700" dirty="0">
                <a:latin typeface="Lucida Bright"/>
                <a:cs typeface="Lucida Bright"/>
              </a:rPr>
              <a:t> and L. A. Orozco, </a:t>
            </a:r>
            <a:r>
              <a:rPr lang="fr-FR" sz="700" dirty="0" err="1">
                <a:latin typeface="Lucida Bright"/>
                <a:cs typeface="Lucida Bright"/>
              </a:rPr>
              <a:t>Annu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Nucl</a:t>
            </a:r>
            <a:r>
              <a:rPr lang="fr-FR" sz="700" dirty="0">
                <a:latin typeface="Lucida Bright"/>
                <a:cs typeface="Lucida Bright"/>
              </a:rPr>
              <a:t>. Part. </a:t>
            </a:r>
            <a:r>
              <a:rPr lang="fr-FR" sz="700" dirty="0" err="1">
                <a:latin typeface="Lucida Bright"/>
                <a:cs typeface="Lucida Bright"/>
              </a:rPr>
              <a:t>Sci</a:t>
            </a:r>
            <a:r>
              <a:rPr lang="fr-FR" sz="700" dirty="0">
                <a:latin typeface="Lucida Bright"/>
                <a:cs typeface="Lucida Bright"/>
              </a:rPr>
              <a:t>.. 47, 429 (1997)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J</a:t>
            </a:r>
            <a:r>
              <a:rPr lang="fr-FR" sz="700" dirty="0">
                <a:latin typeface="Lucida Bright"/>
                <a:cs typeface="Lucida Bright"/>
              </a:rPr>
              <a:t>. A. </a:t>
            </a:r>
            <a:r>
              <a:rPr lang="fr-FR" sz="700" dirty="0" err="1">
                <a:latin typeface="Lucida Bright"/>
                <a:cs typeface="Lucida Bright"/>
              </a:rPr>
              <a:t>Behr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79, 375 (1997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M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Trinczek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90, 012501 (2003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L. B. Wang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93, 142501 (2004).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P. Mueller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99, 252501 (2007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endParaRPr lang="fr-FR" sz="400" dirty="0" smtClean="0">
              <a:latin typeface="Lucida Bright"/>
              <a:cs typeface="Lucida Bright"/>
            </a:endParaRPr>
          </a:p>
          <a:p>
            <a:pPr>
              <a:buClr>
                <a:srgbClr val="222BA0"/>
              </a:buClr>
              <a:buSzPct val="80000"/>
            </a:pPr>
            <a:endParaRPr lang="fr-FR" sz="1200" dirty="0">
              <a:latin typeface="Lucida Bright"/>
              <a:cs typeface="Lucida Br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51234" y="6155716"/>
            <a:ext cx="45720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P. A. Vetter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C 77, 035502 (2008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J</a:t>
            </a:r>
            <a:r>
              <a:rPr lang="fr-FR" sz="700" dirty="0">
                <a:latin typeface="Lucida Bright"/>
                <a:cs typeface="Lucida Bright"/>
              </a:rPr>
              <a:t>. R. A. Pitcairn et al., RRC 79, 015501 (2009)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A. </a:t>
            </a:r>
            <a:r>
              <a:rPr lang="fr-FR" sz="700" dirty="0" err="1">
                <a:latin typeface="Lucida Bright"/>
                <a:cs typeface="Lucida Bright"/>
              </a:rPr>
              <a:t>Takamine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112, 162502 (2014) 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B. </a:t>
            </a:r>
            <a:r>
              <a:rPr lang="fr-FR" sz="700" dirty="0" err="1">
                <a:latin typeface="Lucida Bright"/>
                <a:cs typeface="Lucida Bright"/>
              </a:rPr>
              <a:t>Fenker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120, 062502 (2018)</a:t>
            </a:r>
          </a:p>
          <a:p>
            <a:pPr>
              <a:buClr>
                <a:srgbClr val="222BA0"/>
              </a:buClr>
              <a:buSzPct val="80000"/>
            </a:pPr>
            <a:endParaRPr lang="fr-FR" sz="700" dirty="0">
              <a:latin typeface="Lucida Bright"/>
              <a:cs typeface="Lucida Br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12160" y="647449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39752" y="1772816"/>
            <a:ext cx="3425567" cy="2333700"/>
            <a:chOff x="-23854" y="2013536"/>
            <a:chExt cx="4705252" cy="320549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349" t="5216" r="39480" b="53193"/>
            <a:stretch/>
          </p:blipFill>
          <p:spPr>
            <a:xfrm>
              <a:off x="-23854" y="2013536"/>
              <a:ext cx="4705252" cy="299964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 rot="17354981">
              <a:off x="2706554" y="4575098"/>
              <a:ext cx="918465" cy="369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17500512">
              <a:off x="1624949" y="4793031"/>
              <a:ext cx="468511" cy="355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21483" y="2450261"/>
            <a:ext cx="11521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External ion source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1789635" y="2629410"/>
            <a:ext cx="648072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5667364" y="2627595"/>
            <a:ext cx="648072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531460" y="2448445"/>
            <a:ext cx="145086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Downstream experiments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11539" y="3131363"/>
            <a:ext cx="1533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‘hot’ ions with at least 7eV</a:t>
            </a:r>
          </a:p>
          <a:p>
            <a:endParaRPr lang="en-GB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470154" y="3131363"/>
            <a:ext cx="1883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300 K (up to now)</a:t>
            </a:r>
          </a:p>
          <a:p>
            <a:r>
              <a:rPr lang="en-GB" dirty="0" smtClean="0"/>
              <a:t>&lt; 6 K (this work)</a:t>
            </a:r>
          </a:p>
          <a:p>
            <a:r>
              <a:rPr lang="en-GB" dirty="0" smtClean="0"/>
              <a:t>&lt; 1 </a:t>
            </a:r>
            <a:r>
              <a:rPr lang="en-GB" dirty="0" err="1" smtClean="0"/>
              <a:t>mK</a:t>
            </a:r>
            <a:r>
              <a:rPr lang="en-GB" dirty="0" smtClean="0"/>
              <a:t> (limit)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07454" y="1041204"/>
            <a:ext cx="7653536" cy="811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Specific applications with RIBs [1]</a:t>
            </a:r>
          </a:p>
          <a:p>
            <a:r>
              <a:rPr lang="en-GB" dirty="0" smtClean="0"/>
              <a:t>unexplored as cooling technique to deliver high quality RIBs</a:t>
            </a:r>
          </a:p>
          <a:p>
            <a:pPr marL="0" indent="0">
              <a:buFontTx/>
              <a:buNone/>
            </a:pPr>
            <a:endParaRPr lang="en-GB" dirty="0" smtClean="0"/>
          </a:p>
          <a:p>
            <a:pPr marL="0" indent="0">
              <a:buFontTx/>
              <a:buNone/>
            </a:pPr>
            <a:endParaRPr lang="en-GB" dirty="0" smtClean="0"/>
          </a:p>
          <a:p>
            <a:pPr marL="457200" lvl="1" indent="0">
              <a:buFont typeface="Wingdings" pitchFamily="2" charset="2"/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8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Cooling at RIB Facilities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905" y="4254364"/>
            <a:ext cx="8518360" cy="2033303"/>
          </a:xfrm>
        </p:spPr>
        <p:txBody>
          <a:bodyPr>
            <a:normAutofit/>
          </a:bodyPr>
          <a:lstStyle/>
          <a:p>
            <a:r>
              <a:rPr lang="en-GB" dirty="0"/>
              <a:t>This work: Demonstration that laser cooling is</a:t>
            </a:r>
          </a:p>
          <a:p>
            <a:pPr lvl="1"/>
            <a:r>
              <a:rPr lang="en-GB" dirty="0"/>
              <a:t>... compatible with T</a:t>
            </a:r>
            <a:r>
              <a:rPr lang="en-GB" baseline="-25000" dirty="0"/>
              <a:t>1/2</a:t>
            </a:r>
          </a:p>
          <a:p>
            <a:pPr lvl="1"/>
            <a:r>
              <a:rPr lang="en-GB" dirty="0"/>
              <a:t>... compatible with existing instrumentation at RIB facilities </a:t>
            </a:r>
          </a:p>
          <a:p>
            <a:pPr lvl="1"/>
            <a:r>
              <a:rPr lang="de-AT" dirty="0"/>
              <a:t>... universally applicable (via sympathetic cooling)</a:t>
            </a:r>
          </a:p>
          <a:p>
            <a:pPr lvl="1"/>
            <a:r>
              <a:rPr lang="de-AT" dirty="0"/>
              <a:t>... improving precision and/or sensitivity of various experimental RIB techniques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1458" y="6033249"/>
            <a:ext cx="3528392" cy="986030"/>
          </a:xfrm>
          <a:prstGeom prst="rect">
            <a:avLst/>
          </a:prstGeom>
          <a:noFill/>
        </p:spPr>
        <p:txBody>
          <a:bodyPr wrap="square" lIns="92574" tIns="46287" rIns="92574" bIns="46287" rtlCol="0">
            <a:spAutoFit/>
          </a:bodyPr>
          <a:lstStyle/>
          <a:p>
            <a:pPr>
              <a:buClr>
                <a:srgbClr val="222BA0"/>
              </a:buClr>
              <a:buSzPct val="80000"/>
            </a:pPr>
            <a:r>
              <a:rPr lang="en-US" sz="700" dirty="0" smtClean="0">
                <a:latin typeface="Lucida Bright"/>
                <a:cs typeface="Lucida Bright"/>
              </a:rPr>
              <a:t>[1]</a:t>
            </a:r>
            <a:endParaRPr lang="fr-FR" sz="700" dirty="0" smtClean="0">
              <a:latin typeface="Lucida Bright"/>
              <a:cs typeface="Lucida Bright"/>
            </a:endParaRP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G</a:t>
            </a:r>
            <a:r>
              <a:rPr lang="fr-FR" sz="700" dirty="0">
                <a:latin typeface="Lucida Bright"/>
                <a:cs typeface="Lucida Bright"/>
              </a:rPr>
              <a:t>. D. </a:t>
            </a:r>
            <a:r>
              <a:rPr lang="fr-FR" sz="700" dirty="0" err="1">
                <a:latin typeface="Lucida Bright"/>
                <a:cs typeface="Lucida Bright"/>
              </a:rPr>
              <a:t>Sprouse</a:t>
            </a:r>
            <a:r>
              <a:rPr lang="fr-FR" sz="700" dirty="0">
                <a:latin typeface="Lucida Bright"/>
                <a:cs typeface="Lucida Bright"/>
              </a:rPr>
              <a:t> and L. A. Orozco, </a:t>
            </a:r>
            <a:r>
              <a:rPr lang="fr-FR" sz="700" dirty="0" err="1">
                <a:latin typeface="Lucida Bright"/>
                <a:cs typeface="Lucida Bright"/>
              </a:rPr>
              <a:t>Annu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Nucl</a:t>
            </a:r>
            <a:r>
              <a:rPr lang="fr-FR" sz="700" dirty="0">
                <a:latin typeface="Lucida Bright"/>
                <a:cs typeface="Lucida Bright"/>
              </a:rPr>
              <a:t>. Part. </a:t>
            </a:r>
            <a:r>
              <a:rPr lang="fr-FR" sz="700" dirty="0" err="1">
                <a:latin typeface="Lucida Bright"/>
                <a:cs typeface="Lucida Bright"/>
              </a:rPr>
              <a:t>Sci</a:t>
            </a:r>
            <a:r>
              <a:rPr lang="fr-FR" sz="700" dirty="0">
                <a:latin typeface="Lucida Bright"/>
                <a:cs typeface="Lucida Bright"/>
              </a:rPr>
              <a:t>.. 47, 429 (1997)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J</a:t>
            </a:r>
            <a:r>
              <a:rPr lang="fr-FR" sz="700" dirty="0">
                <a:latin typeface="Lucida Bright"/>
                <a:cs typeface="Lucida Bright"/>
              </a:rPr>
              <a:t>. A. </a:t>
            </a:r>
            <a:r>
              <a:rPr lang="fr-FR" sz="700" dirty="0" err="1">
                <a:latin typeface="Lucida Bright"/>
                <a:cs typeface="Lucida Bright"/>
              </a:rPr>
              <a:t>Behr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79, 375 (1997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M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Trinczek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90, 012501 (2003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L. B. Wang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93, 142501 (2004).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P. Mueller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99, 252501 (2007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endParaRPr lang="fr-FR" sz="400" dirty="0" smtClean="0">
              <a:latin typeface="Lucida Bright"/>
              <a:cs typeface="Lucida Bright"/>
            </a:endParaRPr>
          </a:p>
          <a:p>
            <a:pPr>
              <a:buClr>
                <a:srgbClr val="222BA0"/>
              </a:buClr>
              <a:buSzPct val="80000"/>
            </a:pPr>
            <a:endParaRPr lang="fr-FR" sz="1200" dirty="0">
              <a:latin typeface="Lucida Bright"/>
              <a:cs typeface="Lucida Br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51234" y="6155716"/>
            <a:ext cx="45720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P. A. Vetter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C 77, 035502 (2008</a:t>
            </a:r>
            <a:r>
              <a:rPr lang="fr-FR" sz="700" dirty="0" smtClean="0">
                <a:latin typeface="Lucida Bright"/>
                <a:cs typeface="Lucida Bright"/>
              </a:rPr>
              <a:t>).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 smtClean="0">
                <a:latin typeface="Lucida Bright"/>
                <a:cs typeface="Lucida Bright"/>
              </a:rPr>
              <a:t>J</a:t>
            </a:r>
            <a:r>
              <a:rPr lang="fr-FR" sz="700" dirty="0">
                <a:latin typeface="Lucida Bright"/>
                <a:cs typeface="Lucida Bright"/>
              </a:rPr>
              <a:t>. R. A. Pitcairn et al., RRC 79, 015501 (2009)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A. </a:t>
            </a:r>
            <a:r>
              <a:rPr lang="fr-FR" sz="700" dirty="0" err="1">
                <a:latin typeface="Lucida Bright"/>
                <a:cs typeface="Lucida Bright"/>
              </a:rPr>
              <a:t>Takamine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112, 162502 (2014) </a:t>
            </a:r>
          </a:p>
          <a:p>
            <a:pPr>
              <a:buClr>
                <a:srgbClr val="222BA0"/>
              </a:buClr>
              <a:buSzPct val="80000"/>
            </a:pPr>
            <a:r>
              <a:rPr lang="fr-FR" sz="700" dirty="0">
                <a:latin typeface="Lucida Bright"/>
                <a:cs typeface="Lucida Bright"/>
              </a:rPr>
              <a:t>B. </a:t>
            </a:r>
            <a:r>
              <a:rPr lang="fr-FR" sz="700" dirty="0" err="1">
                <a:latin typeface="Lucida Bright"/>
                <a:cs typeface="Lucida Bright"/>
              </a:rPr>
              <a:t>Fenker</a:t>
            </a:r>
            <a:r>
              <a:rPr lang="fr-FR" sz="700" dirty="0">
                <a:latin typeface="Lucida Bright"/>
                <a:cs typeface="Lucida Bright"/>
              </a:rPr>
              <a:t> et al., Phys. </a:t>
            </a:r>
            <a:r>
              <a:rPr lang="fr-FR" sz="700" dirty="0" err="1">
                <a:latin typeface="Lucida Bright"/>
                <a:cs typeface="Lucida Bright"/>
              </a:rPr>
              <a:t>Rev</a:t>
            </a:r>
            <a:r>
              <a:rPr lang="fr-FR" sz="700" dirty="0">
                <a:latin typeface="Lucida Bright"/>
                <a:cs typeface="Lucida Bright"/>
              </a:rPr>
              <a:t>. </a:t>
            </a:r>
            <a:r>
              <a:rPr lang="fr-FR" sz="700" dirty="0" err="1">
                <a:latin typeface="Lucida Bright"/>
                <a:cs typeface="Lucida Bright"/>
              </a:rPr>
              <a:t>Lett</a:t>
            </a:r>
            <a:r>
              <a:rPr lang="fr-FR" sz="700" dirty="0">
                <a:latin typeface="Lucida Bright"/>
                <a:cs typeface="Lucida Bright"/>
              </a:rPr>
              <a:t>. 120, 062502 (2018)</a:t>
            </a:r>
          </a:p>
          <a:p>
            <a:pPr>
              <a:buClr>
                <a:srgbClr val="222BA0"/>
              </a:buClr>
              <a:buSzPct val="80000"/>
            </a:pPr>
            <a:endParaRPr lang="fr-FR" sz="700" dirty="0">
              <a:latin typeface="Lucida Bright"/>
              <a:cs typeface="Lucida Br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12160" y="647449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39752" y="1772816"/>
            <a:ext cx="3425567" cy="2333700"/>
            <a:chOff x="-23854" y="2013536"/>
            <a:chExt cx="4705252" cy="320549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349" t="5216" r="39480" b="53193"/>
            <a:stretch/>
          </p:blipFill>
          <p:spPr>
            <a:xfrm>
              <a:off x="-23854" y="2013536"/>
              <a:ext cx="4705252" cy="299964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 rot="17354981">
              <a:off x="2706554" y="4575098"/>
              <a:ext cx="918465" cy="369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17500512">
              <a:off x="1624949" y="4793031"/>
              <a:ext cx="468511" cy="355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21483" y="2450261"/>
            <a:ext cx="11521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External ion source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1789635" y="2629410"/>
            <a:ext cx="648072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5667364" y="2627595"/>
            <a:ext cx="648072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531460" y="2448445"/>
            <a:ext cx="145086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Downstream experiments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11539" y="3131363"/>
            <a:ext cx="1533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‘hot’ ions with at least 7eV</a:t>
            </a:r>
          </a:p>
          <a:p>
            <a:endParaRPr lang="en-GB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470154" y="3131363"/>
            <a:ext cx="1883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300 K (up to now)</a:t>
            </a:r>
          </a:p>
          <a:p>
            <a:r>
              <a:rPr lang="en-GB" dirty="0" smtClean="0"/>
              <a:t>&lt; 6 K (this work)</a:t>
            </a:r>
          </a:p>
          <a:p>
            <a:r>
              <a:rPr lang="en-GB" dirty="0" smtClean="0"/>
              <a:t>&lt; 1 </a:t>
            </a:r>
            <a:r>
              <a:rPr lang="en-GB" dirty="0" err="1" smtClean="0"/>
              <a:t>mK</a:t>
            </a:r>
            <a:r>
              <a:rPr lang="en-GB" dirty="0" smtClean="0"/>
              <a:t> (limit)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07454" y="1041204"/>
            <a:ext cx="7653536" cy="811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Specific applications with RIBs [1]</a:t>
            </a:r>
          </a:p>
          <a:p>
            <a:r>
              <a:rPr lang="en-GB" dirty="0" smtClean="0"/>
              <a:t>unexplored as cooling technique to deliver high quality RIBs</a:t>
            </a:r>
          </a:p>
          <a:p>
            <a:pPr marL="0" indent="0">
              <a:buFontTx/>
              <a:buNone/>
            </a:pPr>
            <a:endParaRPr lang="en-GB" dirty="0" smtClean="0"/>
          </a:p>
          <a:p>
            <a:pPr marL="0" indent="0">
              <a:buFontTx/>
              <a:buNone/>
            </a:pPr>
            <a:endParaRPr lang="en-GB" dirty="0" smtClean="0"/>
          </a:p>
          <a:p>
            <a:pPr marL="457200" lvl="1" indent="0">
              <a:buFont typeface="Wingdings" pitchFamily="2" charset="2"/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84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007410"/>
            <a:ext cx="7211733" cy="53739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35976" y="2817009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FWHM x10 better</a:t>
            </a:r>
          </a:p>
          <a:p>
            <a:endParaRPr lang="en-GB" sz="3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059832" y="3140968"/>
            <a:ext cx="1368152" cy="857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45360" y="1711551"/>
            <a:ext cx="300043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de-AT" dirty="0" smtClean="0"/>
              <a:t>Doppler cooling</a:t>
            </a:r>
          </a:p>
          <a:p>
            <a:pPr>
              <a:lnSpc>
                <a:spcPts val="2400"/>
              </a:lnSpc>
            </a:pPr>
            <a:r>
              <a:rPr lang="de-AT" dirty="0" smtClean="0"/>
              <a:t>Residual gas cooling</a:t>
            </a:r>
          </a:p>
          <a:p>
            <a:pPr>
              <a:lnSpc>
                <a:spcPts val="2400"/>
              </a:lnSpc>
            </a:pPr>
            <a:r>
              <a:rPr lang="de-AT" dirty="0" smtClean="0"/>
              <a:t>Buffer gas cooling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3218555"/>
            <a:ext cx="3090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>
                <a:solidFill>
                  <a:schemeClr val="accent1">
                    <a:lumMod val="75000"/>
                  </a:schemeClr>
                </a:solidFill>
              </a:rPr>
              <a:t>Cooling limit &lt; 6 K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95936" y="1382274"/>
            <a:ext cx="3522926" cy="1254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285" y="1241158"/>
            <a:ext cx="3081608" cy="132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024" y="16625"/>
            <a:ext cx="8784976" cy="980736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Needed cooling time is compatible with T</a:t>
            </a:r>
            <a:r>
              <a:rPr lang="en-US" sz="3600" baseline="-25000" dirty="0" smtClean="0"/>
              <a:t>1/2</a:t>
            </a:r>
            <a:r>
              <a:rPr lang="en-US" sz="3600" dirty="0" smtClean="0"/>
              <a:t>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714" y="1079907"/>
            <a:ext cx="5920302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 smtClean="0"/>
              <a:t>Experiment: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1e-5 </a:t>
            </a:r>
            <a:r>
              <a:rPr lang="en-US" sz="1600" dirty="0"/>
              <a:t>to 1e-8 mbar </a:t>
            </a:r>
            <a:r>
              <a:rPr lang="en-US" sz="1600" dirty="0" smtClean="0"/>
              <a:t>residual </a:t>
            </a:r>
            <a:r>
              <a:rPr lang="en-US" sz="1600" dirty="0"/>
              <a:t>gas present within Paul trap </a:t>
            </a:r>
            <a:endParaRPr lang="en-US" sz="1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cooling </a:t>
            </a:r>
            <a:r>
              <a:rPr lang="en-US" sz="1600" dirty="0"/>
              <a:t>time ≈ 100 </a:t>
            </a:r>
            <a:r>
              <a:rPr lang="en-US" sz="1600" dirty="0" err="1" smtClean="0"/>
              <a:t>ms</a:t>
            </a:r>
            <a:endParaRPr lang="en-US" sz="1600" b="1" dirty="0" smtClean="0"/>
          </a:p>
          <a:p>
            <a:pPr marL="457200" lvl="1" indent="0"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96618" y="6395102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35123" y="1009822"/>
            <a:ext cx="3208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mW</a:t>
            </a:r>
            <a:r>
              <a:rPr lang="en-US" dirty="0" smtClean="0"/>
              <a:t> &amp; -200 MHz detuning, varying cooling times: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025984" y="5979853"/>
            <a:ext cx="2118016" cy="8781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5178263" y="1656153"/>
            <a:ext cx="3888432" cy="5026982"/>
            <a:chOff x="5220072" y="994306"/>
            <a:chExt cx="3888432" cy="5026982"/>
          </a:xfrm>
        </p:grpSpPr>
        <p:pic>
          <p:nvPicPr>
            <p:cNvPr id="9" name="Content Placeholder 5"/>
            <p:cNvPicPr>
              <a:picLocks noChangeAspect="1"/>
            </p:cNvPicPr>
            <p:nvPr/>
          </p:nvPicPr>
          <p:blipFill rotWithShape="1">
            <a:blip r:embed="rId2"/>
            <a:srcRect l="53534" t="10454" b="6886"/>
            <a:stretch/>
          </p:blipFill>
          <p:spPr>
            <a:xfrm>
              <a:off x="5667345" y="994306"/>
              <a:ext cx="3407096" cy="4738949"/>
            </a:xfrm>
            <a:prstGeom prst="rect">
              <a:avLst/>
            </a:prstGeom>
          </p:spPr>
        </p:pic>
        <p:pic>
          <p:nvPicPr>
            <p:cNvPr id="10" name="Content Placeholder 5"/>
            <p:cNvPicPr>
              <a:picLocks noChangeAspect="1"/>
            </p:cNvPicPr>
            <p:nvPr/>
          </p:nvPicPr>
          <p:blipFill rotWithShape="1">
            <a:blip r:embed="rId2"/>
            <a:srcRect t="27370" r="94570"/>
            <a:stretch/>
          </p:blipFill>
          <p:spPr>
            <a:xfrm>
              <a:off x="5220072" y="1641560"/>
              <a:ext cx="360040" cy="3765542"/>
            </a:xfrm>
            <a:prstGeom prst="rect">
              <a:avLst/>
            </a:prstGeom>
          </p:spPr>
        </p:pic>
        <p:pic>
          <p:nvPicPr>
            <p:cNvPr id="11" name="Content Placeholder 5"/>
            <p:cNvPicPr>
              <a:picLocks noChangeAspect="1"/>
            </p:cNvPicPr>
            <p:nvPr/>
          </p:nvPicPr>
          <p:blipFill rotWithShape="1">
            <a:blip r:embed="rId2"/>
            <a:srcRect l="28684" t="92765" r="15933" b="1679"/>
            <a:stretch/>
          </p:blipFill>
          <p:spPr>
            <a:xfrm>
              <a:off x="5436095" y="5733255"/>
              <a:ext cx="3672409" cy="2880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254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63239</TotalTime>
  <Words>2482</Words>
  <Application>Microsoft Office PowerPoint</Application>
  <PresentationFormat>On-screen Show (4:3)</PresentationFormat>
  <Paragraphs>397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Cambria Math</vt:lpstr>
      <vt:lpstr>GreekC_IV25</vt:lpstr>
      <vt:lpstr>Lucida Bright</vt:lpstr>
      <vt:lpstr>Mathcad UniMath</vt:lpstr>
      <vt:lpstr>Wingdings</vt:lpstr>
      <vt:lpstr>Office Theme</vt:lpstr>
      <vt:lpstr>Doppler- and sympathetic cooling for the investigation of short-lived radionuclides</vt:lpstr>
      <vt:lpstr>Radioactive Ion Beam Facilities</vt:lpstr>
      <vt:lpstr>Radioactive Ion Beam Facilities</vt:lpstr>
      <vt:lpstr>Buffer-gas filled Paul traps</vt:lpstr>
      <vt:lpstr>Doppler Cooling</vt:lpstr>
      <vt:lpstr>Doppler Cooling at RIB Facilities</vt:lpstr>
      <vt:lpstr>Doppler Cooling at RIB Facilities</vt:lpstr>
      <vt:lpstr>Experimental results</vt:lpstr>
      <vt:lpstr>Needed cooling time is compatible with T1/2.</vt:lpstr>
      <vt:lpstr>Needed cooling time is compatible with T1/2.</vt:lpstr>
      <vt:lpstr>PowerPoint Presentation</vt:lpstr>
      <vt:lpstr>PowerPoint Presentation</vt:lpstr>
      <vt:lpstr>Sympathetic cooling</vt:lpstr>
      <vt:lpstr>Sympathetic cooling</vt:lpstr>
      <vt:lpstr>Doppler cooling allows simultaneously small Dt &amp; DE.</vt:lpstr>
      <vt:lpstr>Doppler cooling allows simultaneously small Dt &amp; DE.</vt:lpstr>
      <vt:lpstr>Doppler cooling allows simultaneously small Dt &amp; DE.</vt:lpstr>
      <vt:lpstr>Applications at RIB facilities</vt:lpstr>
      <vt:lpstr>Applications at RIB facilities</vt:lpstr>
      <vt:lpstr>Improved R in MR-ToF devices</vt:lpstr>
      <vt:lpstr>Summary &amp; Outlook</vt:lpstr>
      <vt:lpstr>Thanks!</vt:lpstr>
      <vt:lpstr>Increased sensitivity for CLS</vt:lpstr>
      <vt:lpstr>Increased precision in PI-ICR for Penning traps</vt:lpstr>
      <vt:lpstr>Increased precision in PI-ICR for Penning traps</vt:lpstr>
      <vt:lpstr>Isotope shift measurements</vt:lpstr>
      <vt:lpstr>Cooling Systematics</vt:lpstr>
      <vt:lpstr>Cooling systematics</vt:lpstr>
      <vt:lpstr>Cooling Systematics</vt:lpstr>
      <vt:lpstr>3D ion optical simulations</vt:lpstr>
      <vt:lpstr>3D ion optical Paul trap simulations</vt:lpstr>
      <vt:lpstr>Simulations + Numerical model</vt:lpstr>
      <vt:lpstr>Simulations + Numerical model</vt:lpstr>
      <vt:lpstr>Simulations + numerical model</vt:lpstr>
      <vt:lpstr>Simulations vs experiment</vt:lpstr>
      <vt:lpstr>Beam temperature revisited</vt:lpstr>
      <vt:lpstr>Doppler Cooling principle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Franziska Maria Maier</cp:lastModifiedBy>
  <cp:revision>1173</cp:revision>
  <dcterms:created xsi:type="dcterms:W3CDTF">2012-03-08T16:06:15Z</dcterms:created>
  <dcterms:modified xsi:type="dcterms:W3CDTF">2022-06-29T20:09:04Z</dcterms:modified>
</cp:coreProperties>
</file>