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64" r:id="rId2"/>
    <p:sldId id="267" r:id="rId3"/>
    <p:sldId id="266" r:id="rId4"/>
    <p:sldId id="262" r:id="rId5"/>
    <p:sldId id="293" r:id="rId6"/>
    <p:sldId id="298" r:id="rId7"/>
    <p:sldId id="276" r:id="rId8"/>
    <p:sldId id="270" r:id="rId9"/>
    <p:sldId id="263" r:id="rId10"/>
    <p:sldId id="294" r:id="rId11"/>
    <p:sldId id="295" r:id="rId12"/>
    <p:sldId id="272" r:id="rId13"/>
    <p:sldId id="273" r:id="rId14"/>
    <p:sldId id="292" r:id="rId15"/>
    <p:sldId id="283" r:id="rId16"/>
    <p:sldId id="288" r:id="rId17"/>
    <p:sldId id="290" r:id="rId18"/>
    <p:sldId id="282" r:id="rId19"/>
    <p:sldId id="284" r:id="rId20"/>
    <p:sldId id="277" r:id="rId21"/>
    <p:sldId id="296" r:id="rId22"/>
    <p:sldId id="287" r:id="rId23"/>
    <p:sldId id="286" r:id="rId24"/>
    <p:sldId id="291" r:id="rId25"/>
    <p:sldId id="297" r:id="rId26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4542"/>
    <a:srgbClr val="E5B3B4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4" d="100"/>
          <a:sy n="64" d="100"/>
        </p:scale>
        <p:origin x="28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7D7932-E0A1-4305-88EA-6D9BAC53A157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DE"/>
        </a:p>
      </dgm:t>
    </dgm:pt>
    <dgm:pt modelId="{A430C910-E2DD-4E3D-969B-7C5BBDD314B1}">
      <dgm:prSet phldrT="[Text]" custT="1"/>
      <dgm:spPr/>
      <dgm:t>
        <a:bodyPr/>
        <a:lstStyle/>
        <a:p>
          <a:r>
            <a:rPr lang="en-US" sz="2000" dirty="0"/>
            <a:t>Quantum Computers</a:t>
          </a:r>
          <a:endParaRPr lang="en-DE" sz="2000" dirty="0"/>
        </a:p>
      </dgm:t>
    </dgm:pt>
    <dgm:pt modelId="{FD0A840E-BC8D-4806-8A47-9053EFEBCA7A}" type="parTrans" cxnId="{8F996540-CE79-4361-8A24-BCD2E1FE091F}">
      <dgm:prSet/>
      <dgm:spPr/>
      <dgm:t>
        <a:bodyPr/>
        <a:lstStyle/>
        <a:p>
          <a:endParaRPr lang="en-DE"/>
        </a:p>
      </dgm:t>
    </dgm:pt>
    <dgm:pt modelId="{49B6AD34-B48E-4481-B2EB-A858C5D24E6D}" type="sibTrans" cxnId="{8F996540-CE79-4361-8A24-BCD2E1FE091F}">
      <dgm:prSet/>
      <dgm:spPr/>
      <dgm:t>
        <a:bodyPr/>
        <a:lstStyle/>
        <a:p>
          <a:endParaRPr lang="en-DE"/>
        </a:p>
      </dgm:t>
    </dgm:pt>
    <dgm:pt modelId="{99FC24E7-A8BE-49AF-9F4B-E9C2CB7D6872}">
      <dgm:prSet phldrT="[Text]" custT="1"/>
      <dgm:spPr/>
      <dgm:t>
        <a:bodyPr/>
        <a:lstStyle/>
        <a:p>
          <a:r>
            <a:rPr lang="en-US" sz="2000" dirty="0"/>
            <a:t>Trapped ions</a:t>
          </a:r>
          <a:endParaRPr lang="en-DE" sz="2000" dirty="0"/>
        </a:p>
      </dgm:t>
    </dgm:pt>
    <dgm:pt modelId="{5D374287-99C0-47FF-AC8F-591B9C73D76C}" type="parTrans" cxnId="{3DB4752A-5742-4EB9-AA56-4BBAF445591F}">
      <dgm:prSet/>
      <dgm:spPr/>
      <dgm:t>
        <a:bodyPr/>
        <a:lstStyle/>
        <a:p>
          <a:endParaRPr lang="en-DE"/>
        </a:p>
      </dgm:t>
    </dgm:pt>
    <dgm:pt modelId="{C6622432-866A-463B-9B90-FB7D5D77934D}" type="sibTrans" cxnId="{3DB4752A-5742-4EB9-AA56-4BBAF445591F}">
      <dgm:prSet/>
      <dgm:spPr/>
      <dgm:t>
        <a:bodyPr/>
        <a:lstStyle/>
        <a:p>
          <a:endParaRPr lang="en-DE"/>
        </a:p>
      </dgm:t>
    </dgm:pt>
    <dgm:pt modelId="{A8154E2B-4A2F-4305-9FEC-6049B8411C5E}">
      <dgm:prSet phldrT="[Text]" custT="1"/>
      <dgm:spPr/>
      <dgm:t>
        <a:bodyPr/>
        <a:lstStyle/>
        <a:p>
          <a:r>
            <a:rPr lang="en-US" sz="2000" dirty="0"/>
            <a:t>Superconducting qubits</a:t>
          </a:r>
          <a:endParaRPr lang="en-DE" sz="2000" dirty="0"/>
        </a:p>
      </dgm:t>
    </dgm:pt>
    <dgm:pt modelId="{4255C905-0924-4E59-BCDA-49925400F111}" type="parTrans" cxnId="{949C996C-F68C-4E1F-B116-9D22706D17B5}">
      <dgm:prSet/>
      <dgm:spPr/>
      <dgm:t>
        <a:bodyPr/>
        <a:lstStyle/>
        <a:p>
          <a:endParaRPr lang="en-DE"/>
        </a:p>
      </dgm:t>
    </dgm:pt>
    <dgm:pt modelId="{8ABC2F97-FDEA-4C8A-AF09-FFDA745BC5C7}" type="sibTrans" cxnId="{949C996C-F68C-4E1F-B116-9D22706D17B5}">
      <dgm:prSet/>
      <dgm:spPr/>
      <dgm:t>
        <a:bodyPr/>
        <a:lstStyle/>
        <a:p>
          <a:endParaRPr lang="en-DE"/>
        </a:p>
      </dgm:t>
    </dgm:pt>
    <dgm:pt modelId="{CE02E14B-D151-4A2A-ADFC-0E6D9625C423}">
      <dgm:prSet phldrT="[Text]" custT="1"/>
      <dgm:spPr/>
      <dgm:t>
        <a:bodyPr/>
        <a:lstStyle/>
        <a:p>
          <a:r>
            <a:rPr lang="en-US" sz="1600" dirty="0"/>
            <a:t>Majorana Electrons?</a:t>
          </a:r>
          <a:endParaRPr lang="en-DE" sz="1600" dirty="0"/>
        </a:p>
      </dgm:t>
    </dgm:pt>
    <dgm:pt modelId="{53ED21F0-7F38-477D-9937-A2BD847399F5}" type="parTrans" cxnId="{00C6C5CC-C9CF-4B58-BEF5-C5246570B316}">
      <dgm:prSet/>
      <dgm:spPr/>
      <dgm:t>
        <a:bodyPr/>
        <a:lstStyle/>
        <a:p>
          <a:endParaRPr lang="en-DE"/>
        </a:p>
      </dgm:t>
    </dgm:pt>
    <dgm:pt modelId="{A8C1BF65-ABA2-4AA5-8CF9-7B90ECE77C5C}" type="sibTrans" cxnId="{00C6C5CC-C9CF-4B58-BEF5-C5246570B316}">
      <dgm:prSet/>
      <dgm:spPr/>
      <dgm:t>
        <a:bodyPr/>
        <a:lstStyle/>
        <a:p>
          <a:endParaRPr lang="en-DE"/>
        </a:p>
      </dgm:t>
    </dgm:pt>
    <dgm:pt modelId="{C9FF8621-1497-4978-AAE0-ECCDA854FFE5}">
      <dgm:prSet phldrT="[Text]"/>
      <dgm:spPr/>
      <dgm:t>
        <a:bodyPr/>
        <a:lstStyle/>
        <a:p>
          <a:r>
            <a:rPr lang="en-US" dirty="0"/>
            <a:t>Diamond NV centers </a:t>
          </a:r>
          <a:endParaRPr lang="en-DE" dirty="0"/>
        </a:p>
      </dgm:t>
    </dgm:pt>
    <dgm:pt modelId="{77015C00-FDF5-4747-BFB5-88395DC395FA}" type="parTrans" cxnId="{3D41CB09-8F54-40D8-BAF0-429C4AAA2470}">
      <dgm:prSet/>
      <dgm:spPr/>
      <dgm:t>
        <a:bodyPr/>
        <a:lstStyle/>
        <a:p>
          <a:endParaRPr lang="en-DE"/>
        </a:p>
      </dgm:t>
    </dgm:pt>
    <dgm:pt modelId="{483188A8-8EC3-4A72-BC11-1AC3786199EC}" type="sibTrans" cxnId="{3D41CB09-8F54-40D8-BAF0-429C4AAA2470}">
      <dgm:prSet/>
      <dgm:spPr/>
      <dgm:t>
        <a:bodyPr/>
        <a:lstStyle/>
        <a:p>
          <a:endParaRPr lang="en-DE"/>
        </a:p>
      </dgm:t>
    </dgm:pt>
    <dgm:pt modelId="{21B67DB2-F8CE-4D9E-94B1-402B2FE759EE}">
      <dgm:prSet phldrT="[Text]" custT="1"/>
      <dgm:spPr/>
      <dgm:t>
        <a:bodyPr/>
        <a:lstStyle/>
        <a:p>
          <a:r>
            <a:rPr lang="en-US" sz="1600" dirty="0"/>
            <a:t>Neutral atoms</a:t>
          </a:r>
          <a:endParaRPr lang="en-DE" sz="1600" dirty="0"/>
        </a:p>
      </dgm:t>
    </dgm:pt>
    <dgm:pt modelId="{A3A47945-FD30-4E7D-94CE-F7C1648F4A05}" type="sibTrans" cxnId="{D6E423AC-A1E1-48B7-AA1D-89B92E0E6BBC}">
      <dgm:prSet/>
      <dgm:spPr/>
      <dgm:t>
        <a:bodyPr/>
        <a:lstStyle/>
        <a:p>
          <a:endParaRPr lang="en-DE"/>
        </a:p>
      </dgm:t>
    </dgm:pt>
    <dgm:pt modelId="{988E9377-99E7-4B58-85B8-6CB3F3A4001E}" type="parTrans" cxnId="{D6E423AC-A1E1-48B7-AA1D-89B92E0E6BBC}">
      <dgm:prSet/>
      <dgm:spPr/>
      <dgm:t>
        <a:bodyPr/>
        <a:lstStyle/>
        <a:p>
          <a:endParaRPr lang="en-DE"/>
        </a:p>
      </dgm:t>
    </dgm:pt>
    <dgm:pt modelId="{578BD5B3-EB62-4E7B-94CE-EC0FDCBA4680}" type="pres">
      <dgm:prSet presAssocID="{687D7932-E0A1-4305-88EA-6D9BAC53A15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693B88E-6BE1-42FA-B386-EBB6C53C13BE}" type="pres">
      <dgm:prSet presAssocID="{A430C910-E2DD-4E3D-969B-7C5BBDD314B1}" presName="centerShape" presStyleLbl="node0" presStyleIdx="0" presStyleCnt="1" custScaleX="91641" custScaleY="56729"/>
      <dgm:spPr/>
    </dgm:pt>
    <dgm:pt modelId="{20310378-903F-465E-80BC-38477F1F64E7}" type="pres">
      <dgm:prSet presAssocID="{99FC24E7-A8BE-49AF-9F4B-E9C2CB7D6872}" presName="node" presStyleLbl="node1" presStyleIdx="0" presStyleCnt="5" custScaleX="277724" custScaleY="143606">
        <dgm:presLayoutVars>
          <dgm:bulletEnabled val="1"/>
        </dgm:presLayoutVars>
      </dgm:prSet>
      <dgm:spPr/>
    </dgm:pt>
    <dgm:pt modelId="{0ECCBEEF-E78A-43A0-91E6-4B81E438CF3D}" type="pres">
      <dgm:prSet presAssocID="{99FC24E7-A8BE-49AF-9F4B-E9C2CB7D6872}" presName="dummy" presStyleCnt="0"/>
      <dgm:spPr/>
    </dgm:pt>
    <dgm:pt modelId="{28EAD8C7-F15E-4EA8-8D58-23DA65B19E0A}" type="pres">
      <dgm:prSet presAssocID="{C6622432-866A-463B-9B90-FB7D5D77934D}" presName="sibTrans" presStyleLbl="sibTrans2D1" presStyleIdx="0" presStyleCnt="5"/>
      <dgm:spPr/>
    </dgm:pt>
    <dgm:pt modelId="{A5349A56-EC70-45A8-9D54-71A6262D19B5}" type="pres">
      <dgm:prSet presAssocID="{21B67DB2-F8CE-4D9E-94B1-402B2FE759EE}" presName="node" presStyleLbl="node1" presStyleIdx="1" presStyleCnt="5" custScaleX="160186" custScaleY="92827" custRadScaleRad="139494" custRadScaleInc="61557">
        <dgm:presLayoutVars>
          <dgm:bulletEnabled val="1"/>
        </dgm:presLayoutVars>
      </dgm:prSet>
      <dgm:spPr/>
    </dgm:pt>
    <dgm:pt modelId="{CB1B746B-6556-44BA-BBAE-EE45159B2B2A}" type="pres">
      <dgm:prSet presAssocID="{21B67DB2-F8CE-4D9E-94B1-402B2FE759EE}" presName="dummy" presStyleCnt="0"/>
      <dgm:spPr/>
    </dgm:pt>
    <dgm:pt modelId="{296FA62E-56A7-4E1F-987E-760FFD323DD8}" type="pres">
      <dgm:prSet presAssocID="{A3A47945-FD30-4E7D-94CE-F7C1648F4A05}" presName="sibTrans" presStyleLbl="sibTrans2D1" presStyleIdx="1" presStyleCnt="5"/>
      <dgm:spPr/>
    </dgm:pt>
    <dgm:pt modelId="{43C9FB65-0E93-4C4F-A816-B3D51BE546AA}" type="pres">
      <dgm:prSet presAssocID="{A8154E2B-4A2F-4305-9FEC-6049B8411C5E}" presName="node" presStyleLbl="node1" presStyleIdx="2" presStyleCnt="5" custScaleX="284911" custScaleY="139169" custRadScaleRad="89875" custRadScaleInc="150745">
        <dgm:presLayoutVars>
          <dgm:bulletEnabled val="1"/>
        </dgm:presLayoutVars>
      </dgm:prSet>
      <dgm:spPr/>
    </dgm:pt>
    <dgm:pt modelId="{DFDE40D5-A7AE-4615-81F8-2FF9021DEFEF}" type="pres">
      <dgm:prSet presAssocID="{A8154E2B-4A2F-4305-9FEC-6049B8411C5E}" presName="dummy" presStyleCnt="0"/>
      <dgm:spPr/>
    </dgm:pt>
    <dgm:pt modelId="{61173F62-7831-4A27-B9F5-E3949CA20BE1}" type="pres">
      <dgm:prSet presAssocID="{8ABC2F97-FDEA-4C8A-AF09-FFDA745BC5C7}" presName="sibTrans" presStyleLbl="sibTrans2D1" presStyleIdx="2" presStyleCnt="5"/>
      <dgm:spPr/>
    </dgm:pt>
    <dgm:pt modelId="{9775E896-4520-4701-AA14-EA57465B7AAA}" type="pres">
      <dgm:prSet presAssocID="{CE02E14B-D151-4A2A-ADFC-0E6D9625C423}" presName="node" presStyleLbl="node1" presStyleIdx="3" presStyleCnt="5" custScaleX="130147" custScaleY="47488" custRadScaleRad="134419" custRadScaleInc="179259">
        <dgm:presLayoutVars>
          <dgm:bulletEnabled val="1"/>
        </dgm:presLayoutVars>
      </dgm:prSet>
      <dgm:spPr/>
    </dgm:pt>
    <dgm:pt modelId="{11EA5838-C028-4582-8363-ACC111B0AE67}" type="pres">
      <dgm:prSet presAssocID="{CE02E14B-D151-4A2A-ADFC-0E6D9625C423}" presName="dummy" presStyleCnt="0"/>
      <dgm:spPr/>
    </dgm:pt>
    <dgm:pt modelId="{5635FDD7-A69F-4B3B-8AB2-DCDB54F93B06}" type="pres">
      <dgm:prSet presAssocID="{A8C1BF65-ABA2-4AA5-8CF9-7B90ECE77C5C}" presName="sibTrans" presStyleLbl="sibTrans2D1" presStyleIdx="3" presStyleCnt="5"/>
      <dgm:spPr/>
    </dgm:pt>
    <dgm:pt modelId="{F41D1477-772A-4299-AD6B-0543FFE332E6}" type="pres">
      <dgm:prSet presAssocID="{C9FF8621-1497-4978-AAE0-ECCDA854FFE5}" presName="node" presStyleLbl="node1" presStyleIdx="4" presStyleCnt="5" custScaleX="176510" custScaleY="43399" custRadScaleRad="139816" custRadScaleInc="-6485">
        <dgm:presLayoutVars>
          <dgm:bulletEnabled val="1"/>
        </dgm:presLayoutVars>
      </dgm:prSet>
      <dgm:spPr/>
    </dgm:pt>
    <dgm:pt modelId="{5303566A-9EF3-4875-B5C4-1281800C253B}" type="pres">
      <dgm:prSet presAssocID="{C9FF8621-1497-4978-AAE0-ECCDA854FFE5}" presName="dummy" presStyleCnt="0"/>
      <dgm:spPr/>
    </dgm:pt>
    <dgm:pt modelId="{6FBD059E-B867-4B9B-BFCD-BDB1E80E4242}" type="pres">
      <dgm:prSet presAssocID="{483188A8-8EC3-4A72-BC11-1AC3786199EC}" presName="sibTrans" presStyleLbl="sibTrans2D1" presStyleIdx="4" presStyleCnt="5"/>
      <dgm:spPr/>
    </dgm:pt>
  </dgm:ptLst>
  <dgm:cxnLst>
    <dgm:cxn modelId="{3D41CB09-8F54-40D8-BAF0-429C4AAA2470}" srcId="{A430C910-E2DD-4E3D-969B-7C5BBDD314B1}" destId="{C9FF8621-1497-4978-AAE0-ECCDA854FFE5}" srcOrd="4" destOrd="0" parTransId="{77015C00-FDF5-4747-BFB5-88395DC395FA}" sibTransId="{483188A8-8EC3-4A72-BC11-1AC3786199EC}"/>
    <dgm:cxn modelId="{31464922-54E3-4F3C-93F6-D486D787FB1A}" type="presOf" srcId="{CE02E14B-D151-4A2A-ADFC-0E6D9625C423}" destId="{9775E896-4520-4701-AA14-EA57465B7AAA}" srcOrd="0" destOrd="0" presId="urn:microsoft.com/office/officeart/2005/8/layout/radial6"/>
    <dgm:cxn modelId="{29E44429-410F-49C5-870C-D24A91698EDA}" type="presOf" srcId="{A8154E2B-4A2F-4305-9FEC-6049B8411C5E}" destId="{43C9FB65-0E93-4C4F-A816-B3D51BE546AA}" srcOrd="0" destOrd="0" presId="urn:microsoft.com/office/officeart/2005/8/layout/radial6"/>
    <dgm:cxn modelId="{3DB4752A-5742-4EB9-AA56-4BBAF445591F}" srcId="{A430C910-E2DD-4E3D-969B-7C5BBDD314B1}" destId="{99FC24E7-A8BE-49AF-9F4B-E9C2CB7D6872}" srcOrd="0" destOrd="0" parTransId="{5D374287-99C0-47FF-AC8F-591B9C73D76C}" sibTransId="{C6622432-866A-463B-9B90-FB7D5D77934D}"/>
    <dgm:cxn modelId="{E68E752F-D0BB-4C06-BDE0-9F81C3084D20}" type="presOf" srcId="{483188A8-8EC3-4A72-BC11-1AC3786199EC}" destId="{6FBD059E-B867-4B9B-BFCD-BDB1E80E4242}" srcOrd="0" destOrd="0" presId="urn:microsoft.com/office/officeart/2005/8/layout/radial6"/>
    <dgm:cxn modelId="{8F996540-CE79-4361-8A24-BCD2E1FE091F}" srcId="{687D7932-E0A1-4305-88EA-6D9BAC53A157}" destId="{A430C910-E2DD-4E3D-969B-7C5BBDD314B1}" srcOrd="0" destOrd="0" parTransId="{FD0A840E-BC8D-4806-8A47-9053EFEBCA7A}" sibTransId="{49B6AD34-B48E-4481-B2EB-A858C5D24E6D}"/>
    <dgm:cxn modelId="{002C185B-8BDB-4BA2-BA5B-93E139E8CFDC}" type="presOf" srcId="{A3A47945-FD30-4E7D-94CE-F7C1648F4A05}" destId="{296FA62E-56A7-4E1F-987E-760FFD323DD8}" srcOrd="0" destOrd="0" presId="urn:microsoft.com/office/officeart/2005/8/layout/radial6"/>
    <dgm:cxn modelId="{949C996C-F68C-4E1F-B116-9D22706D17B5}" srcId="{A430C910-E2DD-4E3D-969B-7C5BBDD314B1}" destId="{A8154E2B-4A2F-4305-9FEC-6049B8411C5E}" srcOrd="2" destOrd="0" parTransId="{4255C905-0924-4E59-BCDA-49925400F111}" sibTransId="{8ABC2F97-FDEA-4C8A-AF09-FFDA745BC5C7}"/>
    <dgm:cxn modelId="{E7E4047A-E121-46A6-BD74-C0B8B23A312A}" type="presOf" srcId="{C6622432-866A-463B-9B90-FB7D5D77934D}" destId="{28EAD8C7-F15E-4EA8-8D58-23DA65B19E0A}" srcOrd="0" destOrd="0" presId="urn:microsoft.com/office/officeart/2005/8/layout/radial6"/>
    <dgm:cxn modelId="{777FA989-F5EF-4F0A-B856-803E682DABB6}" type="presOf" srcId="{21B67DB2-F8CE-4D9E-94B1-402B2FE759EE}" destId="{A5349A56-EC70-45A8-9D54-71A6262D19B5}" srcOrd="0" destOrd="0" presId="urn:microsoft.com/office/officeart/2005/8/layout/radial6"/>
    <dgm:cxn modelId="{D6E423AC-A1E1-48B7-AA1D-89B92E0E6BBC}" srcId="{A430C910-E2DD-4E3D-969B-7C5BBDD314B1}" destId="{21B67DB2-F8CE-4D9E-94B1-402B2FE759EE}" srcOrd="1" destOrd="0" parTransId="{988E9377-99E7-4B58-85B8-6CB3F3A4001E}" sibTransId="{A3A47945-FD30-4E7D-94CE-F7C1648F4A05}"/>
    <dgm:cxn modelId="{142793C6-3894-49B3-8AA8-BE7042CEFEFA}" type="presOf" srcId="{A430C910-E2DD-4E3D-969B-7C5BBDD314B1}" destId="{D693B88E-6BE1-42FA-B386-EBB6C53C13BE}" srcOrd="0" destOrd="0" presId="urn:microsoft.com/office/officeart/2005/8/layout/radial6"/>
    <dgm:cxn modelId="{1192B8C9-C80C-45AD-AF00-215A9D0743BF}" type="presOf" srcId="{99FC24E7-A8BE-49AF-9F4B-E9C2CB7D6872}" destId="{20310378-903F-465E-80BC-38477F1F64E7}" srcOrd="0" destOrd="0" presId="urn:microsoft.com/office/officeart/2005/8/layout/radial6"/>
    <dgm:cxn modelId="{00C6C5CC-C9CF-4B58-BEF5-C5246570B316}" srcId="{A430C910-E2DD-4E3D-969B-7C5BBDD314B1}" destId="{CE02E14B-D151-4A2A-ADFC-0E6D9625C423}" srcOrd="3" destOrd="0" parTransId="{53ED21F0-7F38-477D-9937-A2BD847399F5}" sibTransId="{A8C1BF65-ABA2-4AA5-8CF9-7B90ECE77C5C}"/>
    <dgm:cxn modelId="{5E0BCFE3-C9C1-45AD-AAC1-172F1D54C08F}" type="presOf" srcId="{C9FF8621-1497-4978-AAE0-ECCDA854FFE5}" destId="{F41D1477-772A-4299-AD6B-0543FFE332E6}" srcOrd="0" destOrd="0" presId="urn:microsoft.com/office/officeart/2005/8/layout/radial6"/>
    <dgm:cxn modelId="{09670CE5-A064-41D6-B254-D7A2230A851E}" type="presOf" srcId="{A8C1BF65-ABA2-4AA5-8CF9-7B90ECE77C5C}" destId="{5635FDD7-A69F-4B3B-8AB2-DCDB54F93B06}" srcOrd="0" destOrd="0" presId="urn:microsoft.com/office/officeart/2005/8/layout/radial6"/>
    <dgm:cxn modelId="{33EEC8F0-7300-46BF-AD52-4B8F26E50DD7}" type="presOf" srcId="{687D7932-E0A1-4305-88EA-6D9BAC53A157}" destId="{578BD5B3-EB62-4E7B-94CE-EC0FDCBA4680}" srcOrd="0" destOrd="0" presId="urn:microsoft.com/office/officeart/2005/8/layout/radial6"/>
    <dgm:cxn modelId="{5E9DA7F4-D105-4281-A909-2611CDBF0C2D}" type="presOf" srcId="{8ABC2F97-FDEA-4C8A-AF09-FFDA745BC5C7}" destId="{61173F62-7831-4A27-B9F5-E3949CA20BE1}" srcOrd="0" destOrd="0" presId="urn:microsoft.com/office/officeart/2005/8/layout/radial6"/>
    <dgm:cxn modelId="{7C34F882-6B56-4142-833F-CB34861030B1}" type="presParOf" srcId="{578BD5B3-EB62-4E7B-94CE-EC0FDCBA4680}" destId="{D693B88E-6BE1-42FA-B386-EBB6C53C13BE}" srcOrd="0" destOrd="0" presId="urn:microsoft.com/office/officeart/2005/8/layout/radial6"/>
    <dgm:cxn modelId="{100827E2-3A53-42DF-9D68-3CD0789AA7DF}" type="presParOf" srcId="{578BD5B3-EB62-4E7B-94CE-EC0FDCBA4680}" destId="{20310378-903F-465E-80BC-38477F1F64E7}" srcOrd="1" destOrd="0" presId="urn:microsoft.com/office/officeart/2005/8/layout/radial6"/>
    <dgm:cxn modelId="{E3EC7468-A2FE-4457-B293-1396AA30092B}" type="presParOf" srcId="{578BD5B3-EB62-4E7B-94CE-EC0FDCBA4680}" destId="{0ECCBEEF-E78A-43A0-91E6-4B81E438CF3D}" srcOrd="2" destOrd="0" presId="urn:microsoft.com/office/officeart/2005/8/layout/radial6"/>
    <dgm:cxn modelId="{F212EC7E-D4C5-4068-AE68-1DB6FADC8DE5}" type="presParOf" srcId="{578BD5B3-EB62-4E7B-94CE-EC0FDCBA4680}" destId="{28EAD8C7-F15E-4EA8-8D58-23DA65B19E0A}" srcOrd="3" destOrd="0" presId="urn:microsoft.com/office/officeart/2005/8/layout/radial6"/>
    <dgm:cxn modelId="{5C1FFB63-3637-4638-AA48-CCB0C998604D}" type="presParOf" srcId="{578BD5B3-EB62-4E7B-94CE-EC0FDCBA4680}" destId="{A5349A56-EC70-45A8-9D54-71A6262D19B5}" srcOrd="4" destOrd="0" presId="urn:microsoft.com/office/officeart/2005/8/layout/radial6"/>
    <dgm:cxn modelId="{6DC991A4-4397-431E-8CDB-76F0E7A125AC}" type="presParOf" srcId="{578BD5B3-EB62-4E7B-94CE-EC0FDCBA4680}" destId="{CB1B746B-6556-44BA-BBAE-EE45159B2B2A}" srcOrd="5" destOrd="0" presId="urn:microsoft.com/office/officeart/2005/8/layout/radial6"/>
    <dgm:cxn modelId="{230D7043-76F5-44E1-ABD9-90E046B80ABA}" type="presParOf" srcId="{578BD5B3-EB62-4E7B-94CE-EC0FDCBA4680}" destId="{296FA62E-56A7-4E1F-987E-760FFD323DD8}" srcOrd="6" destOrd="0" presId="urn:microsoft.com/office/officeart/2005/8/layout/radial6"/>
    <dgm:cxn modelId="{699E80C0-C616-4AA1-BCB9-4770FD1FD7D3}" type="presParOf" srcId="{578BD5B3-EB62-4E7B-94CE-EC0FDCBA4680}" destId="{43C9FB65-0E93-4C4F-A816-B3D51BE546AA}" srcOrd="7" destOrd="0" presId="urn:microsoft.com/office/officeart/2005/8/layout/radial6"/>
    <dgm:cxn modelId="{C9E11D7D-8DC0-44CD-A3D4-0FB61FB13732}" type="presParOf" srcId="{578BD5B3-EB62-4E7B-94CE-EC0FDCBA4680}" destId="{DFDE40D5-A7AE-4615-81F8-2FF9021DEFEF}" srcOrd="8" destOrd="0" presId="urn:microsoft.com/office/officeart/2005/8/layout/radial6"/>
    <dgm:cxn modelId="{C297D4C6-C374-49BC-AD5A-02E76692DAED}" type="presParOf" srcId="{578BD5B3-EB62-4E7B-94CE-EC0FDCBA4680}" destId="{61173F62-7831-4A27-B9F5-E3949CA20BE1}" srcOrd="9" destOrd="0" presId="urn:microsoft.com/office/officeart/2005/8/layout/radial6"/>
    <dgm:cxn modelId="{FA3FF977-3FF1-4001-A6C9-DC04CD8C563B}" type="presParOf" srcId="{578BD5B3-EB62-4E7B-94CE-EC0FDCBA4680}" destId="{9775E896-4520-4701-AA14-EA57465B7AAA}" srcOrd="10" destOrd="0" presId="urn:microsoft.com/office/officeart/2005/8/layout/radial6"/>
    <dgm:cxn modelId="{47371750-208C-41D8-ACAB-FCF8EDF05891}" type="presParOf" srcId="{578BD5B3-EB62-4E7B-94CE-EC0FDCBA4680}" destId="{11EA5838-C028-4582-8363-ACC111B0AE67}" srcOrd="11" destOrd="0" presId="urn:microsoft.com/office/officeart/2005/8/layout/radial6"/>
    <dgm:cxn modelId="{DD9995BB-E4FC-4B74-8F15-634E99B48A31}" type="presParOf" srcId="{578BD5B3-EB62-4E7B-94CE-EC0FDCBA4680}" destId="{5635FDD7-A69F-4B3B-8AB2-DCDB54F93B06}" srcOrd="12" destOrd="0" presId="urn:microsoft.com/office/officeart/2005/8/layout/radial6"/>
    <dgm:cxn modelId="{AC009A7D-9528-4C6E-9B19-050D09B3AFEB}" type="presParOf" srcId="{578BD5B3-EB62-4E7B-94CE-EC0FDCBA4680}" destId="{F41D1477-772A-4299-AD6B-0543FFE332E6}" srcOrd="13" destOrd="0" presId="urn:microsoft.com/office/officeart/2005/8/layout/radial6"/>
    <dgm:cxn modelId="{79B7FB77-0F10-45C7-8BA1-BE54B407711B}" type="presParOf" srcId="{578BD5B3-EB62-4E7B-94CE-EC0FDCBA4680}" destId="{5303566A-9EF3-4875-B5C4-1281800C253B}" srcOrd="14" destOrd="0" presId="urn:microsoft.com/office/officeart/2005/8/layout/radial6"/>
    <dgm:cxn modelId="{BE406EED-FA4C-40C3-822C-506E562B1C39}" type="presParOf" srcId="{578BD5B3-EB62-4E7B-94CE-EC0FDCBA4680}" destId="{6FBD059E-B867-4B9B-BFCD-BDB1E80E4242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D059E-B867-4B9B-BFCD-BDB1E80E4242}">
      <dsp:nvSpPr>
        <dsp:cNvPr id="0" name=""/>
        <dsp:cNvSpPr/>
      </dsp:nvSpPr>
      <dsp:spPr>
        <a:xfrm>
          <a:off x="1095748" y="556936"/>
          <a:ext cx="4458499" cy="4458499"/>
        </a:xfrm>
        <a:prstGeom prst="blockArc">
          <a:avLst>
            <a:gd name="adj1" fmla="val 11949797"/>
            <a:gd name="adj2" fmla="val 17470492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35FDD7-A69F-4B3B-8AB2-DCDB54F93B06}">
      <dsp:nvSpPr>
        <dsp:cNvPr id="0" name=""/>
        <dsp:cNvSpPr/>
      </dsp:nvSpPr>
      <dsp:spPr>
        <a:xfrm>
          <a:off x="1082016" y="595289"/>
          <a:ext cx="4458499" cy="4458499"/>
        </a:xfrm>
        <a:prstGeom prst="blockArc">
          <a:avLst>
            <a:gd name="adj1" fmla="val 9731341"/>
            <a:gd name="adj2" fmla="val 12014111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173F62-7831-4A27-B9F5-E3949CA20BE1}">
      <dsp:nvSpPr>
        <dsp:cNvPr id="0" name=""/>
        <dsp:cNvSpPr/>
      </dsp:nvSpPr>
      <dsp:spPr>
        <a:xfrm>
          <a:off x="1032799" y="458053"/>
          <a:ext cx="4458499" cy="4458499"/>
        </a:xfrm>
        <a:prstGeom prst="blockArc">
          <a:avLst>
            <a:gd name="adj1" fmla="val 4032731"/>
            <a:gd name="adj2" fmla="val 9501126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6FA62E-56A7-4E1F-987E-760FFD323DD8}">
      <dsp:nvSpPr>
        <dsp:cNvPr id="0" name=""/>
        <dsp:cNvSpPr/>
      </dsp:nvSpPr>
      <dsp:spPr>
        <a:xfrm>
          <a:off x="2655581" y="432346"/>
          <a:ext cx="4458499" cy="4458499"/>
        </a:xfrm>
        <a:prstGeom prst="blockArc">
          <a:avLst>
            <a:gd name="adj1" fmla="val 158972"/>
            <a:gd name="adj2" fmla="val 6658363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EAD8C7-F15E-4EA8-8D58-23DA65B19E0A}">
      <dsp:nvSpPr>
        <dsp:cNvPr id="0" name=""/>
        <dsp:cNvSpPr/>
      </dsp:nvSpPr>
      <dsp:spPr>
        <a:xfrm>
          <a:off x="2653457" y="562834"/>
          <a:ext cx="4458499" cy="4458499"/>
        </a:xfrm>
        <a:prstGeom prst="blockArc">
          <a:avLst>
            <a:gd name="adj1" fmla="val 14955543"/>
            <a:gd name="adj2" fmla="val 21552906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93B88E-6BE1-42FA-B386-EBB6C53C13BE}">
      <dsp:nvSpPr>
        <dsp:cNvPr id="0" name=""/>
        <dsp:cNvSpPr/>
      </dsp:nvSpPr>
      <dsp:spPr>
        <a:xfrm>
          <a:off x="3170985" y="2350963"/>
          <a:ext cx="1881134" cy="11644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Quantum Computers</a:t>
          </a:r>
          <a:endParaRPr lang="en-DE" sz="2000" kern="1200" dirty="0"/>
        </a:p>
      </dsp:txBody>
      <dsp:txXfrm>
        <a:off x="3446471" y="2521498"/>
        <a:ext cx="1330162" cy="823418"/>
      </dsp:txXfrm>
    </dsp:sp>
    <dsp:sp modelId="{20310378-903F-465E-80BC-38477F1F64E7}">
      <dsp:nvSpPr>
        <dsp:cNvPr id="0" name=""/>
        <dsp:cNvSpPr/>
      </dsp:nvSpPr>
      <dsp:spPr>
        <a:xfrm>
          <a:off x="2116238" y="-276054"/>
          <a:ext cx="3990629" cy="20634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Trapped ions</a:t>
          </a:r>
          <a:endParaRPr lang="en-DE" sz="2000" kern="1200" dirty="0"/>
        </a:p>
      </dsp:txBody>
      <dsp:txXfrm>
        <a:off x="2700652" y="26136"/>
        <a:ext cx="2821801" cy="1459101"/>
      </dsp:txXfrm>
    </dsp:sp>
    <dsp:sp modelId="{A5349A56-EC70-45A8-9D54-71A6262D19B5}">
      <dsp:nvSpPr>
        <dsp:cNvPr id="0" name=""/>
        <dsp:cNvSpPr/>
      </dsp:nvSpPr>
      <dsp:spPr>
        <a:xfrm>
          <a:off x="5909163" y="2095337"/>
          <a:ext cx="2301720" cy="13338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Neutral atoms</a:t>
          </a:r>
          <a:endParaRPr lang="en-DE" sz="1600" kern="1200" dirty="0"/>
        </a:p>
      </dsp:txBody>
      <dsp:txXfrm>
        <a:off x="6246242" y="2290673"/>
        <a:ext cx="1627562" cy="943163"/>
      </dsp:txXfrm>
    </dsp:sp>
    <dsp:sp modelId="{43C9FB65-0E93-4C4F-A816-B3D51BE546AA}">
      <dsp:nvSpPr>
        <dsp:cNvPr id="0" name=""/>
        <dsp:cNvSpPr/>
      </dsp:nvSpPr>
      <dsp:spPr>
        <a:xfrm>
          <a:off x="2058495" y="3694995"/>
          <a:ext cx="4093899" cy="19997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Superconducting qubits</a:t>
          </a:r>
          <a:endParaRPr lang="en-DE" sz="2000" kern="1200" dirty="0"/>
        </a:p>
      </dsp:txBody>
      <dsp:txXfrm>
        <a:off x="2658033" y="3987848"/>
        <a:ext cx="2894823" cy="1414019"/>
      </dsp:txXfrm>
    </dsp:sp>
    <dsp:sp modelId="{9775E896-4520-4701-AA14-EA57465B7AAA}">
      <dsp:nvSpPr>
        <dsp:cNvPr id="0" name=""/>
        <dsp:cNvSpPr/>
      </dsp:nvSpPr>
      <dsp:spPr>
        <a:xfrm>
          <a:off x="303068" y="3149415"/>
          <a:ext cx="1870088" cy="6823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Majorana Electrons?</a:t>
          </a:r>
          <a:endParaRPr lang="en-DE" sz="1600" kern="1200" dirty="0"/>
        </a:p>
      </dsp:txBody>
      <dsp:txXfrm>
        <a:off x="576936" y="3249344"/>
        <a:ext cx="1322352" cy="482499"/>
      </dsp:txXfrm>
    </dsp:sp>
    <dsp:sp modelId="{F41D1477-772A-4299-AD6B-0543FFE332E6}">
      <dsp:nvSpPr>
        <dsp:cNvPr id="0" name=""/>
        <dsp:cNvSpPr/>
      </dsp:nvSpPr>
      <dsp:spPr>
        <a:xfrm>
          <a:off x="0" y="1759588"/>
          <a:ext cx="2536280" cy="6236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Diamond NV centers </a:t>
          </a:r>
          <a:endParaRPr lang="en-DE" sz="1500" kern="1200" dirty="0"/>
        </a:p>
      </dsp:txBody>
      <dsp:txXfrm>
        <a:off x="371430" y="1850912"/>
        <a:ext cx="1793420" cy="440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D6DC6-E8A2-47D2-8548-D54CA37229D7}" type="datetimeFigureOut">
              <a:rPr lang="en-DE" smtClean="0"/>
              <a:t>29/06/2022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4E98A-C320-4238-9BEE-E0D04EBE548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56408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Active impedance matching with resistance change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237B59-FA29-4302-8863-5766186948E9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637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621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4428720" y="269280"/>
            <a:ext cx="747936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4428720" y="3119760"/>
            <a:ext cx="747936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408835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4428720" y="26928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8261280" y="26928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4428720" y="311976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33" name="PlaceHolder 5"/>
          <p:cNvSpPr>
            <a:spLocks noGrp="1"/>
          </p:cNvSpPr>
          <p:nvPr>
            <p:ph type="body"/>
          </p:nvPr>
        </p:nvSpPr>
        <p:spPr>
          <a:xfrm>
            <a:off x="8261280" y="311976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222255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428720" y="269280"/>
            <a:ext cx="240804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6957720" y="269280"/>
            <a:ext cx="240804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9486360" y="269280"/>
            <a:ext cx="240804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38" name="PlaceHolder 5"/>
          <p:cNvSpPr>
            <a:spLocks noGrp="1"/>
          </p:cNvSpPr>
          <p:nvPr>
            <p:ph type="body"/>
          </p:nvPr>
        </p:nvSpPr>
        <p:spPr>
          <a:xfrm>
            <a:off x="4428720" y="3119760"/>
            <a:ext cx="240804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39" name="PlaceHolder 6"/>
          <p:cNvSpPr>
            <a:spLocks noGrp="1"/>
          </p:cNvSpPr>
          <p:nvPr>
            <p:ph type="body"/>
          </p:nvPr>
        </p:nvSpPr>
        <p:spPr>
          <a:xfrm>
            <a:off x="6957720" y="3119760"/>
            <a:ext cx="240804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40" name="PlaceHolder 7"/>
          <p:cNvSpPr>
            <a:spLocks noGrp="1"/>
          </p:cNvSpPr>
          <p:nvPr>
            <p:ph type="body"/>
          </p:nvPr>
        </p:nvSpPr>
        <p:spPr>
          <a:xfrm>
            <a:off x="9486360" y="3119760"/>
            <a:ext cx="240804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152718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01.04.2022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WP1.1: Coating and </a:t>
            </a:r>
            <a:r>
              <a:rPr lang="de-DE" dirty="0" err="1"/>
              <a:t>wafer</a:t>
            </a:r>
            <a:r>
              <a:rPr lang="de-DE" dirty="0"/>
              <a:t> </a:t>
            </a:r>
            <a:r>
              <a:rPr lang="de-DE" dirty="0" err="1"/>
              <a:t>technologies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Friederike Giebel</a:t>
            </a:r>
          </a:p>
        </p:txBody>
      </p:sp>
    </p:spTree>
    <p:extLst>
      <p:ext uri="{BB962C8B-B14F-4D97-AF65-F5344CB8AC3E}">
        <p14:creationId xmlns:p14="http://schemas.microsoft.com/office/powerpoint/2010/main" val="83398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subTitle"/>
          </p:nvPr>
        </p:nvSpPr>
        <p:spPr>
          <a:xfrm>
            <a:off x="4428720" y="269280"/>
            <a:ext cx="7479360" cy="5457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811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4428720" y="269280"/>
            <a:ext cx="7479360" cy="5457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205340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4428720" y="269280"/>
            <a:ext cx="3649680" cy="5457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8261280" y="269280"/>
            <a:ext cx="3649680" cy="5457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369320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727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subTitle"/>
          </p:nvPr>
        </p:nvSpPr>
        <p:spPr>
          <a:xfrm>
            <a:off x="283320" y="269280"/>
            <a:ext cx="3931920" cy="7417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725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4428720" y="26928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8261280" y="269280"/>
            <a:ext cx="3649680" cy="5457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17" name="PlaceHolder 4"/>
          <p:cNvSpPr>
            <a:spLocks noGrp="1"/>
          </p:cNvSpPr>
          <p:nvPr>
            <p:ph type="body"/>
          </p:nvPr>
        </p:nvSpPr>
        <p:spPr>
          <a:xfrm>
            <a:off x="4428720" y="311976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2206933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4428720" y="269280"/>
            <a:ext cx="3649680" cy="5457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 type="body"/>
          </p:nvPr>
        </p:nvSpPr>
        <p:spPr>
          <a:xfrm>
            <a:off x="8261280" y="26928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21" name="PlaceHolder 4"/>
          <p:cNvSpPr>
            <a:spLocks noGrp="1"/>
          </p:cNvSpPr>
          <p:nvPr>
            <p:ph type="body"/>
          </p:nvPr>
        </p:nvSpPr>
        <p:spPr>
          <a:xfrm>
            <a:off x="8261280" y="311976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1266997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283320" y="269280"/>
            <a:ext cx="3931920" cy="1599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4428720" y="26928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8261280" y="269280"/>
            <a:ext cx="364968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 type="body"/>
          </p:nvPr>
        </p:nvSpPr>
        <p:spPr>
          <a:xfrm>
            <a:off x="4428720" y="3119760"/>
            <a:ext cx="7479360" cy="260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219789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Date Placeholder 6"/>
          <p:cNvSpPr/>
          <p:nvPr/>
        </p:nvSpPr>
        <p:spPr>
          <a:xfrm>
            <a:off x="187920" y="6364800"/>
            <a:ext cx="1894680" cy="218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050" b="1" strike="noStrike" spc="-1" dirty="0">
                <a:solidFill>
                  <a:srgbClr val="000000"/>
                </a:solidFill>
                <a:latin typeface="Inter"/>
                <a:ea typeface="Inter"/>
              </a:rPr>
              <a:t>    p.</a:t>
            </a:r>
            <a:fld id="{A2AB479F-D621-4CE6-A0DD-4B02A4245348}" type="slidenum">
              <a:rPr lang="de-DE" sz="1050" b="1" strike="noStrike" spc="-1">
                <a:solidFill>
                  <a:srgbClr val="000000"/>
                </a:solidFill>
                <a:latin typeface="Inter"/>
                <a:ea typeface="Inter"/>
              </a:rPr>
              <a:t>‹#›</a:t>
            </a:fld>
            <a:r>
              <a:rPr lang="de-DE" sz="1050" b="1" strike="noStrike" spc="-1" dirty="0">
                <a:solidFill>
                  <a:srgbClr val="000000"/>
                </a:solidFill>
                <a:latin typeface="Inter"/>
                <a:ea typeface="Inter"/>
              </a:rPr>
              <a:t>/X </a:t>
            </a:r>
            <a:endParaRPr lang="en-US" sz="1050" b="0" strike="noStrike" spc="-1" dirty="0">
              <a:latin typeface="Calibri"/>
            </a:endParaRPr>
          </a:p>
        </p:txBody>
      </p:sp>
      <p:pic>
        <p:nvPicPr>
          <p:cNvPr id="202" name="Picture 13"/>
          <p:cNvPicPr/>
          <p:nvPr/>
        </p:nvPicPr>
        <p:blipFill>
          <a:blip r:embed="rId15"/>
          <a:stretch/>
        </p:blipFill>
        <p:spPr>
          <a:xfrm>
            <a:off x="10434600" y="6268680"/>
            <a:ext cx="1491840" cy="360000"/>
          </a:xfrm>
          <a:prstGeom prst="rect">
            <a:avLst/>
          </a:prstGeom>
          <a:ln w="0">
            <a:noFill/>
          </a:ln>
        </p:spPr>
      </p:pic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283320" y="265320"/>
            <a:ext cx="1164816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Inter"/>
                <a:ea typeface="Inter"/>
              </a:rPr>
              <a:t>Click to edit Master title style</a:t>
            </a:r>
            <a:endParaRPr lang="de-DE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Inter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Inter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Inter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Inter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Inter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Inter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Inter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192686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Lett.123.260503" TargetMode="External"/><Relationship Id="rId2" Type="http://schemas.openxmlformats.org/officeDocument/2006/relationships/hyperlink" Target="https://arxiv.org/abs/2204.0911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arxiv.org/abs/2204.09112" TargetMode="Externa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tatic.dw.com/image/15912725_403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hyperlink" Target="mailto:torkzaban@iqo.uni-hannover.de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castleholic.com/2017/03/welfenschloss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4DFB00-FD95-45B0-A435-3CDD4F1BD71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234267" y="5433947"/>
            <a:ext cx="8555279" cy="966854"/>
          </a:xfrm>
        </p:spPr>
        <p:txBody>
          <a:bodyPr anchor="t">
            <a:normAutofit/>
          </a:bodyPr>
          <a:lstStyle/>
          <a:p>
            <a:r>
              <a:rPr lang="en-US" sz="2000" dirty="0"/>
              <a:t>"Simulating Physics with Computers", </a:t>
            </a:r>
            <a:r>
              <a:rPr lang="en-US" sz="2000" i="1" dirty="0"/>
              <a:t>International Journal of Theoretical Physics</a:t>
            </a:r>
            <a:r>
              <a:rPr lang="en-US" sz="2000" dirty="0"/>
              <a:t>, volume 21, 1982, p. 467-488, at p. 486 (final words)</a:t>
            </a:r>
            <a:endParaRPr lang="en-D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EAE0EE-7D34-4AA6-9208-7A46BE05251D}"/>
              </a:ext>
            </a:extLst>
          </p:cNvPr>
          <p:cNvSpPr txBox="1"/>
          <p:nvPr/>
        </p:nvSpPr>
        <p:spPr>
          <a:xfrm>
            <a:off x="915766" y="1884105"/>
            <a:ext cx="105989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  <a:p>
            <a:r>
              <a:rPr lang="en-US" sz="2800" dirty="0"/>
              <a:t>Richard </a:t>
            </a:r>
            <a:r>
              <a:rPr lang="en-US" sz="2800" dirty="0" err="1"/>
              <a:t>Feynmann</a:t>
            </a:r>
            <a:r>
              <a:rPr lang="en-US" sz="2800" dirty="0"/>
              <a:t>:</a:t>
            </a:r>
          </a:p>
          <a:p>
            <a:endParaRPr lang="en-US" sz="2800" dirty="0"/>
          </a:p>
          <a:p>
            <a:pPr lvl="1"/>
            <a:r>
              <a:rPr lang="en-US" sz="2800" b="1" i="1" dirty="0"/>
              <a:t>“Nature isn't classical, dammit, and if you want to make a simulation of nature, you'd better make it quantum mechanical.”</a:t>
            </a:r>
            <a:endParaRPr lang="en-US" sz="2800" i="1" dirty="0"/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962380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404746"/>
            <a:ext cx="11624760" cy="946868"/>
          </a:xfrm>
        </p:spPr>
        <p:txBody>
          <a:bodyPr/>
          <a:lstStyle/>
          <a:p>
            <a:r>
              <a:rPr lang="en-US" dirty="0"/>
              <a:t>Existing experiments at LUH and PTB</a:t>
            </a: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4DFB00-FD95-45B0-A435-3CDD4F1BD71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283320" y="1828800"/>
            <a:ext cx="11624760" cy="4067053"/>
          </a:xfrm>
        </p:spPr>
        <p:txBody>
          <a:bodyPr anchor="t"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93023C-4E92-494D-A55E-147445EE7C71}"/>
              </a:ext>
            </a:extLst>
          </p:cNvPr>
          <p:cNvSpPr txBox="1"/>
          <p:nvPr/>
        </p:nvSpPr>
        <p:spPr>
          <a:xfrm>
            <a:off x="594794" y="1491663"/>
            <a:ext cx="68181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Number of qubits: 1-2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Qubit Interconnectivity: all-to-all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Coherence time: &gt;7s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Two-qubit gate fidelity: ~0.5 % [1]</a:t>
            </a:r>
            <a:endParaRPr lang="en-US" sz="2800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SPAM error: ~1% [2]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Speed of gate operations: ~2 </a:t>
            </a:r>
            <a:r>
              <a:rPr lang="en-US" sz="2800" dirty="0" err="1">
                <a:solidFill>
                  <a:schemeClr val="bg1">
                    <a:lumMod val="75000"/>
                  </a:schemeClr>
                </a:solidFill>
              </a:rPr>
              <a:t>ms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DE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8DC17D-C9A7-4914-8015-6C3CC4617CCF}"/>
              </a:ext>
            </a:extLst>
          </p:cNvPr>
          <p:cNvSpPr/>
          <p:nvPr/>
        </p:nvSpPr>
        <p:spPr>
          <a:xfrm>
            <a:off x="5095874" y="6275526"/>
            <a:ext cx="5233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/>
              <a:t>[2] S. Halama et al., </a:t>
            </a:r>
            <a:r>
              <a:rPr lang="en-US" dirty="0">
                <a:hlinkClick r:id="rId2"/>
              </a:rPr>
              <a:t>arXiv:2204.09112</a:t>
            </a:r>
            <a:r>
              <a:rPr lang="en-US" dirty="0"/>
              <a:t> [quant-</a:t>
            </a:r>
            <a:r>
              <a:rPr lang="en-US" dirty="0" err="1"/>
              <a:t>ph</a:t>
            </a:r>
            <a:r>
              <a:rPr lang="en-US" dirty="0"/>
              <a:t>/]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EFCC2FA5-C9D6-4CFD-AFCC-884FCF92A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5874" y="5636172"/>
            <a:ext cx="1742302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253413" algn="l"/>
              </a:tabLst>
            </a:pPr>
            <a:r>
              <a:rPr kumimoji="0" lang="en-US" altLang="en-D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[1] </a:t>
            </a:r>
            <a:r>
              <a:rPr kumimoji="0" lang="en-DE" altLang="en-D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G. </a:t>
            </a:r>
            <a:r>
              <a:rPr kumimoji="0" lang="en-DE" altLang="en-D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Zarantonello</a:t>
            </a:r>
            <a:r>
              <a:rPr lang="en-US" altLang="en-DE" dirty="0">
                <a:latin typeface="Arial" panose="020B0604020202020204" pitchFamily="34" charset="0"/>
              </a:rPr>
              <a:t> et al.</a:t>
            </a:r>
            <a:r>
              <a:rPr kumimoji="0" lang="en-DE" altLang="en-D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  Phys. Rev. Lett. 123, 260503 (2019) </a:t>
            </a:r>
            <a:br>
              <a:rPr kumimoji="0" lang="en-DE" altLang="en-D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DE" altLang="en-D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DOI: </a:t>
            </a:r>
            <a:r>
              <a:rPr kumimoji="0" lang="en-DE" altLang="en-D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10.1103/PhysRevLett.123.260503</a:t>
            </a:r>
            <a:r>
              <a:rPr kumimoji="0" lang="en-DE" altLang="en-D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1" name="Bildplatzhalter 5">
            <a:extLst>
              <a:ext uri="{FF2B5EF4-FFF2-40B4-BE49-F238E27FC236}">
                <a16:creationId xmlns:a16="http://schemas.microsoft.com/office/drawing/2014/main" id="{AC3E704C-C892-46BB-B645-F5B33BBC3640}"/>
              </a:ext>
            </a:extLst>
          </p:cNvPr>
          <p:cNvPicPr/>
          <p:nvPr/>
        </p:nvPicPr>
        <p:blipFill>
          <a:blip r:embed="rId4"/>
          <a:srcRect t="2007" b="2007"/>
          <a:stretch/>
        </p:blipFill>
        <p:spPr>
          <a:xfrm>
            <a:off x="7207644" y="1488678"/>
            <a:ext cx="4193310" cy="3274292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994987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573188"/>
            <a:ext cx="11624760" cy="946868"/>
          </a:xfrm>
        </p:spPr>
        <p:txBody>
          <a:bodyPr/>
          <a:lstStyle/>
          <a:p>
            <a:r>
              <a:rPr lang="en-US" dirty="0"/>
              <a:t>Target parameters of the QVLS Quantum Computing Demonstrator</a:t>
            </a: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4DFB00-FD95-45B0-A435-3CDD4F1BD71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283320" y="1828800"/>
            <a:ext cx="11624760" cy="4067053"/>
          </a:xfrm>
        </p:spPr>
        <p:txBody>
          <a:bodyPr anchor="t"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93023C-4E92-494D-A55E-147445EE7C71}"/>
              </a:ext>
            </a:extLst>
          </p:cNvPr>
          <p:cNvSpPr txBox="1"/>
          <p:nvPr/>
        </p:nvSpPr>
        <p:spPr>
          <a:xfrm>
            <a:off x="582761" y="1828800"/>
            <a:ext cx="103385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Number of qubits: 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Qubit Interconnectivity: all-to-all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Lifetime of qubits: much longer than necessary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Two-qubit gate fidelity: &lt;10</a:t>
            </a:r>
            <a:r>
              <a:rPr lang="en-US" sz="2800" baseline="30000" dirty="0"/>
              <a:t>-4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Spam error: better than 1%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Speed of gate operations: ~5-10 </a:t>
            </a:r>
            <a:r>
              <a:rPr lang="en-US" sz="2800" dirty="0" err="1">
                <a:solidFill>
                  <a:schemeClr val="bg1">
                    <a:lumMod val="75000"/>
                  </a:schemeClr>
                </a:solidFill>
              </a:rPr>
              <a:t>ms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DE" sz="28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EE32750-1DFB-4806-9C29-3D090BB376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16" b="9528"/>
          <a:stretch/>
        </p:blipFill>
        <p:spPr>
          <a:xfrm>
            <a:off x="1647249" y="4671600"/>
            <a:ext cx="8209547" cy="203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3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endParaRPr lang="en-DE" dirty="0"/>
          </a:p>
        </p:txBody>
      </p:sp>
      <p:pic>
        <p:nvPicPr>
          <p:cNvPr id="3" name="ion_animation">
            <a:hlinkClick r:id="" action="ppaction://media"/>
            <a:extLst>
              <a:ext uri="{FF2B5EF4-FFF2-40B4-BE49-F238E27FC236}">
                <a16:creationId xmlns:a16="http://schemas.microsoft.com/office/drawing/2014/main" id="{41A48293-5F6D-46B6-8ED5-5F03F7BFBE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3581" y="508000"/>
            <a:ext cx="9640459" cy="542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0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3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r>
              <a:rPr lang="en-US" dirty="0"/>
              <a:t>Essential Ingredients</a:t>
            </a:r>
            <a:endParaRPr lang="en-DE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C1BAD88-BA12-4466-BBBC-AB81F3FD7E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5" r="19806"/>
          <a:stretch/>
        </p:blipFill>
        <p:spPr>
          <a:xfrm>
            <a:off x="481262" y="2199181"/>
            <a:ext cx="5205663" cy="393802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83E2998-115C-4078-80E2-45366496D419}"/>
              </a:ext>
            </a:extLst>
          </p:cNvPr>
          <p:cNvSpPr txBox="1"/>
          <p:nvPr/>
        </p:nvSpPr>
        <p:spPr>
          <a:xfrm>
            <a:off x="677334" y="1607510"/>
            <a:ext cx="4564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An Empty lab and a plan</a:t>
            </a:r>
            <a:endParaRPr lang="en-DE" sz="28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A139D71-9C2F-4D37-9972-977F07DD7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224" y="2130730"/>
            <a:ext cx="4460197" cy="400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230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r>
              <a:rPr lang="en-US" dirty="0"/>
              <a:t>Essential Ingredients</a:t>
            </a:r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EAE0EE-7D34-4AA6-9208-7A46BE05251D}"/>
              </a:ext>
            </a:extLst>
          </p:cNvPr>
          <p:cNvSpPr txBox="1"/>
          <p:nvPr/>
        </p:nvSpPr>
        <p:spPr>
          <a:xfrm>
            <a:off x="796550" y="1481091"/>
            <a:ext cx="105989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/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An empty lab and a plan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An X-junction RF surface trap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/>
              <a:t>Be</a:t>
            </a:r>
            <a:r>
              <a:rPr lang="en-US" sz="2800" baseline="30000" dirty="0"/>
              <a:t>+</a:t>
            </a:r>
            <a:r>
              <a:rPr lang="en-US" sz="2800" dirty="0"/>
              <a:t> ion qubits driven by microwaves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/>
              <a:t>Ca</a:t>
            </a:r>
            <a:r>
              <a:rPr lang="en-US" sz="2800" baseline="30000" dirty="0"/>
              <a:t>+</a:t>
            </a:r>
            <a:r>
              <a:rPr lang="en-US" sz="2800" dirty="0"/>
              <a:t> ion for sympathetic cooling</a:t>
            </a:r>
          </a:p>
          <a:p>
            <a:pPr lvl="1"/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lvl="1"/>
            <a:endParaRPr lang="en-US" sz="2800" dirty="0"/>
          </a:p>
          <a:p>
            <a:endParaRPr lang="en-DE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D6722F-6300-4FDC-8631-059C5E7B7EE1}"/>
              </a:ext>
            </a:extLst>
          </p:cNvPr>
          <p:cNvGrpSpPr/>
          <p:nvPr/>
        </p:nvGrpSpPr>
        <p:grpSpPr>
          <a:xfrm rot="371643">
            <a:off x="4234523" y="4025676"/>
            <a:ext cx="3328936" cy="1926410"/>
            <a:chOff x="8690073" y="3924776"/>
            <a:chExt cx="3328936" cy="192641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E0FD44C-6124-4F5F-A17A-01AF933E1274}"/>
                </a:ext>
              </a:extLst>
            </p:cNvPr>
            <p:cNvGrpSpPr/>
            <p:nvPr/>
          </p:nvGrpSpPr>
          <p:grpSpPr>
            <a:xfrm>
              <a:off x="8690073" y="3924776"/>
              <a:ext cx="3328936" cy="1926410"/>
              <a:chOff x="8579745" y="3932396"/>
              <a:chExt cx="3328936" cy="192641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0873F8A-ECFE-48B9-862E-6D7D0598238D}"/>
                  </a:ext>
                </a:extLst>
              </p:cNvPr>
              <p:cNvGrpSpPr/>
              <p:nvPr/>
            </p:nvGrpSpPr>
            <p:grpSpPr>
              <a:xfrm>
                <a:off x="8579745" y="3932396"/>
                <a:ext cx="3328936" cy="1926410"/>
                <a:chOff x="8351520" y="2374184"/>
                <a:chExt cx="3328936" cy="1926410"/>
              </a:xfrm>
            </p:grpSpPr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81C066AB-639A-4473-A7B2-EFF9267923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8351520" y="2374184"/>
                  <a:ext cx="3328936" cy="1926410"/>
                </a:xfrm>
                <a:prstGeom prst="rect">
                  <a:avLst/>
                </a:prstGeom>
              </p:spPr>
            </p:pic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865DB8DA-38DA-44B4-9E73-29CFA49F2BB1}"/>
                    </a:ext>
                  </a:extLst>
                </p:cNvPr>
                <p:cNvSpPr/>
                <p:nvPr/>
              </p:nvSpPr>
              <p:spPr>
                <a:xfrm>
                  <a:off x="9044940" y="3337389"/>
                  <a:ext cx="127000" cy="1270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F1585581-2FB3-4B0B-B504-4EC62CD5A29D}"/>
                    </a:ext>
                  </a:extLst>
                </p:cNvPr>
                <p:cNvSpPr/>
                <p:nvPr/>
              </p:nvSpPr>
              <p:spPr>
                <a:xfrm>
                  <a:off x="9250943" y="3304376"/>
                  <a:ext cx="127000" cy="1270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590EC2C8-DA7C-490A-B421-96E82B585269}"/>
                    </a:ext>
                  </a:extLst>
                </p:cNvPr>
                <p:cNvSpPr/>
                <p:nvPr/>
              </p:nvSpPr>
              <p:spPr>
                <a:xfrm>
                  <a:off x="9456946" y="3273889"/>
                  <a:ext cx="127000" cy="1270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9F52C022-1156-46F4-AB4E-D57BE01C676F}"/>
                    </a:ext>
                  </a:extLst>
                </p:cNvPr>
                <p:cNvSpPr/>
                <p:nvPr/>
              </p:nvSpPr>
              <p:spPr>
                <a:xfrm>
                  <a:off x="9914409" y="3019889"/>
                  <a:ext cx="127000" cy="1270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C92C45AF-6535-475C-AF9C-AFC9C86AAD39}"/>
                    </a:ext>
                  </a:extLst>
                </p:cNvPr>
                <p:cNvSpPr/>
                <p:nvPr/>
              </p:nvSpPr>
              <p:spPr>
                <a:xfrm>
                  <a:off x="10853420" y="3110362"/>
                  <a:ext cx="127000" cy="1270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42C5CF6D-D266-4CE5-8971-5A5F5E080D0E}"/>
                    </a:ext>
                  </a:extLst>
                </p:cNvPr>
                <p:cNvSpPr/>
                <p:nvPr/>
              </p:nvSpPr>
              <p:spPr>
                <a:xfrm>
                  <a:off x="10625872" y="3146889"/>
                  <a:ext cx="127000" cy="1270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</p:grp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9BE30EEF-8CB8-43A0-8505-389B721D91F2}"/>
                  </a:ext>
                </a:extLst>
              </p:cNvPr>
              <p:cNvSpPr/>
              <p:nvPr/>
            </p:nvSpPr>
            <p:spPr>
              <a:xfrm rot="21110406">
                <a:off x="8702651" y="4441644"/>
                <a:ext cx="3108786" cy="45719"/>
              </a:xfrm>
              <a:prstGeom prst="parallelogram">
                <a:avLst/>
              </a:prstGeom>
              <a:solidFill>
                <a:schemeClr val="accent1">
                  <a:alpha val="40000"/>
                </a:schemeClr>
              </a:solidFill>
              <a:ln w="3175"/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964A4A0-3286-4F95-8AE1-68992D148E8C}"/>
                </a:ext>
              </a:extLst>
            </p:cNvPr>
            <p:cNvSpPr/>
            <p:nvPr/>
          </p:nvSpPr>
          <p:spPr>
            <a:xfrm>
              <a:off x="10140094" y="4419066"/>
              <a:ext cx="127000" cy="127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612335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r>
              <a:rPr lang="en-US" dirty="0"/>
              <a:t>Essential Ingredients</a:t>
            </a:r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EAE0EE-7D34-4AA6-9208-7A46BE05251D}"/>
              </a:ext>
            </a:extLst>
          </p:cNvPr>
          <p:cNvSpPr txBox="1"/>
          <p:nvPr/>
        </p:nvSpPr>
        <p:spPr>
          <a:xfrm>
            <a:off x="796550" y="1884100"/>
            <a:ext cx="105989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An empty lab and a plan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An X-junction RF surface trap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Be</a:t>
            </a:r>
            <a:r>
              <a:rPr lang="en-US" sz="2800" baseline="30000" dirty="0">
                <a:solidFill>
                  <a:schemeClr val="bg1">
                    <a:lumMod val="75000"/>
                  </a:schemeClr>
                </a:solidFill>
              </a:rPr>
              <a:t>+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ion qubits driven by microwaves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Ca</a:t>
            </a:r>
            <a:r>
              <a:rPr lang="en-US" sz="2800" baseline="30000" dirty="0">
                <a:solidFill>
                  <a:schemeClr val="bg1">
                    <a:lumMod val="75000"/>
                  </a:schemeClr>
                </a:solidFill>
              </a:rPr>
              <a:t>+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ion for sympathetic cooling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Cryogenic environment (5K)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DC, RF, and microwave electronics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Free-space lasers for cooling and detection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Imaging system</a:t>
            </a:r>
          </a:p>
          <a:p>
            <a:pPr lvl="1"/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lvl="1"/>
            <a:endParaRPr lang="en-US" sz="2800" dirty="0"/>
          </a:p>
          <a:p>
            <a:endParaRPr lang="en-DE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7489469-2C0E-43F5-8862-BD30182499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890" y="254300"/>
            <a:ext cx="2857739" cy="589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290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r>
              <a:rPr lang="en-US" dirty="0"/>
              <a:t>Trap design</a:t>
            </a:r>
            <a:endParaRPr lang="en-DE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2C5D330-AC52-465D-91C3-B77C4F5BDEC4}"/>
              </a:ext>
            </a:extLst>
          </p:cNvPr>
          <p:cNvGrpSpPr/>
          <p:nvPr/>
        </p:nvGrpSpPr>
        <p:grpSpPr>
          <a:xfrm>
            <a:off x="1467851" y="1744579"/>
            <a:ext cx="3496275" cy="4495226"/>
            <a:chOff x="10797362" y="15540924"/>
            <a:chExt cx="4928816" cy="5612395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366A369-7D11-4083-8E5A-3BFC86F8663C}"/>
                </a:ext>
              </a:extLst>
            </p:cNvPr>
            <p:cNvGrpSpPr/>
            <p:nvPr/>
          </p:nvGrpSpPr>
          <p:grpSpPr>
            <a:xfrm>
              <a:off x="10797362" y="15540924"/>
              <a:ext cx="4928816" cy="5335448"/>
              <a:chOff x="2790200" y="26689174"/>
              <a:chExt cx="4928816" cy="5335448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32DC815-5A42-4A3D-9EB0-71BA982241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4000" t="52153" r="14991" b="24598"/>
              <a:stretch/>
            </p:blipFill>
            <p:spPr>
              <a:xfrm>
                <a:off x="2790200" y="26689174"/>
                <a:ext cx="4928816" cy="4243757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EF804F9C-46A4-4CC0-A28E-7B5472F772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28066" y="31314788"/>
                <a:ext cx="3453083" cy="709834"/>
              </a:xfrm>
              <a:prstGeom prst="rect">
                <a:avLst/>
              </a:prstGeom>
            </p:spPr>
          </p:pic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5F135F7-49BE-46B5-B877-68CD7554D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32599" y="20848493"/>
              <a:ext cx="1440305" cy="304826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F2956DC-6176-4AEF-B7D0-5B425DF879C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9"/>
          <a:stretch/>
        </p:blipFill>
        <p:spPr>
          <a:xfrm>
            <a:off x="6002943" y="1744579"/>
            <a:ext cx="4721206" cy="3184394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AAF51615-273E-4211-A416-D1A9C43D3BA1}"/>
              </a:ext>
            </a:extLst>
          </p:cNvPr>
          <p:cNvSpPr/>
          <p:nvPr/>
        </p:nvSpPr>
        <p:spPr>
          <a:xfrm>
            <a:off x="6685607" y="5143599"/>
            <a:ext cx="46746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</a:rPr>
              <a:t>M. </a:t>
            </a:r>
            <a:r>
              <a:rPr lang="en-US" sz="1400" dirty="0" err="1">
                <a:latin typeface="Inter" panose="020B0502030000000004" pitchFamily="34" charset="0"/>
                <a:ea typeface="Inter" panose="020B0502030000000004" pitchFamily="34" charset="0"/>
              </a:rPr>
              <a:t>Carsjens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</a:rPr>
              <a:t> </a:t>
            </a:r>
            <a:r>
              <a:rPr lang="en-US" sz="1400" i="1" dirty="0">
                <a:latin typeface="Inter" panose="020B0502030000000004" pitchFamily="34" charset="0"/>
                <a:ea typeface="Inter" panose="020B0502030000000004" pitchFamily="34" charset="0"/>
              </a:rPr>
              <a:t>et al.,</a:t>
            </a:r>
            <a:r>
              <a:rPr lang="en-US" sz="1400" dirty="0">
                <a:latin typeface="Inter" panose="020B0502030000000004" pitchFamily="34" charset="0"/>
                <a:ea typeface="Inter" panose="020B0502030000000004" pitchFamily="34" charset="0"/>
              </a:rPr>
              <a:t> Appl. Phys. B </a:t>
            </a:r>
            <a:r>
              <a:rPr lang="de-DE" sz="1400" b="1" dirty="0">
                <a:latin typeface="Inter" panose="020B0502030000000004" pitchFamily="34" charset="0"/>
                <a:ea typeface="Inter" panose="020B0502030000000004" pitchFamily="34" charset="0"/>
              </a:rPr>
              <a:t>114</a:t>
            </a:r>
            <a:r>
              <a:rPr lang="de-DE" sz="1400" dirty="0">
                <a:latin typeface="Inter" panose="020B0502030000000004" pitchFamily="34" charset="0"/>
                <a:ea typeface="Inter" panose="020B0502030000000004" pitchFamily="34" charset="0"/>
              </a:rPr>
              <a:t>, 423-250 (2014)</a:t>
            </a:r>
            <a:endParaRPr lang="en-US" sz="1400" dirty="0">
              <a:latin typeface="Inter" panose="020B0502030000000004" pitchFamily="34" charset="0"/>
              <a:ea typeface="Inter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18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83320" y="443851"/>
            <a:ext cx="11648160" cy="1325160"/>
          </a:xfrm>
        </p:spPr>
        <p:txBody>
          <a:bodyPr/>
          <a:lstStyle/>
          <a:p>
            <a:r>
              <a:rPr lang="de-DE" dirty="0"/>
              <a:t>Trap </a:t>
            </a:r>
            <a:r>
              <a:rPr lang="de-DE" dirty="0" err="1"/>
              <a:t>Fabrication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A31CA01-4D7D-47A0-8007-0D4F8B049BF6}"/>
              </a:ext>
            </a:extLst>
          </p:cNvPr>
          <p:cNvSpPr txBox="1"/>
          <p:nvPr/>
        </p:nvSpPr>
        <p:spPr>
          <a:xfrm>
            <a:off x="852931" y="1622673"/>
            <a:ext cx="46452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State </a:t>
            </a:r>
            <a:r>
              <a:rPr lang="de-DE" sz="2800" b="1" dirty="0" err="1"/>
              <a:t>of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Art:</a:t>
            </a:r>
          </a:p>
          <a:p>
            <a:r>
              <a:rPr lang="de-DE" sz="2800" dirty="0"/>
              <a:t>Multi-</a:t>
            </a:r>
            <a:r>
              <a:rPr lang="de-DE" sz="2800" dirty="0" err="1"/>
              <a:t>layer</a:t>
            </a:r>
            <a:r>
              <a:rPr lang="de-DE" sz="2800" dirty="0"/>
              <a:t> Trap </a:t>
            </a:r>
            <a:r>
              <a:rPr lang="de-DE" sz="2800" dirty="0" err="1"/>
              <a:t>Fabrication</a:t>
            </a:r>
            <a:endParaRPr lang="de-DE" sz="28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FFB7FD5-BC26-4B2E-94FA-DB9AE9CAD4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234" y="79252"/>
            <a:ext cx="3411225" cy="3406886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</a:effec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A545AF7-9806-4F95-A03D-F09252C42C6C}"/>
              </a:ext>
            </a:extLst>
          </p:cNvPr>
          <p:cNvGrpSpPr/>
          <p:nvPr/>
        </p:nvGrpSpPr>
        <p:grpSpPr>
          <a:xfrm>
            <a:off x="949124" y="2642960"/>
            <a:ext cx="3644559" cy="3585464"/>
            <a:chOff x="896594" y="2344059"/>
            <a:chExt cx="3469170" cy="3412919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38367700-0D4B-4E38-9506-A072A67F7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94" y="2816272"/>
              <a:ext cx="3469170" cy="2940706"/>
            </a:xfrm>
            <a:prstGeom prst="rect">
              <a:avLst/>
            </a:prstGeom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5AED1F63-856B-404E-98DF-9BB2728FAE3C}"/>
                </a:ext>
              </a:extLst>
            </p:cNvPr>
            <p:cNvSpPr txBox="1"/>
            <p:nvPr/>
          </p:nvSpPr>
          <p:spPr>
            <a:xfrm>
              <a:off x="896594" y="2344059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1.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85036C87-4219-4B4C-A702-2683F785A619}"/>
                </a:ext>
              </a:extLst>
            </p:cNvPr>
            <p:cNvSpPr txBox="1"/>
            <p:nvPr/>
          </p:nvSpPr>
          <p:spPr>
            <a:xfrm>
              <a:off x="2718403" y="2344059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2.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2424D8BC-815D-4893-9F44-6ABC3DA75FEB}"/>
                </a:ext>
              </a:extLst>
            </p:cNvPr>
            <p:cNvSpPr txBox="1"/>
            <p:nvPr/>
          </p:nvSpPr>
          <p:spPr>
            <a:xfrm>
              <a:off x="896594" y="4026458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3.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A909178E-FF38-4D59-A02C-0550A5BB5896}"/>
                </a:ext>
              </a:extLst>
            </p:cNvPr>
            <p:cNvSpPr txBox="1"/>
            <p:nvPr/>
          </p:nvSpPr>
          <p:spPr>
            <a:xfrm>
              <a:off x="2718403" y="4026458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4.</a:t>
              </a:r>
            </a:p>
          </p:txBody>
        </p: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D5F7CD2C-B3CD-40DD-94C1-5CE3F8FE6D3E}"/>
              </a:ext>
            </a:extLst>
          </p:cNvPr>
          <p:cNvSpPr txBox="1"/>
          <p:nvPr/>
        </p:nvSpPr>
        <p:spPr>
          <a:xfrm>
            <a:off x="6403824" y="6093066"/>
            <a:ext cx="2742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A Bautista-Salvador </a:t>
            </a:r>
            <a:r>
              <a:rPr lang="es-ES" sz="1400" i="1" dirty="0"/>
              <a:t>et al</a:t>
            </a:r>
            <a:r>
              <a:rPr lang="es-ES" sz="1400" dirty="0"/>
              <a:t> 2019 </a:t>
            </a:r>
            <a:r>
              <a:rPr lang="es-ES" sz="1400" i="1" dirty="0"/>
              <a:t>New J. </a:t>
            </a:r>
            <a:r>
              <a:rPr lang="es-ES" sz="1400" i="1" dirty="0" err="1"/>
              <a:t>Phys</a:t>
            </a:r>
            <a:r>
              <a:rPr lang="es-ES" sz="1400" i="1" dirty="0"/>
              <a:t>.</a:t>
            </a:r>
            <a:r>
              <a:rPr lang="es-ES" sz="1400" dirty="0"/>
              <a:t> </a:t>
            </a:r>
            <a:r>
              <a:rPr lang="es-ES" sz="1400" b="1" dirty="0"/>
              <a:t>21</a:t>
            </a:r>
            <a:r>
              <a:rPr lang="es-ES" sz="1400" dirty="0"/>
              <a:t> 043011</a:t>
            </a:r>
            <a:endParaRPr lang="de-DE" sz="1400" dirty="0"/>
          </a:p>
        </p:txBody>
      </p:sp>
      <p:pic>
        <p:nvPicPr>
          <p:cNvPr id="19" name="Grafik 13">
            <a:extLst>
              <a:ext uri="{FF2B5EF4-FFF2-40B4-BE49-F238E27FC236}">
                <a16:creationId xmlns:a16="http://schemas.microsoft.com/office/drawing/2014/main" id="{F48C4EC3-AEE5-4D52-8110-3C3774C82F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227" y="3618937"/>
            <a:ext cx="4158232" cy="24766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BDE6FD-9227-4205-85F8-5EADE348A900}"/>
              </a:ext>
            </a:extLst>
          </p:cNvPr>
          <p:cNvSpPr txBox="1"/>
          <p:nvPr/>
        </p:nvSpPr>
        <p:spPr>
          <a:xfrm flipH="1">
            <a:off x="9381469" y="1099452"/>
            <a:ext cx="263301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Under development: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Through-Substrate </a:t>
            </a:r>
            <a:r>
              <a:rPr lang="en-US" sz="2400" dirty="0" err="1"/>
              <a:t>Vias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Socket made of PEEK with Fuzz buttons</a:t>
            </a: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362336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ACC102-A068-4F1D-AA7A-02A14D6A9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185" y="719981"/>
            <a:ext cx="4741972" cy="1599840"/>
          </a:xfrm>
        </p:spPr>
        <p:txBody>
          <a:bodyPr anchor="t"/>
          <a:lstStyle/>
          <a:p>
            <a:r>
              <a:rPr lang="en-GB" dirty="0">
                <a:latin typeface="Inter" panose="020B0502030000000004"/>
              </a:rPr>
              <a:t>Cryostat Design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3654610-C9CA-440B-B8C5-75B36298FB3A}"/>
              </a:ext>
            </a:extLst>
          </p:cNvPr>
          <p:cNvGrpSpPr/>
          <p:nvPr/>
        </p:nvGrpSpPr>
        <p:grpSpPr>
          <a:xfrm>
            <a:off x="2280126" y="107696"/>
            <a:ext cx="9690072" cy="6490148"/>
            <a:chOff x="2229317" y="367852"/>
            <a:chExt cx="9690072" cy="649014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70A8178-81A9-4FA8-83D2-4E76F6BAE379}"/>
                </a:ext>
              </a:extLst>
            </p:cNvPr>
            <p:cNvGrpSpPr/>
            <p:nvPr/>
          </p:nvGrpSpPr>
          <p:grpSpPr>
            <a:xfrm>
              <a:off x="5373265" y="367852"/>
              <a:ext cx="6546124" cy="6490148"/>
              <a:chOff x="23281747" y="13717389"/>
              <a:chExt cx="9638936" cy="890695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FCFC2F0-C90A-4A8A-9FBE-33409211EF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81747" y="13717389"/>
                <a:ext cx="4319874" cy="8906956"/>
              </a:xfrm>
              <a:prstGeom prst="rect">
                <a:avLst/>
              </a:prstGeom>
            </p:spPr>
          </p:pic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CD64D62A-D8C1-40AD-9D0E-D0B409CAFB6E}"/>
                  </a:ext>
                </a:extLst>
              </p:cNvPr>
              <p:cNvGrpSpPr/>
              <p:nvPr/>
            </p:nvGrpSpPr>
            <p:grpSpPr>
              <a:xfrm>
                <a:off x="26090482" y="13811895"/>
                <a:ext cx="6830201" cy="6957419"/>
                <a:chOff x="10188858" y="26847067"/>
                <a:chExt cx="8828065" cy="8992492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0BD9F24C-6F7B-447F-ACB1-31E2A4DAB2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188858" y="34996492"/>
                  <a:ext cx="1687647" cy="443106"/>
                </a:xfrm>
                <a:prstGeom prst="line">
                  <a:avLst/>
                </a:prstGeom>
                <a:ln w="38100">
                  <a:solidFill>
                    <a:srgbClr val="E7654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2BC75B8-AB0F-47B0-9420-BDBD7306C740}"/>
                    </a:ext>
                  </a:extLst>
                </p:cNvPr>
                <p:cNvSpPr txBox="1"/>
                <p:nvPr/>
              </p:nvSpPr>
              <p:spPr>
                <a:xfrm>
                  <a:off x="11742632" y="34365530"/>
                  <a:ext cx="7274291" cy="1474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/>
                    <a:t>Inner vacuum chamber: thick copper walls at 5K</a:t>
                  </a:r>
                  <a:endParaRPr lang="de-DE" sz="2400" dirty="0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D806F404-FF89-4865-9595-AB855635C505}"/>
                    </a:ext>
                  </a:extLst>
                </p:cNvPr>
                <p:cNvSpPr/>
                <p:nvPr/>
              </p:nvSpPr>
              <p:spPr>
                <a:xfrm>
                  <a:off x="10459563" y="26847067"/>
                  <a:ext cx="6901481" cy="147402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400" dirty="0"/>
                    <a:t>Closed-cycle </a:t>
                  </a:r>
                  <a:r>
                    <a:rPr lang="en-US" sz="2400" dirty="0" err="1"/>
                    <a:t>cryocooler</a:t>
                  </a:r>
                  <a:r>
                    <a:rPr lang="en-US" sz="2400" dirty="0"/>
                    <a:t>: </a:t>
                  </a:r>
                </a:p>
                <a:p>
                  <a:r>
                    <a:rPr lang="en-US" sz="2400" dirty="0"/>
                    <a:t>1.8W @ 4.2K</a:t>
                  </a:r>
                  <a:endParaRPr lang="de-DE" sz="2400" dirty="0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55DF77AA-26EF-45FC-B8FA-49DA118F6965}"/>
                    </a:ext>
                  </a:extLst>
                </p:cNvPr>
                <p:cNvSpPr/>
                <p:nvPr/>
              </p:nvSpPr>
              <p:spPr>
                <a:xfrm>
                  <a:off x="11619739" y="29532211"/>
                  <a:ext cx="7274291" cy="14740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400" dirty="0"/>
                    <a:t>Ultra-low vibration interface via He buffer gas</a:t>
                  </a:r>
                  <a:endParaRPr lang="de-DE" sz="2400" dirty="0"/>
                </a:p>
              </p:txBody>
            </p: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19C5156A-E9AF-422F-B394-BA3E503072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382218" y="33626795"/>
                  <a:ext cx="2235225" cy="845927"/>
                </a:xfrm>
                <a:prstGeom prst="line">
                  <a:avLst/>
                </a:prstGeom>
                <a:ln w="38100">
                  <a:solidFill>
                    <a:srgbClr val="602B1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233A5535-DD70-448C-B57D-CDB4E5EE6B71}"/>
                    </a:ext>
                  </a:extLst>
                </p:cNvPr>
                <p:cNvSpPr/>
                <p:nvPr/>
              </p:nvSpPr>
              <p:spPr>
                <a:xfrm>
                  <a:off x="12725187" y="32785433"/>
                  <a:ext cx="3543757" cy="5967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400" dirty="0"/>
                    <a:t>50K Radiation Shield</a:t>
                  </a:r>
                  <a:endParaRPr lang="de-DE" sz="2400" dirty="0"/>
                </a:p>
              </p:txBody>
            </p:sp>
          </p:grp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F63C6FC-D9AE-48C6-B6D5-1F444E739B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53497" y="2442754"/>
              <a:ext cx="1162594" cy="1096771"/>
            </a:xfrm>
            <a:prstGeom prst="line">
              <a:avLst/>
            </a:prstGeom>
            <a:ln w="38100">
              <a:solidFill>
                <a:srgbClr val="E5B3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E7E58B9-04FC-4849-A376-4736BADF9B9A}"/>
                </a:ext>
              </a:extLst>
            </p:cNvPr>
            <p:cNvSpPr/>
            <p:nvPr/>
          </p:nvSpPr>
          <p:spPr>
            <a:xfrm>
              <a:off x="2229317" y="3539525"/>
              <a:ext cx="289797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/>
                <a:t>Feedthroughs</a:t>
              </a:r>
              <a:endParaRPr lang="de-DE" sz="2400" dirty="0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1C4C3F4-E95B-4760-ABE6-7724A832DC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05782" y="3124028"/>
              <a:ext cx="1043546" cy="640261"/>
            </a:xfrm>
            <a:prstGeom prst="line">
              <a:avLst/>
            </a:prstGeom>
            <a:ln w="38100">
              <a:solidFill>
                <a:srgbClr val="4745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5AAB085-4B25-4E4C-9A00-945603ED5FFC}"/>
                </a:ext>
              </a:extLst>
            </p:cNvPr>
            <p:cNvSpPr/>
            <p:nvPr/>
          </p:nvSpPr>
          <p:spPr>
            <a:xfrm>
              <a:off x="2451354" y="5011660"/>
              <a:ext cx="289797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/>
                <a:t>Viewports</a:t>
              </a:r>
              <a:endParaRPr lang="de-DE" sz="2400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AE2E578-B367-4C87-AC70-A25666846E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11245" y="5314419"/>
              <a:ext cx="1362018" cy="296210"/>
            </a:xfrm>
            <a:prstGeom prst="line">
              <a:avLst/>
            </a:prstGeom>
            <a:ln w="38100">
              <a:solidFill>
                <a:srgbClr val="4745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78B93B49-9CE0-4DA7-9AFB-9143674CD469}"/>
              </a:ext>
            </a:extLst>
          </p:cNvPr>
          <p:cNvSpPr txBox="1"/>
          <p:nvPr/>
        </p:nvSpPr>
        <p:spPr>
          <a:xfrm>
            <a:off x="555004" y="1581156"/>
            <a:ext cx="47419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Based on the design of the 1</a:t>
            </a:r>
            <a:r>
              <a:rPr lang="en-US" sz="2800" baseline="30000" dirty="0"/>
              <a:t>st</a:t>
            </a:r>
            <a:r>
              <a:rPr lang="en-US" sz="2800" dirty="0"/>
              <a:t> generation cryogenic experiment at LUH [3] </a:t>
            </a:r>
            <a:endParaRPr lang="en-DE" sz="28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B6C368B-F87D-400F-AA86-71AEBCF42DAA}"/>
              </a:ext>
            </a:extLst>
          </p:cNvPr>
          <p:cNvSpPr/>
          <p:nvPr/>
        </p:nvSpPr>
        <p:spPr>
          <a:xfrm>
            <a:off x="993536" y="6103973"/>
            <a:ext cx="4073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>
                <a:solidFill>
                  <a:prstClr val="black"/>
                </a:solidFill>
                <a:cs typeface="Calibri" panose="020F0502020204030204" pitchFamily="34" charset="0"/>
              </a:rPr>
              <a:t>[3] T. Dubielzig et al. Rev. Sci. Instr. 92, 043201 (2021) </a:t>
            </a:r>
            <a:endParaRPr lang="en-DE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2C5D64A-8E0E-4050-8173-49DEC18982CB}"/>
              </a:ext>
            </a:extLst>
          </p:cNvPr>
          <p:cNvSpPr/>
          <p:nvPr/>
        </p:nvSpPr>
        <p:spPr>
          <a:xfrm>
            <a:off x="5613084" y="6396335"/>
            <a:ext cx="28979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Imaging system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510822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475" y="248193"/>
            <a:ext cx="11231347" cy="1599840"/>
          </a:xfrm>
        </p:spPr>
        <p:txBody>
          <a:bodyPr/>
          <a:lstStyle/>
          <a:p>
            <a:r>
              <a:rPr lang="en-US" dirty="0"/>
              <a:t> Imaging Design</a:t>
            </a:r>
            <a:endParaRPr lang="en-DE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395723-EE2D-4D84-9592-9790AEC0D899}"/>
              </a:ext>
            </a:extLst>
          </p:cNvPr>
          <p:cNvGrpSpPr/>
          <p:nvPr/>
        </p:nvGrpSpPr>
        <p:grpSpPr>
          <a:xfrm>
            <a:off x="628280" y="3478790"/>
            <a:ext cx="7208207" cy="2230422"/>
            <a:chOff x="18425784" y="25303120"/>
            <a:chExt cx="11073995" cy="336650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6969BE7-2C87-4DFF-9B14-78C0311D7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241899" y="25303120"/>
              <a:ext cx="9257880" cy="3366502"/>
            </a:xfrm>
            <a:prstGeom prst="rect">
              <a:avLst/>
            </a:prstGeom>
          </p:spPr>
        </p:pic>
        <p:pic>
          <p:nvPicPr>
            <p:cNvPr id="19" name="Picture 9">
              <a:extLst>
                <a:ext uri="{FF2B5EF4-FFF2-40B4-BE49-F238E27FC236}">
                  <a16:creationId xmlns:a16="http://schemas.microsoft.com/office/drawing/2014/main" id="{41D5552A-0B2A-4184-A094-619290715BF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28" t="17695" r="14330" b="22381"/>
            <a:stretch/>
          </p:blipFill>
          <p:spPr bwMode="auto">
            <a:xfrm>
              <a:off x="18425784" y="26476018"/>
              <a:ext cx="1899139" cy="15240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F7AB851-0760-442E-AB0D-C2038E8A4033}"/>
              </a:ext>
            </a:extLst>
          </p:cNvPr>
          <p:cNvGrpSpPr/>
          <p:nvPr/>
        </p:nvGrpSpPr>
        <p:grpSpPr>
          <a:xfrm>
            <a:off x="6837000" y="1269082"/>
            <a:ext cx="4726720" cy="3025041"/>
            <a:chOff x="23556510" y="26945366"/>
            <a:chExt cx="5656838" cy="3620305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FC25D30B-E2A5-4BB7-9B90-E949470C4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546082" y="27295127"/>
              <a:ext cx="3914572" cy="3270544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EBCF67C-06E7-446A-B7F3-856FFEC99117}"/>
                </a:ext>
              </a:extLst>
            </p:cNvPr>
            <p:cNvSpPr txBox="1"/>
            <p:nvPr/>
          </p:nvSpPr>
          <p:spPr>
            <a:xfrm>
              <a:off x="26503368" y="26945366"/>
              <a:ext cx="20262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Primary mirror</a:t>
              </a:r>
              <a:endParaRPr lang="de-DE" sz="24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B42B4FE-7AE3-4F55-A3D3-229AF54B6381}"/>
                </a:ext>
              </a:extLst>
            </p:cNvPr>
            <p:cNvSpPr txBox="1"/>
            <p:nvPr/>
          </p:nvSpPr>
          <p:spPr>
            <a:xfrm>
              <a:off x="27598803" y="27485178"/>
              <a:ext cx="16145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Glass beam</a:t>
              </a:r>
              <a:endParaRPr lang="de-DE" sz="24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7B36FC2-578F-44C1-8A1C-B6DED998987B}"/>
                </a:ext>
              </a:extLst>
            </p:cNvPr>
            <p:cNvSpPr txBox="1"/>
            <p:nvPr/>
          </p:nvSpPr>
          <p:spPr>
            <a:xfrm>
              <a:off x="24123967" y="27969552"/>
              <a:ext cx="8098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Pillar</a:t>
              </a:r>
              <a:endParaRPr lang="de-DE" sz="2400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FB3EA5F-CBE9-47FB-97A5-9BDBC830E891}"/>
                </a:ext>
              </a:extLst>
            </p:cNvPr>
            <p:cNvSpPr txBox="1"/>
            <p:nvPr/>
          </p:nvSpPr>
          <p:spPr>
            <a:xfrm>
              <a:off x="23556510" y="28981933"/>
              <a:ext cx="14884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Secondary</a:t>
              </a:r>
            </a:p>
            <a:p>
              <a:r>
                <a:rPr lang="en-US" sz="2400" dirty="0"/>
                <a:t>mirror</a:t>
              </a:r>
              <a:endParaRPr lang="de-DE" sz="2400" dirty="0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AB8787A-A81B-4BBF-870C-752DDAD6D348}"/>
              </a:ext>
            </a:extLst>
          </p:cNvPr>
          <p:cNvSpPr/>
          <p:nvPr/>
        </p:nvSpPr>
        <p:spPr>
          <a:xfrm>
            <a:off x="4615863" y="5820878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a-DK" sz="1400" dirty="0">
                <a:solidFill>
                  <a:prstClr val="black"/>
                </a:solidFill>
                <a:cs typeface="Calibri" panose="020F0502020204030204" pitchFamily="34" charset="0"/>
              </a:rPr>
              <a:t>Images from E. Vandrey, 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</a:rPr>
              <a:t>Cryogenic Schwarzschild Objective for the Detection of Trapped-ion Qubits</a:t>
            </a:r>
            <a:r>
              <a:rPr lang="en-US" sz="1400" dirty="0">
                <a:solidFill>
                  <a:prstClr val="black"/>
                </a:solidFill>
                <a:cs typeface="Calibri" panose="020F0502020204030204" pitchFamily="34" charset="0"/>
              </a:rPr>
              <a:t>, Bachelor thesis, Leibniz Universität Hannover (2021)</a:t>
            </a:r>
            <a:endParaRPr lang="de-DE" altLang="de-DE" sz="1400" b="1" noProof="1">
              <a:solidFill>
                <a:srgbClr val="8A1E5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6BDECC-2287-47C7-A22B-B3C8E13014D4}"/>
              </a:ext>
            </a:extLst>
          </p:cNvPr>
          <p:cNvSpPr txBox="1"/>
          <p:nvPr/>
        </p:nvSpPr>
        <p:spPr>
          <a:xfrm>
            <a:off x="805120" y="1715082"/>
            <a:ext cx="5974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Achromatic Schwarzschild lens focuses light from ions onto either an EMCCD camera or a PMT [2]</a:t>
            </a:r>
            <a:endParaRPr lang="en-DE" sz="28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0322354-5A36-439D-B950-D130E1F11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49336"/>
              </p:ext>
            </p:extLst>
          </p:nvPr>
        </p:nvGraphicFramePr>
        <p:xfrm>
          <a:off x="-870537" y="6486297"/>
          <a:ext cx="10972800" cy="365760"/>
        </p:xfrm>
        <a:graphic>
          <a:graphicData uri="http://schemas.openxmlformats.org/drawingml/2006/table">
            <a:tbl>
              <a:tblPr/>
              <a:tblGrid>
                <a:gridCol w="5486400">
                  <a:extLst>
                    <a:ext uri="{9D8B030D-6E8A-4147-A177-3AD203B41FA5}">
                      <a16:colId xmlns:a16="http://schemas.microsoft.com/office/drawing/2014/main" val="2626956246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17734526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DE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[2] S. Halama et al., </a:t>
                      </a:r>
                      <a:r>
                        <a:rPr lang="en-US" dirty="0">
                          <a:hlinkClick r:id="rId5"/>
                        </a:rPr>
                        <a:t>arXiv:2204.09112</a:t>
                      </a:r>
                      <a:r>
                        <a:rPr lang="en-US" dirty="0"/>
                        <a:t> [quant-</a:t>
                      </a:r>
                      <a:r>
                        <a:rPr lang="en-US" dirty="0" err="1"/>
                        <a:t>ph</a:t>
                      </a:r>
                      <a:r>
                        <a:rPr lang="en-US" dirty="0"/>
                        <a:t>/]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148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6117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r>
              <a:rPr lang="en-US" dirty="0"/>
              <a:t>Why? </a:t>
            </a:r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EAE0EE-7D34-4AA6-9208-7A46BE05251D}"/>
              </a:ext>
            </a:extLst>
          </p:cNvPr>
          <p:cNvSpPr txBox="1"/>
          <p:nvPr/>
        </p:nvSpPr>
        <p:spPr>
          <a:xfrm>
            <a:off x="915766" y="1511571"/>
            <a:ext cx="105989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/>
              <a:t>Design new materials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/>
              <a:t>Design more efficient chemical processes</a:t>
            </a:r>
          </a:p>
          <a:p>
            <a:pPr lvl="1"/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Break RSA encryption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Provide optimization solutions</a:t>
            </a:r>
          </a:p>
          <a:p>
            <a:pPr lvl="1"/>
            <a:endParaRPr lang="en-US" sz="2800" i="1" dirty="0"/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692627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475" y="248193"/>
            <a:ext cx="11231347" cy="1599840"/>
          </a:xfrm>
        </p:spPr>
        <p:txBody>
          <a:bodyPr/>
          <a:lstStyle/>
          <a:p>
            <a:r>
              <a:rPr lang="en-US" dirty="0"/>
              <a:t> Inner Design</a:t>
            </a:r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EAE0EE-7D34-4AA6-9208-7A46BE05251D}"/>
              </a:ext>
            </a:extLst>
          </p:cNvPr>
          <p:cNvSpPr txBox="1"/>
          <p:nvPr/>
        </p:nvSpPr>
        <p:spPr>
          <a:xfrm>
            <a:off x="796550" y="1481091"/>
            <a:ext cx="105989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lvl="1"/>
            <a:endParaRPr lang="en-US" sz="2800" dirty="0"/>
          </a:p>
          <a:p>
            <a:endParaRPr lang="en-DE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387E8B-3381-4916-A7C9-C8D0A420260C}"/>
              </a:ext>
            </a:extLst>
          </p:cNvPr>
          <p:cNvGrpSpPr/>
          <p:nvPr/>
        </p:nvGrpSpPr>
        <p:grpSpPr>
          <a:xfrm>
            <a:off x="2789059" y="1869120"/>
            <a:ext cx="6185404" cy="3774345"/>
            <a:chOff x="16860378" y="19666034"/>
            <a:chExt cx="9790832" cy="556830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FFB5FE0-1729-49BB-9295-08FA98A2EE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17" t="13191" r="517" b="37975"/>
            <a:stretch/>
          </p:blipFill>
          <p:spPr>
            <a:xfrm>
              <a:off x="16860378" y="20557740"/>
              <a:ext cx="8223399" cy="3955312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BB63150-BBFF-4E34-95D8-3D130FABCF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755508" y="23206173"/>
              <a:ext cx="2044944" cy="357814"/>
            </a:xfrm>
            <a:prstGeom prst="straightConnector1">
              <a:avLst/>
            </a:prstGeom>
            <a:ln w="76200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65AE5FF-3B0D-4667-8A46-7921DD40C84D}"/>
                </a:ext>
              </a:extLst>
            </p:cNvPr>
            <p:cNvSpPr txBox="1"/>
            <p:nvPr/>
          </p:nvSpPr>
          <p:spPr>
            <a:xfrm>
              <a:off x="23007047" y="24588954"/>
              <a:ext cx="3644163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Trap chip and interposer</a:t>
              </a:r>
              <a:endParaRPr lang="de-DE" sz="2400" dirty="0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B86BA7E-EB43-4C62-9C8E-9EBFAEFFB039}"/>
                </a:ext>
              </a:extLst>
            </p:cNvPr>
            <p:cNvCxnSpPr/>
            <p:nvPr/>
          </p:nvCxnSpPr>
          <p:spPr>
            <a:xfrm flipH="1" flipV="1">
              <a:off x="21668440" y="23350951"/>
              <a:ext cx="1436894" cy="1304000"/>
            </a:xfrm>
            <a:prstGeom prst="straightConnector1">
              <a:avLst/>
            </a:prstGeom>
            <a:ln w="762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573A773-6873-4EB5-95BF-360F9018E514}"/>
                </a:ext>
              </a:extLst>
            </p:cNvPr>
            <p:cNvCxnSpPr/>
            <p:nvPr/>
          </p:nvCxnSpPr>
          <p:spPr>
            <a:xfrm flipV="1">
              <a:off x="19812751" y="23811567"/>
              <a:ext cx="1370027" cy="1008218"/>
            </a:xfrm>
            <a:prstGeom prst="straightConnector1">
              <a:avLst/>
            </a:prstGeom>
            <a:ln w="76200">
              <a:solidFill>
                <a:srgbClr val="B59CCA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817BBA9-B86D-4059-97E6-03FDA705B938}"/>
                </a:ext>
              </a:extLst>
            </p:cNvPr>
            <p:cNvSpPr txBox="1"/>
            <p:nvPr/>
          </p:nvSpPr>
          <p:spPr>
            <a:xfrm>
              <a:off x="17616788" y="24772675"/>
              <a:ext cx="32010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Socket       </a:t>
              </a:r>
              <a:r>
                <a:rPr lang="en-US" sz="2400" dirty="0" err="1"/>
                <a:t>Socket</a:t>
              </a:r>
              <a:r>
                <a:rPr lang="en-US" sz="2400" dirty="0"/>
                <a:t> mount</a:t>
              </a:r>
              <a:endParaRPr lang="de-DE" sz="2400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2A07BBF-1DCD-46B7-9F65-0B6F87A9ACC3}"/>
                </a:ext>
              </a:extLst>
            </p:cNvPr>
            <p:cNvCxnSpPr/>
            <p:nvPr/>
          </p:nvCxnSpPr>
          <p:spPr>
            <a:xfrm flipH="1">
              <a:off x="21614694" y="20664418"/>
              <a:ext cx="327753" cy="798648"/>
            </a:xfrm>
            <a:prstGeom prst="straightConnector1">
              <a:avLst/>
            </a:prstGeom>
            <a:ln w="76200">
              <a:solidFill>
                <a:srgbClr val="339966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2A2594B-33C1-44C3-AEBC-2105A9FA3E20}"/>
                </a:ext>
              </a:extLst>
            </p:cNvPr>
            <p:cNvSpPr txBox="1"/>
            <p:nvPr/>
          </p:nvSpPr>
          <p:spPr>
            <a:xfrm>
              <a:off x="20752685" y="20140531"/>
              <a:ext cx="32440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Schwarzschild Objective </a:t>
              </a:r>
              <a:endParaRPr lang="de-DE" sz="2400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EC5E766-57B0-4D5F-B308-5F7C9768DE96}"/>
                </a:ext>
              </a:extLst>
            </p:cNvPr>
            <p:cNvCxnSpPr/>
            <p:nvPr/>
          </p:nvCxnSpPr>
          <p:spPr>
            <a:xfrm flipV="1">
              <a:off x="18355733" y="23321111"/>
              <a:ext cx="2596031" cy="1529574"/>
            </a:xfrm>
            <a:prstGeom prst="straightConnector1">
              <a:avLst/>
            </a:prstGeom>
            <a:ln w="76200">
              <a:solidFill>
                <a:schemeClr val="accent3">
                  <a:lumMod val="40000"/>
                  <a:lumOff val="60000"/>
                </a:schemeClr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F4ACF63-E537-42B9-967A-749DAD1FCD7A}"/>
                </a:ext>
              </a:extLst>
            </p:cNvPr>
            <p:cNvCxnSpPr/>
            <p:nvPr/>
          </p:nvCxnSpPr>
          <p:spPr>
            <a:xfrm>
              <a:off x="19450594" y="20194800"/>
              <a:ext cx="585361" cy="1686893"/>
            </a:xfrm>
            <a:prstGeom prst="straightConnector1">
              <a:avLst/>
            </a:prstGeom>
            <a:ln w="76200">
              <a:solidFill>
                <a:schemeClr val="accent3">
                  <a:lumMod val="40000"/>
                  <a:lumOff val="60000"/>
                </a:schemeClr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9ED2E88-3AB5-410E-A84A-40344783532D}"/>
                </a:ext>
              </a:extLst>
            </p:cNvPr>
            <p:cNvSpPr txBox="1"/>
            <p:nvPr/>
          </p:nvSpPr>
          <p:spPr>
            <a:xfrm>
              <a:off x="17912627" y="19666034"/>
              <a:ext cx="31038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Piezo translation stages</a:t>
              </a:r>
              <a:endParaRPr lang="de-DE" sz="2400" dirty="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A0FE6184-858D-4014-9DEA-D09EA3774912}"/>
              </a:ext>
            </a:extLst>
          </p:cNvPr>
          <p:cNvSpPr txBox="1"/>
          <p:nvPr/>
        </p:nvSpPr>
        <p:spPr>
          <a:xfrm>
            <a:off x="8451062" y="4366143"/>
            <a:ext cx="1742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Filter board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219436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D1A36E-A5FE-4E28-A555-7A9B08B36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51" y="730485"/>
            <a:ext cx="11941598" cy="648030"/>
          </a:xfrm>
        </p:spPr>
        <p:txBody>
          <a:bodyPr anchor="t"/>
          <a:lstStyle/>
          <a:p>
            <a:r>
              <a:rPr lang="en-GB" dirty="0">
                <a:latin typeface="Inter" panose="020B0502030000000004"/>
              </a:rPr>
              <a:t>Electronics and thermalization of cables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DCED3BD-97FD-40E3-B68B-99E7E012F3F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271822" y="1736391"/>
            <a:ext cx="5184495" cy="4816749"/>
          </a:xfrm>
        </p:spPr>
        <p:txBody>
          <a:bodyPr anchor="t"/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Inter" panose="020B0502030000000004"/>
              </a:rPr>
              <a:t>ARTIQ control system (Norman’s talk yesterday)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Inter" panose="020B0502030000000004"/>
              </a:rPr>
              <a:t>RF resonator</a:t>
            </a:r>
          </a:p>
          <a:p>
            <a:endParaRPr lang="en-GB" sz="2800" dirty="0">
              <a:latin typeface="Inter" panose="020B0502030000000004"/>
            </a:endParaRPr>
          </a:p>
          <a:p>
            <a:endParaRPr lang="en-GB" sz="2400" dirty="0">
              <a:latin typeface="Inter" panose="020B0502030000000004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1756E8E-B4D9-40CF-A7D2-B02591EEFF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03" y="2948752"/>
            <a:ext cx="3091074" cy="3352036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AAE99BD-81C4-4314-9F87-97AD791A8826}"/>
              </a:ext>
            </a:extLst>
          </p:cNvPr>
          <p:cNvGrpSpPr/>
          <p:nvPr/>
        </p:nvGrpSpPr>
        <p:grpSpPr>
          <a:xfrm>
            <a:off x="4949563" y="2948752"/>
            <a:ext cx="5709842" cy="3388624"/>
            <a:chOff x="5736771" y="1995976"/>
            <a:chExt cx="6059711" cy="3523605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CC0AE4CA-544A-4247-8A4D-CFD9758E9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6771" y="1995976"/>
              <a:ext cx="4422499" cy="3029331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67E46607-42B9-4D30-8719-919DA1E6F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611122" y="3276552"/>
              <a:ext cx="2807075" cy="1563645"/>
            </a:xfrm>
            <a:prstGeom prst="rect">
              <a:avLst/>
            </a:prstGeom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42786BC0-6DFA-4D83-B66F-1BE9CC03C6D1}"/>
                </a:ext>
              </a:extLst>
            </p:cNvPr>
            <p:cNvSpPr/>
            <p:nvPr/>
          </p:nvSpPr>
          <p:spPr>
            <a:xfrm>
              <a:off x="10159270" y="2490250"/>
              <a:ext cx="1637212" cy="302933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D4BF646E-75CC-41A3-B22F-A7F1C64C8CEA}"/>
                </a:ext>
              </a:extLst>
            </p:cNvPr>
            <p:cNvSpPr/>
            <p:nvPr/>
          </p:nvSpPr>
          <p:spPr>
            <a:xfrm>
              <a:off x="7999136" y="3440544"/>
              <a:ext cx="697831" cy="105075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E652E110-27C4-4B2D-B2BC-45A18AF22DF5}"/>
                </a:ext>
              </a:extLst>
            </p:cNvPr>
            <p:cNvCxnSpPr/>
            <p:nvPr/>
          </p:nvCxnSpPr>
          <p:spPr>
            <a:xfrm flipV="1">
              <a:off x="8671300" y="2490250"/>
              <a:ext cx="1487970" cy="94528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440BBD23-3D88-45E2-B8A5-547B8CB8C953}"/>
                </a:ext>
              </a:extLst>
            </p:cNvPr>
            <p:cNvCxnSpPr/>
            <p:nvPr/>
          </p:nvCxnSpPr>
          <p:spPr>
            <a:xfrm>
              <a:off x="8696967" y="4491302"/>
              <a:ext cx="1462303" cy="102827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FC0CA8EF-8ACE-4D7A-8479-4B85D73917B9}"/>
              </a:ext>
            </a:extLst>
          </p:cNvPr>
          <p:cNvSpPr/>
          <p:nvPr/>
        </p:nvSpPr>
        <p:spPr>
          <a:xfrm>
            <a:off x="9221095" y="1798972"/>
            <a:ext cx="26990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>
                <a:latin typeface="Inter" panose="020B0502030000000004"/>
              </a:rPr>
              <a:t>Thermalblock</a:t>
            </a:r>
            <a:r>
              <a:rPr lang="en-GB" sz="2400" dirty="0">
                <a:latin typeface="Inter" panose="020B0502030000000004"/>
              </a:rPr>
              <a:t>: reduce conductive heat</a:t>
            </a:r>
            <a:endParaRPr lang="en-DE" sz="24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50BD37-1F9B-450B-9CB1-238201DF8DA5}"/>
              </a:ext>
            </a:extLst>
          </p:cNvPr>
          <p:cNvSpPr/>
          <p:nvPr/>
        </p:nvSpPr>
        <p:spPr>
          <a:xfrm>
            <a:off x="5436252" y="4985211"/>
            <a:ext cx="3188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Inner vacuum chamber @ 5K</a:t>
            </a:r>
            <a:endParaRPr lang="de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EFF839-FFB3-463A-9141-A02D30E0411B}"/>
              </a:ext>
            </a:extLst>
          </p:cNvPr>
          <p:cNvSpPr/>
          <p:nvPr/>
        </p:nvSpPr>
        <p:spPr>
          <a:xfrm>
            <a:off x="4997727" y="1715904"/>
            <a:ext cx="41671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Inter" panose="020B0502030000000004"/>
              </a:rPr>
              <a:t>Bobbins and clamps for thermalizing cables to 50K</a:t>
            </a:r>
            <a:endParaRPr lang="en-DE" sz="2400" dirty="0"/>
          </a:p>
        </p:txBody>
      </p:sp>
    </p:spTree>
    <p:extLst>
      <p:ext uri="{BB962C8B-B14F-4D97-AF65-F5344CB8AC3E}">
        <p14:creationId xmlns:p14="http://schemas.microsoft.com/office/powerpoint/2010/main" val="230653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r>
              <a:rPr lang="en-US" dirty="0"/>
              <a:t>Timeline</a:t>
            </a:r>
            <a:endParaRPr lang="en-D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04F3E8C-4C88-4F78-A4C2-3DF0EC7BFA0E}"/>
              </a:ext>
            </a:extLst>
          </p:cNvPr>
          <p:cNvCxnSpPr>
            <a:cxnSpLocks/>
          </p:cNvCxnSpPr>
          <p:nvPr/>
        </p:nvCxnSpPr>
        <p:spPr>
          <a:xfrm>
            <a:off x="10741306" y="3291272"/>
            <a:ext cx="0" cy="10376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57EA872-CC4D-469E-B286-349C5A5FB5C3}"/>
              </a:ext>
            </a:extLst>
          </p:cNvPr>
          <p:cNvSpPr txBox="1"/>
          <p:nvPr/>
        </p:nvSpPr>
        <p:spPr>
          <a:xfrm>
            <a:off x="9648222" y="2379252"/>
            <a:ext cx="2491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Run algorithms with 50 Be+ ions</a:t>
            </a:r>
            <a:endParaRPr lang="en-DE" sz="2400" dirty="0"/>
          </a:p>
        </p:txBody>
      </p:sp>
      <p:pic>
        <p:nvPicPr>
          <p:cNvPr id="13" name="Grafik 11">
            <a:extLst>
              <a:ext uri="{FF2B5EF4-FFF2-40B4-BE49-F238E27FC236}">
                <a16:creationId xmlns:a16="http://schemas.microsoft.com/office/drawing/2014/main" id="{8A167C8B-CF02-41AA-9B6C-FC5B3EF21F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70" y="1735667"/>
            <a:ext cx="11129551" cy="338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3282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r>
              <a:rPr lang="en-US" dirty="0"/>
              <a:t>One design to rule them all</a:t>
            </a:r>
            <a:endParaRPr lang="en-DE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63C8A55-4959-4099-B2BB-379F30C06606}"/>
              </a:ext>
            </a:extLst>
          </p:cNvPr>
          <p:cNvGrpSpPr/>
          <p:nvPr/>
        </p:nvGrpSpPr>
        <p:grpSpPr>
          <a:xfrm>
            <a:off x="1314800" y="1420786"/>
            <a:ext cx="8953500" cy="5038725"/>
            <a:chOff x="1295159" y="909637"/>
            <a:chExt cx="8953500" cy="503872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4C3BF7E-A1B9-4010-BF81-2855AEAA6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5159" y="909637"/>
              <a:ext cx="8953500" cy="503872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7F60634-0F1A-4951-BD54-11CF594412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230751">
              <a:off x="4169797" y="3099089"/>
              <a:ext cx="1007076" cy="2227874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26223C9-151C-4ADA-B015-DBBE91E7FB7A}"/>
              </a:ext>
            </a:extLst>
          </p:cNvPr>
          <p:cNvSpPr/>
          <p:nvPr/>
        </p:nvSpPr>
        <p:spPr>
          <a:xfrm>
            <a:off x="6481681" y="6459511"/>
            <a:ext cx="39145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DE" sz="1400" dirty="0">
                <a:hlinkClick r:id="rId4"/>
              </a:rPr>
              <a:t>https://static.dw.com/image/15912725_403.jpg</a:t>
            </a:r>
            <a:r>
              <a:rPr lang="en-US" sz="1400" dirty="0"/>
              <a:t> 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2778619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r>
              <a:rPr lang="en-US" dirty="0"/>
              <a:t>Beyond QVLS</a:t>
            </a:r>
            <a:endParaRPr lang="en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84F6B8-A762-4185-B16D-6BA7EB120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434" y="1622283"/>
            <a:ext cx="1603654" cy="354763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ADC02D-759D-474B-8382-9DDAD95FD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574" y="5169919"/>
            <a:ext cx="3803374" cy="9591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D630F1-16DF-4ADE-B98F-B0A7C8FF9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723" y="1622283"/>
            <a:ext cx="1603654" cy="35476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63F0D3-C090-4BFE-9E51-2C974EDEE1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843" y="5169919"/>
            <a:ext cx="2383414" cy="80595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CCD26FD-EF81-48A0-9F92-8B07418A522C}"/>
              </a:ext>
            </a:extLst>
          </p:cNvPr>
          <p:cNvSpPr/>
          <p:nvPr/>
        </p:nvSpPr>
        <p:spPr>
          <a:xfrm>
            <a:off x="9212773" y="5080452"/>
            <a:ext cx="190558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800" b="1" dirty="0">
                <a:latin typeface="Arial" panose="020B0604020202020204" pitchFamily="34" charset="0"/>
              </a:rPr>
              <a:t>ATIQ</a:t>
            </a:r>
            <a:endParaRPr lang="en-DE" sz="58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C5C50B-8C6E-48BF-9210-51385848F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642" y="1622283"/>
            <a:ext cx="1603654" cy="354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19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231347" cy="1599840"/>
          </a:xfrm>
        </p:spPr>
        <p:txBody>
          <a:bodyPr/>
          <a:lstStyle/>
          <a:p>
            <a:r>
              <a:rPr lang="en-US" dirty="0"/>
              <a:t>Interested in working with us?</a:t>
            </a:r>
            <a:endParaRPr lang="en-DE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8EE664C1-F21D-4557-B520-6F545E31B3B3}"/>
              </a:ext>
            </a:extLst>
          </p:cNvPr>
          <p:cNvSpPr txBox="1">
            <a:spLocks/>
          </p:cNvSpPr>
          <p:nvPr/>
        </p:nvSpPr>
        <p:spPr>
          <a:xfrm>
            <a:off x="748426" y="1498708"/>
            <a:ext cx="8804648" cy="481674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endParaRPr lang="en-GB" sz="2400" kern="0" dirty="0">
              <a:solidFill>
                <a:sysClr val="windowText" lastClr="000000"/>
              </a:solidFill>
              <a:latin typeface="Inter" panose="020B05020300000000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Inter" panose="020B0502030000000004"/>
              </a:rPr>
              <a:t>PhD and Postdoc positions available</a:t>
            </a:r>
          </a:p>
          <a:p>
            <a:endParaRPr lang="en-GB" sz="2800" dirty="0">
              <a:latin typeface="Inter" panose="020B05020300000000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Inter" panose="020B0502030000000004"/>
              </a:rPr>
              <a:t>Contact me: </a:t>
            </a:r>
            <a:r>
              <a:rPr lang="en-GB" sz="2800" dirty="0">
                <a:latin typeface="Inter" panose="020B0502030000000004"/>
                <a:hlinkClick r:id="rId2"/>
              </a:rPr>
              <a:t>torkzaban@iqo.uni-hannover.de</a:t>
            </a:r>
            <a:r>
              <a:rPr lang="en-GB" sz="2800" dirty="0">
                <a:latin typeface="Inter" panose="020B0502030000000004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latin typeface="Inter" panose="020B0502030000000004"/>
            </a:endParaRPr>
          </a:p>
          <a:p>
            <a:endParaRPr lang="en-GB" sz="2400" dirty="0">
              <a:latin typeface="Inter" panose="020B0502030000000004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919E44-AA08-4DF7-B183-64243FC201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2" t="25687" b="27220"/>
          <a:stretch/>
        </p:blipFill>
        <p:spPr>
          <a:xfrm>
            <a:off x="1371602" y="3558472"/>
            <a:ext cx="8181472" cy="286081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7843C31-3ED6-4446-B481-251AE38F49CA}"/>
              </a:ext>
            </a:extLst>
          </p:cNvPr>
          <p:cNvSpPr/>
          <p:nvPr/>
        </p:nvSpPr>
        <p:spPr>
          <a:xfrm>
            <a:off x="3769519" y="6482323"/>
            <a:ext cx="5968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DE" dirty="0">
                <a:hlinkClick r:id="rId4"/>
              </a:rPr>
              <a:t>https://www.castleholic.com/2017/03/welfenschloss.html</a:t>
            </a:r>
            <a:r>
              <a:rPr lang="en-US" dirty="0"/>
              <a:t> 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84861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4DFB00-FD95-45B0-A435-3CDD4F1BD71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anchor="t"/>
          <a:lstStyle/>
          <a:p>
            <a:endParaRPr lang="en-US" dirty="0"/>
          </a:p>
          <a:p>
            <a:endParaRPr lang="en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DDF89F-D363-4183-9593-456C321AEF24}"/>
              </a:ext>
            </a:extLst>
          </p:cNvPr>
          <p:cNvSpPr txBox="1"/>
          <p:nvPr/>
        </p:nvSpPr>
        <p:spPr>
          <a:xfrm>
            <a:off x="283319" y="1869119"/>
            <a:ext cx="11231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DE" sz="2800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2F06C5F-AA98-4D94-9C17-3C87179D14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9197672"/>
              </p:ext>
            </p:extLst>
          </p:nvPr>
        </p:nvGraphicFramePr>
        <p:xfrm>
          <a:off x="1990558" y="575287"/>
          <a:ext cx="821088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766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ubtitle 1"/>
          <p:cNvSpPr txBox="1"/>
          <p:nvPr/>
        </p:nvSpPr>
        <p:spPr>
          <a:xfrm>
            <a:off x="843333" y="4506859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2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"/>
                <a:ea typeface="DejaVu Sans"/>
                <a:cs typeface="DejaVu Sans"/>
              </a:rPr>
              <a:t>ECCTI </a:t>
            </a:r>
            <a:endParaRPr kumimoji="0" lang="de-DE" sz="2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lang="de-DE" sz="2400" spc="-1" dirty="0">
                <a:solidFill>
                  <a:srgbClr val="000000"/>
                </a:solidFill>
                <a:latin typeface="Inter"/>
                <a:ea typeface="DejaVu Sans"/>
                <a:cs typeface="DejaVu Sans"/>
              </a:rPr>
              <a:t>30.06.2022</a:t>
            </a:r>
            <a:endParaRPr kumimoji="0" lang="de-DE" sz="2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2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"/>
                <a:ea typeface="DejaVu Sans"/>
                <a:cs typeface="DejaVu Sans"/>
              </a:rPr>
              <a:t>Celeste Torkzaban</a:t>
            </a: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jaVu Sans"/>
              <a:cs typeface="DejaVu Sans"/>
            </a:endParaRPr>
          </a:p>
        </p:txBody>
      </p:sp>
      <p:sp>
        <p:nvSpPr>
          <p:cNvPr id="330" name="Title 2"/>
          <p:cNvSpPr txBox="1"/>
          <p:nvPr/>
        </p:nvSpPr>
        <p:spPr>
          <a:xfrm>
            <a:off x="843333" y="902216"/>
            <a:ext cx="11648160" cy="764249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r>
              <a:rPr lang="en-US" sz="4400" b="1" dirty="0"/>
              <a:t>Collaborative design of a trapped-ion quantum computer with fully interconnected qubits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404746"/>
            <a:ext cx="11624760" cy="946868"/>
          </a:xfrm>
        </p:spPr>
        <p:txBody>
          <a:bodyPr/>
          <a:lstStyle/>
          <a:p>
            <a:r>
              <a:rPr lang="en-US" dirty="0"/>
              <a:t>Outline</a:t>
            </a: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4DFB00-FD95-45B0-A435-3CDD4F1BD71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283320" y="1828800"/>
            <a:ext cx="11624760" cy="4067053"/>
          </a:xfrm>
        </p:spPr>
        <p:txBody>
          <a:bodyPr anchor="t"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93023C-4E92-494D-A55E-147445EE7C71}"/>
              </a:ext>
            </a:extLst>
          </p:cNvPr>
          <p:cNvSpPr txBox="1"/>
          <p:nvPr/>
        </p:nvSpPr>
        <p:spPr>
          <a:xfrm>
            <a:off x="726873" y="1458280"/>
            <a:ext cx="10338525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Overview of the collaboration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Target specifications for the quantum computer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How to shuttle and entangle specific qubits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Design and fabrication details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Timeline</a:t>
            </a:r>
          </a:p>
          <a:p>
            <a:endParaRPr lang="en-US" sz="2800" dirty="0"/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DE" sz="2800" dirty="0"/>
          </a:p>
        </p:txBody>
      </p:sp>
    </p:spTree>
    <p:extLst>
      <p:ext uri="{BB962C8B-B14F-4D97-AF65-F5344CB8AC3E}">
        <p14:creationId xmlns:p14="http://schemas.microsoft.com/office/powerpoint/2010/main" val="1957722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404746"/>
            <a:ext cx="11624760" cy="946868"/>
          </a:xfrm>
        </p:spPr>
        <p:txBody>
          <a:bodyPr/>
          <a:lstStyle/>
          <a:p>
            <a:r>
              <a:rPr lang="en-US" dirty="0"/>
              <a:t>Quantum Valley Lower Saxony (QVLS) </a:t>
            </a: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4DFB00-FD95-45B0-A435-3CDD4F1BD71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283320" y="1828800"/>
            <a:ext cx="11624760" cy="4067053"/>
          </a:xfrm>
        </p:spPr>
        <p:txBody>
          <a:bodyPr anchor="t"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93023C-4E92-494D-A55E-147445EE7C71}"/>
              </a:ext>
            </a:extLst>
          </p:cNvPr>
          <p:cNvSpPr txBox="1"/>
          <p:nvPr/>
        </p:nvSpPr>
        <p:spPr>
          <a:xfrm>
            <a:off x="726873" y="2934383"/>
            <a:ext cx="1033852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Collaborate on quantum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Channel expertise from existing research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Speed up progress by involving more researchers</a:t>
            </a:r>
          </a:p>
          <a:p>
            <a:endParaRPr lang="en-US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25M Euro in funding to create a 50 qubit trapped-ion quantum computer by 2025 and develop additional quantum technologies </a:t>
            </a:r>
          </a:p>
          <a:p>
            <a:pPr lvl="1"/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b="1" dirty="0"/>
          </a:p>
          <a:p>
            <a:endParaRPr lang="en-DE" sz="2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A2F9535-6C20-4FFB-BD65-8F918DEC3708}"/>
              </a:ext>
            </a:extLst>
          </p:cNvPr>
          <p:cNvGrpSpPr/>
          <p:nvPr/>
        </p:nvGrpSpPr>
        <p:grpSpPr>
          <a:xfrm>
            <a:off x="1074114" y="1496294"/>
            <a:ext cx="9883848" cy="1148349"/>
            <a:chOff x="1399888" y="1078588"/>
            <a:chExt cx="7830276" cy="9097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F0A5AB3-F7B4-45F9-8DA4-69FCBBFC2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5537" y="1078588"/>
              <a:ext cx="2334627" cy="89221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97E52FC-602C-46CD-A422-80678688B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99888" y="1085321"/>
              <a:ext cx="2979975" cy="90302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E48FE95-2B2D-4AC1-9F75-DADD3D106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49153" y="1100172"/>
              <a:ext cx="2307804" cy="8706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9503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69280"/>
            <a:ext cx="11908681" cy="1599840"/>
          </a:xfrm>
        </p:spPr>
        <p:txBody>
          <a:bodyPr/>
          <a:lstStyle/>
          <a:p>
            <a:r>
              <a:rPr lang="en-US" dirty="0"/>
              <a:t>Areas of expertise </a:t>
            </a:r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EAE0EE-7D34-4AA6-9208-7A46BE05251D}"/>
              </a:ext>
            </a:extLst>
          </p:cNvPr>
          <p:cNvSpPr txBox="1"/>
          <p:nvPr/>
        </p:nvSpPr>
        <p:spPr>
          <a:xfrm>
            <a:off x="451413" y="2556371"/>
            <a:ext cx="4547307" cy="510909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Quantum algorithm developments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Quantum machine learning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Trap design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Software integration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Cryostat design</a:t>
            </a:r>
          </a:p>
          <a:p>
            <a:pPr lvl="1"/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lvl="1"/>
            <a:endParaRPr lang="en-US" sz="2800" dirty="0"/>
          </a:p>
          <a:p>
            <a:endParaRPr lang="en-DE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A89DE84-A67D-4063-9A49-2FB90D691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720" y="1576713"/>
            <a:ext cx="2596802" cy="9796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6D894C9-CE69-46AA-A575-12C441B89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994" y="1528004"/>
            <a:ext cx="2802086" cy="107086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91E37B7-8E3A-49D2-B183-F1C541C0E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166" y="1588066"/>
            <a:ext cx="3346988" cy="101423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5836D9C-559A-4305-9D70-528948068654}"/>
              </a:ext>
            </a:extLst>
          </p:cNvPr>
          <p:cNvSpPr txBox="1"/>
          <p:nvPr/>
        </p:nvSpPr>
        <p:spPr>
          <a:xfrm>
            <a:off x="4355154" y="2608859"/>
            <a:ext cx="3903460" cy="553997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Trap fabrication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Laser setup in 19” racks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Control routines for operating and benchmarking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  <a:p>
            <a:pPr lvl="1"/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lvl="1"/>
            <a:endParaRPr lang="en-US" sz="2800" dirty="0"/>
          </a:p>
          <a:p>
            <a:endParaRPr lang="en-DE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C64D60-4561-46EA-A2E4-1D43EB518BBF}"/>
              </a:ext>
            </a:extLst>
          </p:cNvPr>
          <p:cNvSpPr txBox="1"/>
          <p:nvPr/>
        </p:nvSpPr>
        <p:spPr>
          <a:xfrm>
            <a:off x="7974957" y="2661347"/>
            <a:ext cx="3765630" cy="338554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Electronics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Integrated detectors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Integrated waveguides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Compact laser sources</a:t>
            </a:r>
          </a:p>
          <a:p>
            <a:endParaRPr lang="en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2DF707-10E3-4396-A294-6C02E6E6BB93}"/>
              </a:ext>
            </a:extLst>
          </p:cNvPr>
          <p:cNvSpPr/>
          <p:nvPr/>
        </p:nvSpPr>
        <p:spPr>
          <a:xfrm>
            <a:off x="6306884" y="6065500"/>
            <a:ext cx="2565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800" dirty="0"/>
              <a:t>....and more</a:t>
            </a:r>
          </a:p>
        </p:txBody>
      </p:sp>
    </p:spTree>
    <p:extLst>
      <p:ext uri="{BB962C8B-B14F-4D97-AF65-F5344CB8AC3E}">
        <p14:creationId xmlns:p14="http://schemas.microsoft.com/office/powerpoint/2010/main" val="2900579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19" y="224685"/>
            <a:ext cx="11231347" cy="1599840"/>
          </a:xfrm>
        </p:spPr>
        <p:txBody>
          <a:bodyPr/>
          <a:lstStyle/>
          <a:p>
            <a:r>
              <a:rPr lang="en-US" dirty="0"/>
              <a:t>Collaboration </a:t>
            </a:r>
            <a:endParaRPr lang="en-DE" dirty="0"/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297475FA-CF19-4E8E-AC73-3F4C51B423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90" y="1644939"/>
            <a:ext cx="7851979" cy="43905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5409DB-C5CC-475B-B91D-4DFA4E419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31" y="3062958"/>
            <a:ext cx="1602878" cy="10685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EAE0EE-7D34-4AA6-9208-7A46BE05251D}"/>
              </a:ext>
            </a:extLst>
          </p:cNvPr>
          <p:cNvSpPr txBox="1"/>
          <p:nvPr/>
        </p:nvSpPr>
        <p:spPr>
          <a:xfrm>
            <a:off x="2927485" y="3509585"/>
            <a:ext cx="105989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Vs.</a:t>
            </a:r>
          </a:p>
          <a:p>
            <a:endParaRPr lang="en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F4AB12-0DA7-4584-9356-76F4ED2B32E5}"/>
              </a:ext>
            </a:extLst>
          </p:cNvPr>
          <p:cNvSpPr/>
          <p:nvPr/>
        </p:nvSpPr>
        <p:spPr>
          <a:xfrm>
            <a:off x="283319" y="4405138"/>
            <a:ext cx="30746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DE" sz="1200" dirty="0"/>
              <a:t>http://clipart-library.com/clipart/697107.htm</a:t>
            </a:r>
          </a:p>
        </p:txBody>
      </p:sp>
    </p:spTree>
    <p:extLst>
      <p:ext uri="{BB962C8B-B14F-4D97-AF65-F5344CB8AC3E}">
        <p14:creationId xmlns:p14="http://schemas.microsoft.com/office/powerpoint/2010/main" val="3886281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AF65-3726-40AD-84D0-A826FA0B6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20" y="404746"/>
            <a:ext cx="11624760" cy="946868"/>
          </a:xfrm>
        </p:spPr>
        <p:txBody>
          <a:bodyPr/>
          <a:lstStyle/>
          <a:p>
            <a:r>
              <a:rPr lang="en-US" dirty="0"/>
              <a:t>Usefulness of a Quantum Computer</a:t>
            </a: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4DFB00-FD95-45B0-A435-3CDD4F1BD71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283320" y="1828800"/>
            <a:ext cx="11624760" cy="4067053"/>
          </a:xfrm>
        </p:spPr>
        <p:txBody>
          <a:bodyPr anchor="t"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93023C-4E92-494D-A55E-147445EE7C71}"/>
              </a:ext>
            </a:extLst>
          </p:cNvPr>
          <p:cNvSpPr txBox="1"/>
          <p:nvPr/>
        </p:nvSpPr>
        <p:spPr>
          <a:xfrm>
            <a:off x="594793" y="1491663"/>
            <a:ext cx="103385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Number of qubits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Qubit interconnectivity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Coherence time of qubits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Two-qubit gate fidelity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State preparation and measurement (SPAM) error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Speed of gate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DE" sz="2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03EB26-434E-4C04-B4F0-8614FE87EED9}"/>
              </a:ext>
            </a:extLst>
          </p:cNvPr>
          <p:cNvSpPr txBox="1"/>
          <p:nvPr/>
        </p:nvSpPr>
        <p:spPr>
          <a:xfrm>
            <a:off x="4617046" y="1351614"/>
            <a:ext cx="484872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6600" dirty="0"/>
              <a:t>} </a:t>
            </a:r>
            <a:r>
              <a:rPr lang="en-US" sz="4000" dirty="0"/>
              <a:t>Quantum Volume</a:t>
            </a:r>
            <a:endParaRPr lang="en-DE" sz="4000" dirty="0"/>
          </a:p>
        </p:txBody>
      </p:sp>
    </p:spTree>
    <p:extLst>
      <p:ext uri="{BB962C8B-B14F-4D97-AF65-F5344CB8AC3E}">
        <p14:creationId xmlns:p14="http://schemas.microsoft.com/office/powerpoint/2010/main" val="366300694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792</Words>
  <Application>Microsoft Office PowerPoint</Application>
  <PresentationFormat>Widescreen</PresentationFormat>
  <Paragraphs>182</Paragraphs>
  <Slides>25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DejaVu Sans</vt:lpstr>
      <vt:lpstr>Inter</vt:lpstr>
      <vt:lpstr>Symbol</vt:lpstr>
      <vt:lpstr>Wingdings</vt:lpstr>
      <vt:lpstr>1_Office Theme</vt:lpstr>
      <vt:lpstr>PowerPoint Presentation</vt:lpstr>
      <vt:lpstr>Why? </vt:lpstr>
      <vt:lpstr>PowerPoint Presentation</vt:lpstr>
      <vt:lpstr>PowerPoint Presentation</vt:lpstr>
      <vt:lpstr>Outline</vt:lpstr>
      <vt:lpstr>Quantum Valley Lower Saxony (QVLS) </vt:lpstr>
      <vt:lpstr>Areas of expertise </vt:lpstr>
      <vt:lpstr>Collaboration </vt:lpstr>
      <vt:lpstr>Usefulness of a Quantum Computer</vt:lpstr>
      <vt:lpstr>Existing experiments at LUH and PTB</vt:lpstr>
      <vt:lpstr>Target parameters of the QVLS Quantum Computing Demonstrator</vt:lpstr>
      <vt:lpstr>PowerPoint Presentation</vt:lpstr>
      <vt:lpstr>Essential Ingredients</vt:lpstr>
      <vt:lpstr>Essential Ingredients</vt:lpstr>
      <vt:lpstr>Essential Ingredients</vt:lpstr>
      <vt:lpstr>Trap design</vt:lpstr>
      <vt:lpstr>Trap Fabrication</vt:lpstr>
      <vt:lpstr>Cryostat Design</vt:lpstr>
      <vt:lpstr> Imaging Design</vt:lpstr>
      <vt:lpstr> Inner Design</vt:lpstr>
      <vt:lpstr>Electronics and thermalization of cables</vt:lpstr>
      <vt:lpstr>Timeline</vt:lpstr>
      <vt:lpstr>One design to rule them all</vt:lpstr>
      <vt:lpstr>Beyond QVLS</vt:lpstr>
      <vt:lpstr>Interested in working with us?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torkzaban</dc:creator>
  <cp:lastModifiedBy>torkzaban</cp:lastModifiedBy>
  <cp:revision>70</cp:revision>
  <dcterms:created xsi:type="dcterms:W3CDTF">2022-06-25T08:00:41Z</dcterms:created>
  <dcterms:modified xsi:type="dcterms:W3CDTF">2022-06-30T08:38:58Z</dcterms:modified>
</cp:coreProperties>
</file>