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34"/>
  </p:notesMasterIdLst>
  <p:handoutMasterIdLst>
    <p:handoutMasterId r:id="rId35"/>
  </p:handoutMasterIdLst>
  <p:sldIdLst>
    <p:sldId id="256" r:id="rId10"/>
    <p:sldId id="268" r:id="rId11"/>
    <p:sldId id="291" r:id="rId12"/>
    <p:sldId id="284" r:id="rId13"/>
    <p:sldId id="258" r:id="rId14"/>
    <p:sldId id="259" r:id="rId15"/>
    <p:sldId id="271" r:id="rId16"/>
    <p:sldId id="260" r:id="rId17"/>
    <p:sldId id="274" r:id="rId18"/>
    <p:sldId id="270" r:id="rId19"/>
    <p:sldId id="276" r:id="rId20"/>
    <p:sldId id="278" r:id="rId21"/>
    <p:sldId id="292" r:id="rId22"/>
    <p:sldId id="281" r:id="rId23"/>
    <p:sldId id="285" r:id="rId24"/>
    <p:sldId id="279" r:id="rId25"/>
    <p:sldId id="287" r:id="rId26"/>
    <p:sldId id="288" r:id="rId27"/>
    <p:sldId id="289" r:id="rId28"/>
    <p:sldId id="290" r:id="rId29"/>
    <p:sldId id="282" r:id="rId30"/>
    <p:sldId id="275" r:id="rId31"/>
    <p:sldId id="272" r:id="rId32"/>
    <p:sldId id="283" r:id="rId33"/>
  </p:sldIdLst>
  <p:sldSz cx="12187238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97" userDrawn="1">
          <p15:clr>
            <a:srgbClr val="A4A3A4"/>
          </p15:clr>
        </p15:guide>
        <p15:guide id="8" pos="91">
          <p15:clr>
            <a:srgbClr val="A4A3A4"/>
          </p15:clr>
        </p15:guide>
        <p15:guide id="9" pos="7585">
          <p15:clr>
            <a:srgbClr val="A4A3A4"/>
          </p15:clr>
        </p15:guide>
        <p15:guide id="10" pos="3839">
          <p15:clr>
            <a:srgbClr val="A4A3A4"/>
          </p15:clr>
        </p15:guide>
        <p15:guide id="11" pos="204">
          <p15:clr>
            <a:srgbClr val="A4A3A4"/>
          </p15:clr>
        </p15:guide>
        <p15:guide id="12" pos="7472">
          <p15:clr>
            <a:srgbClr val="A4A3A4"/>
          </p15:clr>
        </p15:guide>
        <p15:guide id="13" orient="horz" pos="4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an Saner" initials="SS" lastIdx="1" clrIdx="0">
    <p:extLst>
      <p:ext uri="{19B8F6BF-5375-455C-9EA6-DF929625EA0E}">
        <p15:presenceInfo xmlns:p15="http://schemas.microsoft.com/office/powerpoint/2012/main" userId="7c9fcc9d818c0a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9E"/>
    <a:srgbClr val="9EE1BC"/>
    <a:srgbClr val="FF9E9E"/>
    <a:srgbClr val="1F407A"/>
    <a:srgbClr val="FF00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4" autoAdjust="0"/>
    <p:restoredTop sz="90636" autoAdjust="0"/>
  </p:normalViewPr>
  <p:slideViewPr>
    <p:cSldViewPr snapToObjects="1">
      <p:cViewPr varScale="1">
        <p:scale>
          <a:sx n="62" d="100"/>
          <a:sy n="62" d="100"/>
        </p:scale>
        <p:origin x="1000" y="76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97"/>
        <p:guide pos="91"/>
        <p:guide pos="7585"/>
        <p:guide pos="3839"/>
        <p:guide pos="204"/>
        <p:guide pos="7472"/>
        <p:guide orient="horz" pos="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astian Saner" userId="3b6dd18d-3aff-4c47-8be7-d78e878a92d5" providerId="ADAL" clId="{19FBF98E-F221-47DC-BA33-6F5D97572E0E}"/>
    <pc:docChg chg="custSel modSld sldOrd">
      <pc:chgData name="Sebastian Saner" userId="3b6dd18d-3aff-4c47-8be7-d78e878a92d5" providerId="ADAL" clId="{19FBF98E-F221-47DC-BA33-6F5D97572E0E}" dt="2022-06-20T10:12:57.238" v="183" actId="20577"/>
      <pc:docMkLst>
        <pc:docMk/>
      </pc:docMkLst>
      <pc:sldChg chg="modSp ord">
        <pc:chgData name="Sebastian Saner" userId="3b6dd18d-3aff-4c47-8be7-d78e878a92d5" providerId="ADAL" clId="{19FBF98E-F221-47DC-BA33-6F5D97572E0E}" dt="2022-06-20T10:12:57.238" v="183" actId="20577"/>
        <pc:sldMkLst>
          <pc:docMk/>
          <pc:sldMk cId="1672354564" sldId="268"/>
        </pc:sldMkLst>
        <pc:spChg chg="mod">
          <ac:chgData name="Sebastian Saner" userId="3b6dd18d-3aff-4c47-8be7-d78e878a92d5" providerId="ADAL" clId="{19FBF98E-F221-47DC-BA33-6F5D97572E0E}" dt="2022-06-20T10:12:57.238" v="183" actId="20577"/>
          <ac:spMkLst>
            <pc:docMk/>
            <pc:sldMk cId="1672354564" sldId="268"/>
            <ac:spMk id="2" creationId="{F155766F-F235-4303-9630-4C9AD0671917}"/>
          </ac:spMkLst>
        </pc:spChg>
      </pc:sldChg>
      <pc:sldChg chg="modSp">
        <pc:chgData name="Sebastian Saner" userId="3b6dd18d-3aff-4c47-8be7-d78e878a92d5" providerId="ADAL" clId="{19FBF98E-F221-47DC-BA33-6F5D97572E0E}" dt="2022-06-20T10:01:30.571" v="180" actId="20577"/>
        <pc:sldMkLst>
          <pc:docMk/>
          <pc:sldMk cId="152807391" sldId="270"/>
        </pc:sldMkLst>
        <pc:spChg chg="mod">
          <ac:chgData name="Sebastian Saner" userId="3b6dd18d-3aff-4c47-8be7-d78e878a92d5" providerId="ADAL" clId="{19FBF98E-F221-47DC-BA33-6F5D97572E0E}" dt="2022-06-20T10:01:30.571" v="180" actId="20577"/>
          <ac:spMkLst>
            <pc:docMk/>
            <pc:sldMk cId="152807391" sldId="270"/>
            <ac:spMk id="6" creationId="{8861E06A-1E24-49B7-8502-CA609F33AE19}"/>
          </ac:spMkLst>
        </pc:spChg>
      </pc:sldChg>
      <pc:sldChg chg="delSp">
        <pc:chgData name="Sebastian Saner" userId="3b6dd18d-3aff-4c47-8be7-d78e878a92d5" providerId="ADAL" clId="{19FBF98E-F221-47DC-BA33-6F5D97572E0E}" dt="2022-06-20T10:07:16.261" v="181" actId="478"/>
        <pc:sldMkLst>
          <pc:docMk/>
          <pc:sldMk cId="405615020" sldId="274"/>
        </pc:sldMkLst>
        <pc:spChg chg="del">
          <ac:chgData name="Sebastian Saner" userId="3b6dd18d-3aff-4c47-8be7-d78e878a92d5" providerId="ADAL" clId="{19FBF98E-F221-47DC-BA33-6F5D97572E0E}" dt="2022-06-20T10:07:16.261" v="181" actId="478"/>
          <ac:spMkLst>
            <pc:docMk/>
            <pc:sldMk cId="405615020" sldId="274"/>
            <ac:spMk id="2" creationId="{EA8C72D0-11B2-4785-9B06-A4E17B563B74}"/>
          </ac:spMkLst>
        </pc:spChg>
      </pc:sldChg>
    </pc:docChg>
  </pc:docChgLst>
  <pc:docChgLst>
    <pc:chgData name="Sebastian Saner" userId="3b6dd18d-3aff-4c47-8be7-d78e878a92d5" providerId="ADAL" clId="{0ED225DC-73AF-4DA7-9B61-19C245D5D1AC}"/>
    <pc:docChg chg="undo modSld">
      <pc:chgData name="Sebastian Saner" userId="3b6dd18d-3aff-4c47-8be7-d78e878a92d5" providerId="ADAL" clId="{0ED225DC-73AF-4DA7-9B61-19C245D5D1AC}" dt="2022-06-21T11:37:32.239" v="88" actId="20577"/>
      <pc:docMkLst>
        <pc:docMk/>
      </pc:docMkLst>
      <pc:sldChg chg="addSp modSp">
        <pc:chgData name="Sebastian Saner" userId="3b6dd18d-3aff-4c47-8be7-d78e878a92d5" providerId="ADAL" clId="{0ED225DC-73AF-4DA7-9B61-19C245D5D1AC}" dt="2022-06-21T10:01:16.204" v="31" actId="20577"/>
        <pc:sldMkLst>
          <pc:docMk/>
          <pc:sldMk cId="1161312620" sldId="256"/>
        </pc:sldMkLst>
        <pc:spChg chg="mod">
          <ac:chgData name="Sebastian Saner" userId="3b6dd18d-3aff-4c47-8be7-d78e878a92d5" providerId="ADAL" clId="{0ED225DC-73AF-4DA7-9B61-19C245D5D1AC}" dt="2022-06-21T10:01:16.204" v="31" actId="20577"/>
          <ac:spMkLst>
            <pc:docMk/>
            <pc:sldMk cId="1161312620" sldId="256"/>
            <ac:spMk id="3" creationId="{64619129-7B32-46F3-88D8-5955AA163C40}"/>
          </ac:spMkLst>
        </pc:spChg>
        <pc:picChg chg="add">
          <ac:chgData name="Sebastian Saner" userId="3b6dd18d-3aff-4c47-8be7-d78e878a92d5" providerId="ADAL" clId="{0ED225DC-73AF-4DA7-9B61-19C245D5D1AC}" dt="2022-06-21T09:58:54.502" v="18"/>
          <ac:picMkLst>
            <pc:docMk/>
            <pc:sldMk cId="1161312620" sldId="256"/>
            <ac:picMk id="4" creationId="{26106215-4798-4C49-870D-F7965729D517}"/>
          </ac:picMkLst>
        </pc:picChg>
      </pc:sldChg>
      <pc:sldChg chg="modSp">
        <pc:chgData name="Sebastian Saner" userId="3b6dd18d-3aff-4c47-8be7-d78e878a92d5" providerId="ADAL" clId="{0ED225DC-73AF-4DA7-9B61-19C245D5D1AC}" dt="2022-06-21T11:03:11.942" v="34"/>
        <pc:sldMkLst>
          <pc:docMk/>
          <pc:sldMk cId="1672354564" sldId="268"/>
        </pc:sldMkLst>
        <pc:spChg chg="mod">
          <ac:chgData name="Sebastian Saner" userId="3b6dd18d-3aff-4c47-8be7-d78e878a92d5" providerId="ADAL" clId="{0ED225DC-73AF-4DA7-9B61-19C245D5D1AC}" dt="2022-06-21T11:03:11.942" v="34"/>
          <ac:spMkLst>
            <pc:docMk/>
            <pc:sldMk cId="1672354564" sldId="268"/>
            <ac:spMk id="2" creationId="{F155766F-F235-4303-9630-4C9AD0671917}"/>
          </ac:spMkLst>
        </pc:spChg>
        <pc:spChg chg="mod">
          <ac:chgData name="Sebastian Saner" userId="3b6dd18d-3aff-4c47-8be7-d78e878a92d5" providerId="ADAL" clId="{0ED225DC-73AF-4DA7-9B61-19C245D5D1AC}" dt="2022-06-21T11:02:07.442" v="32" actId="20577"/>
          <ac:spMkLst>
            <pc:docMk/>
            <pc:sldMk cId="1672354564" sldId="268"/>
            <ac:spMk id="8" creationId="{2F5F4CF4-6B76-48E0-9C9E-C23137A846AC}"/>
          </ac:spMkLst>
        </pc:spChg>
      </pc:sldChg>
      <pc:sldChg chg="modTransition">
        <pc:chgData name="Sebastian Saner" userId="3b6dd18d-3aff-4c47-8be7-d78e878a92d5" providerId="ADAL" clId="{0ED225DC-73AF-4DA7-9B61-19C245D5D1AC}" dt="2022-06-21T11:06:56.393" v="35"/>
        <pc:sldMkLst>
          <pc:docMk/>
          <pc:sldMk cId="2180948452" sldId="271"/>
        </pc:sldMkLst>
      </pc:sldChg>
      <pc:sldChg chg="addSp modSp">
        <pc:chgData name="Sebastian Saner" userId="3b6dd18d-3aff-4c47-8be7-d78e878a92d5" providerId="ADAL" clId="{0ED225DC-73AF-4DA7-9B61-19C245D5D1AC}" dt="2022-06-21T11:37:32.239" v="88" actId="20577"/>
        <pc:sldMkLst>
          <pc:docMk/>
          <pc:sldMk cId="1386058612" sldId="275"/>
        </pc:sldMkLst>
        <pc:spChg chg="add mod">
          <ac:chgData name="Sebastian Saner" userId="3b6dd18d-3aff-4c47-8be7-d78e878a92d5" providerId="ADAL" clId="{0ED225DC-73AF-4DA7-9B61-19C245D5D1AC}" dt="2022-06-21T11:37:32.239" v="88" actId="20577"/>
          <ac:spMkLst>
            <pc:docMk/>
            <pc:sldMk cId="1386058612" sldId="275"/>
            <ac:spMk id="19" creationId="{6CBFFFBE-323A-99F5-F48A-88A26E1D5C56}"/>
          </ac:spMkLst>
        </pc:spChg>
      </pc:sldChg>
      <pc:sldChg chg="addSp modSp">
        <pc:chgData name="Sebastian Saner" userId="3b6dd18d-3aff-4c47-8be7-d78e878a92d5" providerId="ADAL" clId="{0ED225DC-73AF-4DA7-9B61-19C245D5D1AC}" dt="2022-06-21T09:59:24.982" v="21"/>
        <pc:sldMkLst>
          <pc:docMk/>
          <pc:sldMk cId="4096221288" sldId="284"/>
        </pc:sldMkLst>
        <pc:spChg chg="mod">
          <ac:chgData name="Sebastian Saner" userId="3b6dd18d-3aff-4c47-8be7-d78e878a92d5" providerId="ADAL" clId="{0ED225DC-73AF-4DA7-9B61-19C245D5D1AC}" dt="2022-06-21T09:59:14.348" v="20" actId="20577"/>
          <ac:spMkLst>
            <pc:docMk/>
            <pc:sldMk cId="4096221288" sldId="284"/>
            <ac:spMk id="3" creationId="{64619129-7B32-46F3-88D8-5955AA163C40}"/>
          </ac:spMkLst>
        </pc:spChg>
        <pc:picChg chg="add">
          <ac:chgData name="Sebastian Saner" userId="3b6dd18d-3aff-4c47-8be7-d78e878a92d5" providerId="ADAL" clId="{0ED225DC-73AF-4DA7-9B61-19C245D5D1AC}" dt="2022-06-21T09:59:24.982" v="21"/>
          <ac:picMkLst>
            <pc:docMk/>
            <pc:sldMk cId="4096221288" sldId="284"/>
            <ac:picMk id="4" creationId="{B1517C0F-A1D5-49E5-BFC6-B4A2CC94A9D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A4B46-F6A6-DA4E-8415-64807F0B23D2}" type="datetimeFigureOut">
              <a:rPr lang="de-DE" smtClean="0">
                <a:latin typeface="Arial" panose="020B0604020202020204" pitchFamily="34" charset="0"/>
              </a:rPr>
              <a:t>26.06.2022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02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26.06.2022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0323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No fundamental limitations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58595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14859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that this creates a spin dependent force!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23055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5259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5CBE52-6E73-4B2B-B2B5-2DBB29331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49086-8E8E-4A06-A639-4E79E89A1E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405" y="1122363"/>
            <a:ext cx="914042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A0B1A-8DE0-4260-A91E-3D3389891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405" y="3602038"/>
            <a:ext cx="914042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17" indent="0" algn="ctr">
              <a:buNone/>
              <a:defRPr sz="1999"/>
            </a:lvl2pPr>
            <a:lvl3pPr marL="914034" indent="0" algn="ctr">
              <a:buNone/>
              <a:defRPr sz="1799"/>
            </a:lvl3pPr>
            <a:lvl4pPr marL="1371051" indent="0" algn="ctr">
              <a:buNone/>
              <a:defRPr sz="1599"/>
            </a:lvl4pPr>
            <a:lvl5pPr marL="1828068" indent="0" algn="ctr">
              <a:buNone/>
              <a:defRPr sz="1599"/>
            </a:lvl5pPr>
            <a:lvl6pPr marL="2285086" indent="0" algn="ctr">
              <a:buNone/>
              <a:defRPr sz="1599"/>
            </a:lvl6pPr>
            <a:lvl7pPr marL="2742103" indent="0" algn="ctr">
              <a:buNone/>
              <a:defRPr sz="1599"/>
            </a:lvl7pPr>
            <a:lvl8pPr marL="3199120" indent="0" algn="ctr">
              <a:buNone/>
              <a:defRPr sz="1599"/>
            </a:lvl8pPr>
            <a:lvl9pPr marL="3656137" indent="0" algn="ctr">
              <a:buNone/>
              <a:defRPr sz="1599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3C4AB-2AC8-4ABA-B3E0-9446D6810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906C-9275-4F9F-ACCC-247387A708DD}" type="datetime1">
              <a:rPr lang="en-GB" smtClean="0"/>
              <a:t>26/06/2022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02FD1-7FFA-456B-86A1-F0D013108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7416A-A4E3-4DE0-97F6-50AAF0BD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293E-22DA-4E3C-A0CA-F4C6F69F9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72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025-FD9C-493A-8CC6-96A13174EDF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66613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FF56-0933-4BBA-93D8-A524B5A0050D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809981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D9B0-C472-462B-8210-BBFD064A806A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2507007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26886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EC23-B65A-4111-92B3-2BC43017559D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0288269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E087D-93C7-452F-9257-157F01A517A1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59772741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A7645-2BB6-4EC6-8B74-C188B323FF6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8345709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BEC9-C1E6-4BB2-AA1F-543BE5ED899A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0715051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55D5-7C42-4188-AF4B-42ACB04134D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7282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5FD0-347A-48E6-9FD6-5F7066ECA505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Sebastian Saner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91377-1B6A-461B-A61C-3BD4C2A41B6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935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E53F-F8FD-41D3-B3FC-B6A4BA615BAD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508653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B00F-3D5B-46B0-923B-817AFB0614CC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2879230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68707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32CA-F34F-4766-94ED-7F74C9542763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8459606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D986-B52C-46E1-ADEF-C9FCA82FCF4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97415336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B344-6D46-4C14-85A5-EE784CA2CE75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18970784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92EC-F372-4F87-A10F-E93BB10CE07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56887399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333A-39E3-40E8-BB71-0623AF83A595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1258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5DB72-E57E-4B2C-A941-8B76A8B1203B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10812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42F5-38AA-4685-A62C-A5440BC6D1F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662D-3785-41BF-B5F1-3A461168179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57159663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A5C6F-DF45-4B8E-BD7F-225945E53A21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9285593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84381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A1F1E-6992-4BFB-8C55-3106042BD01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80784549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2359-58C1-4DA0-B7CC-88C1A2A494FA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87039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D2AB-13DC-433E-B75A-DF17DF23463B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55197154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D2D4-AED9-4EAA-9014-671590F2C4B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26463521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E162-7AF3-4DF7-84EA-970F999B99D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692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BBBC-428C-41A9-8238-EB435929D3C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159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F559-F9A9-4655-9767-5E03EDD67DD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3800854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D91B7-8304-46CA-A967-66649D0E866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F8AEE63-DB58-4FD5-BB99-64C2BAAAA7B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C0704-5E95-4BBE-883A-C35E1EA086B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D16679-9682-4EAD-BC27-AF77CF4AC4B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9FB5-E42E-4809-9E50-064DA668DF9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969200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42069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9EAB-0118-4745-A883-F1F208C4358A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18019336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A6D3-8444-4A96-874D-F900763440D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83430453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666-DE27-4E36-9280-7A18F0B0569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6217833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838D-ACF4-44A6-9CB6-CE420949481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427755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0846D-6636-4837-91A7-760334AD91E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7402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EA55-C6FA-4E42-967F-42CB71245023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24177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75C0-BD08-4E59-9BC0-69688B2D2B0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15455288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46F6-2B43-4999-AC04-57A1647F9679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7299815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3079104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6921-CA60-4783-A2C7-F4CCED2F665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2851137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E4F87-73DA-488D-958C-D5208717413C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7869484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437-6305-4022-9373-8D53D28DCDC9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4135163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F543-F71C-4108-B75D-8AA895B693EB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03822867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40D0E-CC3E-4ACB-9D8C-C0FA3DAECB6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79213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2F40-110C-4DD9-8224-98D06C1921F9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71206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8BAC-81D1-4470-B30E-42CDE167CE60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12019383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A4D3-E4BE-466A-9B59-1A8B91599B8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8753593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602382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2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2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85F22-6E6F-46ED-8C98-C83ADA97045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0EC7-4057-4929-8089-E19729F86C3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6051647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50B0-933C-485B-BA72-813E533E90D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150281680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FC2-8593-4156-9C47-EB120B7A15FD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54141648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FECC-B8D4-4675-BEFD-E6F653AB6AB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32291461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0259-DCAE-4CAE-A17A-E353F148521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46628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6BF87-2AA6-4A16-AC78-B937D25A1F53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090049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6762-0083-4CBF-A71E-36BE7371860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96178265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91C8-A58A-4ADD-B53D-6E08920D3F8B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1466899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925429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6016-57FB-47D5-B37A-A411A462352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5480681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A1082-185F-4DA3-8A1A-8C98273C77D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76BB-2D66-4083-B8A6-BF4FCEAAFEA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52210638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53551-753F-4F21-A106-EFBE293533CB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213001361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882B-2F85-4E30-A523-DDBFD02D30E3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587475383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666-84E7-417B-897F-065AB3086EDC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02785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4FE2-339B-4A56-BD1B-A71CE73C2010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83617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19F64-E294-4937-9A61-8D2FEB4C3F5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491589136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39A-7BD6-4FD0-A72C-C33EB1EA768C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8060527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picture: Select picture – right click – change picture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7918196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53D0-ABC9-4254-A637-4A346FACFC01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9380379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9E9D-F9F0-4BBE-8E25-12DA1CCB21FF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05744646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5A047-A5EB-4353-9BC1-9CB3D7454AA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D763-2C48-46F3-81CA-EC801630E111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4268069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4756-3D89-4651-A01B-1C9D546214E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72545763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8333-1980-427D-858A-35AE5DD04CC8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271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1BA0-719E-493D-9433-BE74EBA696B1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8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F1633671-75D6-4BD3-A596-4566227149E5}" type="datetime1">
              <a:rPr lang="en-GB" smtClean="0"/>
              <a:pPr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Sebastian Saner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46379" y="6295576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12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57421" y="6290668"/>
            <a:ext cx="141222" cy="477834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12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  <p:sldLayoutId id="2147483861" r:id="rId10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D38FF567-DEF5-4791-AB12-05D16AD5D68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0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C583DB0C-236E-4F1E-94A3-3C59841B409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C94B1720-A4B5-4F6C-A6A8-CDDC5E765FFA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0221CDC1-718B-4359-9197-91F72E0D5AC5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2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587AA447-FECE-4CD8-B7CB-3805F0F4B80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5DFA4249-E93A-4A7C-BB78-89EB4D682785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CA5043FD-368A-4317-B31B-096178997E2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5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E222BA56-E023-4E8A-8239-101528C9B574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4619129-7B32-46F3-88D8-5955AA163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850" y="2547652"/>
            <a:ext cx="11537949" cy="1673412"/>
          </a:xfrm>
        </p:spPr>
        <p:txBody>
          <a:bodyPr/>
          <a:lstStyle/>
          <a:p>
            <a:r>
              <a:rPr lang="en-GB" sz="1599" dirty="0"/>
              <a:t>Sebastian Saner</a:t>
            </a:r>
            <a:r>
              <a:rPr lang="en-GB" sz="1599" baseline="30000" dirty="0"/>
              <a:t>1</a:t>
            </a:r>
            <a:r>
              <a:rPr lang="en-GB" sz="1599" dirty="0"/>
              <a:t>, Oana Bazavan, </a:t>
            </a:r>
            <a:r>
              <a:rPr lang="en-GB" sz="1600" dirty="0"/>
              <a:t>Raghavendra Srinivas</a:t>
            </a:r>
            <a:r>
              <a:rPr lang="en-GB" sz="1599" dirty="0"/>
              <a:t>, Mariella Minder, Amy Hughes, David Lucas and Chris Ballance </a:t>
            </a:r>
          </a:p>
          <a:p>
            <a:endParaRPr lang="en-GB" sz="1599" dirty="0"/>
          </a:p>
          <a:p>
            <a:r>
              <a:rPr lang="en-GB" sz="1600" dirty="0"/>
              <a:t>Ion Trap Quantum Computing Group</a:t>
            </a:r>
            <a:endParaRPr lang="en-GB" sz="1599" dirty="0"/>
          </a:p>
          <a:p>
            <a:endParaRPr lang="de-CH" sz="1600" dirty="0"/>
          </a:p>
          <a:p>
            <a:r>
              <a:rPr lang="de-CH" sz="1600" dirty="0"/>
              <a:t>ECCTI - </a:t>
            </a:r>
            <a:r>
              <a:rPr lang="en-GB" sz="1600" dirty="0"/>
              <a:t>Quantum Information &amp; Computing</a:t>
            </a:r>
            <a:r>
              <a:rPr lang="de-CH" sz="1600" dirty="0"/>
              <a:t>, January 2022</a:t>
            </a:r>
            <a:endParaRPr lang="en-GB" sz="1600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5C3667-FBFE-4FED-810C-8158C6E0F7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0" y="1412776"/>
            <a:ext cx="11537949" cy="1152128"/>
          </a:xfrm>
        </p:spPr>
        <p:txBody>
          <a:bodyPr>
            <a:normAutofit/>
          </a:bodyPr>
          <a:lstStyle/>
          <a:p>
            <a:r>
              <a:rPr lang="en-GB" dirty="0"/>
              <a:t>Standing-Wave </a:t>
            </a:r>
            <a:r>
              <a:rPr lang="en-GB" dirty="0" err="1"/>
              <a:t>Mølmer</a:t>
            </a:r>
            <a:r>
              <a:rPr lang="en-GB" dirty="0"/>
              <a:t>–</a:t>
            </a:r>
            <a:r>
              <a:rPr lang="en-GB" dirty="0" err="1"/>
              <a:t>Sørensen</a:t>
            </a:r>
            <a:r>
              <a:rPr lang="en-GB" dirty="0"/>
              <a:t> Gate in the Adiabatic and Non-Adiabatic Regime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6106215-4798-4C49-870D-F7965729D5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6107" y="3004027"/>
            <a:ext cx="1159024" cy="1159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6382A8-FA53-4772-B387-DC6E822A4BC1}"/>
              </a:ext>
            </a:extLst>
          </p:cNvPr>
          <p:cNvSpPr txBox="1"/>
          <p:nvPr/>
        </p:nvSpPr>
        <p:spPr>
          <a:xfrm>
            <a:off x="410971" y="6249911"/>
            <a:ext cx="412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[1]: sebastian.saner@physics.ox.ac.uk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116131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CF118-2B46-48FA-B14C-D15014E623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sz="2200" dirty="0"/>
              <a:t>Large detunings</a:t>
            </a:r>
          </a:p>
          <a:p>
            <a:r>
              <a:rPr lang="de-CH" sz="2200" dirty="0"/>
              <a:t>All motional modes couple</a:t>
            </a:r>
          </a:p>
          <a:p>
            <a:r>
              <a:rPr lang="de-CH" sz="2200" dirty="0"/>
              <a:t>Close </a:t>
            </a:r>
            <a:r>
              <a:rPr lang="de-CH" sz="2200" b="1" dirty="0"/>
              <a:t>all</a:t>
            </a:r>
            <a:r>
              <a:rPr lang="de-CH" sz="2200" dirty="0"/>
              <a:t> motion trajectories</a:t>
            </a:r>
          </a:p>
          <a:p>
            <a:r>
              <a:rPr lang="de-CH" sz="2200" dirty="0"/>
              <a:t>Introduce sufficient degrees of freedom</a:t>
            </a:r>
          </a:p>
          <a:p>
            <a:r>
              <a:rPr lang="de-CH" sz="2200" dirty="0"/>
              <a:t>Amplitude modulation [1,2]</a:t>
            </a:r>
          </a:p>
          <a:p>
            <a:endParaRPr lang="en-GB" sz="2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41404E-9C3D-4C90-B5F7-198DB9B10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6B113-A102-429D-8B33-ACC468D3C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A02AD-ABEC-4B46-BA59-E55A3C6C7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61E06A-1E24-49B7-8502-CA609F33A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11537950" cy="972000"/>
          </a:xfrm>
        </p:spPr>
        <p:txBody>
          <a:bodyPr/>
          <a:lstStyle/>
          <a:p>
            <a:r>
              <a:rPr lang="de-CH" dirty="0"/>
              <a:t>Generate Entanglement in 5 - Ion Crystal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719B29-28BB-4DEB-A273-923E3D864E79}"/>
              </a:ext>
            </a:extLst>
          </p:cNvPr>
          <p:cNvSpPr txBox="1"/>
          <p:nvPr/>
        </p:nvSpPr>
        <p:spPr>
          <a:xfrm>
            <a:off x="2897975" y="5995603"/>
            <a:ext cx="506785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[1]: </a:t>
            </a:r>
            <a:r>
              <a:rPr lang="en-GB" sz="1400" dirty="0" err="1"/>
              <a:t>Steane</a:t>
            </a:r>
            <a:r>
              <a:rPr lang="en-GB" sz="1400" dirty="0"/>
              <a:t> et al., 2014. </a:t>
            </a:r>
            <a:r>
              <a:rPr lang="en-GB" sz="1400" i="1" dirty="0"/>
              <a:t>New Journal of Physics</a:t>
            </a:r>
            <a:endParaRPr lang="en-GB" sz="1400" dirty="0"/>
          </a:p>
          <a:p>
            <a:r>
              <a:rPr lang="en-GB" sz="1400" dirty="0"/>
              <a:t>[2]: Schäfer et al., 2018. </a:t>
            </a:r>
            <a:r>
              <a:rPr lang="en-GB" sz="1400" i="1" dirty="0"/>
              <a:t>Nature</a:t>
            </a:r>
            <a:endParaRPr lang="en-GB" sz="1400" dirty="0"/>
          </a:p>
          <a:p>
            <a:endParaRPr lang="en-GB" sz="1200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58703D-9BE7-4C44-B3D7-AC25062D55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09" y="1512692"/>
            <a:ext cx="3158842" cy="20056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807248-8692-4679-BCCB-D3F60171A9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09" y="3752526"/>
            <a:ext cx="3158842" cy="200561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F53C28-3D9D-459D-BC2B-986EE02A157C}"/>
              </a:ext>
            </a:extLst>
          </p:cNvPr>
          <p:cNvCxnSpPr>
            <a:cxnSpLocks/>
          </p:cNvCxnSpPr>
          <p:nvPr/>
        </p:nvCxnSpPr>
        <p:spPr>
          <a:xfrm flipV="1">
            <a:off x="4509443" y="2564904"/>
            <a:ext cx="1584970" cy="432048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4C85F2-174A-4000-A261-06766B5BDC39}"/>
              </a:ext>
            </a:extLst>
          </p:cNvPr>
          <p:cNvCxnSpPr>
            <a:cxnSpLocks/>
          </p:cNvCxnSpPr>
          <p:nvPr/>
        </p:nvCxnSpPr>
        <p:spPr>
          <a:xfrm>
            <a:off x="4293419" y="3861049"/>
            <a:ext cx="1615594" cy="381997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A11B1F8-E896-4C8F-A023-290B4B813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260" y="2024064"/>
            <a:ext cx="2159813" cy="215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272DAB-3650-408B-82CD-48ADE8ADA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/>
              <a:t>C</a:t>
            </a:r>
            <a:r>
              <a:rPr lang="en-GB" dirty="0" err="1"/>
              <a:t>reate</a:t>
            </a:r>
            <a:r>
              <a:rPr lang="en-GB" dirty="0"/>
              <a:t> </a:t>
            </a:r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b="1" dirty="0"/>
              <a:t> </a:t>
            </a:r>
            <a:r>
              <a:rPr lang="en-GB" dirty="0"/>
              <a:t>– gate from </a:t>
            </a:r>
            <a:r>
              <a:rPr lang="en-GB" dirty="0" err="1"/>
              <a:t>bichromatic</a:t>
            </a:r>
            <a:r>
              <a:rPr lang="en-GB" dirty="0"/>
              <a:t> laser-atom interaction</a:t>
            </a:r>
          </a:p>
          <a:p>
            <a:r>
              <a:rPr lang="en-GB" dirty="0"/>
              <a:t>Advantages over conventional schemes</a:t>
            </a:r>
          </a:p>
          <a:p>
            <a:r>
              <a:rPr lang="en-GB" dirty="0"/>
              <a:t>Recent interest in alternative schemes [1,2]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1FBF3-7D70-427C-A4E1-9318DDEE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421727-9FDE-44AB-B5FB-B90B1F801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B3573-A2D6-4AB2-BD82-12921E6EB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AB6833-6EDF-4A6E-BFE6-8333F6E4C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II</a:t>
            </a:r>
            <a:r>
              <a:rPr lang="de-CH" dirty="0"/>
              <a:t>: </a:t>
            </a:r>
            <a:r>
              <a:rPr lang="en-GB" dirty="0" err="1"/>
              <a:t>σ</a:t>
            </a:r>
            <a:r>
              <a:rPr lang="en-GB" baseline="-25000" dirty="0" err="1"/>
              <a:t>z</a:t>
            </a:r>
            <a:r>
              <a:rPr lang="en-GB" dirty="0" err="1"/>
              <a:t>σ</a:t>
            </a:r>
            <a:r>
              <a:rPr lang="en-GB" baseline="-25000" dirty="0" err="1"/>
              <a:t>z</a:t>
            </a:r>
            <a:r>
              <a:rPr lang="en-GB" dirty="0"/>
              <a:t> – spin dependent force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1A5A8-EF29-47FF-9610-15E04876F7DB}"/>
              </a:ext>
            </a:extLst>
          </p:cNvPr>
          <p:cNvSpPr txBox="1"/>
          <p:nvPr/>
        </p:nvSpPr>
        <p:spPr>
          <a:xfrm>
            <a:off x="3440610" y="6092999"/>
            <a:ext cx="87766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/>
              <a:t>Clark et al., 2021. </a:t>
            </a:r>
            <a:r>
              <a:rPr lang="en-GB" sz="1400" i="1" dirty="0"/>
              <a:t>Phys. Rev. Lett.</a:t>
            </a:r>
          </a:p>
          <a:p>
            <a:r>
              <a:rPr lang="en-GB" sz="1400" dirty="0"/>
              <a:t>[2]: Baldwin et al., 2021. </a:t>
            </a:r>
            <a:r>
              <a:rPr lang="en-GB" sz="1400" i="1" dirty="0"/>
              <a:t>Phys. Rev. A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0913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C8396E-8B99-48AB-9704-4F5D833A8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E2B0-73CA-4791-8FE1-14D1754088D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5D548-160B-4464-8F65-70B7EF12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0D5BE-9FB6-4893-8320-BD9805B2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DC6DAA-B288-43B9-8A5F-5B64CCCA0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Bichromatic</a:t>
            </a:r>
            <a:r>
              <a:rPr lang="en-GB" dirty="0"/>
              <a:t> Hamiltonian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AAC295-B61C-4E22-A682-B0747392D259}"/>
              </a:ext>
            </a:extLst>
          </p:cNvPr>
          <p:cNvSpPr txBox="1"/>
          <p:nvPr/>
        </p:nvSpPr>
        <p:spPr>
          <a:xfrm>
            <a:off x="3440610" y="6092999"/>
            <a:ext cx="87766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Sørensen</a:t>
            </a:r>
            <a:r>
              <a:rPr lang="en-GB" sz="1400" dirty="0"/>
              <a:t> et al., 2000. </a:t>
            </a:r>
            <a:r>
              <a:rPr lang="en-GB" sz="1400" i="1" dirty="0"/>
              <a:t>Phys. Rev. A</a:t>
            </a:r>
          </a:p>
          <a:p>
            <a:r>
              <a:rPr lang="en-GB" sz="1400" dirty="0"/>
              <a:t>[2]: Sutherland et al., 2019, </a:t>
            </a:r>
            <a:r>
              <a:rPr lang="en-GB" sz="1400" i="1" dirty="0"/>
              <a:t>New Journal of Physics</a:t>
            </a:r>
          </a:p>
          <a:p>
            <a:r>
              <a:rPr lang="en-GB" sz="1400" dirty="0"/>
              <a:t>[3]: Srinivas et al., 2021 </a:t>
            </a:r>
            <a:r>
              <a:rPr lang="en-GB" sz="1400" i="1" dirty="0"/>
              <a:t>Nature</a:t>
            </a:r>
            <a:endParaRPr lang="en-GB" sz="1400" dirty="0"/>
          </a:p>
          <a:p>
            <a:r>
              <a:rPr lang="en-GB" sz="1400" dirty="0"/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4822D52-DC5A-403C-BCCA-4A590140F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481" y="2784615"/>
            <a:ext cx="5442230" cy="53977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ECA530-A5FF-41D8-BCF3-D70295389510}"/>
              </a:ext>
            </a:extLst>
          </p:cNvPr>
          <p:cNvSpPr/>
          <p:nvPr/>
        </p:nvSpPr>
        <p:spPr>
          <a:xfrm>
            <a:off x="4221411" y="2874484"/>
            <a:ext cx="720080" cy="36004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DC7925-C9B8-4153-8EDE-B85557800B8D}"/>
              </a:ext>
            </a:extLst>
          </p:cNvPr>
          <p:cNvSpPr/>
          <p:nvPr/>
        </p:nvSpPr>
        <p:spPr>
          <a:xfrm>
            <a:off x="5177957" y="2874484"/>
            <a:ext cx="2146287" cy="36004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78ECD8-D936-4465-81CB-A54E13A68FE3}"/>
              </a:ext>
            </a:extLst>
          </p:cNvPr>
          <p:cNvSpPr txBox="1"/>
          <p:nvPr/>
        </p:nvSpPr>
        <p:spPr>
          <a:xfrm>
            <a:off x="3285307" y="211542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Carrier term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0B05C99-EED5-41CD-A71B-9BD6C2BD198A}"/>
              </a:ext>
            </a:extLst>
          </p:cNvPr>
          <p:cNvCxnSpPr>
            <a:cxnSpLocks/>
            <a:stCxn id="21" idx="2"/>
            <a:endCxn id="19" idx="0"/>
          </p:cNvCxnSpPr>
          <p:nvPr/>
        </p:nvCxnSpPr>
        <p:spPr>
          <a:xfrm>
            <a:off x="4113399" y="2515532"/>
            <a:ext cx="468052" cy="358952"/>
          </a:xfrm>
          <a:prstGeom prst="straightConnector1">
            <a:avLst/>
          </a:prstGeom>
          <a:ln w="22225" cap="sq">
            <a:solidFill>
              <a:srgbClr val="FF9E9E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05D7EC-91F0-4F5D-AE50-953FF1649FC4}"/>
              </a:ext>
            </a:extLst>
          </p:cNvPr>
          <p:cNvSpPr txBox="1"/>
          <p:nvPr/>
        </p:nvSpPr>
        <p:spPr>
          <a:xfrm>
            <a:off x="5733579" y="2115422"/>
            <a:ext cx="2943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σ</a:t>
            </a:r>
            <a:r>
              <a:rPr lang="el-GR" sz="2000" baseline="-25000" dirty="0"/>
              <a:t>Φ</a:t>
            </a:r>
            <a:r>
              <a:rPr lang="en-GB" sz="2000" dirty="0"/>
              <a:t> spin-dependent force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BB88E7-3E68-4AEA-B412-828FBD19D3CA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flipH="1">
            <a:off x="6251101" y="2515532"/>
            <a:ext cx="954195" cy="358952"/>
          </a:xfrm>
          <a:prstGeom prst="straightConnector1">
            <a:avLst/>
          </a:prstGeom>
          <a:ln w="22225" cap="sq">
            <a:solidFill>
              <a:srgbClr val="FFC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Down 27">
            <a:extLst>
              <a:ext uri="{FF2B5EF4-FFF2-40B4-BE49-F238E27FC236}">
                <a16:creationId xmlns:a16="http://schemas.microsoft.com/office/drawing/2014/main" id="{74C84E73-BD4C-49DD-9438-675841023BC9}"/>
              </a:ext>
            </a:extLst>
          </p:cNvPr>
          <p:cNvSpPr/>
          <p:nvPr/>
        </p:nvSpPr>
        <p:spPr>
          <a:xfrm>
            <a:off x="4293419" y="3414262"/>
            <a:ext cx="1512168" cy="1074863"/>
          </a:xfrm>
          <a:prstGeom prst="downArrow">
            <a:avLst>
              <a:gd name="adj1" fmla="val 50000"/>
              <a:gd name="adj2" fmla="val 47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Inter-action Picture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EF5F080-0A2D-42E3-B459-20D610EDD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07" y="3243024"/>
            <a:ext cx="2449389" cy="37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A0857B7-F09F-40EE-A30C-BFD61222D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808" y="4296768"/>
            <a:ext cx="984602" cy="328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8E16CD-D5AA-42AD-BE0E-4DA49E62B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808" y="4904107"/>
            <a:ext cx="6052677" cy="37195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C8396E-8B99-48AB-9704-4F5D833A8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E2B0-73CA-4791-8FE1-14D1754088D6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5D548-160B-4464-8F65-70B7EF12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0D5BE-9FB6-4893-8320-BD9805B2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DC6DAA-B288-43B9-8A5F-5B64CCCA0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Bichromatic</a:t>
            </a:r>
            <a:r>
              <a:rPr lang="en-GB" dirty="0"/>
              <a:t> Hamiltonian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AAC295-B61C-4E22-A682-B0747392D259}"/>
              </a:ext>
            </a:extLst>
          </p:cNvPr>
          <p:cNvSpPr txBox="1"/>
          <p:nvPr/>
        </p:nvSpPr>
        <p:spPr>
          <a:xfrm>
            <a:off x="3440610" y="6092999"/>
            <a:ext cx="87766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Sørensen</a:t>
            </a:r>
            <a:r>
              <a:rPr lang="en-GB" sz="1400" dirty="0"/>
              <a:t> et al., 2000. </a:t>
            </a:r>
            <a:r>
              <a:rPr lang="en-GB" sz="1400" i="1" dirty="0"/>
              <a:t>Phys. Rev. A</a:t>
            </a:r>
          </a:p>
          <a:p>
            <a:r>
              <a:rPr lang="en-GB" sz="1400" dirty="0"/>
              <a:t>[2]: Sutherland et al., 2019, </a:t>
            </a:r>
            <a:r>
              <a:rPr lang="en-GB" sz="1400" i="1" dirty="0"/>
              <a:t>New Journal of Physics</a:t>
            </a:r>
          </a:p>
          <a:p>
            <a:r>
              <a:rPr lang="en-GB" sz="1400" dirty="0"/>
              <a:t>[3]: Srinivas et al., 2021 </a:t>
            </a:r>
            <a:r>
              <a:rPr lang="en-GB" sz="1400" i="1" dirty="0"/>
              <a:t>Nature</a:t>
            </a:r>
            <a:endParaRPr lang="en-GB" sz="1400" dirty="0"/>
          </a:p>
          <a:p>
            <a:r>
              <a:rPr lang="en-GB" sz="1400" dirty="0"/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02BC5D2-0B10-46AA-BACA-E54AC954CAD3}"/>
              </a:ext>
            </a:extLst>
          </p:cNvPr>
          <p:cNvSpPr txBox="1"/>
          <p:nvPr/>
        </p:nvSpPr>
        <p:spPr>
          <a:xfrm>
            <a:off x="6597675" y="4049275"/>
            <a:ext cx="3177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σ</a:t>
            </a:r>
            <a:r>
              <a:rPr lang="de-CH" sz="2000" baseline="-25000" dirty="0"/>
              <a:t>z </a:t>
            </a:r>
            <a:r>
              <a:rPr lang="de-CH" sz="2000" dirty="0"/>
              <a:t>spin-dependent force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709D4-B11C-47D2-9504-3E9A78A5306C}"/>
              </a:ext>
            </a:extLst>
          </p:cNvPr>
          <p:cNvSpPr/>
          <p:nvPr/>
        </p:nvSpPr>
        <p:spPr>
          <a:xfrm>
            <a:off x="2853260" y="4919172"/>
            <a:ext cx="5391476" cy="360040"/>
          </a:xfrm>
          <a:prstGeom prst="rect">
            <a:avLst/>
          </a:prstGeom>
          <a:solidFill>
            <a:srgbClr val="00B05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D638936-6BD4-4665-998C-8B1948D508D5}"/>
              </a:ext>
            </a:extLst>
          </p:cNvPr>
          <p:cNvCxnSpPr>
            <a:cxnSpLocks/>
            <a:stCxn id="41" idx="1"/>
            <a:endCxn id="53" idx="0"/>
          </p:cNvCxnSpPr>
          <p:nvPr/>
        </p:nvCxnSpPr>
        <p:spPr>
          <a:xfrm flipH="1">
            <a:off x="5548998" y="4249330"/>
            <a:ext cx="1048677" cy="669842"/>
          </a:xfrm>
          <a:prstGeom prst="straightConnector1">
            <a:avLst/>
          </a:prstGeom>
          <a:ln w="22225" cap="sq">
            <a:solidFill>
              <a:srgbClr val="9EE1BC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4822D52-DC5A-403C-BCCA-4A590140F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481" y="2784615"/>
            <a:ext cx="5442230" cy="53977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ECA530-A5FF-41D8-BCF3-D70295389510}"/>
              </a:ext>
            </a:extLst>
          </p:cNvPr>
          <p:cNvSpPr/>
          <p:nvPr/>
        </p:nvSpPr>
        <p:spPr>
          <a:xfrm>
            <a:off x="4221411" y="2874484"/>
            <a:ext cx="720080" cy="36004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DC7925-C9B8-4153-8EDE-B85557800B8D}"/>
              </a:ext>
            </a:extLst>
          </p:cNvPr>
          <p:cNvSpPr/>
          <p:nvPr/>
        </p:nvSpPr>
        <p:spPr>
          <a:xfrm>
            <a:off x="5177957" y="2874484"/>
            <a:ext cx="2146287" cy="36004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78ECD8-D936-4465-81CB-A54E13A68FE3}"/>
              </a:ext>
            </a:extLst>
          </p:cNvPr>
          <p:cNvSpPr txBox="1"/>
          <p:nvPr/>
        </p:nvSpPr>
        <p:spPr>
          <a:xfrm>
            <a:off x="3285307" y="211542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Carrier term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0B05C99-EED5-41CD-A71B-9BD6C2BD198A}"/>
              </a:ext>
            </a:extLst>
          </p:cNvPr>
          <p:cNvCxnSpPr>
            <a:cxnSpLocks/>
            <a:stCxn id="21" idx="2"/>
            <a:endCxn id="19" idx="0"/>
          </p:cNvCxnSpPr>
          <p:nvPr/>
        </p:nvCxnSpPr>
        <p:spPr>
          <a:xfrm>
            <a:off x="4113399" y="2515532"/>
            <a:ext cx="468052" cy="358952"/>
          </a:xfrm>
          <a:prstGeom prst="straightConnector1">
            <a:avLst/>
          </a:prstGeom>
          <a:ln w="22225" cap="sq">
            <a:solidFill>
              <a:srgbClr val="FF9E9E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05D7EC-91F0-4F5D-AE50-953FF1649FC4}"/>
              </a:ext>
            </a:extLst>
          </p:cNvPr>
          <p:cNvSpPr txBox="1"/>
          <p:nvPr/>
        </p:nvSpPr>
        <p:spPr>
          <a:xfrm>
            <a:off x="5733579" y="2115422"/>
            <a:ext cx="2943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σ</a:t>
            </a:r>
            <a:r>
              <a:rPr lang="el-GR" sz="2000" baseline="-25000" dirty="0"/>
              <a:t>Φ</a:t>
            </a:r>
            <a:r>
              <a:rPr lang="en-GB" sz="2000" dirty="0"/>
              <a:t> spin-dependent force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BB88E7-3E68-4AEA-B412-828FBD19D3CA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flipH="1">
            <a:off x="6251101" y="2515532"/>
            <a:ext cx="954195" cy="358952"/>
          </a:xfrm>
          <a:prstGeom prst="straightConnector1">
            <a:avLst/>
          </a:prstGeom>
          <a:ln w="22225" cap="sq">
            <a:solidFill>
              <a:srgbClr val="FFC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Down 27">
            <a:extLst>
              <a:ext uri="{FF2B5EF4-FFF2-40B4-BE49-F238E27FC236}">
                <a16:creationId xmlns:a16="http://schemas.microsoft.com/office/drawing/2014/main" id="{74C84E73-BD4C-49DD-9438-675841023BC9}"/>
              </a:ext>
            </a:extLst>
          </p:cNvPr>
          <p:cNvSpPr/>
          <p:nvPr/>
        </p:nvSpPr>
        <p:spPr>
          <a:xfrm>
            <a:off x="4293419" y="3414262"/>
            <a:ext cx="1512168" cy="1074863"/>
          </a:xfrm>
          <a:prstGeom prst="downArrow">
            <a:avLst>
              <a:gd name="adj1" fmla="val 50000"/>
              <a:gd name="adj2" fmla="val 4772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Inter-action Picture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EF5F080-0A2D-42E3-B459-20D610EDD3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07" y="3243024"/>
            <a:ext cx="2449389" cy="37195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4DBCDEA-521E-4BB6-8E49-C6D5E5C6C27C}"/>
              </a:ext>
            </a:extLst>
          </p:cNvPr>
          <p:cNvCxnSpPr>
            <a:cxnSpLocks/>
          </p:cNvCxnSpPr>
          <p:nvPr/>
        </p:nvCxnSpPr>
        <p:spPr>
          <a:xfrm>
            <a:off x="2709243" y="4581128"/>
            <a:ext cx="0" cy="338044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28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182512-2ABA-4796-AC43-6A9E90639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666653-BBF0-4A94-BEE6-AB5B1FEB8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E1151-E956-41E8-8AE2-9DEA5645F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BECA6F-6035-4806-8985-E062506D5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FED74-CC3A-4491-87D1-9410029195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670" y="3852456"/>
            <a:ext cx="3979916" cy="23848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9FF45A-D9C1-4D4B-ABBA-54A695C694F7}"/>
              </a:ext>
            </a:extLst>
          </p:cNvPr>
          <p:cNvSpPr txBox="1"/>
          <p:nvPr/>
        </p:nvSpPr>
        <p:spPr>
          <a:xfrm>
            <a:off x="925018" y="428907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MS-gate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1EB5AB-4ECA-42E0-90CA-32F25B22C0B6}"/>
              </a:ext>
            </a:extLst>
          </p:cNvPr>
          <p:cNvSpPr txBox="1"/>
          <p:nvPr/>
        </p:nvSpPr>
        <p:spPr>
          <a:xfrm>
            <a:off x="765027" y="5322771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dirty="0"/>
              <a:t>–gate</a:t>
            </a: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03717C32-77C9-4055-971D-30AB3D0796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389" y="1106343"/>
            <a:ext cx="5576886" cy="3080346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25E7E72-78F0-40A8-825A-09C6F5656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24063"/>
            <a:ext cx="5576886" cy="1974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Same experimental aparatus as </a:t>
            </a:r>
            <a:br>
              <a:rPr lang="de-CH" dirty="0"/>
            </a:br>
            <a:r>
              <a:rPr lang="de-CH" dirty="0"/>
              <a:t>presented </a:t>
            </a:r>
            <a:r>
              <a:rPr lang="en-GB" dirty="0"/>
              <a:t>by Oana Bazavan</a:t>
            </a:r>
            <a:r>
              <a:rPr lang="en-GB" b="1" dirty="0"/>
              <a:t>, but no lattice</a:t>
            </a:r>
            <a:endParaRPr lang="de-CH" dirty="0"/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Bichromatic field</a:t>
            </a:r>
          </a:p>
        </p:txBody>
      </p:sp>
    </p:spTree>
    <p:extLst>
      <p:ext uri="{BB962C8B-B14F-4D97-AF65-F5344CB8AC3E}">
        <p14:creationId xmlns:p14="http://schemas.microsoft.com/office/powerpoint/2010/main" val="317191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FBB8BF-10FE-4DC0-AC0F-34D2FB9F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E8E52-18B6-4246-AAB3-DA0F58BE4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3CC6F-AD4E-4443-9E74-8307BFDA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DB74B1-DA5A-44D2-826C-2E491FEC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Spin-dependent force properties – </a:t>
            </a:r>
            <a:r>
              <a:rPr lang="en-GB" dirty="0" err="1"/>
              <a:t>σ</a:t>
            </a:r>
            <a:r>
              <a:rPr lang="en-GB" baseline="-25000" dirty="0" err="1"/>
              <a:t>z</a:t>
            </a:r>
            <a:r>
              <a:rPr lang="en-GB" dirty="0"/>
              <a:t> basis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29B20B9D-FBA3-4956-BDED-C060CB1A16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59" y="2667581"/>
            <a:ext cx="4132850" cy="576000"/>
          </a:xfrm>
        </p:spPr>
      </p:pic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5514A0CD-6048-42B1-8651-28377E2A50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990" y="2471917"/>
            <a:ext cx="5494635" cy="33175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1C8AC0-E5D2-484D-A61F-A545E0CC93EC}"/>
              </a:ext>
            </a:extLst>
          </p:cNvPr>
          <p:cNvSpPr txBox="1"/>
          <p:nvPr/>
        </p:nvSpPr>
        <p:spPr>
          <a:xfrm>
            <a:off x="3440610" y="6505599"/>
            <a:ext cx="877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Haljan</a:t>
            </a:r>
            <a:r>
              <a:rPr lang="en-GB" sz="1400" dirty="0"/>
              <a:t> et al., 2005. </a:t>
            </a:r>
            <a:r>
              <a:rPr lang="en-GB" sz="1400" i="1" dirty="0"/>
              <a:t>Phys. Rev. Lett.</a:t>
            </a:r>
            <a:endParaRPr lang="en-GB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11341E-CDE3-403E-9F82-9007C35C1A7B}"/>
              </a:ext>
            </a:extLst>
          </p:cNvPr>
          <p:cNvCxnSpPr>
            <a:cxnSpLocks/>
          </p:cNvCxnSpPr>
          <p:nvPr/>
        </p:nvCxnSpPr>
        <p:spPr>
          <a:xfrm flipV="1">
            <a:off x="6669683" y="4941169"/>
            <a:ext cx="1800200" cy="848264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8380CB-14D9-4A94-8C0C-5986BC4FDC65}"/>
              </a:ext>
            </a:extLst>
          </p:cNvPr>
          <p:cNvCxnSpPr>
            <a:cxnSpLocks/>
          </p:cNvCxnSpPr>
          <p:nvPr/>
        </p:nvCxnSpPr>
        <p:spPr>
          <a:xfrm>
            <a:off x="8409478" y="2135463"/>
            <a:ext cx="924501" cy="71616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A2E564E-72B8-4250-9E0E-662B4455B2CB}"/>
              </a:ext>
            </a:extLst>
          </p:cNvPr>
          <p:cNvSpPr txBox="1"/>
          <p:nvPr/>
        </p:nvSpPr>
        <p:spPr>
          <a:xfrm>
            <a:off x="7773000" y="1766131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Orthogonal basis, </a:t>
            </a:r>
            <a:r>
              <a:rPr lang="el-GR" i="1" dirty="0"/>
              <a:t>Φ</a:t>
            </a:r>
            <a:r>
              <a:rPr lang="en-GB" i="1" dirty="0"/>
              <a:t> = </a:t>
            </a:r>
            <a:r>
              <a:rPr lang="el-GR" i="1" dirty="0"/>
              <a:t>Φ</a:t>
            </a:r>
            <a:r>
              <a:rPr lang="en-GB" i="1" baseline="-25000" dirty="0" err="1"/>
              <a:t>i</a:t>
            </a:r>
            <a:r>
              <a:rPr lang="en-GB" i="1" dirty="0"/>
              <a:t> + </a:t>
            </a:r>
            <a:r>
              <a:rPr lang="el-GR" i="1" dirty="0"/>
              <a:t>π</a:t>
            </a:r>
            <a:r>
              <a:rPr lang="en-GB" i="1" dirty="0"/>
              <a:t>/2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748D11-068D-48CB-ABFD-2D27E2CC9498}"/>
              </a:ext>
            </a:extLst>
          </p:cNvPr>
          <p:cNvSpPr txBox="1"/>
          <p:nvPr/>
        </p:nvSpPr>
        <p:spPr>
          <a:xfrm>
            <a:off x="5955647" y="5768808"/>
            <a:ext cx="243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Aligned basis, </a:t>
            </a:r>
            <a:r>
              <a:rPr lang="el-GR" i="1" dirty="0"/>
              <a:t>Φ</a:t>
            </a:r>
            <a:r>
              <a:rPr lang="en-GB" i="1" dirty="0"/>
              <a:t> = </a:t>
            </a:r>
            <a:r>
              <a:rPr lang="el-GR" i="1" dirty="0"/>
              <a:t>Φ</a:t>
            </a:r>
            <a:r>
              <a:rPr lang="en-GB" i="1" baseline="-25000" dirty="0" err="1"/>
              <a:t>i</a:t>
            </a:r>
            <a:r>
              <a:rPr lang="en-GB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918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FBB8BF-10FE-4DC0-AC0F-34D2FB9F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E8E52-18B6-4246-AAB3-DA0F58BE4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3CC6F-AD4E-4443-9E74-8307BFDA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DB74B1-DA5A-44D2-826C-2E491FEC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Spin-dependent force properties – Magnitude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CA681C3A-0D5D-40AB-BF3C-B7C85392F54C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323850" y="2024063"/>
            <a:ext cx="5576888" cy="4213225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Spin-dependent force extraction [1]</a:t>
            </a:r>
            <a:endParaRPr lang="de-CH" baseline="30000" dirty="0"/>
          </a:p>
          <a:p>
            <a:endParaRPr lang="de-CH" dirty="0"/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07FCC7-5FB4-4A2B-BC69-11F80A284EC0}"/>
              </a:ext>
            </a:extLst>
          </p:cNvPr>
          <p:cNvSpPr txBox="1"/>
          <p:nvPr/>
        </p:nvSpPr>
        <p:spPr>
          <a:xfrm>
            <a:off x="3440610" y="6505599"/>
            <a:ext cx="877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Haljan</a:t>
            </a:r>
            <a:r>
              <a:rPr lang="en-GB" sz="1400" dirty="0"/>
              <a:t> et al., 2005. </a:t>
            </a:r>
            <a:r>
              <a:rPr lang="en-GB" sz="1400" i="1" dirty="0"/>
              <a:t>Phys. Rev. Lett.</a:t>
            </a:r>
            <a:endParaRPr lang="en-GB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97E819B-650A-4AD9-88F8-9D587F3A51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80" y="2853000"/>
            <a:ext cx="5710685" cy="5760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BC92449-3FE8-4F5C-B5A6-B3FB86FD97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13" y="2540001"/>
            <a:ext cx="5567361" cy="3181349"/>
          </a:xfrm>
        </p:spPr>
      </p:pic>
    </p:spTree>
    <p:extLst>
      <p:ext uri="{BB962C8B-B14F-4D97-AF65-F5344CB8AC3E}">
        <p14:creationId xmlns:p14="http://schemas.microsoft.com/office/powerpoint/2010/main" val="97214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42B08-0C54-44D9-A05E-C8BE7563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F0D4-C11E-4436-BBA7-1A9F37BE6EC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A9949-9AA4-46F3-B9E7-62E3D4B6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C0742-3A84-4292-87BD-CCB71AD2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AC3A39-ADA3-4AA2-ACA7-E8E4C205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Two-qubit gates - Compatible with optical, metastable and ground level qubit</a:t>
            </a:r>
            <a:br>
              <a:rPr lang="en-GB" dirty="0"/>
            </a:b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E2B1A44-014F-4120-8038-08800FFABD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Independent of </a:t>
            </a:r>
            <a:r>
              <a:rPr lang="el-GR" dirty="0"/>
              <a:t>Φ</a:t>
            </a:r>
            <a:r>
              <a:rPr lang="en-GB" baseline="-25000" dirty="0"/>
              <a:t>s</a:t>
            </a:r>
            <a:r>
              <a:rPr lang="en-GB" dirty="0"/>
              <a:t> = (</a:t>
            </a:r>
            <a:r>
              <a:rPr lang="el-GR" dirty="0"/>
              <a:t>Φ</a:t>
            </a:r>
            <a:r>
              <a:rPr lang="en-GB" baseline="-25000" dirty="0" err="1"/>
              <a:t>bsb</a:t>
            </a:r>
            <a:r>
              <a:rPr lang="en-GB" dirty="0"/>
              <a:t> + </a:t>
            </a:r>
            <a:r>
              <a:rPr lang="el-GR" dirty="0"/>
              <a:t>Φ</a:t>
            </a:r>
            <a:r>
              <a:rPr lang="en-GB" baseline="-25000" dirty="0" err="1"/>
              <a:t>rsb</a:t>
            </a:r>
            <a:r>
              <a:rPr lang="en-GB" baseline="-25000" dirty="0"/>
              <a:t> </a:t>
            </a:r>
            <a:r>
              <a:rPr lang="en-GB" dirty="0"/>
              <a:t>)/2</a:t>
            </a:r>
          </a:p>
          <a:p>
            <a:r>
              <a:rPr lang="en-GB" dirty="0"/>
              <a:t>OMG (optical, metastable, ground level)</a:t>
            </a:r>
            <a:br>
              <a:rPr lang="en-GB" dirty="0"/>
            </a:br>
            <a:r>
              <a:rPr lang="en-GB" dirty="0"/>
              <a:t>architecture</a:t>
            </a:r>
            <a:r>
              <a:rPr lang="en-GB" baseline="30000" dirty="0"/>
              <a:t>1,2</a:t>
            </a:r>
          </a:p>
          <a:p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EF557C8C-88CE-4AD9-8817-4BAA1C5EC5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1412776"/>
            <a:ext cx="5434369" cy="286372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46BD44-5B68-43DF-A07E-C254AD71E085}"/>
              </a:ext>
            </a:extLst>
          </p:cNvPr>
          <p:cNvSpPr txBox="1"/>
          <p:nvPr/>
        </p:nvSpPr>
        <p:spPr>
          <a:xfrm>
            <a:off x="4077395" y="6136267"/>
            <a:ext cx="87766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Allcock</a:t>
            </a:r>
            <a:r>
              <a:rPr lang="en-GB" sz="1400" dirty="0"/>
              <a:t> et al., 2021. </a:t>
            </a:r>
            <a:r>
              <a:rPr lang="en-GB" sz="1400" i="1" dirty="0"/>
              <a:t>Applied Phys. Lett.</a:t>
            </a:r>
          </a:p>
          <a:p>
            <a:r>
              <a:rPr lang="en-GB" sz="1400" dirty="0"/>
              <a:t>[2]: Yang et al., 2021. </a:t>
            </a:r>
            <a:r>
              <a:rPr lang="en-GB" sz="1400" i="1" dirty="0"/>
              <a:t>ArXiv:2106.14906</a:t>
            </a:r>
            <a:r>
              <a:rPr lang="en-GB" sz="1400" dirty="0"/>
              <a:t>.</a:t>
            </a:r>
          </a:p>
          <a:p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9749D6-7DF8-4246-8CC4-E8000BE232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73" y="2672754"/>
            <a:ext cx="5524130" cy="54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9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42B08-0C54-44D9-A05E-C8BE7563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F0D4-C11E-4436-BBA7-1A9F37BE6EC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A9949-9AA4-46F3-B9E7-62E3D4B6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C0742-3A84-4292-87BD-CCB71AD2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18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AC3A39-ADA3-4AA2-ACA7-E8E4C205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Compatible with </a:t>
            </a:r>
            <a:r>
              <a:rPr lang="en-GB" dirty="0">
                <a:solidFill>
                  <a:srgbClr val="00B050"/>
                </a:solidFill>
              </a:rPr>
              <a:t>optical</a:t>
            </a:r>
            <a:r>
              <a:rPr lang="en-GB" dirty="0"/>
              <a:t>, metastable and ground level qubit</a:t>
            </a:r>
            <a:br>
              <a:rPr lang="en-GB" dirty="0"/>
            </a:br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EF557C8C-88CE-4AD9-8817-4BAA1C5EC5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1411200"/>
            <a:ext cx="5434369" cy="2863543"/>
          </a:xfr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2C8EC2F-6107-4858-8E83-D023A7238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70294"/>
              </p:ext>
            </p:extLst>
          </p:nvPr>
        </p:nvGraphicFramePr>
        <p:xfrm>
          <a:off x="298924" y="3695698"/>
          <a:ext cx="5718597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199">
                  <a:extLst>
                    <a:ext uri="{9D8B030D-6E8A-4147-A177-3AD203B41FA5}">
                      <a16:colId xmlns:a16="http://schemas.microsoft.com/office/drawing/2014/main" val="3574889463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41096899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372715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Qubit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Measured </a:t>
                      </a:r>
                    </a:p>
                    <a:p>
                      <a:r>
                        <a:rPr lang="en-GB" dirty="0"/>
                        <a:t>2-qubit Fidelity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Single Qubit Rotations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70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Optical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93.0(3)%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Quadrupole laser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471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080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841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34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42B08-0C54-44D9-A05E-C8BE7563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F0D4-C11E-4436-BBA7-1A9F37BE6EC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A9949-9AA4-46F3-B9E7-62E3D4B6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C0742-3A84-4292-87BD-CCB71AD2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19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AC3A39-ADA3-4AA2-ACA7-E8E4C205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Compatible with optical, metastable and </a:t>
            </a:r>
            <a:r>
              <a:rPr lang="en-GB" dirty="0">
                <a:solidFill>
                  <a:srgbClr val="00B050"/>
                </a:solidFill>
              </a:rPr>
              <a:t>ground level </a:t>
            </a:r>
            <a:r>
              <a:rPr lang="en-GB" dirty="0"/>
              <a:t>qubit</a:t>
            </a:r>
            <a:br>
              <a:rPr lang="en-GB" dirty="0"/>
            </a:br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EF557C8C-88CE-4AD9-8817-4BAA1C5EC5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1411200"/>
            <a:ext cx="5434369" cy="2863543"/>
          </a:xfr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2C8EC2F-6107-4858-8E83-D023A7238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353264"/>
              </p:ext>
            </p:extLst>
          </p:nvPr>
        </p:nvGraphicFramePr>
        <p:xfrm>
          <a:off x="298924" y="3695698"/>
          <a:ext cx="5718597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199">
                  <a:extLst>
                    <a:ext uri="{9D8B030D-6E8A-4147-A177-3AD203B41FA5}">
                      <a16:colId xmlns:a16="http://schemas.microsoft.com/office/drawing/2014/main" val="3574889463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41096899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372715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Qubit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Measured </a:t>
                      </a:r>
                    </a:p>
                    <a:p>
                      <a:r>
                        <a:rPr lang="en-GB" dirty="0"/>
                        <a:t>2-qubit Fidelity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Single Qubit Rotations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70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Optical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93.0(3)%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Quadrupole laser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471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413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Ground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94.9(4)%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RF antenna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372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79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55766F-F235-4303-9630-4C9AD0671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99274"/>
            <a:ext cx="11537950" cy="4210046"/>
          </a:xfrm>
        </p:spPr>
        <p:txBody>
          <a:bodyPr/>
          <a:lstStyle/>
          <a:p>
            <a:r>
              <a:rPr lang="en-GB" dirty="0"/>
              <a:t>Establish entanglement</a:t>
            </a:r>
          </a:p>
          <a:p>
            <a:r>
              <a:rPr lang="en-GB" dirty="0"/>
              <a:t>LS-gate [1], MS-gate [2] </a:t>
            </a:r>
          </a:p>
          <a:p>
            <a:r>
              <a:rPr lang="en-GB" dirty="0"/>
              <a:t>Limitations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/>
              <a:t>Interaction physics from a different angle</a:t>
            </a:r>
          </a:p>
          <a:p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FFF1C8-5B56-47B9-9DC2-6EC8127A3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C59A6-49B1-4D1E-9D63-786CAE18F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85E2DD-F241-4511-B552-C0298DE73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0563077-AEC9-422D-911C-EE78CFA69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 Picture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6F984BA-40DF-41A6-B908-3B98E4D941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925055"/>
              </p:ext>
            </p:extLst>
          </p:nvPr>
        </p:nvGraphicFramePr>
        <p:xfrm>
          <a:off x="1629123" y="3419563"/>
          <a:ext cx="81248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413">
                  <a:extLst>
                    <a:ext uri="{9D8B030D-6E8A-4147-A177-3AD203B41FA5}">
                      <a16:colId xmlns:a16="http://schemas.microsoft.com/office/drawing/2014/main" val="2597759036"/>
                    </a:ext>
                  </a:extLst>
                </a:gridCol>
                <a:gridCol w="4062413">
                  <a:extLst>
                    <a:ext uri="{9D8B030D-6E8A-4147-A177-3AD203B41FA5}">
                      <a16:colId xmlns:a16="http://schemas.microsoft.com/office/drawing/2014/main" val="528311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LS-gate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MS-gate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99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Clock qubit incompatibility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Speed 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13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Out-of-Lamb-</a:t>
                      </a:r>
                      <a:r>
                        <a:rPr lang="en-GB" dirty="0" err="1"/>
                        <a:t>Dicke</a:t>
                      </a:r>
                      <a:r>
                        <a:rPr lang="en-GB" dirty="0"/>
                        <a:t> errors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Optical phase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719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blue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σ</a:t>
                      </a:r>
                      <a:r>
                        <a:rPr lang="en-GB" baseline="-25000" dirty="0"/>
                        <a:t>x</a:t>
                      </a:r>
                      <a:r>
                        <a:rPr lang="en-GB" baseline="0" dirty="0"/>
                        <a:t> -basis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5459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F5F4CF4-6B76-48E0-9C9E-C23137A846AC}"/>
              </a:ext>
            </a:extLst>
          </p:cNvPr>
          <p:cNvSpPr txBox="1"/>
          <p:nvPr/>
        </p:nvSpPr>
        <p:spPr>
          <a:xfrm>
            <a:off x="3442428" y="6165304"/>
            <a:ext cx="8776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[1]: Ballance et al., 2016. </a:t>
            </a:r>
            <a:r>
              <a:rPr lang="en-GB" sz="1400" i="1" dirty="0"/>
              <a:t>Phys. Rev. Lett.</a:t>
            </a:r>
            <a:endParaRPr lang="en-GB" sz="1400" dirty="0"/>
          </a:p>
          <a:p>
            <a:r>
              <a:rPr lang="en-GB" sz="1400" dirty="0"/>
              <a:t>[2]: </a:t>
            </a:r>
            <a:r>
              <a:rPr lang="en-GB" sz="1400" dirty="0" err="1"/>
              <a:t>Gaebler</a:t>
            </a:r>
            <a:r>
              <a:rPr lang="en-GB" sz="1400" dirty="0"/>
              <a:t> et al., 2016. </a:t>
            </a:r>
            <a:r>
              <a:rPr lang="en-GB" sz="1400" i="1" dirty="0"/>
              <a:t>Phys. Rev. Lett.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235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42B08-0C54-44D9-A05E-C8BE7563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F0D4-C11E-4436-BBA7-1A9F37BE6EC2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A9949-9AA4-46F3-B9E7-62E3D4B6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C0742-3A84-4292-87BD-CCB71AD2C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20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AC3A39-ADA3-4AA2-ACA7-E8E4C205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Compatible with optical, </a:t>
            </a:r>
            <a:r>
              <a:rPr lang="en-GB" dirty="0">
                <a:solidFill>
                  <a:srgbClr val="00B050"/>
                </a:solidFill>
              </a:rPr>
              <a:t>metastable</a:t>
            </a:r>
            <a:r>
              <a:rPr lang="en-GB" dirty="0"/>
              <a:t> and ground level qubit</a:t>
            </a:r>
            <a:br>
              <a:rPr lang="en-GB" dirty="0"/>
            </a:br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EF557C8C-88CE-4AD9-8817-4BAA1C5EC5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1411200"/>
            <a:ext cx="5434369" cy="2863543"/>
          </a:xfr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2C8EC2F-6107-4858-8E83-D023A7238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527939"/>
              </p:ext>
            </p:extLst>
          </p:nvPr>
        </p:nvGraphicFramePr>
        <p:xfrm>
          <a:off x="298924" y="3695698"/>
          <a:ext cx="5718597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199">
                  <a:extLst>
                    <a:ext uri="{9D8B030D-6E8A-4147-A177-3AD203B41FA5}">
                      <a16:colId xmlns:a16="http://schemas.microsoft.com/office/drawing/2014/main" val="3574889463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41096899"/>
                    </a:ext>
                  </a:extLst>
                </a:gridCol>
                <a:gridCol w="1906199">
                  <a:extLst>
                    <a:ext uri="{9D8B030D-6E8A-4147-A177-3AD203B41FA5}">
                      <a16:colId xmlns:a16="http://schemas.microsoft.com/office/drawing/2014/main" val="1372715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Qubit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Measured </a:t>
                      </a:r>
                    </a:p>
                    <a:p>
                      <a:r>
                        <a:rPr lang="en-GB" dirty="0"/>
                        <a:t>2-qubit Fidelity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Single Qubit Rotations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270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Optical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93.0(3)%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Quadrupole laser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471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Metastable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85.9(5)%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RF antenna + Quadrupole laser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080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Ground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94.9(4)%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RF antenna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372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49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724A65-C52F-4F7C-8C31-3B01C4A3E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Pathway to lattice driven MS-gate</a:t>
            </a:r>
          </a:p>
          <a:p>
            <a:r>
              <a:rPr lang="en-GB" dirty="0"/>
              <a:t>Fast gate solutions</a:t>
            </a:r>
          </a:p>
          <a:p>
            <a:endParaRPr lang="en-GB" b="1" dirty="0"/>
          </a:p>
          <a:p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b="1" dirty="0" err="1"/>
              <a:t>σ</a:t>
            </a:r>
            <a:r>
              <a:rPr lang="en-GB" b="1" baseline="-25000" dirty="0" err="1"/>
              <a:t>z</a:t>
            </a:r>
            <a:r>
              <a:rPr lang="en-GB" dirty="0"/>
              <a:t>–gate on quadrupole transition</a:t>
            </a:r>
          </a:p>
          <a:p>
            <a:r>
              <a:rPr lang="de-CH" dirty="0"/>
              <a:t>Characterised </a:t>
            </a:r>
            <a:r>
              <a:rPr lang="en-GB" dirty="0"/>
              <a:t>force amplitude</a:t>
            </a:r>
          </a:p>
          <a:p>
            <a:r>
              <a:rPr lang="de-CH" dirty="0"/>
              <a:t>Compatibility with </a:t>
            </a:r>
            <a:r>
              <a:rPr lang="de-CH" i="1" dirty="0"/>
              <a:t>omg</a:t>
            </a:r>
            <a:r>
              <a:rPr lang="de-CH" dirty="0"/>
              <a:t>- and clock-qubits</a:t>
            </a:r>
          </a:p>
          <a:p>
            <a:r>
              <a:rPr lang="de-CH" dirty="0"/>
              <a:t>Fidelity mainly limited by laser phase noise</a:t>
            </a:r>
          </a:p>
          <a:p>
            <a:r>
              <a:rPr lang="de-CH" dirty="0"/>
              <a:t>Speedlimit arising from pulse shaping</a:t>
            </a:r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C02569-F8BF-4542-8BBF-4B145091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5B39A-270F-4147-A9F7-3F30EAFC1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6B15B-D2B4-4BDB-931E-6E227F35A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5917A58-1622-4EA9-94F1-702CB76C0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641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7CFF1-35DE-4520-9FAF-49BE3260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F699E-FC4F-42D3-895E-F6F07E99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B66EA-B2D9-456F-8BA5-7A07BDE44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A1CA39-A197-4E18-90BA-81B4F4477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pic>
        <p:nvPicPr>
          <p:cNvPr id="7" name="Picture 2" descr="https://lh4.googleusercontent.com/gZW0j0-7Rt-x6cr9nsO20p_kozxpLfVGApJRvqyjwxYoiUidOPpdWRnoIGhQemTW4dfqbqoHfUGcb2Zf7L-KFQ8g90Kly3B5MLlB8Lzo_GN7b1UHVQy9cNbPA_dJIVMS4IVnWpRh=s0">
            <a:extLst>
              <a:ext uri="{FF2B5EF4-FFF2-40B4-BE49-F238E27FC236}">
                <a16:creationId xmlns:a16="http://schemas.microsoft.com/office/drawing/2014/main" id="{2CEB4CDC-25B7-4EBA-8E3A-9D8A222EA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842" y="5844783"/>
            <a:ext cx="20383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olhkzcTP7iYbKkPEfbK8KiFKW11Olk0bKF15GAMopdlEN-qquGb872Z-bmBxvAcMjh9F0Tq8xeNKMr6NrrtBTCXWhTmPZF3aCvrqn0zBQmQpyMExYHsEXn-Cs81SUtBIoPW-8s95=s0">
            <a:extLst>
              <a:ext uri="{FF2B5EF4-FFF2-40B4-BE49-F238E27FC236}">
                <a16:creationId xmlns:a16="http://schemas.microsoft.com/office/drawing/2014/main" id="{D58164B2-59BB-46E3-8E8D-92613EBE4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515" y="5687620"/>
            <a:ext cx="10858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lh5.googleusercontent.com/ceoawYRR4RmnPWgs8lE6Iai_leWdsT-nCYvyK3V2iQzQK1cVK_YfZMf6-cl9c8nwimPwaBeC403FKsBk43whPhd1EmU248oQx8Rt6EUVOL0uabTmZdMtZwND0ZYUHPbUufeXWIBO=s0">
            <a:extLst>
              <a:ext uri="{FF2B5EF4-FFF2-40B4-BE49-F238E27FC236}">
                <a16:creationId xmlns:a16="http://schemas.microsoft.com/office/drawing/2014/main" id="{93928263-052B-4E17-B809-B1B023B28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214" y="5523972"/>
            <a:ext cx="1860971" cy="142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FA566F-5525-457B-9E9D-ABCE67614A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842" y="1523186"/>
            <a:ext cx="7025535" cy="3956127"/>
          </a:xfrm>
          <a:prstGeom prst="rect">
            <a:avLst/>
          </a:prstGeom>
        </p:spPr>
      </p:pic>
      <p:sp>
        <p:nvSpPr>
          <p:cNvPr id="19" name="TextBox 2">
            <a:extLst>
              <a:ext uri="{FF2B5EF4-FFF2-40B4-BE49-F238E27FC236}">
                <a16:creationId xmlns:a16="http://schemas.microsoft.com/office/drawing/2014/main" id="{6CBFFFBE-323A-99F5-F48A-88A26E1D5C56}"/>
              </a:ext>
            </a:extLst>
          </p:cNvPr>
          <p:cNvSpPr txBox="1"/>
          <p:nvPr/>
        </p:nvSpPr>
        <p:spPr>
          <a:xfrm>
            <a:off x="9271372" y="1377590"/>
            <a:ext cx="3238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Main project:</a:t>
            </a:r>
          </a:p>
          <a:p>
            <a:r>
              <a:rPr lang="en-GB" dirty="0"/>
              <a:t>Oana Bazavan</a:t>
            </a:r>
          </a:p>
          <a:p>
            <a:r>
              <a:rPr lang="en-GB" dirty="0"/>
              <a:t>Raghavendra Srinivas</a:t>
            </a:r>
          </a:p>
          <a:p>
            <a:r>
              <a:rPr lang="en-GB" dirty="0"/>
              <a:t>Mariella Minder</a:t>
            </a:r>
          </a:p>
          <a:p>
            <a:r>
              <a:rPr lang="en-GB" dirty="0"/>
              <a:t>David Lucas (PI) </a:t>
            </a:r>
          </a:p>
          <a:p>
            <a:r>
              <a:rPr lang="en-GB" dirty="0"/>
              <a:t>Chris Ballance (PI)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Useful discussions:</a:t>
            </a:r>
          </a:p>
          <a:p>
            <a:r>
              <a:rPr lang="en-GB" dirty="0"/>
              <a:t>Gabriel Araneda</a:t>
            </a:r>
          </a:p>
          <a:p>
            <a:r>
              <a:rPr lang="en-GB" dirty="0"/>
              <a:t>Marius Weber</a:t>
            </a:r>
          </a:p>
          <a:p>
            <a:endParaRPr lang="en-GB" dirty="0"/>
          </a:p>
          <a:p>
            <a:r>
              <a:rPr lang="en-GB" b="1" dirty="0"/>
              <a:t>Helped with the hardware and software:</a:t>
            </a:r>
          </a:p>
          <a:p>
            <a:r>
              <a:rPr lang="en-GB" dirty="0"/>
              <a:t>Peter </a:t>
            </a:r>
            <a:r>
              <a:rPr lang="en-GB" dirty="0" err="1"/>
              <a:t>Drmota</a:t>
            </a:r>
            <a:r>
              <a:rPr lang="en-GB" dirty="0"/>
              <a:t> </a:t>
            </a:r>
          </a:p>
          <a:p>
            <a:r>
              <a:rPr lang="en-GB" dirty="0"/>
              <a:t>David </a:t>
            </a:r>
            <a:r>
              <a:rPr lang="en-GB" dirty="0" err="1"/>
              <a:t>Nadlinger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605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BDDA26-4B7C-4FA1-B7EF-F524F908B5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Power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4F633-4EDA-4748-9F7A-534CAD1D74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Phase</a:t>
            </a:r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Discuss resulting parity phase jittering</a:t>
            </a:r>
          </a:p>
          <a:p>
            <a:r>
              <a:rPr lang="de-CH" dirty="0"/>
              <a:t>Impact and Resolutions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EDB79-B8D2-4244-8057-2B9D09C9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85F22-6E6F-46ED-8C98-C83ADA97045E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9268A-3101-447C-B590-ECD14FB6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E9BE2-C5C2-4894-91EF-1C735F15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23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CA7A9A-A33A-431E-9DFB-02157A180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Experimental Parameter Uncertainties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33FA88-4DB0-4817-9040-966FBCF25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16" y="2543394"/>
            <a:ext cx="6326921" cy="11736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C70C6C-94E4-418A-93BC-98213AE5C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565" y="2439452"/>
            <a:ext cx="5793615" cy="57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9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49DA34C-9FDB-4D75-A18A-062D0710D4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446" y="2420888"/>
            <a:ext cx="5642296" cy="3419574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F00-88D2-4320-A507-22FE75372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F2873-CC65-46B9-A195-572164789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422D09-4805-43EE-A172-4B81A306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EFD988-239C-417D-A6A2-A8209A7C6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Metastable Single Qubit Rotations - Dressing</a:t>
            </a: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3665435A-D6A2-4332-9CCC-FED5E4824F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9" y="2574042"/>
            <a:ext cx="5312089" cy="3113266"/>
          </a:xfr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99515E1-2CDE-4318-B809-AB510E7F6BE8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6597675" y="4941168"/>
            <a:ext cx="1728192" cy="764094"/>
          </a:xfrm>
          <a:prstGeom prst="straightConnector1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FFB5C8-F44D-444D-B6CB-8DA276690934}"/>
              </a:ext>
            </a:extLst>
          </p:cNvPr>
          <p:cNvSpPr txBox="1"/>
          <p:nvPr/>
        </p:nvSpPr>
        <p:spPr>
          <a:xfrm>
            <a:off x="5270228" y="5705262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|</a:t>
            </a:r>
            <a:r>
              <a:rPr lang="en-GB" dirty="0" err="1"/>
              <a:t>m</a:t>
            </a:r>
            <a:r>
              <a:rPr lang="en-GB" baseline="-25000" dirty="0" err="1"/>
              <a:t>j</a:t>
            </a:r>
            <a:r>
              <a:rPr lang="en-GB" dirty="0"/>
              <a:t>= -5/2&gt; </a:t>
            </a:r>
            <a:r>
              <a:rPr lang="en-GB" dirty="0">
                <a:sym typeface="Wingdings" panose="05000000000000000000" pitchFamily="2" charset="2"/>
              </a:rPr>
              <a:t> </a:t>
            </a:r>
            <a:r>
              <a:rPr lang="en-GB" dirty="0"/>
              <a:t>|</a:t>
            </a:r>
            <a:r>
              <a:rPr lang="en-GB" dirty="0" err="1"/>
              <a:t>m</a:t>
            </a:r>
            <a:r>
              <a:rPr lang="en-GB" baseline="-25000" dirty="0" err="1"/>
              <a:t>j</a:t>
            </a:r>
            <a:r>
              <a:rPr lang="en-GB" dirty="0"/>
              <a:t>= -3/2&gt;</a:t>
            </a:r>
            <a:r>
              <a:rPr lang="en-GB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B56E8A-C478-43B7-8447-416E28BAD31E}"/>
              </a:ext>
            </a:extLst>
          </p:cNvPr>
          <p:cNvSpPr txBox="1"/>
          <p:nvPr/>
        </p:nvSpPr>
        <p:spPr>
          <a:xfrm>
            <a:off x="9133501" y="2119156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|</a:t>
            </a:r>
            <a:r>
              <a:rPr lang="en-GB" dirty="0" err="1"/>
              <a:t>m</a:t>
            </a:r>
            <a:r>
              <a:rPr lang="en-GB" baseline="-25000" dirty="0" err="1"/>
              <a:t>j</a:t>
            </a:r>
            <a:r>
              <a:rPr lang="en-GB" dirty="0"/>
              <a:t>= -3/2&gt; </a:t>
            </a:r>
            <a:r>
              <a:rPr lang="en-GB" dirty="0">
                <a:sym typeface="Wingdings" panose="05000000000000000000" pitchFamily="2" charset="2"/>
              </a:rPr>
              <a:t> </a:t>
            </a:r>
            <a:r>
              <a:rPr lang="en-GB" dirty="0"/>
              <a:t>|</a:t>
            </a:r>
            <a:r>
              <a:rPr lang="en-GB" dirty="0" err="1"/>
              <a:t>m</a:t>
            </a:r>
            <a:r>
              <a:rPr lang="en-GB" baseline="-25000" dirty="0" err="1"/>
              <a:t>j</a:t>
            </a:r>
            <a:r>
              <a:rPr lang="en-GB" dirty="0"/>
              <a:t>= -1/2&gt;</a:t>
            </a:r>
            <a:r>
              <a:rPr lang="en-GB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CFE381-CD83-4D8C-B06C-963B38E68150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9550004" y="2488488"/>
            <a:ext cx="910944" cy="1642187"/>
          </a:xfrm>
          <a:prstGeom prst="straightConnector1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E52F0FF-5A22-4E0A-B8A9-F00EAA37495E}"/>
              </a:ext>
            </a:extLst>
          </p:cNvPr>
          <p:cNvSpPr txBox="1"/>
          <p:nvPr/>
        </p:nvSpPr>
        <p:spPr>
          <a:xfrm>
            <a:off x="11006634" y="540353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+245 MHz</a:t>
            </a:r>
          </a:p>
        </p:txBody>
      </p:sp>
    </p:spTree>
    <p:extLst>
      <p:ext uri="{BB962C8B-B14F-4D97-AF65-F5344CB8AC3E}">
        <p14:creationId xmlns:p14="http://schemas.microsoft.com/office/powerpoint/2010/main" val="3302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C1DDDC-8B19-4320-AFBB-2B0758C7D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Part I: Standing-Wave </a:t>
            </a:r>
            <a:r>
              <a:rPr lang="en-GB" dirty="0" err="1"/>
              <a:t>Mølmer</a:t>
            </a:r>
            <a:r>
              <a:rPr lang="en-GB" dirty="0"/>
              <a:t>–</a:t>
            </a:r>
            <a:r>
              <a:rPr lang="en-GB" dirty="0" err="1"/>
              <a:t>Sørensen</a:t>
            </a:r>
            <a:r>
              <a:rPr lang="en-GB" dirty="0"/>
              <a:t> (MS) in Non-adiabatic regime</a:t>
            </a:r>
          </a:p>
          <a:p>
            <a:pPr lvl="1"/>
            <a:r>
              <a:rPr lang="en-GB" dirty="0"/>
              <a:t>Getting rid of the carrier coupling</a:t>
            </a:r>
          </a:p>
          <a:p>
            <a:endParaRPr lang="en-GB" dirty="0"/>
          </a:p>
          <a:p>
            <a:r>
              <a:rPr lang="en-GB" dirty="0"/>
              <a:t>Part II: novel </a:t>
            </a:r>
            <a:r>
              <a:rPr lang="en-GB" dirty="0" err="1"/>
              <a:t>σ</a:t>
            </a:r>
            <a:r>
              <a:rPr lang="en-GB" baseline="-25000" dirty="0" err="1"/>
              <a:t>z</a:t>
            </a:r>
            <a:r>
              <a:rPr lang="en-GB" dirty="0" err="1"/>
              <a:t>σ</a:t>
            </a:r>
            <a:r>
              <a:rPr lang="en-GB" baseline="-25000" dirty="0" err="1"/>
              <a:t>z</a:t>
            </a:r>
            <a:r>
              <a:rPr lang="en-GB" dirty="0"/>
              <a:t> – spin dependent force</a:t>
            </a:r>
          </a:p>
          <a:p>
            <a:pPr lvl="1"/>
            <a:r>
              <a:rPr lang="en-GB" dirty="0"/>
              <a:t>Using the carrier coupling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161F4F-A2C6-4EE0-B3E2-C4D3B89D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BA39CF-B6EB-45C0-8C87-845798B56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5DF08-C354-408A-A99E-52359BC0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490E82A-BED4-41EC-B2D2-03ED64C5B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4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4619129-7B32-46F3-88D8-5955AA163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850" y="2547652"/>
            <a:ext cx="11537949" cy="1673412"/>
          </a:xfrm>
        </p:spPr>
        <p:txBody>
          <a:bodyPr/>
          <a:lstStyle/>
          <a:p>
            <a:r>
              <a:rPr lang="en-GB" sz="1599" dirty="0"/>
              <a:t>Sebastian Saner</a:t>
            </a:r>
            <a:r>
              <a:rPr lang="en-GB" sz="1599" baseline="30000" dirty="0"/>
              <a:t>1</a:t>
            </a:r>
            <a:r>
              <a:rPr lang="en-GB" sz="1599" dirty="0"/>
              <a:t>, Oana Bazavan, </a:t>
            </a:r>
            <a:r>
              <a:rPr lang="en-GB" sz="1600" dirty="0"/>
              <a:t>Raghavendra Srinivas</a:t>
            </a:r>
            <a:r>
              <a:rPr lang="en-GB" sz="1599" dirty="0"/>
              <a:t>, Mariella Minder, Amy Hughes, David Lucas and Chris Ballance </a:t>
            </a:r>
          </a:p>
          <a:p>
            <a:endParaRPr lang="en-GB" sz="1599" dirty="0"/>
          </a:p>
          <a:p>
            <a:r>
              <a:rPr lang="en-GB" sz="1600" dirty="0"/>
              <a:t>Ion Trap Quantum Computing Group</a:t>
            </a:r>
            <a:endParaRPr lang="en-GB" sz="1599" dirty="0"/>
          </a:p>
          <a:p>
            <a:endParaRPr lang="de-CH" sz="1600" dirty="0"/>
          </a:p>
          <a:p>
            <a:r>
              <a:rPr lang="de-CH" sz="1600" dirty="0"/>
              <a:t>ECCTI - </a:t>
            </a:r>
            <a:r>
              <a:rPr lang="en-GB" sz="1600" dirty="0"/>
              <a:t>Quantum Information &amp; Computing</a:t>
            </a:r>
            <a:r>
              <a:rPr lang="de-CH" sz="1600" dirty="0"/>
              <a:t>, June 2022</a:t>
            </a:r>
            <a:endParaRPr lang="en-GB" sz="1600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5C3667-FBFE-4FED-810C-8158C6E0F7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0" y="1412776"/>
            <a:ext cx="11537949" cy="1152128"/>
          </a:xfrm>
        </p:spPr>
        <p:txBody>
          <a:bodyPr>
            <a:normAutofit/>
          </a:bodyPr>
          <a:lstStyle/>
          <a:p>
            <a:r>
              <a:rPr lang="en-GB" dirty="0"/>
              <a:t>Carrier Coupling is welcome or not, it depends!</a:t>
            </a:r>
            <a:endParaRPr lang="en-GB" b="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1517C0F-A1D5-49E5-BFC6-B4A2CC94A9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6107" y="3004027"/>
            <a:ext cx="1159024" cy="1159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93BEE9-F889-41C5-AB41-B46D946BCBBC}"/>
              </a:ext>
            </a:extLst>
          </p:cNvPr>
          <p:cNvSpPr txBox="1"/>
          <p:nvPr/>
        </p:nvSpPr>
        <p:spPr>
          <a:xfrm>
            <a:off x="410971" y="6249911"/>
            <a:ext cx="412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[1]: sebastian.saner@physics.ox.ac.uk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409622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DCE58E-F275-474E-B863-538D5735D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/>
              <a:t>Geometric phase gate</a:t>
            </a:r>
          </a:p>
          <a:p>
            <a:r>
              <a:rPr lang="en-GB" dirty="0" err="1"/>
              <a:t>Mølmer</a:t>
            </a:r>
            <a:r>
              <a:rPr lang="en-GB" dirty="0"/>
              <a:t>–</a:t>
            </a:r>
            <a:r>
              <a:rPr lang="en-GB" dirty="0" err="1"/>
              <a:t>Sørensen</a:t>
            </a:r>
            <a:r>
              <a:rPr lang="en-GB" dirty="0"/>
              <a:t> (MS)-gate [1,2]</a:t>
            </a:r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B4F89B-7E75-46C6-86BB-8F5D0C602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46C0-F5CE-4DBB-8D6B-77A4DDB40E50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1408D3-E9E8-42B5-8650-E7794C5D0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61CC3F6-00C9-42DC-99E2-B44AE183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Generating Entanglement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B25008-CC63-4C3F-9F43-D49F2099B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0F92B4-1719-4765-8FA1-E050829DE9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1" b="50587"/>
          <a:stretch/>
        </p:blipFill>
        <p:spPr>
          <a:xfrm>
            <a:off x="2078350" y="4869160"/>
            <a:ext cx="7039605" cy="646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4F3FF9-0E6F-4D4A-AD90-A5C6D16FD80F}"/>
              </a:ext>
            </a:extLst>
          </p:cNvPr>
          <p:cNvSpPr txBox="1"/>
          <p:nvPr/>
        </p:nvSpPr>
        <p:spPr>
          <a:xfrm>
            <a:off x="3440610" y="6092999"/>
            <a:ext cx="8776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[1]: </a:t>
            </a:r>
            <a:r>
              <a:rPr lang="en-GB" sz="1400" dirty="0" err="1"/>
              <a:t>Sørensen</a:t>
            </a:r>
            <a:r>
              <a:rPr lang="en-GB" sz="1400" dirty="0"/>
              <a:t> et al., 2000. </a:t>
            </a:r>
            <a:r>
              <a:rPr lang="en-GB" sz="1400" i="1" dirty="0"/>
              <a:t>Phys. Rev. A</a:t>
            </a:r>
          </a:p>
          <a:p>
            <a:r>
              <a:rPr lang="en-GB" sz="1400" dirty="0"/>
              <a:t>[2]: </a:t>
            </a:r>
            <a:r>
              <a:rPr lang="en-GB" sz="1400" dirty="0" err="1"/>
              <a:t>Roos</a:t>
            </a:r>
            <a:r>
              <a:rPr lang="en-GB" sz="1400" dirty="0"/>
              <a:t> et al., 2008. </a:t>
            </a:r>
            <a:r>
              <a:rPr lang="en-GB" sz="1400" i="1" dirty="0"/>
              <a:t>New Journal of Physics</a:t>
            </a: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351EF8-24CC-4D17-BA4E-8A89963C22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579" y="836712"/>
            <a:ext cx="5270052" cy="401013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3FACE38-10FF-4831-A44B-D18D6CC465E0}"/>
              </a:ext>
            </a:extLst>
          </p:cNvPr>
          <p:cNvSpPr/>
          <p:nvPr/>
        </p:nvSpPr>
        <p:spPr>
          <a:xfrm>
            <a:off x="3645348" y="4860148"/>
            <a:ext cx="1512168" cy="626286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0FB365-EE45-40C4-8F5E-4AF9EF94AAC4}"/>
              </a:ext>
            </a:extLst>
          </p:cNvPr>
          <p:cNvSpPr txBox="1"/>
          <p:nvPr/>
        </p:nvSpPr>
        <p:spPr>
          <a:xfrm>
            <a:off x="3385769" y="559444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Spin-Dependence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9BB417D-0B3C-413D-A4AE-5BCE62CB8052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4401432" y="5486434"/>
            <a:ext cx="0" cy="10801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DD2A084-0DD4-4900-940E-BAD946D3C65F}"/>
              </a:ext>
            </a:extLst>
          </p:cNvPr>
          <p:cNvSpPr/>
          <p:nvPr/>
        </p:nvSpPr>
        <p:spPr>
          <a:xfrm>
            <a:off x="5178129" y="4860148"/>
            <a:ext cx="864096" cy="626286"/>
          </a:xfrm>
          <a:prstGeom prst="rect">
            <a:avLst/>
          </a:prstGeom>
          <a:solidFill>
            <a:schemeClr val="accent4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4209FE-83E0-495C-8A13-24687815BE4A}"/>
              </a:ext>
            </a:extLst>
          </p:cNvPr>
          <p:cNvSpPr txBox="1"/>
          <p:nvPr/>
        </p:nvSpPr>
        <p:spPr>
          <a:xfrm>
            <a:off x="4985647" y="438280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Oscillation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53D777-8852-4740-AF2B-85FCDF3BEAA5}"/>
              </a:ext>
            </a:extLst>
          </p:cNvPr>
          <p:cNvCxnSpPr>
            <a:cxnSpLocks/>
            <a:stCxn id="16" idx="2"/>
            <a:endCxn id="15" idx="0"/>
          </p:cNvCxnSpPr>
          <p:nvPr/>
        </p:nvCxnSpPr>
        <p:spPr>
          <a:xfrm>
            <a:off x="5610177" y="4752136"/>
            <a:ext cx="0" cy="10801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DC98E1C-F3CC-4AE8-A910-0389137A64A7}"/>
              </a:ext>
            </a:extLst>
          </p:cNvPr>
          <p:cNvSpPr/>
          <p:nvPr/>
        </p:nvSpPr>
        <p:spPr>
          <a:xfrm>
            <a:off x="6059484" y="4860148"/>
            <a:ext cx="2050359" cy="626286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63A031-29E3-4EB8-B72A-6BF3371A35DC}"/>
              </a:ext>
            </a:extLst>
          </p:cNvPr>
          <p:cNvSpPr txBox="1"/>
          <p:nvPr/>
        </p:nvSpPr>
        <p:spPr>
          <a:xfrm>
            <a:off x="5748400" y="562128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Motional Mode Coupling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2BC4ED-4813-4C8F-99B2-71D86C99565D}"/>
              </a:ext>
            </a:extLst>
          </p:cNvPr>
          <p:cNvCxnSpPr>
            <a:cxnSpLocks/>
            <a:stCxn id="22" idx="0"/>
            <a:endCxn id="21" idx="2"/>
          </p:cNvCxnSpPr>
          <p:nvPr/>
        </p:nvCxnSpPr>
        <p:spPr>
          <a:xfrm flipV="1">
            <a:off x="7084663" y="5486434"/>
            <a:ext cx="1" cy="134852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617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3F0BFAE-7A60-4199-8770-6CDE4AA77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083" y="2887750"/>
            <a:ext cx="9143388" cy="85288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C8396E-8B99-48AB-9704-4F5D833A8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5D548-160B-4464-8F65-70B7EF12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0D5BE-9FB6-4893-8320-BD9805B2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DC6DAA-B288-43B9-8A5F-5B64CCCA0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Challenges</a:t>
            </a:r>
            <a:endParaRPr lang="en-GB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93EDBA4-D1C2-4FD0-AF59-45ED039675E9}"/>
              </a:ext>
            </a:extLst>
          </p:cNvPr>
          <p:cNvSpPr/>
          <p:nvPr/>
        </p:nvSpPr>
        <p:spPr>
          <a:xfrm>
            <a:off x="5157515" y="2949292"/>
            <a:ext cx="563152" cy="623723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6C43503-1F93-4CBC-9F7D-34AF377B2D9D}"/>
              </a:ext>
            </a:extLst>
          </p:cNvPr>
          <p:cNvSpPr/>
          <p:nvPr/>
        </p:nvSpPr>
        <p:spPr>
          <a:xfrm>
            <a:off x="6021611" y="2966290"/>
            <a:ext cx="4176464" cy="623723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2E4A89-9E13-4131-AC78-239B4BE5648F}"/>
              </a:ext>
            </a:extLst>
          </p:cNvPr>
          <p:cNvSpPr txBox="1"/>
          <p:nvPr/>
        </p:nvSpPr>
        <p:spPr>
          <a:xfrm>
            <a:off x="4672632" y="208651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Carrier term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27CF74A-C401-49D7-81B7-4B212414B9E7}"/>
              </a:ext>
            </a:extLst>
          </p:cNvPr>
          <p:cNvCxnSpPr>
            <a:cxnSpLocks/>
            <a:stCxn id="51" idx="2"/>
            <a:endCxn id="49" idx="0"/>
          </p:cNvCxnSpPr>
          <p:nvPr/>
        </p:nvCxnSpPr>
        <p:spPr>
          <a:xfrm flipH="1">
            <a:off x="5439091" y="2486626"/>
            <a:ext cx="61633" cy="462666"/>
          </a:xfrm>
          <a:prstGeom prst="straightConnector1">
            <a:avLst/>
          </a:prstGeom>
          <a:ln w="22225" cap="sq">
            <a:solidFill>
              <a:srgbClr val="FF9E9E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3DFF61A-FAF0-4C4C-BEC6-A5411F10949E}"/>
              </a:ext>
            </a:extLst>
          </p:cNvPr>
          <p:cNvSpPr txBox="1"/>
          <p:nvPr/>
        </p:nvSpPr>
        <p:spPr>
          <a:xfrm>
            <a:off x="6726868" y="2086516"/>
            <a:ext cx="2906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/>
              <a:t>σ</a:t>
            </a:r>
            <a:r>
              <a:rPr lang="en-GB" sz="2000" baseline="-25000" dirty="0" err="1"/>
              <a:t>x</a:t>
            </a:r>
            <a:r>
              <a:rPr lang="en-GB" sz="2000" dirty="0"/>
              <a:t> spin-dependent force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CB266A9-6CDD-4EA2-B8DF-1D3564B7869D}"/>
              </a:ext>
            </a:extLst>
          </p:cNvPr>
          <p:cNvCxnSpPr>
            <a:cxnSpLocks/>
            <a:stCxn id="53" idx="2"/>
            <a:endCxn id="50" idx="0"/>
          </p:cNvCxnSpPr>
          <p:nvPr/>
        </p:nvCxnSpPr>
        <p:spPr>
          <a:xfrm flipH="1">
            <a:off x="8109843" y="2486626"/>
            <a:ext cx="70308" cy="479664"/>
          </a:xfrm>
          <a:prstGeom prst="straightConnector1">
            <a:avLst/>
          </a:prstGeom>
          <a:ln w="22225" cap="sq">
            <a:solidFill>
              <a:srgbClr val="FFC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40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01E6C2-7B3B-427A-BE61-A47C7AB7EA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97" y="2649945"/>
            <a:ext cx="5541210" cy="335831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4023C2-DEFE-45E7-B55A-5D32A9A18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24064"/>
            <a:ext cx="7497961" cy="4210046"/>
          </a:xfrm>
        </p:spPr>
        <p:txBody>
          <a:bodyPr/>
          <a:lstStyle/>
          <a:p>
            <a:r>
              <a:rPr lang="de-CH" dirty="0">
                <a:sym typeface="Wingdings" panose="05000000000000000000" pitchFamily="2" charset="2"/>
              </a:rPr>
              <a:t>«Bichromatic Interaction Picture»</a:t>
            </a:r>
            <a:endParaRPr lang="en-GB" dirty="0"/>
          </a:p>
          <a:p>
            <a:r>
              <a:rPr lang="de-CH" dirty="0"/>
              <a:t>Transition smoothly into interaction hamiltonian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 stays eignestate of intermediate system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 acquire geometric phase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 return to original eigenstate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happy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27D72-1809-4B4C-969A-F1564ED0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8205E-03FF-47FF-A12B-4EBADDD1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Sebastian Saner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F8F0A-6B28-4507-AD2A-CFD2E742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9699D6-80EF-42FD-9D52-977E035E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Bichromatic Interaction Picture - Adiabatic Theorem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94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A3363-37D7-483B-9205-8DCEE890F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24064"/>
            <a:ext cx="11537950" cy="4210046"/>
          </a:xfrm>
        </p:spPr>
        <p:txBody>
          <a:bodyPr/>
          <a:lstStyle/>
          <a:p>
            <a:r>
              <a:rPr lang="de-CH" dirty="0"/>
              <a:t>Counter-propagating beam</a:t>
            </a:r>
          </a:p>
          <a:p>
            <a:r>
              <a:rPr lang="de-CH" dirty="0"/>
              <a:t>Optical lattice</a:t>
            </a:r>
          </a:p>
          <a:p>
            <a:r>
              <a:rPr lang="de-CH" dirty="0"/>
              <a:t>Destructive / Constructive Interference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AD67C4-F929-48BF-BC12-B8E9B338D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7C7A-DA9F-47E8-9D8C-886D33CA5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22B93-46A4-4C0A-8341-5E16A170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BDAEB1-AD46-4C46-A7FB-205796AC5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Ion-Lattice Interaction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B15879-E0AF-4A73-B756-3CD95817A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3" y="3212977"/>
            <a:ext cx="7801756" cy="6924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98B64B-34D5-4ACA-86F8-167D29891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39" y="4458494"/>
            <a:ext cx="3653363" cy="1979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12AC6B-9DD6-4984-96CA-1536C79D99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72" y="4327813"/>
            <a:ext cx="3653363" cy="197999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2017B5-E1D3-4F0B-A274-F463250FCC9C}"/>
              </a:ext>
            </a:extLst>
          </p:cNvPr>
          <p:cNvSpPr txBox="1"/>
          <p:nvPr/>
        </p:nvSpPr>
        <p:spPr>
          <a:xfrm>
            <a:off x="6482730" y="626861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Sideband coupling maximal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1B4FAF-C18B-49CD-8A3A-756BF93FFD67}"/>
              </a:ext>
            </a:extLst>
          </p:cNvPr>
          <p:cNvSpPr txBox="1"/>
          <p:nvPr/>
        </p:nvSpPr>
        <p:spPr>
          <a:xfrm>
            <a:off x="1255049" y="6399297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Carrier coupling maximal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3593E8-4F8A-4762-86C0-A8A4EFEB6B8C}"/>
              </a:ext>
            </a:extLst>
          </p:cNvPr>
          <p:cNvCxnSpPr>
            <a:cxnSpLocks/>
          </p:cNvCxnSpPr>
          <p:nvPr/>
        </p:nvCxnSpPr>
        <p:spPr>
          <a:xfrm flipH="1">
            <a:off x="3141291" y="3859615"/>
            <a:ext cx="2169412" cy="39553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FA866-9C94-4E85-9137-2FBA6D7D5E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417" y="4112884"/>
            <a:ext cx="1355874" cy="41719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59B1E4-7BEE-4906-B97E-5C43F80CE696}"/>
              </a:ext>
            </a:extLst>
          </p:cNvPr>
          <p:cNvCxnSpPr>
            <a:cxnSpLocks/>
          </p:cNvCxnSpPr>
          <p:nvPr/>
        </p:nvCxnSpPr>
        <p:spPr>
          <a:xfrm>
            <a:off x="5310703" y="3859615"/>
            <a:ext cx="1935044" cy="394496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46B08E11-3A81-4129-8458-06EBF27A56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927" y="3979084"/>
            <a:ext cx="3257592" cy="52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4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786E121-140A-4453-9CB7-DC0C599E03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275" y="1279670"/>
            <a:ext cx="7276944" cy="441026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8E270B-6EF5-4038-85F1-A6EF0EB88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3E7-BC00-493E-A14E-AD564ADD2D27}" type="datetime1">
              <a:rPr lang="en-GB" smtClean="0"/>
              <a:t>26/06/2022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85071-CEFE-4999-BE80-77E8870F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Sebastian Saner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00D35A-1AC3-4997-A345-41EE94F8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6CBB346-6F1B-4323-B06F-47396623C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Two-qubit Fidelity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4B047B-54EA-4CE7-ADC3-E2F271F36796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4196049" y="2930267"/>
            <a:ext cx="2905682" cy="1616238"/>
          </a:xfrm>
          <a:prstGeom prst="straightConnector1">
            <a:avLst/>
          </a:prstGeom>
          <a:ln w="1905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89187CD-02E8-4B7D-B882-B7E336A528B9}"/>
              </a:ext>
            </a:extLst>
          </p:cNvPr>
          <p:cNvSpPr txBox="1"/>
          <p:nvPr/>
        </p:nvSpPr>
        <p:spPr>
          <a:xfrm>
            <a:off x="1728707" y="436183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Conventional MS-gate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18A1F8-9E39-4805-82FF-B2E4DBAF16E3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327089" y="5040564"/>
            <a:ext cx="974442" cy="369332"/>
          </a:xfrm>
          <a:prstGeom prst="straightConnector1">
            <a:avLst/>
          </a:prstGeom>
          <a:ln w="1905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90B0CC3-3FB2-4065-B85B-9A5B8EE5A03B}"/>
              </a:ext>
            </a:extLst>
          </p:cNvPr>
          <p:cNvSpPr txBox="1"/>
          <p:nvPr/>
        </p:nvSpPr>
        <p:spPr>
          <a:xfrm>
            <a:off x="1637507" y="5225230"/>
            <a:ext cx="268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Standing-Wave MS-gate</a:t>
            </a:r>
          </a:p>
        </p:txBody>
      </p:sp>
    </p:spTree>
    <p:extLst>
      <p:ext uri="{BB962C8B-B14F-4D97-AF65-F5344CB8AC3E}">
        <p14:creationId xmlns:p14="http://schemas.microsoft.com/office/powerpoint/2010/main" val="40561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eth_praesentation_16zu9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64D1C8CD-59E1-4AD6-B9C8-C416C17EB728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16zu9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241A6245-5540-463B-8EA5-1DDFD5C9602B}"/>
    </a:ext>
  </a:extLst>
</a:theme>
</file>

<file path=ppt/theme/theme3.xml><?xml version="1.0" encoding="utf-8"?>
<a:theme xmlns:a="http://schemas.openxmlformats.org/drawingml/2006/main" name="eth_praesentation_16zu9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B2338579-9ADF-4E43-B8FE-759B527757C3}"/>
    </a:ext>
  </a:extLst>
</a:theme>
</file>

<file path=ppt/theme/theme4.xml><?xml version="1.0" encoding="utf-8"?>
<a:theme xmlns:a="http://schemas.openxmlformats.org/drawingml/2006/main" name="eth_praesentation_16zu9_ETH4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23ED9603-5B15-41A1-BE44-9A3C2CD974AC}"/>
    </a:ext>
  </a:extLst>
</a:theme>
</file>

<file path=ppt/theme/theme5.xml><?xml version="1.0" encoding="utf-8"?>
<a:theme xmlns:a="http://schemas.openxmlformats.org/drawingml/2006/main" name="eth_praesentation_16zu9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8A263CB6-34BC-4FA4-864E-847A5D8982B3}"/>
    </a:ext>
  </a:extLst>
</a:theme>
</file>

<file path=ppt/theme/theme6.xml><?xml version="1.0" encoding="utf-8"?>
<a:theme xmlns:a="http://schemas.openxmlformats.org/drawingml/2006/main" name="eth_praesentation_16zu9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F2DA5B98-33E3-47FC-9E70-D8C86697A73D}"/>
    </a:ext>
  </a:extLst>
</a:theme>
</file>

<file path=ppt/theme/theme7.xml><?xml version="1.0" encoding="utf-8"?>
<a:theme xmlns:a="http://schemas.openxmlformats.org/drawingml/2006/main" name="eth_praesentation_16zu9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3E916FB1-870E-41E3-AA27-60E7664CA607}"/>
    </a:ext>
  </a:extLst>
</a:theme>
</file>

<file path=ppt/theme/theme8.xml><?xml version="1.0" encoding="utf-8"?>
<a:theme xmlns:a="http://schemas.openxmlformats.org/drawingml/2006/main" name="eth_praesentation_16zu9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BBE22149-8188-46CE-9306-3D7BD718C90A}"/>
    </a:ext>
  </a:extLst>
</a:theme>
</file>

<file path=ppt/theme/theme9.xml><?xml version="1.0" encoding="utf-8"?>
<a:theme xmlns:a="http://schemas.openxmlformats.org/drawingml/2006/main" name="eth_praesentation_16zu9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boson_hopping.potx" id="{18CA7B58-31DA-4099-976B-AEFFCBE463F2}" vid="{B930D206-46BF-4804-9EE6-D60502ED1514}"/>
    </a:ext>
  </a:extLst>
</a:theme>
</file>

<file path=ppt/theme/themeOverride1.xml><?xml version="1.0" encoding="utf-8"?>
<a:themeOverride xmlns:a="http://schemas.openxmlformats.org/drawingml/2006/main">
  <a:clrScheme name="ETH 1 - Externe Kommunikation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1F407A"/>
    </a:accent1>
    <a:accent2>
      <a:srgbClr val="435F8F"/>
    </a:accent2>
    <a:accent3>
      <a:srgbClr val="677DA5"/>
    </a:accent3>
    <a:accent4>
      <a:srgbClr val="8B9CBA"/>
    </a:accent4>
    <a:accent5>
      <a:srgbClr val="AEBACF"/>
    </a:accent5>
    <a:accent6>
      <a:srgbClr val="D2D9E4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boson_hopping</Template>
  <TotalTime>15269</TotalTime>
  <Words>991</Words>
  <Application>Microsoft Office PowerPoint</Application>
  <PresentationFormat>Custom</PresentationFormat>
  <Paragraphs>267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Wingdings</vt:lpstr>
      <vt:lpstr>eth_praesentation_16zu9_ETH1</vt:lpstr>
      <vt:lpstr>eth_praesentation_16zu9_ETH2</vt:lpstr>
      <vt:lpstr>eth_praesentation_16zu9_ETH3</vt:lpstr>
      <vt:lpstr>eth_praesentation_16zu9_ETH4</vt:lpstr>
      <vt:lpstr>eth_praesentation_16zu9_ETH5</vt:lpstr>
      <vt:lpstr>eth_praesentation_16zu9_ETH6</vt:lpstr>
      <vt:lpstr>eth_praesentation_16zu9_ETH7</vt:lpstr>
      <vt:lpstr>eth_praesentation_16zu9_ETH8</vt:lpstr>
      <vt:lpstr>eth_praesentation_16zu9_ETH9</vt:lpstr>
      <vt:lpstr>Standing-Wave Mølmer–Sørensen Gate in the Adiabatic and Non-Adiabatic Regime</vt:lpstr>
      <vt:lpstr>Big Picture</vt:lpstr>
      <vt:lpstr>PowerPoint Presentation</vt:lpstr>
      <vt:lpstr>Carrier Coupling is welcome or not, it depends!</vt:lpstr>
      <vt:lpstr>Generating Entanglement</vt:lpstr>
      <vt:lpstr>Challenges</vt:lpstr>
      <vt:lpstr>Bichromatic Interaction Picture - Adiabatic Theorem</vt:lpstr>
      <vt:lpstr>Ion-Lattice Interaction</vt:lpstr>
      <vt:lpstr>Two-qubit Fidelity</vt:lpstr>
      <vt:lpstr>Generate Entanglement in 5 - Ion Crystal</vt:lpstr>
      <vt:lpstr>Part II: σzσz – spin dependent force</vt:lpstr>
      <vt:lpstr>Bichromatic Hamiltonian</vt:lpstr>
      <vt:lpstr>Bichromatic Hamiltonian</vt:lpstr>
      <vt:lpstr>Experimental setup</vt:lpstr>
      <vt:lpstr>Spin-dependent force properties – σz basis</vt:lpstr>
      <vt:lpstr>Spin-dependent force properties – Magnitude</vt:lpstr>
      <vt:lpstr>Two-qubit gates - Compatible with optical, metastable and ground level qubit </vt:lpstr>
      <vt:lpstr>Compatible with optical, metastable and ground level qubit </vt:lpstr>
      <vt:lpstr>Compatible with optical, metastable and ground level qubit </vt:lpstr>
      <vt:lpstr>Compatible with optical, metastable and ground level qubit </vt:lpstr>
      <vt:lpstr>Summary</vt:lpstr>
      <vt:lpstr>Thank you</vt:lpstr>
      <vt:lpstr>Experimental Parameter Uncertainties</vt:lpstr>
      <vt:lpstr>Metastable Single Qubit Rotations - Dressing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of Hopping and Blockade of Bosons in a Trapped Ion Spin Chain</dc:title>
  <dc:creator>Sebastian Saner</dc:creator>
  <cp:lastModifiedBy>Sebastian Saner</cp:lastModifiedBy>
  <cp:revision>361</cp:revision>
  <cp:lastPrinted>2013-06-08T11:22:51Z</cp:lastPrinted>
  <dcterms:created xsi:type="dcterms:W3CDTF">2020-03-14T14:12:40Z</dcterms:created>
  <dcterms:modified xsi:type="dcterms:W3CDTF">2022-06-26T22:55:59Z</dcterms:modified>
</cp:coreProperties>
</file>