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8"/>
  </p:notesMasterIdLst>
  <p:handoutMasterIdLst>
    <p:handoutMasterId r:id="rId29"/>
  </p:handoutMasterIdLst>
  <p:sldIdLst>
    <p:sldId id="256" r:id="rId2"/>
    <p:sldId id="280" r:id="rId3"/>
    <p:sldId id="276" r:id="rId4"/>
    <p:sldId id="291" r:id="rId5"/>
    <p:sldId id="283" r:id="rId6"/>
    <p:sldId id="292" r:id="rId7"/>
    <p:sldId id="261" r:id="rId8"/>
    <p:sldId id="272" r:id="rId9"/>
    <p:sldId id="271" r:id="rId10"/>
    <p:sldId id="263" r:id="rId11"/>
    <p:sldId id="273" r:id="rId12"/>
    <p:sldId id="295" r:id="rId13"/>
    <p:sldId id="294" r:id="rId14"/>
    <p:sldId id="264" r:id="rId15"/>
    <p:sldId id="274" r:id="rId16"/>
    <p:sldId id="286" r:id="rId17"/>
    <p:sldId id="278" r:id="rId18"/>
    <p:sldId id="282" r:id="rId19"/>
    <p:sldId id="293" r:id="rId20"/>
    <p:sldId id="287" r:id="rId21"/>
    <p:sldId id="266" r:id="rId22"/>
    <p:sldId id="267" r:id="rId23"/>
    <p:sldId id="268" r:id="rId24"/>
    <p:sldId id="269" r:id="rId25"/>
    <p:sldId id="279" r:id="rId26"/>
    <p:sldId id="275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967" autoAdjust="0"/>
    <p:restoredTop sz="94660"/>
  </p:normalViewPr>
  <p:slideViewPr>
    <p:cSldViewPr snapToGrid="0">
      <p:cViewPr varScale="1">
        <p:scale>
          <a:sx n="62" d="100"/>
          <a:sy n="62" d="100"/>
        </p:scale>
        <p:origin x="40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C08D03A-12B7-B8F1-3728-DC92ACB8D19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70BBDB-452F-F8F9-BE58-B102C393C3E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7BEFE-A4F5-4E8A-84B9-CD6BC10E33B5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626C35-4C2B-88D3-E0D2-CE86AB591B1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E06.00002| Oana Bazavan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F8B1C6-7C78-87B1-1C51-4FCE390159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66E8AB-9312-4AC2-8C22-EFEDCA5F1A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57609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5T08:43:43.95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22D64-5E0C-4CE7-914F-989A496DB5C0}" type="datetimeFigureOut">
              <a:rPr lang="en-GB" smtClean="0"/>
              <a:t>27/06/2022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E06.00002| Oana Bazavan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8D03B-2316-44CA-BBB9-47F2479327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6390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232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836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564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225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375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879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371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291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53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056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119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Quantum Information &amp; Computing | Oana Bazavan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8DBF6-DEB4-4321-AF09-3ECFBB28A8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420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0.png"/><Relationship Id="rId4" Type="http://schemas.openxmlformats.org/officeDocument/2006/relationships/image" Target="../media/image17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0.png"/><Relationship Id="rId5" Type="http://schemas.openxmlformats.org/officeDocument/2006/relationships/image" Target="../media/image20.png"/><Relationship Id="rId4" Type="http://schemas.openxmlformats.org/officeDocument/2006/relationships/image" Target="../media/image20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0.png"/><Relationship Id="rId4" Type="http://schemas.openxmlformats.org/officeDocument/2006/relationships/image" Target="../media/image17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0.png"/><Relationship Id="rId4" Type="http://schemas.openxmlformats.org/officeDocument/2006/relationships/image" Target="../media/image17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61.png"/><Relationship Id="rId4" Type="http://schemas.openxmlformats.org/officeDocument/2006/relationships/image" Target="../media/image25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2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6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0.png"/><Relationship Id="rId4" Type="http://schemas.openxmlformats.org/officeDocument/2006/relationships/image" Target="../media/image24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30.png"/><Relationship Id="rId7" Type="http://schemas.openxmlformats.org/officeDocument/2006/relationships/image" Target="../media/image31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0.png"/><Relationship Id="rId9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7" Type="http://schemas.openxmlformats.org/officeDocument/2006/relationships/image" Target="../media/image17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0.png"/><Relationship Id="rId7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customXml" Target="../ink/ink1.xml"/><Relationship Id="rId4" Type="http://schemas.openxmlformats.org/officeDocument/2006/relationships/image" Target="../media/image6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54B35-C0A5-E86F-A54D-4AA5C1B09D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1378" y="320675"/>
            <a:ext cx="11407487" cy="132556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/>
            <a:r>
              <a:rPr lang="en-US" sz="3600" i="0" kern="1200" dirty="0">
                <a:effectLst/>
                <a:latin typeface="+mn-lt"/>
                <a:ea typeface="+mj-ea"/>
                <a:cs typeface="+mj-cs"/>
              </a:rPr>
              <a:t>Towards standing-wave </a:t>
            </a:r>
            <a:r>
              <a:rPr lang="en-US" sz="3600" i="0" kern="1200" dirty="0" err="1">
                <a:effectLst/>
                <a:latin typeface="+mn-lt"/>
                <a:ea typeface="+mj-ea"/>
                <a:cs typeface="+mj-cs"/>
              </a:rPr>
              <a:t>Mølmer-Sørensen</a:t>
            </a:r>
            <a:r>
              <a:rPr lang="en-US" sz="3600" i="0" kern="1200" dirty="0">
                <a:effectLst/>
                <a:latin typeface="+mn-lt"/>
                <a:ea typeface="+mj-ea"/>
                <a:cs typeface="+mj-cs"/>
              </a:rPr>
              <a:t> gates on</a:t>
            </a:r>
            <a:br>
              <a:rPr lang="en-US" sz="3600" i="0" kern="1200" dirty="0">
                <a:effectLst/>
                <a:latin typeface="+mn-lt"/>
                <a:ea typeface="+mj-ea"/>
                <a:cs typeface="+mj-cs"/>
              </a:rPr>
            </a:br>
            <a:r>
              <a:rPr lang="en-US" sz="3600" i="0" kern="1200" dirty="0">
                <a:effectLst/>
                <a:latin typeface="+mn-lt"/>
                <a:ea typeface="+mj-ea"/>
                <a:cs typeface="+mj-cs"/>
              </a:rPr>
              <a:t>a quadrupole transition</a:t>
            </a:r>
            <a:br>
              <a:rPr lang="en-US" sz="2800" i="0" kern="1200" dirty="0">
                <a:effectLst/>
                <a:latin typeface="+mn-lt"/>
                <a:ea typeface="+mj-ea"/>
                <a:cs typeface="+mj-cs"/>
              </a:rPr>
            </a:br>
            <a:br>
              <a:rPr kumimoji="0" lang="en-US" altLang="en-US" sz="1000" b="1" i="0" u="none" strike="noStrike" cap="none" normalizeH="0" baseline="0" dirty="0">
                <a:ln>
                  <a:noFill/>
                </a:ln>
                <a:effectLst/>
                <a:latin typeface="+mn-lt"/>
              </a:rPr>
            </a:br>
            <a:endParaRPr lang="en-US" sz="1000" kern="1200" dirty="0">
              <a:latin typeface="+mn-lt"/>
              <a:ea typeface="+mj-ea"/>
              <a:cs typeface="+mj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CE6051-F321-BD8E-2B20-E98BD168F631}"/>
              </a:ext>
            </a:extLst>
          </p:cNvPr>
          <p:cNvSpPr txBox="1"/>
          <p:nvPr/>
        </p:nvSpPr>
        <p:spPr>
          <a:xfrm>
            <a:off x="5626704" y="4480449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br>
              <a:rPr lang="en-GB">
                <a:effectLst/>
              </a:rPr>
            </a:br>
            <a:endParaRPr lang="en-GB">
              <a:effectLst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73F3D6-5639-55EE-6B1C-0D7C38F7F8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9296" y="3903766"/>
            <a:ext cx="4859449" cy="2446027"/>
          </a:xfrm>
        </p:spPr>
        <p:txBody>
          <a:bodyPr>
            <a:normAutofit/>
          </a:bodyPr>
          <a:lstStyle/>
          <a:p>
            <a:pPr algn="l"/>
            <a:r>
              <a:rPr lang="en-GB" sz="1800" dirty="0">
                <a:latin typeface="Calibri "/>
              </a:rPr>
              <a:t>Oana Bazavan, Sebastian Saner, Mariella Minder, </a:t>
            </a:r>
            <a:r>
              <a:rPr lang="en-GB" sz="1800" b="0" i="0" dirty="0">
                <a:effectLst/>
                <a:latin typeface="Calibri "/>
              </a:rPr>
              <a:t>Amy Hughes,</a:t>
            </a:r>
            <a:r>
              <a:rPr lang="en-GB" sz="1800" dirty="0">
                <a:latin typeface="Calibri "/>
              </a:rPr>
              <a:t> David Lucas, Chris Ballance </a:t>
            </a:r>
          </a:p>
          <a:p>
            <a:pPr algn="l"/>
            <a:r>
              <a:rPr lang="en-GB" sz="1800" b="1" dirty="0">
                <a:effectLst/>
                <a:latin typeface="Calibri "/>
              </a:rPr>
              <a:t>June 2022</a:t>
            </a:r>
          </a:p>
          <a:p>
            <a:pPr algn="l"/>
            <a:endParaRPr lang="en-GB" sz="1800" dirty="0">
              <a:latin typeface="Calibri "/>
            </a:endParaRPr>
          </a:p>
          <a:p>
            <a:pPr algn="l"/>
            <a:r>
              <a:rPr lang="en-GB" sz="1800" b="1" dirty="0">
                <a:latin typeface="Calibri "/>
              </a:rPr>
              <a:t>University of Oxford </a:t>
            </a:r>
          </a:p>
          <a:p>
            <a:pPr algn="l"/>
            <a:r>
              <a:rPr lang="en-GB" sz="1800" b="1" dirty="0">
                <a:latin typeface="Calibri "/>
              </a:rPr>
              <a:t>Ion Trap Quantum Computing Group</a:t>
            </a:r>
          </a:p>
          <a:p>
            <a:pPr algn="l"/>
            <a:endParaRPr lang="en-GB" sz="1500" dirty="0">
              <a:latin typeface="Calibri 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57851B1-F171-A44D-72E2-F1BE7327DF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568116"/>
              </p:ext>
            </p:extLst>
          </p:nvPr>
        </p:nvGraphicFramePr>
        <p:xfrm>
          <a:off x="5298832" y="3582194"/>
          <a:ext cx="1592580" cy="838200"/>
        </p:xfrm>
        <a:graphic>
          <a:graphicData uri="http://schemas.openxmlformats.org/drawingml/2006/table">
            <a:tbl>
              <a:tblPr/>
              <a:tblGrid>
                <a:gridCol w="1592580">
                  <a:extLst>
                    <a:ext uri="{9D8B030D-6E8A-4147-A177-3AD203B41FA5}">
                      <a16:colId xmlns:a16="http://schemas.microsoft.com/office/drawing/2014/main" val="4013669713"/>
                    </a:ext>
                  </a:extLst>
                </a:gridCol>
              </a:tblGrid>
              <a:tr h="838200">
                <a:tc>
                  <a:txBody>
                    <a:bodyPr/>
                    <a:lstStyle/>
                    <a:p>
                      <a:endParaRPr lang="en-GB" sz="3300" dirty="0">
                        <a:effectLst/>
                      </a:endParaRPr>
                    </a:p>
                  </a:txBody>
                  <a:tcPr marL="167640" marR="167640" marT="83820" marB="838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5035644"/>
                  </a:ext>
                </a:extLst>
              </a:tr>
            </a:tbl>
          </a:graphicData>
        </a:graphic>
      </p:graphicFrame>
      <p:pic>
        <p:nvPicPr>
          <p:cNvPr id="1030" name="Picture 6" descr="University of Oxford Logo - PNG and Vector - Logo Download">
            <a:extLst>
              <a:ext uri="{FF2B5EF4-FFF2-40B4-BE49-F238E27FC236}">
                <a16:creationId xmlns:a16="http://schemas.microsoft.com/office/drawing/2014/main" id="{C33C95C1-2612-3628-4069-CFE3C1288B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0537" y="5693619"/>
            <a:ext cx="3701463" cy="116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32D69D3F-2022-DF32-F6D2-0B3C54D457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4712"/>
            <a:ext cx="65" cy="307777"/>
          </a:xfrm>
          <a:prstGeom prst="rect">
            <a:avLst/>
          </a:prstGeom>
          <a:solidFill>
            <a:srgbClr val="ECECE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000" b="0" i="0" u="none" strike="noStrike" cap="none" normalizeH="0" baseline="0" dirty="0">
                <a:ln>
                  <a:noFill/>
                </a:ln>
                <a:effectLst/>
                <a:latin typeface="+mn-lt"/>
              </a:rPr>
            </a:br>
            <a:endParaRPr kumimoji="0" lang="en-US" altLang="en-US" sz="1000" b="0" i="0" u="none" strike="noStrike" cap="none" normalizeH="0" baseline="0" dirty="0">
              <a:ln>
                <a:noFill/>
              </a:ln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8334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2D1E1-6D43-27F7-19DF-6B9F78522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Lattice in the lab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567769-454C-153C-BC17-46AFF5D85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4C6398C-8507-647C-FB5F-01CB922525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293" y="2072073"/>
            <a:ext cx="6411913" cy="2713853"/>
          </a:xfrm>
          <a:prstGeom prst="rect">
            <a:avLst/>
          </a:prstGeom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E9CE4F76-BE0F-2AE3-6D0E-A13E804C3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889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2D1E1-6D43-27F7-19DF-6B9F78522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Lattice in the lab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567769-454C-153C-BC17-46AFF5D85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C02C2B44-881B-8229-6EC7-FC2399C03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11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D34038-E6DB-27A1-8D2C-22CE24B366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6" t="17058" r="3845"/>
          <a:stretch/>
        </p:blipFill>
        <p:spPr>
          <a:xfrm rot="5400000">
            <a:off x="1120633" y="2903512"/>
            <a:ext cx="4392307" cy="25406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AF5F306-266A-E487-E56B-80364B7F1309}"/>
                  </a:ext>
                </a:extLst>
              </p:cNvPr>
              <p:cNvSpPr txBox="1"/>
              <p:nvPr/>
            </p:nvSpPr>
            <p:spPr>
              <a:xfrm>
                <a:off x="1163371" y="2536914"/>
                <a:ext cx="1336142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300" dirty="0"/>
                  <a:t>Branch 1</a:t>
                </a:r>
              </a:p>
              <a:p>
                <a:r>
                  <a:rPr lang="en-GB" sz="2300" dirty="0"/>
                  <a:t>Ω,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3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30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GB" sz="23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AF5F306-266A-E487-E56B-80364B7F13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3371" y="2536914"/>
                <a:ext cx="1336142" cy="1077218"/>
              </a:xfrm>
              <a:prstGeom prst="rect">
                <a:avLst/>
              </a:prstGeom>
              <a:blipFill>
                <a:blip r:embed="rId3"/>
                <a:stretch>
                  <a:fillRect l="-6849" t="-39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D7AB1A3-0C0B-F92C-25C2-99C129A6B374}"/>
                  </a:ext>
                </a:extLst>
              </p:cNvPr>
              <p:cNvSpPr txBox="1"/>
              <p:nvPr/>
            </p:nvSpPr>
            <p:spPr>
              <a:xfrm>
                <a:off x="1378390" y="4596399"/>
                <a:ext cx="1336142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300" dirty="0"/>
                  <a:t>Branch 2</a:t>
                </a:r>
              </a:p>
              <a:p>
                <a:r>
                  <a:rPr lang="en-GB" sz="2300" dirty="0"/>
                  <a:t>Ω,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3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30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GB" sz="23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D7AB1A3-0C0B-F92C-25C2-99C129A6B3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8390" y="4596399"/>
                <a:ext cx="1336142" cy="1077218"/>
              </a:xfrm>
              <a:prstGeom prst="rect">
                <a:avLst/>
              </a:prstGeom>
              <a:blipFill>
                <a:blip r:embed="rId4"/>
                <a:stretch>
                  <a:fillRect l="-6393" t="-39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Arrow: Up 32">
            <a:extLst>
              <a:ext uri="{FF2B5EF4-FFF2-40B4-BE49-F238E27FC236}">
                <a16:creationId xmlns:a16="http://schemas.microsoft.com/office/drawing/2014/main" id="{B0E0332D-6E8D-6E31-0924-1395E2588FC7}"/>
              </a:ext>
            </a:extLst>
          </p:cNvPr>
          <p:cNvSpPr/>
          <p:nvPr/>
        </p:nvSpPr>
        <p:spPr>
          <a:xfrm>
            <a:off x="2410020" y="2730004"/>
            <a:ext cx="178829" cy="335994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Up 33">
            <a:extLst>
              <a:ext uri="{FF2B5EF4-FFF2-40B4-BE49-F238E27FC236}">
                <a16:creationId xmlns:a16="http://schemas.microsoft.com/office/drawing/2014/main" id="{71FBAB09-527E-8FE9-131E-267E29F284A1}"/>
              </a:ext>
            </a:extLst>
          </p:cNvPr>
          <p:cNvSpPr/>
          <p:nvPr/>
        </p:nvSpPr>
        <p:spPr>
          <a:xfrm rot="10800000">
            <a:off x="2824447" y="4967011"/>
            <a:ext cx="178829" cy="335994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CC5A49-7269-1E9D-2CF5-F039A9200CF6}"/>
              </a:ext>
            </a:extLst>
          </p:cNvPr>
          <p:cNvSpPr txBox="1"/>
          <p:nvPr/>
        </p:nvSpPr>
        <p:spPr>
          <a:xfrm>
            <a:off x="3025016" y="4134734"/>
            <a:ext cx="1081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ion</a:t>
            </a:r>
          </a:p>
          <a:p>
            <a:pPr algn="ctr"/>
            <a:r>
              <a:rPr lang="en-GB" dirty="0"/>
              <a:t>trap </a:t>
            </a:r>
          </a:p>
          <a:p>
            <a:pPr algn="ctr"/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4E7EB5F-3C96-D5D9-3341-F4EC66F3D8CE}"/>
              </a:ext>
            </a:extLst>
          </p:cNvPr>
          <p:cNvSpPr/>
          <p:nvPr/>
        </p:nvSpPr>
        <p:spPr>
          <a:xfrm>
            <a:off x="4381657" y="4229100"/>
            <a:ext cx="222250" cy="3968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3B2D45-7130-3433-6441-85F663BCC391}"/>
              </a:ext>
            </a:extLst>
          </p:cNvPr>
          <p:cNvSpPr/>
          <p:nvPr/>
        </p:nvSpPr>
        <p:spPr>
          <a:xfrm>
            <a:off x="4038600" y="4229100"/>
            <a:ext cx="222250" cy="3968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825429B9-396F-C2C3-F69A-E818561AC9B7}"/>
              </a:ext>
            </a:extLst>
          </p:cNvPr>
          <p:cNvSpPr/>
          <p:nvPr/>
        </p:nvSpPr>
        <p:spPr>
          <a:xfrm rot="13649969">
            <a:off x="4455815" y="4091617"/>
            <a:ext cx="123367" cy="293185"/>
          </a:xfrm>
          <a:prstGeom prst="triangl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B585C354-A4F9-5E39-90CF-7493EE68C311}"/>
              </a:ext>
            </a:extLst>
          </p:cNvPr>
          <p:cNvSpPr/>
          <p:nvPr/>
        </p:nvSpPr>
        <p:spPr>
          <a:xfrm rot="2752263">
            <a:off x="4066958" y="4479383"/>
            <a:ext cx="123367" cy="293185"/>
          </a:xfrm>
          <a:prstGeom prst="triangl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rapezoid 8">
            <a:extLst>
              <a:ext uri="{FF2B5EF4-FFF2-40B4-BE49-F238E27FC236}">
                <a16:creationId xmlns:a16="http://schemas.microsoft.com/office/drawing/2014/main" id="{0CDC5893-2E20-7232-57A4-A5AB0969E191}"/>
              </a:ext>
            </a:extLst>
          </p:cNvPr>
          <p:cNvSpPr/>
          <p:nvPr/>
        </p:nvSpPr>
        <p:spPr>
          <a:xfrm rot="18842642">
            <a:off x="4079972" y="4474837"/>
            <a:ext cx="692150" cy="99407"/>
          </a:xfrm>
          <a:prstGeom prst="trapezoid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rapezoid 16">
            <a:extLst>
              <a:ext uri="{FF2B5EF4-FFF2-40B4-BE49-F238E27FC236}">
                <a16:creationId xmlns:a16="http://schemas.microsoft.com/office/drawing/2014/main" id="{CEADC1BF-6997-B34B-67EA-55A469ADA5AF}"/>
              </a:ext>
            </a:extLst>
          </p:cNvPr>
          <p:cNvSpPr/>
          <p:nvPr/>
        </p:nvSpPr>
        <p:spPr>
          <a:xfrm rot="8086154">
            <a:off x="3883765" y="4295572"/>
            <a:ext cx="692150" cy="99407"/>
          </a:xfrm>
          <a:prstGeom prst="trapezoid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73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2D1E1-6D43-27F7-19DF-6B9F78522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Lattice in the lab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567769-454C-153C-BC17-46AFF5D85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CF81795-64C8-8B01-0E18-1163E7853229}"/>
              </a:ext>
            </a:extLst>
          </p:cNvPr>
          <p:cNvSpPr txBox="1"/>
          <p:nvPr/>
        </p:nvSpPr>
        <p:spPr>
          <a:xfrm>
            <a:off x="7387344" y="1749459"/>
            <a:ext cx="24288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Feedback loop 1: Stabilise phase at photodiode, PD (every ~4 </a:t>
            </a:r>
            <a:r>
              <a:rPr lang="en-GB" dirty="0" err="1"/>
              <a:t>ms</a:t>
            </a:r>
            <a:r>
              <a:rPr lang="en-GB" dirty="0"/>
              <a:t>)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C03F3C-86D8-DE54-68A7-960F8EB57B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894768" y="2155118"/>
            <a:ext cx="4352925" cy="404953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7783CF1-43A5-FA16-1F19-78AD348B2A39}"/>
              </a:ext>
            </a:extLst>
          </p:cNvPr>
          <p:cNvCxnSpPr>
            <a:cxnSpLocks/>
          </p:cNvCxnSpPr>
          <p:nvPr/>
        </p:nvCxnSpPr>
        <p:spPr>
          <a:xfrm>
            <a:off x="6096000" y="3704194"/>
            <a:ext cx="415045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F20E195-DE30-912D-2E76-8D764149C00B}"/>
              </a:ext>
            </a:extLst>
          </p:cNvPr>
          <p:cNvCxnSpPr>
            <a:cxnSpLocks/>
          </p:cNvCxnSpPr>
          <p:nvPr/>
        </p:nvCxnSpPr>
        <p:spPr>
          <a:xfrm>
            <a:off x="6311019" y="4181475"/>
            <a:ext cx="0" cy="27519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8BF96B4-2967-72B4-95AF-AC682F6C481D}"/>
              </a:ext>
            </a:extLst>
          </p:cNvPr>
          <p:cNvCxnSpPr>
            <a:cxnSpLocks/>
          </p:cNvCxnSpPr>
          <p:nvPr/>
        </p:nvCxnSpPr>
        <p:spPr>
          <a:xfrm flipV="1">
            <a:off x="6311019" y="3708997"/>
            <a:ext cx="0" cy="26876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7FA5891-F9D8-9A24-9FC8-245C49A126C4}"/>
              </a:ext>
            </a:extLst>
          </p:cNvPr>
          <p:cNvSpPr txBox="1"/>
          <p:nvPr/>
        </p:nvSpPr>
        <p:spPr>
          <a:xfrm>
            <a:off x="6001483" y="3885724"/>
            <a:ext cx="1114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30 cm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019A619-CFE5-08FA-D868-FB7CEED2C082}"/>
              </a:ext>
            </a:extLst>
          </p:cNvPr>
          <p:cNvCxnSpPr>
            <a:cxnSpLocks/>
          </p:cNvCxnSpPr>
          <p:nvPr/>
        </p:nvCxnSpPr>
        <p:spPr>
          <a:xfrm flipV="1">
            <a:off x="6096000" y="1946194"/>
            <a:ext cx="1377069" cy="140311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C02C2B44-881B-8229-6EC7-FC2399C03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12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AF5F306-266A-E487-E56B-80364B7F1309}"/>
                  </a:ext>
                </a:extLst>
              </p:cNvPr>
              <p:cNvSpPr txBox="1"/>
              <p:nvPr/>
            </p:nvSpPr>
            <p:spPr>
              <a:xfrm>
                <a:off x="1163371" y="2536914"/>
                <a:ext cx="1336142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300" dirty="0"/>
                  <a:t>Branch 1</a:t>
                </a:r>
              </a:p>
              <a:p>
                <a:r>
                  <a:rPr lang="en-GB" sz="2300" dirty="0"/>
                  <a:t>Ω,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3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30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GB" sz="23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AF5F306-266A-E487-E56B-80364B7F13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3371" y="2536914"/>
                <a:ext cx="1336142" cy="1077218"/>
              </a:xfrm>
              <a:prstGeom prst="rect">
                <a:avLst/>
              </a:prstGeom>
              <a:blipFill>
                <a:blip r:embed="rId3"/>
                <a:stretch>
                  <a:fillRect l="-6849" t="-39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D7AB1A3-0C0B-F92C-25C2-99C129A6B374}"/>
                  </a:ext>
                </a:extLst>
              </p:cNvPr>
              <p:cNvSpPr txBox="1"/>
              <p:nvPr/>
            </p:nvSpPr>
            <p:spPr>
              <a:xfrm>
                <a:off x="1378390" y="4596399"/>
                <a:ext cx="1336142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300" dirty="0"/>
                  <a:t>Branch 2</a:t>
                </a:r>
              </a:p>
              <a:p>
                <a:r>
                  <a:rPr lang="en-GB" sz="2300" dirty="0"/>
                  <a:t>Ω,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3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30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GB" sz="23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D7AB1A3-0C0B-F92C-25C2-99C129A6B3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8390" y="4596399"/>
                <a:ext cx="1336142" cy="1077218"/>
              </a:xfrm>
              <a:prstGeom prst="rect">
                <a:avLst/>
              </a:prstGeom>
              <a:blipFill>
                <a:blip r:embed="rId4"/>
                <a:stretch>
                  <a:fillRect l="-6393" t="-39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Arrow: Up 32">
            <a:extLst>
              <a:ext uri="{FF2B5EF4-FFF2-40B4-BE49-F238E27FC236}">
                <a16:creationId xmlns:a16="http://schemas.microsoft.com/office/drawing/2014/main" id="{B0E0332D-6E8D-6E31-0924-1395E2588FC7}"/>
              </a:ext>
            </a:extLst>
          </p:cNvPr>
          <p:cNvSpPr/>
          <p:nvPr/>
        </p:nvSpPr>
        <p:spPr>
          <a:xfrm>
            <a:off x="2410020" y="2730004"/>
            <a:ext cx="178829" cy="335994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Up 33">
            <a:extLst>
              <a:ext uri="{FF2B5EF4-FFF2-40B4-BE49-F238E27FC236}">
                <a16:creationId xmlns:a16="http://schemas.microsoft.com/office/drawing/2014/main" id="{71FBAB09-527E-8FE9-131E-267E29F284A1}"/>
              </a:ext>
            </a:extLst>
          </p:cNvPr>
          <p:cNvSpPr/>
          <p:nvPr/>
        </p:nvSpPr>
        <p:spPr>
          <a:xfrm rot="10800000">
            <a:off x="2824447" y="4967011"/>
            <a:ext cx="178829" cy="335994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CC5A49-7269-1E9D-2CF5-F039A9200CF6}"/>
              </a:ext>
            </a:extLst>
          </p:cNvPr>
          <p:cNvSpPr txBox="1"/>
          <p:nvPr/>
        </p:nvSpPr>
        <p:spPr>
          <a:xfrm>
            <a:off x="2913428" y="4100573"/>
            <a:ext cx="1081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ion</a:t>
            </a:r>
          </a:p>
          <a:p>
            <a:pPr algn="ctr"/>
            <a:r>
              <a:rPr lang="en-GB" dirty="0"/>
              <a:t>trap </a:t>
            </a:r>
          </a:p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04ADAA-AE9A-2FD9-98BA-D46DC9953D23}"/>
              </a:ext>
            </a:extLst>
          </p:cNvPr>
          <p:cNvSpPr/>
          <p:nvPr/>
        </p:nvSpPr>
        <p:spPr>
          <a:xfrm>
            <a:off x="4375832" y="4255056"/>
            <a:ext cx="287554" cy="4426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EF80C87-B0FE-F3C8-1236-E74FBA01FC14}"/>
              </a:ext>
            </a:extLst>
          </p:cNvPr>
          <p:cNvSpPr/>
          <p:nvPr/>
        </p:nvSpPr>
        <p:spPr>
          <a:xfrm>
            <a:off x="3980769" y="4255056"/>
            <a:ext cx="287554" cy="4426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A7CE2506-AC38-1E6D-2F85-BF1B0733C700}"/>
              </a:ext>
            </a:extLst>
          </p:cNvPr>
          <p:cNvSpPr/>
          <p:nvPr/>
        </p:nvSpPr>
        <p:spPr>
          <a:xfrm rot="13649969">
            <a:off x="4449070" y="4118587"/>
            <a:ext cx="123367" cy="293185"/>
          </a:xfrm>
          <a:prstGeom prst="triangl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F06940A1-77F7-CA3C-8CE6-B6E6287B46B7}"/>
              </a:ext>
            </a:extLst>
          </p:cNvPr>
          <p:cNvSpPr/>
          <p:nvPr/>
        </p:nvSpPr>
        <p:spPr>
          <a:xfrm rot="2752263">
            <a:off x="4060213" y="4506353"/>
            <a:ext cx="123367" cy="293185"/>
          </a:xfrm>
          <a:prstGeom prst="triangl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rapezoid 22">
            <a:extLst>
              <a:ext uri="{FF2B5EF4-FFF2-40B4-BE49-F238E27FC236}">
                <a16:creationId xmlns:a16="http://schemas.microsoft.com/office/drawing/2014/main" id="{B49DF57F-C3B6-3C46-0EA9-6DE6F52A33AC}"/>
              </a:ext>
            </a:extLst>
          </p:cNvPr>
          <p:cNvSpPr/>
          <p:nvPr/>
        </p:nvSpPr>
        <p:spPr>
          <a:xfrm rot="18842642">
            <a:off x="4073227" y="4501807"/>
            <a:ext cx="692150" cy="99407"/>
          </a:xfrm>
          <a:prstGeom prst="trapezoid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rapezoid 24">
            <a:extLst>
              <a:ext uri="{FF2B5EF4-FFF2-40B4-BE49-F238E27FC236}">
                <a16:creationId xmlns:a16="http://schemas.microsoft.com/office/drawing/2014/main" id="{F9EAC57D-8F4F-A14B-3DC1-E6C4350179A0}"/>
              </a:ext>
            </a:extLst>
          </p:cNvPr>
          <p:cNvSpPr/>
          <p:nvPr/>
        </p:nvSpPr>
        <p:spPr>
          <a:xfrm rot="8086154">
            <a:off x="3877020" y="4322542"/>
            <a:ext cx="692150" cy="99407"/>
          </a:xfrm>
          <a:prstGeom prst="trapezoid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240D774-2073-176A-6007-F6C44D08F4F6}"/>
              </a:ext>
            </a:extLst>
          </p:cNvPr>
          <p:cNvCxnSpPr>
            <a:cxnSpLocks/>
            <a:stCxn id="5" idx="1"/>
          </p:cNvCxnSpPr>
          <p:nvPr/>
        </p:nvCxnSpPr>
        <p:spPr>
          <a:xfrm flipV="1">
            <a:off x="4375832" y="4456669"/>
            <a:ext cx="2135213" cy="19724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2452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2D1E1-6D43-27F7-19DF-6B9F78522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Lattice in the lab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567769-454C-153C-BC17-46AFF5D85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CF81795-64C8-8B01-0E18-1163E7853229}"/>
              </a:ext>
            </a:extLst>
          </p:cNvPr>
          <p:cNvSpPr txBox="1"/>
          <p:nvPr/>
        </p:nvSpPr>
        <p:spPr>
          <a:xfrm>
            <a:off x="7387344" y="1749459"/>
            <a:ext cx="24288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Feedback loop 1: Stabilise phase at photodiode, PD (every ~4 </a:t>
            </a:r>
            <a:r>
              <a:rPr lang="en-GB" dirty="0" err="1"/>
              <a:t>ms</a:t>
            </a:r>
            <a:r>
              <a:rPr lang="en-GB" dirty="0"/>
              <a:t>)</a:t>
            </a:r>
          </a:p>
          <a:p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1A8CB34-1E9B-CEFE-AC99-FDE1FBDB2730}"/>
              </a:ext>
            </a:extLst>
          </p:cNvPr>
          <p:cNvSpPr txBox="1"/>
          <p:nvPr/>
        </p:nvSpPr>
        <p:spPr>
          <a:xfrm>
            <a:off x="6639631" y="5231606"/>
            <a:ext cx="42481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Feedback loop 2: Measure offset</a:t>
            </a:r>
          </a:p>
          <a:p>
            <a:r>
              <a:rPr lang="en-GB" dirty="0"/>
              <a:t>between photodiode phase and </a:t>
            </a:r>
          </a:p>
          <a:p>
            <a:r>
              <a:rPr lang="en-GB" dirty="0"/>
              <a:t>ion lattice phase and correct for it</a:t>
            </a:r>
          </a:p>
          <a:p>
            <a:r>
              <a:rPr lang="en-GB" dirty="0"/>
              <a:t>(every 0.4 s)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C03F3C-86D8-DE54-68A7-960F8EB57B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894768" y="2155118"/>
            <a:ext cx="4352925" cy="404953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7783CF1-43A5-FA16-1F19-78AD348B2A39}"/>
              </a:ext>
            </a:extLst>
          </p:cNvPr>
          <p:cNvCxnSpPr>
            <a:cxnSpLocks/>
          </p:cNvCxnSpPr>
          <p:nvPr/>
        </p:nvCxnSpPr>
        <p:spPr>
          <a:xfrm>
            <a:off x="6096000" y="3704194"/>
            <a:ext cx="415045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F20E195-DE30-912D-2E76-8D764149C00B}"/>
              </a:ext>
            </a:extLst>
          </p:cNvPr>
          <p:cNvCxnSpPr>
            <a:cxnSpLocks/>
          </p:cNvCxnSpPr>
          <p:nvPr/>
        </p:nvCxnSpPr>
        <p:spPr>
          <a:xfrm>
            <a:off x="6311019" y="4181475"/>
            <a:ext cx="0" cy="27519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8BF96B4-2967-72B4-95AF-AC682F6C481D}"/>
              </a:ext>
            </a:extLst>
          </p:cNvPr>
          <p:cNvCxnSpPr>
            <a:cxnSpLocks/>
          </p:cNvCxnSpPr>
          <p:nvPr/>
        </p:nvCxnSpPr>
        <p:spPr>
          <a:xfrm flipV="1">
            <a:off x="6311019" y="3708997"/>
            <a:ext cx="0" cy="26876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7FA5891-F9D8-9A24-9FC8-245C49A126C4}"/>
              </a:ext>
            </a:extLst>
          </p:cNvPr>
          <p:cNvSpPr txBox="1"/>
          <p:nvPr/>
        </p:nvSpPr>
        <p:spPr>
          <a:xfrm>
            <a:off x="6001483" y="3885724"/>
            <a:ext cx="1114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30 cm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019A619-CFE5-08FA-D868-FB7CEED2C082}"/>
              </a:ext>
            </a:extLst>
          </p:cNvPr>
          <p:cNvCxnSpPr>
            <a:cxnSpLocks/>
          </p:cNvCxnSpPr>
          <p:nvPr/>
        </p:nvCxnSpPr>
        <p:spPr>
          <a:xfrm flipV="1">
            <a:off x="6096000" y="1946194"/>
            <a:ext cx="1377069" cy="140311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C02C2B44-881B-8229-6EC7-FC2399C03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13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AF5F306-266A-E487-E56B-80364B7F1309}"/>
                  </a:ext>
                </a:extLst>
              </p:cNvPr>
              <p:cNvSpPr txBox="1"/>
              <p:nvPr/>
            </p:nvSpPr>
            <p:spPr>
              <a:xfrm>
                <a:off x="1163371" y="2536914"/>
                <a:ext cx="1336142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300" dirty="0"/>
                  <a:t>Branch 1</a:t>
                </a:r>
              </a:p>
              <a:p>
                <a:r>
                  <a:rPr lang="en-GB" sz="2300" dirty="0"/>
                  <a:t>Ω,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3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30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GB" sz="23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AF5F306-266A-E487-E56B-80364B7F13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3371" y="2536914"/>
                <a:ext cx="1336142" cy="1077218"/>
              </a:xfrm>
              <a:prstGeom prst="rect">
                <a:avLst/>
              </a:prstGeom>
              <a:blipFill>
                <a:blip r:embed="rId3"/>
                <a:stretch>
                  <a:fillRect l="-6849" t="-39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D7AB1A3-0C0B-F92C-25C2-99C129A6B374}"/>
                  </a:ext>
                </a:extLst>
              </p:cNvPr>
              <p:cNvSpPr txBox="1"/>
              <p:nvPr/>
            </p:nvSpPr>
            <p:spPr>
              <a:xfrm>
                <a:off x="1378390" y="4596399"/>
                <a:ext cx="1336142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300" dirty="0"/>
                  <a:t>Branch 2</a:t>
                </a:r>
              </a:p>
              <a:p>
                <a:r>
                  <a:rPr lang="en-GB" sz="2300" dirty="0"/>
                  <a:t>Ω,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3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30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sz="23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GB" sz="23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D7AB1A3-0C0B-F92C-25C2-99C129A6B3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8390" y="4596399"/>
                <a:ext cx="1336142" cy="1077218"/>
              </a:xfrm>
              <a:prstGeom prst="rect">
                <a:avLst/>
              </a:prstGeom>
              <a:blipFill>
                <a:blip r:embed="rId4"/>
                <a:stretch>
                  <a:fillRect l="-6393" t="-39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Arrow: Up 32">
            <a:extLst>
              <a:ext uri="{FF2B5EF4-FFF2-40B4-BE49-F238E27FC236}">
                <a16:creationId xmlns:a16="http://schemas.microsoft.com/office/drawing/2014/main" id="{B0E0332D-6E8D-6E31-0924-1395E2588FC7}"/>
              </a:ext>
            </a:extLst>
          </p:cNvPr>
          <p:cNvSpPr/>
          <p:nvPr/>
        </p:nvSpPr>
        <p:spPr>
          <a:xfrm>
            <a:off x="2410020" y="2730004"/>
            <a:ext cx="178829" cy="335994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Up 33">
            <a:extLst>
              <a:ext uri="{FF2B5EF4-FFF2-40B4-BE49-F238E27FC236}">
                <a16:creationId xmlns:a16="http://schemas.microsoft.com/office/drawing/2014/main" id="{71FBAB09-527E-8FE9-131E-267E29F284A1}"/>
              </a:ext>
            </a:extLst>
          </p:cNvPr>
          <p:cNvSpPr/>
          <p:nvPr/>
        </p:nvSpPr>
        <p:spPr>
          <a:xfrm rot="10800000">
            <a:off x="2824447" y="4967011"/>
            <a:ext cx="178829" cy="335994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CC5A49-7269-1E9D-2CF5-F039A9200CF6}"/>
              </a:ext>
            </a:extLst>
          </p:cNvPr>
          <p:cNvSpPr txBox="1"/>
          <p:nvPr/>
        </p:nvSpPr>
        <p:spPr>
          <a:xfrm>
            <a:off x="3092864" y="4116685"/>
            <a:ext cx="10818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ion</a:t>
            </a:r>
          </a:p>
          <a:p>
            <a:pPr algn="ctr"/>
            <a:r>
              <a:rPr lang="en-GB" dirty="0"/>
              <a:t>trap </a:t>
            </a:r>
          </a:p>
          <a:p>
            <a:pPr algn="ctr"/>
            <a:endParaRPr lang="en-GB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CA6B9EA-34FA-963B-29ED-615ADE431715}"/>
              </a:ext>
            </a:extLst>
          </p:cNvPr>
          <p:cNvSpPr/>
          <p:nvPr/>
        </p:nvSpPr>
        <p:spPr>
          <a:xfrm>
            <a:off x="4375832" y="4255056"/>
            <a:ext cx="287554" cy="4426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B384C5B-07B7-5778-005C-48E880FAF222}"/>
              </a:ext>
            </a:extLst>
          </p:cNvPr>
          <p:cNvSpPr/>
          <p:nvPr/>
        </p:nvSpPr>
        <p:spPr>
          <a:xfrm>
            <a:off x="3967842" y="4241355"/>
            <a:ext cx="287554" cy="4426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7C38E07A-0488-9CCB-B1C8-6A1CE81CD8E0}"/>
              </a:ext>
            </a:extLst>
          </p:cNvPr>
          <p:cNvSpPr/>
          <p:nvPr/>
        </p:nvSpPr>
        <p:spPr>
          <a:xfrm rot="13649969">
            <a:off x="4449070" y="4118587"/>
            <a:ext cx="123367" cy="293185"/>
          </a:xfrm>
          <a:prstGeom prst="triangl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37E65470-2C2C-BBD1-A153-92254C2CD132}"/>
              </a:ext>
            </a:extLst>
          </p:cNvPr>
          <p:cNvSpPr/>
          <p:nvPr/>
        </p:nvSpPr>
        <p:spPr>
          <a:xfrm rot="2752263">
            <a:off x="4060213" y="4506353"/>
            <a:ext cx="123367" cy="293185"/>
          </a:xfrm>
          <a:prstGeom prst="triangl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rapezoid 34">
            <a:extLst>
              <a:ext uri="{FF2B5EF4-FFF2-40B4-BE49-F238E27FC236}">
                <a16:creationId xmlns:a16="http://schemas.microsoft.com/office/drawing/2014/main" id="{F9FD3CAA-364D-D939-E27C-D324CCDC6DCA}"/>
              </a:ext>
            </a:extLst>
          </p:cNvPr>
          <p:cNvSpPr/>
          <p:nvPr/>
        </p:nvSpPr>
        <p:spPr>
          <a:xfrm rot="18842642">
            <a:off x="4073227" y="4501807"/>
            <a:ext cx="692150" cy="99407"/>
          </a:xfrm>
          <a:prstGeom prst="trapezoid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rapezoid 35">
            <a:extLst>
              <a:ext uri="{FF2B5EF4-FFF2-40B4-BE49-F238E27FC236}">
                <a16:creationId xmlns:a16="http://schemas.microsoft.com/office/drawing/2014/main" id="{0365309B-B2DC-C4F7-D3E6-88DAEBF5F90E}"/>
              </a:ext>
            </a:extLst>
          </p:cNvPr>
          <p:cNvSpPr/>
          <p:nvPr/>
        </p:nvSpPr>
        <p:spPr>
          <a:xfrm rot="8086154">
            <a:off x="3877020" y="4322542"/>
            <a:ext cx="692150" cy="99407"/>
          </a:xfrm>
          <a:prstGeom prst="trapezoid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240D774-2073-176A-6007-F6C44D08F4F6}"/>
              </a:ext>
            </a:extLst>
          </p:cNvPr>
          <p:cNvCxnSpPr>
            <a:cxnSpLocks/>
            <a:stCxn id="23" idx="1"/>
          </p:cNvCxnSpPr>
          <p:nvPr/>
        </p:nvCxnSpPr>
        <p:spPr>
          <a:xfrm flipV="1">
            <a:off x="4375832" y="4456669"/>
            <a:ext cx="2135213" cy="19724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DEF1C3F-9E4E-6F19-E40D-AF85E8A6FE98}"/>
              </a:ext>
            </a:extLst>
          </p:cNvPr>
          <p:cNvCxnSpPr>
            <a:cxnSpLocks/>
          </p:cNvCxnSpPr>
          <p:nvPr/>
        </p:nvCxnSpPr>
        <p:spPr>
          <a:xfrm>
            <a:off x="4597400" y="4596399"/>
            <a:ext cx="1856101" cy="10772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77630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126C2-5B75-A861-FF0C-FCA0B5F42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216"/>
            <a:ext cx="10515600" cy="1325563"/>
          </a:xfrm>
        </p:spPr>
        <p:txBody>
          <a:bodyPr/>
          <a:lstStyle/>
          <a:p>
            <a:r>
              <a:rPr lang="en-GB" dirty="0"/>
              <a:t>Phase stabilisation performance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A2C1E-E45E-2E62-6A5A-D1095DFB2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11AAD7-6F6D-4899-AB91-D8AB1A2963A3}"/>
              </a:ext>
            </a:extLst>
          </p:cNvPr>
          <p:cNvSpPr txBox="1"/>
          <p:nvPr/>
        </p:nvSpPr>
        <p:spPr>
          <a:xfrm>
            <a:off x="1781175" y="2933700"/>
            <a:ext cx="219075" cy="12001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EDE34DE-B14A-7428-5512-C60FF3873623}"/>
                  </a:ext>
                </a:extLst>
              </p:cNvPr>
              <p:cNvSpPr txBox="1"/>
              <p:nvPr/>
            </p:nvSpPr>
            <p:spPr>
              <a:xfrm>
                <a:off x="6481761" y="2272076"/>
                <a:ext cx="3090864" cy="618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50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≈13.5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EDE34DE-B14A-7428-5512-C60FF38736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1761" y="2272076"/>
                <a:ext cx="3090864" cy="61837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C2FD8C6-C26B-99F8-210A-53804A47CAF0}"/>
                  </a:ext>
                </a:extLst>
              </p:cNvPr>
              <p:cNvSpPr txBox="1"/>
              <p:nvPr/>
            </p:nvSpPr>
            <p:spPr>
              <a:xfrm>
                <a:off x="6481761" y="3487518"/>
                <a:ext cx="296227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Theoretically estimated sensitivity from 100 shots,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=0.10</m:t>
                    </m:r>
                  </m:oMath>
                </a14:m>
                <a:r>
                  <a:rPr lang="en-GB" dirty="0"/>
                  <a:t> rad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C2FD8C6-C26B-99F8-210A-53804A47CA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1761" y="3487518"/>
                <a:ext cx="2962275" cy="1200329"/>
              </a:xfrm>
              <a:prstGeom prst="rect">
                <a:avLst/>
              </a:prstGeom>
              <a:blipFill>
                <a:blip r:embed="rId3"/>
                <a:stretch>
                  <a:fillRect l="-1646" t="-2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 descr="Chart, histogram&#10;&#10;Description automatically generated">
            <a:extLst>
              <a:ext uri="{FF2B5EF4-FFF2-40B4-BE49-F238E27FC236}">
                <a16:creationId xmlns:a16="http://schemas.microsoft.com/office/drawing/2014/main" id="{396BA676-A4FD-6CE5-4AD2-12B5ED3760D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3" t="5903" r="5730"/>
          <a:stretch/>
        </p:blipFill>
        <p:spPr>
          <a:xfrm>
            <a:off x="1138468" y="1536866"/>
            <a:ext cx="5141934" cy="4216234"/>
          </a:xfrm>
          <a:prstGeom prst="rect">
            <a:avLst/>
          </a:prstGeom>
        </p:spPr>
      </p:pic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3F354571-CDB9-A50F-1EE6-4048F689D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07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9CD24-E682-47E1-96FC-D7B18D8EF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81" y="-40007"/>
            <a:ext cx="10515600" cy="1325563"/>
          </a:xfrm>
        </p:spPr>
        <p:txBody>
          <a:bodyPr/>
          <a:lstStyle/>
          <a:p>
            <a:r>
              <a:rPr lang="en-GB" dirty="0"/>
              <a:t>Lattice scans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A2C1E-C80C-25DC-8A88-848D69CED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pic>
        <p:nvPicPr>
          <p:cNvPr id="17" name="Picture 16" descr="Chart, line chart, histogram&#10;&#10;Description automatically generated">
            <a:extLst>
              <a:ext uri="{FF2B5EF4-FFF2-40B4-BE49-F238E27FC236}">
                <a16:creationId xmlns:a16="http://schemas.microsoft.com/office/drawing/2014/main" id="{E27DF9E9-40A1-8867-E762-A4D85AAD8F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29" y="1722347"/>
            <a:ext cx="5852172" cy="4389129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B9DFCBF-16C0-D338-37ED-2A6B0F9C1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15</a:t>
            </a:fld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F270998-17D2-223E-F26E-71AC04A21EE7}"/>
              </a:ext>
            </a:extLst>
          </p:cNvPr>
          <p:cNvSpPr txBox="1"/>
          <p:nvPr/>
        </p:nvSpPr>
        <p:spPr>
          <a:xfrm>
            <a:off x="438149" y="971551"/>
            <a:ext cx="4943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Scan the relative phase between the two branches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5E2972-F54B-51F3-2031-B613CB9E3F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7772" y="0"/>
            <a:ext cx="1847850" cy="2035954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811C78C-2BF3-999F-93FA-00C7B810E34A}"/>
              </a:ext>
            </a:extLst>
          </p:cNvPr>
          <p:cNvGrpSpPr/>
          <p:nvPr/>
        </p:nvGrpSpPr>
        <p:grpSpPr>
          <a:xfrm>
            <a:off x="5357813" y="746524"/>
            <a:ext cx="3052444" cy="662854"/>
            <a:chOff x="5357813" y="746524"/>
            <a:chExt cx="3052444" cy="662854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05FFFA1-0F60-A508-A9F7-66016B4FED08}"/>
                </a:ext>
              </a:extLst>
            </p:cNvPr>
            <p:cNvCxnSpPr/>
            <p:nvPr/>
          </p:nvCxnSpPr>
          <p:spPr>
            <a:xfrm>
              <a:off x="5357813" y="1287305"/>
              <a:ext cx="12954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D4CE2A07-729B-1306-D3D7-FCA6FE7770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72007" y="1285556"/>
              <a:ext cx="123825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041F25A0-9C0B-61FD-22F0-A3F3B3A45D86}"/>
                    </a:ext>
                  </a:extLst>
                </p:cNvPr>
                <p:cNvSpPr txBox="1"/>
                <p:nvPr/>
              </p:nvSpPr>
              <p:spPr>
                <a:xfrm>
                  <a:off x="5657850" y="746524"/>
                  <a:ext cx="69532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041F25A0-9C0B-61FD-22F0-A3F3B3A45D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7850" y="746524"/>
                  <a:ext cx="695325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740EE0A-6807-CD5C-31D6-69A093C10E91}"/>
                    </a:ext>
                  </a:extLst>
                </p:cNvPr>
                <p:cNvSpPr txBox="1"/>
                <p:nvPr/>
              </p:nvSpPr>
              <p:spPr>
                <a:xfrm>
                  <a:off x="7437505" y="746524"/>
                  <a:ext cx="69532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740EE0A-6807-CD5C-31D6-69A093C10E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7505" y="746524"/>
                  <a:ext cx="695325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E759E8D7-9F72-F2A9-5BC2-6336DBC701F2}"/>
                </a:ext>
              </a:extLst>
            </p:cNvPr>
            <p:cNvSpPr/>
            <p:nvPr/>
          </p:nvSpPr>
          <p:spPr>
            <a:xfrm>
              <a:off x="6793547" y="1161736"/>
              <a:ext cx="238125" cy="24764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8211056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9CD24-E682-47E1-96FC-D7B18D8EF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81" y="-40007"/>
            <a:ext cx="10515600" cy="1325563"/>
          </a:xfrm>
        </p:spPr>
        <p:txBody>
          <a:bodyPr/>
          <a:lstStyle/>
          <a:p>
            <a:r>
              <a:rPr lang="en-GB" dirty="0"/>
              <a:t>Lattice scans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A2C1E-C80C-25DC-8A88-848D69CED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pic>
        <p:nvPicPr>
          <p:cNvPr id="17" name="Picture 16" descr="Chart, line chart, histogram&#10;&#10;Description automatically generated">
            <a:extLst>
              <a:ext uri="{FF2B5EF4-FFF2-40B4-BE49-F238E27FC236}">
                <a16:creationId xmlns:a16="http://schemas.microsoft.com/office/drawing/2014/main" id="{E27DF9E9-40A1-8867-E762-A4D85AAD8F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29" y="1722347"/>
            <a:ext cx="5852172" cy="4389129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B9DFCBF-16C0-D338-37ED-2A6B0F9C1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16</a:t>
            </a:fld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F270998-17D2-223E-F26E-71AC04A21EE7}"/>
              </a:ext>
            </a:extLst>
          </p:cNvPr>
          <p:cNvSpPr txBox="1"/>
          <p:nvPr/>
        </p:nvSpPr>
        <p:spPr>
          <a:xfrm>
            <a:off x="438149" y="971551"/>
            <a:ext cx="4943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Scan the relative phase between the two branches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811C78C-2BF3-999F-93FA-00C7B810E34A}"/>
              </a:ext>
            </a:extLst>
          </p:cNvPr>
          <p:cNvGrpSpPr/>
          <p:nvPr/>
        </p:nvGrpSpPr>
        <p:grpSpPr>
          <a:xfrm>
            <a:off x="5357813" y="746524"/>
            <a:ext cx="3052444" cy="662854"/>
            <a:chOff x="5357813" y="746524"/>
            <a:chExt cx="3052444" cy="662854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05FFFA1-0F60-A508-A9F7-66016B4FED08}"/>
                </a:ext>
              </a:extLst>
            </p:cNvPr>
            <p:cNvCxnSpPr/>
            <p:nvPr/>
          </p:nvCxnSpPr>
          <p:spPr>
            <a:xfrm>
              <a:off x="5357813" y="1287305"/>
              <a:ext cx="12954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D4CE2A07-729B-1306-D3D7-FCA6FE7770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72007" y="1285556"/>
              <a:ext cx="123825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041F25A0-9C0B-61FD-22F0-A3F3B3A45D86}"/>
                    </a:ext>
                  </a:extLst>
                </p:cNvPr>
                <p:cNvSpPr txBox="1"/>
                <p:nvPr/>
              </p:nvSpPr>
              <p:spPr>
                <a:xfrm>
                  <a:off x="5657850" y="746524"/>
                  <a:ext cx="69532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041F25A0-9C0B-61FD-22F0-A3F3B3A45D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7850" y="746524"/>
                  <a:ext cx="695325" cy="369332"/>
                </a:xfrm>
                <a:prstGeom prst="rect">
                  <a:avLst/>
                </a:prstGeom>
                <a:blipFill>
                  <a:blip r:embed="rId3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740EE0A-6807-CD5C-31D6-69A093C10E91}"/>
                    </a:ext>
                  </a:extLst>
                </p:cNvPr>
                <p:cNvSpPr txBox="1"/>
                <p:nvPr/>
              </p:nvSpPr>
              <p:spPr>
                <a:xfrm>
                  <a:off x="7437505" y="746524"/>
                  <a:ext cx="69532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740EE0A-6807-CD5C-31D6-69A093C10E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7505" y="746524"/>
                  <a:ext cx="695325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E759E8D7-9F72-F2A9-5BC2-6336DBC701F2}"/>
                </a:ext>
              </a:extLst>
            </p:cNvPr>
            <p:cNvSpPr/>
            <p:nvPr/>
          </p:nvSpPr>
          <p:spPr>
            <a:xfrm>
              <a:off x="6793547" y="1161736"/>
              <a:ext cx="238125" cy="24764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4" name="Picture 13" descr="Chart, line chart, histogram&#10;&#10;Description automatically generated">
            <a:extLst>
              <a:ext uri="{FF2B5EF4-FFF2-40B4-BE49-F238E27FC236}">
                <a16:creationId xmlns:a16="http://schemas.microsoft.com/office/drawing/2014/main" id="{4876DD23-4BE4-9D4D-980F-D79B702BAB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547" y="2072087"/>
            <a:ext cx="5069211" cy="3801908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64CFB76-16B2-D15C-465B-B8B289807298}"/>
              </a:ext>
            </a:extLst>
          </p:cNvPr>
          <p:cNvCxnSpPr>
            <a:cxnSpLocks/>
          </p:cNvCxnSpPr>
          <p:nvPr/>
        </p:nvCxnSpPr>
        <p:spPr>
          <a:xfrm flipH="1" flipV="1">
            <a:off x="2714625" y="2072087"/>
            <a:ext cx="6162675" cy="27106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D66C66B-DF44-F824-4977-DBD903A241D1}"/>
              </a:ext>
            </a:extLst>
          </p:cNvPr>
          <p:cNvCxnSpPr>
            <a:cxnSpLocks/>
          </p:cNvCxnSpPr>
          <p:nvPr/>
        </p:nvCxnSpPr>
        <p:spPr>
          <a:xfrm flipH="1">
            <a:off x="4991100" y="5124450"/>
            <a:ext cx="5953125" cy="114300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C2A666C-AAF9-534D-D893-843A0904D0BC}"/>
                  </a:ext>
                </a:extLst>
              </p:cNvPr>
              <p:cNvSpPr txBox="1"/>
              <p:nvPr/>
            </p:nvSpPr>
            <p:spPr>
              <a:xfrm>
                <a:off x="5045186" y="1567356"/>
                <a:ext cx="4862998" cy="318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Probability</m:t>
                          </m:r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 ~ 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e>
                        <m:sup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Ω</m:t>
                          </m:r>
                          <m:func>
                            <m:func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sin</m:t>
                          </m:r>
                        </m:e>
                        <m:sup>
                          <m:r>
                            <a:rPr lang="en-GB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𝑒𝑓𝑓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C2A666C-AAF9-534D-D893-843A0904D0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5186" y="1567356"/>
                <a:ext cx="4862998" cy="318998"/>
              </a:xfrm>
              <a:prstGeom prst="rect">
                <a:avLst/>
              </a:prstGeom>
              <a:blipFill>
                <a:blip r:embed="rId6"/>
                <a:stretch>
                  <a:fillRect l="-1255" b="-269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2943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9CD24-E682-47E1-96FC-D7B18D8EF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81" y="-40007"/>
            <a:ext cx="10515600" cy="1325563"/>
          </a:xfrm>
        </p:spPr>
        <p:txBody>
          <a:bodyPr/>
          <a:lstStyle/>
          <a:p>
            <a:r>
              <a:rPr lang="en-GB" dirty="0"/>
              <a:t>Lattice scans</a:t>
            </a:r>
          </a:p>
        </p:txBody>
      </p:sp>
      <p:pic>
        <p:nvPicPr>
          <p:cNvPr id="17" name="Picture 16" descr="Chart, line chart, histogram&#10;&#10;Description automatically generated">
            <a:extLst>
              <a:ext uri="{FF2B5EF4-FFF2-40B4-BE49-F238E27FC236}">
                <a16:creationId xmlns:a16="http://schemas.microsoft.com/office/drawing/2014/main" id="{E27DF9E9-40A1-8867-E762-A4D85AAD8F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29" y="1722347"/>
            <a:ext cx="5852172" cy="4389129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991794C2-2E71-35C3-60DA-EE33B0AC17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797" y="2188189"/>
            <a:ext cx="5911203" cy="443340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FFF3C6A-1AA0-B7DC-786B-5DD66D89E89D}"/>
              </a:ext>
            </a:extLst>
          </p:cNvPr>
          <p:cNvCxnSpPr>
            <a:cxnSpLocks/>
          </p:cNvCxnSpPr>
          <p:nvPr/>
        </p:nvCxnSpPr>
        <p:spPr>
          <a:xfrm>
            <a:off x="2682241" y="2077457"/>
            <a:ext cx="6290310" cy="105918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B9DFCBF-16C0-D338-37ED-2A6B0F9C1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17</a:t>
            </a:fld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F270998-17D2-223E-F26E-71AC04A21EE7}"/>
              </a:ext>
            </a:extLst>
          </p:cNvPr>
          <p:cNvSpPr txBox="1"/>
          <p:nvPr/>
        </p:nvSpPr>
        <p:spPr>
          <a:xfrm>
            <a:off x="438149" y="971551"/>
            <a:ext cx="4943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Scan the relative phase between the two branches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7A18DFC-3306-A71E-A61D-365C5B3DC8B9}"/>
              </a:ext>
            </a:extLst>
          </p:cNvPr>
          <p:cNvGrpSpPr/>
          <p:nvPr/>
        </p:nvGrpSpPr>
        <p:grpSpPr>
          <a:xfrm>
            <a:off x="5357813" y="746524"/>
            <a:ext cx="3052444" cy="662854"/>
            <a:chOff x="5357813" y="746524"/>
            <a:chExt cx="3052444" cy="662854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8E8CB217-25F0-C96C-61D9-E4ACCD987AB0}"/>
                </a:ext>
              </a:extLst>
            </p:cNvPr>
            <p:cNvCxnSpPr/>
            <p:nvPr/>
          </p:nvCxnSpPr>
          <p:spPr>
            <a:xfrm>
              <a:off x="5357813" y="1287305"/>
              <a:ext cx="12954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878F7BD-3D36-A47B-9A56-2F7CD0B3B0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72007" y="1285556"/>
              <a:ext cx="123825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8A05B1D-A5C9-A1DC-69F0-A1F81BB9E4DE}"/>
                    </a:ext>
                  </a:extLst>
                </p:cNvPr>
                <p:cNvSpPr txBox="1"/>
                <p:nvPr/>
              </p:nvSpPr>
              <p:spPr>
                <a:xfrm>
                  <a:off x="5657850" y="746524"/>
                  <a:ext cx="69532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8A05B1D-A5C9-A1DC-69F0-A1F81BB9E4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7850" y="746524"/>
                  <a:ext cx="695325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54DA1850-1F8D-361F-030D-BE23C111A13C}"/>
                    </a:ext>
                  </a:extLst>
                </p:cNvPr>
                <p:cNvSpPr txBox="1"/>
                <p:nvPr/>
              </p:nvSpPr>
              <p:spPr>
                <a:xfrm>
                  <a:off x="7437505" y="746524"/>
                  <a:ext cx="69532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54DA1850-1F8D-361F-030D-BE23C111A1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7505" y="746524"/>
                  <a:ext cx="695325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2744CF2-B139-8FEC-889D-E5C16092EFCE}"/>
                </a:ext>
              </a:extLst>
            </p:cNvPr>
            <p:cNvSpPr/>
            <p:nvPr/>
          </p:nvSpPr>
          <p:spPr>
            <a:xfrm>
              <a:off x="6793547" y="1161736"/>
              <a:ext cx="238125" cy="24764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A2C1E-C80C-25DC-8A88-848D69CED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Quantum Information &amp; Computing | Oana Bazavan</a:t>
            </a:r>
          </a:p>
        </p:txBody>
      </p:sp>
    </p:spTree>
    <p:extLst>
      <p:ext uri="{BB962C8B-B14F-4D97-AF65-F5344CB8AC3E}">
        <p14:creationId xmlns:p14="http://schemas.microsoft.com/office/powerpoint/2010/main" val="6770256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9CD24-E682-47E1-96FC-D7B18D8EF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81" y="-40007"/>
            <a:ext cx="10515600" cy="1325563"/>
          </a:xfrm>
        </p:spPr>
        <p:txBody>
          <a:bodyPr/>
          <a:lstStyle/>
          <a:p>
            <a:r>
              <a:rPr lang="en-GB" dirty="0"/>
              <a:t>Lattice scans</a:t>
            </a:r>
          </a:p>
        </p:txBody>
      </p:sp>
      <p:pic>
        <p:nvPicPr>
          <p:cNvPr id="17" name="Picture 16" descr="Chart, line chart, histogram&#10;&#10;Description automatically generated">
            <a:extLst>
              <a:ext uri="{FF2B5EF4-FFF2-40B4-BE49-F238E27FC236}">
                <a16:creationId xmlns:a16="http://schemas.microsoft.com/office/drawing/2014/main" id="{E27DF9E9-40A1-8867-E762-A4D85AAD8F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29" y="1722347"/>
            <a:ext cx="5852172" cy="4389129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991794C2-2E71-35C3-60DA-EE33B0AC17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797" y="2188189"/>
            <a:ext cx="5911203" cy="4433402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89731CE-6A46-026F-C14E-F0D6266B0280}"/>
              </a:ext>
            </a:extLst>
          </p:cNvPr>
          <p:cNvCxnSpPr>
            <a:cxnSpLocks/>
          </p:cNvCxnSpPr>
          <p:nvPr/>
        </p:nvCxnSpPr>
        <p:spPr>
          <a:xfrm>
            <a:off x="5008246" y="5192342"/>
            <a:ext cx="4459605" cy="64534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B9DFCBF-16C0-D338-37ED-2A6B0F9C1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18</a:t>
            </a:fld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F270998-17D2-223E-F26E-71AC04A21EE7}"/>
              </a:ext>
            </a:extLst>
          </p:cNvPr>
          <p:cNvSpPr txBox="1"/>
          <p:nvPr/>
        </p:nvSpPr>
        <p:spPr>
          <a:xfrm>
            <a:off x="438149" y="971551"/>
            <a:ext cx="4943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Scan the relative phase between the two branches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7A18DFC-3306-A71E-A61D-365C5B3DC8B9}"/>
              </a:ext>
            </a:extLst>
          </p:cNvPr>
          <p:cNvGrpSpPr/>
          <p:nvPr/>
        </p:nvGrpSpPr>
        <p:grpSpPr>
          <a:xfrm>
            <a:off x="5357813" y="746524"/>
            <a:ext cx="3052444" cy="662854"/>
            <a:chOff x="5357813" y="746524"/>
            <a:chExt cx="3052444" cy="662854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8E8CB217-25F0-C96C-61D9-E4ACCD987AB0}"/>
                </a:ext>
              </a:extLst>
            </p:cNvPr>
            <p:cNvCxnSpPr/>
            <p:nvPr/>
          </p:nvCxnSpPr>
          <p:spPr>
            <a:xfrm>
              <a:off x="5357813" y="1287305"/>
              <a:ext cx="12954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878F7BD-3D36-A47B-9A56-2F7CD0B3B0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72007" y="1285556"/>
              <a:ext cx="123825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8A05B1D-A5C9-A1DC-69F0-A1F81BB9E4DE}"/>
                    </a:ext>
                  </a:extLst>
                </p:cNvPr>
                <p:cNvSpPr txBox="1"/>
                <p:nvPr/>
              </p:nvSpPr>
              <p:spPr>
                <a:xfrm>
                  <a:off x="5657850" y="746524"/>
                  <a:ext cx="69532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8A05B1D-A5C9-A1DC-69F0-A1F81BB9E4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7850" y="746524"/>
                  <a:ext cx="695325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54DA1850-1F8D-361F-030D-BE23C111A13C}"/>
                    </a:ext>
                  </a:extLst>
                </p:cNvPr>
                <p:cNvSpPr txBox="1"/>
                <p:nvPr/>
              </p:nvSpPr>
              <p:spPr>
                <a:xfrm>
                  <a:off x="7437505" y="746524"/>
                  <a:ext cx="69532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54DA1850-1F8D-361F-030D-BE23C111A1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7505" y="746524"/>
                  <a:ext cx="695325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2744CF2-B139-8FEC-889D-E5C16092EFCE}"/>
                </a:ext>
              </a:extLst>
            </p:cNvPr>
            <p:cNvSpPr/>
            <p:nvPr/>
          </p:nvSpPr>
          <p:spPr>
            <a:xfrm>
              <a:off x="6793547" y="1161736"/>
              <a:ext cx="238125" cy="24764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A2C1E-C80C-25DC-8A88-848D69CED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Quantum Information &amp; Computing | Oana Bazavan</a:t>
            </a:r>
          </a:p>
        </p:txBody>
      </p:sp>
    </p:spTree>
    <p:extLst>
      <p:ext uri="{BB962C8B-B14F-4D97-AF65-F5344CB8AC3E}">
        <p14:creationId xmlns:p14="http://schemas.microsoft.com/office/powerpoint/2010/main" val="31136074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24427-F400-12E7-B4A3-6773D6DE3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Light-shifts (LS) when sitting at carrier null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373979-9C6F-7300-644E-3E63A3B13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05C865-9C39-E0C4-B3A2-1EF2E2E6B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19</a:t>
            </a:fld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3B91657-4FFF-4FA6-AA22-AC13E03CC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476" y="3973886"/>
            <a:ext cx="3849501" cy="205929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7CE67FA-3919-13EF-2CEB-3303EC08A0C7}"/>
              </a:ext>
            </a:extLst>
          </p:cNvPr>
          <p:cNvSpPr txBox="1"/>
          <p:nvPr/>
        </p:nvSpPr>
        <p:spPr>
          <a:xfrm>
            <a:off x="421341" y="4061012"/>
            <a:ext cx="1559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Travelling wave (TW)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7B0F36-15B3-60A4-1BAF-4BB202D959CD}"/>
              </a:ext>
            </a:extLst>
          </p:cNvPr>
          <p:cNvSpPr txBox="1"/>
          <p:nvPr/>
        </p:nvSpPr>
        <p:spPr>
          <a:xfrm>
            <a:off x="421341" y="5263155"/>
            <a:ext cx="1241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Standing wave (SW)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868E2D-7A0E-C5E4-8241-FF965C3202E3}"/>
              </a:ext>
            </a:extLst>
          </p:cNvPr>
          <p:cNvSpPr txBox="1"/>
          <p:nvPr/>
        </p:nvSpPr>
        <p:spPr>
          <a:xfrm>
            <a:off x="6095999" y="4277277"/>
            <a:ext cx="4922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combined effect: LS dipole + LS quadrupole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9B5D581-73E1-4E45-E458-D7B523466E64}"/>
                  </a:ext>
                </a:extLst>
              </p:cNvPr>
              <p:cNvSpPr txBox="1"/>
              <p:nvPr/>
            </p:nvSpPr>
            <p:spPr>
              <a:xfrm>
                <a:off x="6095998" y="5123664"/>
                <a:ext cx="19446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LS dipole ~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9B5D581-73E1-4E45-E458-D7B523466E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98" y="5123664"/>
                <a:ext cx="1944675" cy="369332"/>
              </a:xfrm>
              <a:prstGeom prst="rect">
                <a:avLst/>
              </a:prstGeom>
              <a:blipFill>
                <a:blip r:embed="rId4"/>
                <a:stretch>
                  <a:fillRect l="-2508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D383C54-2797-7B93-A02D-79BC633D2283}"/>
                  </a:ext>
                </a:extLst>
              </p:cNvPr>
              <p:cNvSpPr txBox="1"/>
              <p:nvPr/>
            </p:nvSpPr>
            <p:spPr>
              <a:xfrm>
                <a:off x="6095997" y="5660212"/>
                <a:ext cx="22771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LS quadrupole ~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D383C54-2797-7B93-A02D-79BC633D22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97" y="5660212"/>
                <a:ext cx="2277185" cy="369332"/>
              </a:xfrm>
              <a:prstGeom prst="rect">
                <a:avLst/>
              </a:prstGeom>
              <a:blipFill>
                <a:blip r:embed="rId5"/>
                <a:stretch>
                  <a:fillRect l="-2139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847E6ADF-1AAB-8074-89CF-91A67AE1E5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6961" y="1730788"/>
            <a:ext cx="7890547" cy="2059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735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52CE6-F843-C5CD-D519-6813CC05F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660FEAD-335D-1AB3-B189-94FEDFF041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b="0" i="0" dirty="0">
              <a:solidFill>
                <a:srgbClr val="000000"/>
              </a:solidFill>
              <a:effectLst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F97401-103B-04FF-2582-17872F755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193EA5-0FB3-12B1-AA9D-44CB529A6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2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3D946A1-7BEA-718A-F793-AC5AD33BEFA0}"/>
              </a:ext>
            </a:extLst>
          </p:cNvPr>
          <p:cNvGrpSpPr/>
          <p:nvPr/>
        </p:nvGrpSpPr>
        <p:grpSpPr>
          <a:xfrm>
            <a:off x="1103842" y="1931035"/>
            <a:ext cx="1633537" cy="247642"/>
            <a:chOff x="1103842" y="1931035"/>
            <a:chExt cx="1633537" cy="24764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1D0E625-2ECC-5652-0BF2-93ADF9A6CE2B}"/>
                </a:ext>
              </a:extLst>
            </p:cNvPr>
            <p:cNvGrpSpPr/>
            <p:nvPr/>
          </p:nvGrpSpPr>
          <p:grpSpPr>
            <a:xfrm>
              <a:off x="1103842" y="2008717"/>
              <a:ext cx="1295400" cy="85725"/>
              <a:chOff x="1219200" y="1866900"/>
              <a:chExt cx="1295400" cy="85725"/>
            </a:xfrm>
          </p:grpSpPr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EC6F26E7-F18E-C352-D272-EA6BD387FD82}"/>
                  </a:ext>
                </a:extLst>
              </p:cNvPr>
              <p:cNvCxnSpPr/>
              <p:nvPr/>
            </p:nvCxnSpPr>
            <p:spPr>
              <a:xfrm>
                <a:off x="1219200" y="1866900"/>
                <a:ext cx="12954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A76D8D76-7117-00B8-7A0D-B073D487CEAB}"/>
                  </a:ext>
                </a:extLst>
              </p:cNvPr>
              <p:cNvCxnSpPr/>
              <p:nvPr/>
            </p:nvCxnSpPr>
            <p:spPr>
              <a:xfrm>
                <a:off x="1219200" y="1952625"/>
                <a:ext cx="1295400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EB63795-A2A1-ED1B-C41F-E5E153F8E8BE}"/>
                </a:ext>
              </a:extLst>
            </p:cNvPr>
            <p:cNvSpPr/>
            <p:nvPr/>
          </p:nvSpPr>
          <p:spPr>
            <a:xfrm>
              <a:off x="2499254" y="1931035"/>
              <a:ext cx="238125" cy="24764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0073019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4E53E-CEF4-355A-2C7B-20C588136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Light-shifts when sitting at carrier null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1F7947-02F2-9871-FFED-6850967EC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86372C-DF49-3A6D-52B5-B54CB4817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20</a:t>
            </a:fld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B06FC07-B9B5-321A-9EDB-CF88DADF806E}"/>
              </a:ext>
            </a:extLst>
          </p:cNvPr>
          <p:cNvGrpSpPr/>
          <p:nvPr/>
        </p:nvGrpSpPr>
        <p:grpSpPr>
          <a:xfrm>
            <a:off x="6479541" y="1359261"/>
            <a:ext cx="1673859" cy="662854"/>
            <a:chOff x="5357813" y="746524"/>
            <a:chExt cx="1673859" cy="662854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3E73D9A-A840-64AA-4C5B-909757DF4C73}"/>
                </a:ext>
              </a:extLst>
            </p:cNvPr>
            <p:cNvCxnSpPr/>
            <p:nvPr/>
          </p:nvCxnSpPr>
          <p:spPr>
            <a:xfrm>
              <a:off x="5357813" y="1287305"/>
              <a:ext cx="12954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5FA15214-EDE2-2917-8D7C-D18AB522FCF9}"/>
                    </a:ext>
                  </a:extLst>
                </p:cNvPr>
                <p:cNvSpPr txBox="1"/>
                <p:nvPr/>
              </p:nvSpPr>
              <p:spPr>
                <a:xfrm>
                  <a:off x="5657850" y="746524"/>
                  <a:ext cx="77374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GB" dirty="0"/>
                          <m:t>5 </m:t>
                        </m:r>
                        <m:r>
                          <m:rPr>
                            <m:nor/>
                          </m:rPr>
                          <a:rPr lang="en-GB" dirty="0"/>
                          <m:t>mW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5FA15214-EDE2-2917-8D7C-D18AB522FCF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7850" y="746524"/>
                  <a:ext cx="773747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4F0B454-FAC7-A5CB-EFFF-648B455A80E4}"/>
                </a:ext>
              </a:extLst>
            </p:cNvPr>
            <p:cNvSpPr/>
            <p:nvPr/>
          </p:nvSpPr>
          <p:spPr>
            <a:xfrm>
              <a:off x="6793547" y="1161736"/>
              <a:ext cx="238125" cy="24764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013A3FC-CF3A-13F2-4ED1-9D5072DBBAB1}"/>
                  </a:ext>
                </a:extLst>
              </p:cNvPr>
              <p:cNvSpPr txBox="1"/>
              <p:nvPr/>
            </p:nvSpPr>
            <p:spPr>
              <a:xfrm>
                <a:off x="6426877" y="2424314"/>
                <a:ext cx="3163623" cy="2984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𝐿𝑆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_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𝑑𝑖𝑝𝑜𝑙𝑒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𝐿𝑆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_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𝑞𝑢𝑎𝑑𝑟𝑢𝑝𝑜𝑙𝑒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013A3FC-CF3A-13F2-4ED1-9D5072DBBA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6877" y="2424314"/>
                <a:ext cx="3163623" cy="298415"/>
              </a:xfrm>
              <a:prstGeom prst="rect">
                <a:avLst/>
              </a:prstGeom>
              <a:blipFill>
                <a:blip r:embed="rId3"/>
                <a:stretch>
                  <a:fillRect l="-1156" t="-2041" r="-963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CE7F325F-809B-A4B2-A12D-022A6BD4738C}"/>
              </a:ext>
            </a:extLst>
          </p:cNvPr>
          <p:cNvGrpSpPr/>
          <p:nvPr/>
        </p:nvGrpSpPr>
        <p:grpSpPr>
          <a:xfrm>
            <a:off x="6426877" y="3687436"/>
            <a:ext cx="3052444" cy="662854"/>
            <a:chOff x="5357813" y="746524"/>
            <a:chExt cx="3052444" cy="662854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192EEBD8-DE11-8AAB-1CB6-DFA4A8381853}"/>
                </a:ext>
              </a:extLst>
            </p:cNvPr>
            <p:cNvCxnSpPr/>
            <p:nvPr/>
          </p:nvCxnSpPr>
          <p:spPr>
            <a:xfrm>
              <a:off x="5357813" y="1287305"/>
              <a:ext cx="12954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8B3D549D-D130-B0CF-334D-0717735FB3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72007" y="1285556"/>
              <a:ext cx="123825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71D1777-1C8A-80E8-5FA7-7D3D4AEEE466}"/>
                </a:ext>
              </a:extLst>
            </p:cNvPr>
            <p:cNvSpPr txBox="1"/>
            <p:nvPr/>
          </p:nvSpPr>
          <p:spPr>
            <a:xfrm>
              <a:off x="5657850" y="746524"/>
              <a:ext cx="826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5 </a:t>
              </a:r>
              <a:r>
                <a:rPr lang="en-GB" dirty="0" err="1"/>
                <a:t>mW</a:t>
              </a:r>
              <a:endParaRPr lang="en-GB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2D31C10-A727-CBB2-6A56-EBEBC0DD9502}"/>
                </a:ext>
              </a:extLst>
            </p:cNvPr>
            <p:cNvSpPr txBox="1"/>
            <p:nvPr/>
          </p:nvSpPr>
          <p:spPr>
            <a:xfrm>
              <a:off x="7437505" y="746524"/>
              <a:ext cx="826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5 </a:t>
              </a:r>
              <a:r>
                <a:rPr lang="en-GB" dirty="0" err="1"/>
                <a:t>mW</a:t>
              </a:r>
              <a:endParaRPr lang="en-GB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E14C157-4B02-E013-CB40-5220604BD151}"/>
                </a:ext>
              </a:extLst>
            </p:cNvPr>
            <p:cNvSpPr/>
            <p:nvPr/>
          </p:nvSpPr>
          <p:spPr>
            <a:xfrm>
              <a:off x="6793547" y="1161736"/>
              <a:ext cx="238125" cy="24764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641A58A-A59A-729A-9109-C6BA702184E0}"/>
                  </a:ext>
                </a:extLst>
              </p:cNvPr>
              <p:cNvSpPr txBox="1"/>
              <p:nvPr/>
            </p:nvSpPr>
            <p:spPr>
              <a:xfrm>
                <a:off x="4867275" y="4599644"/>
                <a:ext cx="6096000" cy="390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𝐿𝑆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_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𝑑𝑖𝑝𝑜𝑙𝑒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641A58A-A59A-729A-9109-C6BA702184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7275" y="4599644"/>
                <a:ext cx="6096000" cy="390748"/>
              </a:xfrm>
              <a:prstGeom prst="rect">
                <a:avLst/>
              </a:prstGeom>
              <a:blipFill>
                <a:blip r:embed="rId4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B738A809-644E-4A4D-0757-318CD120876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" t="5510" r="4783" b="3250"/>
          <a:stretch/>
        </p:blipFill>
        <p:spPr>
          <a:xfrm>
            <a:off x="1027755" y="1543926"/>
            <a:ext cx="4844053" cy="46744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6F18BE4-FB24-8CC2-5405-CE6DB6074466}"/>
              </a:ext>
            </a:extLst>
          </p:cNvPr>
          <p:cNvSpPr txBox="1"/>
          <p:nvPr/>
        </p:nvSpPr>
        <p:spPr>
          <a:xfrm>
            <a:off x="6274542" y="1356162"/>
            <a:ext cx="592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TW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A538F6C-60C3-BE1A-6EB2-DAFE43D3A370}"/>
              </a:ext>
            </a:extLst>
          </p:cNvPr>
          <p:cNvSpPr txBox="1"/>
          <p:nvPr/>
        </p:nvSpPr>
        <p:spPr>
          <a:xfrm>
            <a:off x="6096000" y="3696495"/>
            <a:ext cx="592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SW</a:t>
            </a:r>
          </a:p>
        </p:txBody>
      </p:sp>
    </p:spTree>
    <p:extLst>
      <p:ext uri="{BB962C8B-B14F-4D97-AF65-F5344CB8AC3E}">
        <p14:creationId xmlns:p14="http://schemas.microsoft.com/office/powerpoint/2010/main" val="37983157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32B7C-C600-ABAA-72EC-EB909994C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Spin-dependent force with a </a:t>
            </a:r>
            <a:r>
              <a:rPr lang="en-GB" dirty="0" err="1"/>
              <a:t>bichromatic</a:t>
            </a:r>
            <a:br>
              <a:rPr lang="en-GB" dirty="0"/>
            </a:br>
            <a:r>
              <a:rPr lang="en-GB" dirty="0"/>
              <a:t>lattice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DC3591-B390-ED0F-7582-779BD9BC9F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standard MS</a:t>
            </a:r>
          </a:p>
          <a:p>
            <a:pPr marL="0" indent="0">
              <a:buNone/>
            </a:pPr>
            <a:r>
              <a:rPr lang="en-GB" dirty="0"/>
              <a:t>1 </a:t>
            </a:r>
            <a:r>
              <a:rPr lang="en-GB" dirty="0" err="1"/>
              <a:t>mW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34705F-BEC3-5511-9E30-8E9CE00DE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5F21BC8F-FB1E-2491-ECD5-06CCD89DEB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4" t="5074" r="1399"/>
          <a:stretch/>
        </p:blipFill>
        <p:spPr>
          <a:xfrm>
            <a:off x="5305425" y="1229678"/>
            <a:ext cx="5943600" cy="5126672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EE30803-F0E5-C5DE-4FB6-13D4A706B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21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3AEABC3-011A-F987-81B4-CBEBA65B2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2866" y="1084984"/>
            <a:ext cx="1627134" cy="1448068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DF1DB28-9FD7-7E23-7981-EE253FE72658}"/>
              </a:ext>
            </a:extLst>
          </p:cNvPr>
          <p:cNvCxnSpPr>
            <a:cxnSpLocks/>
          </p:cNvCxnSpPr>
          <p:nvPr/>
        </p:nvCxnSpPr>
        <p:spPr>
          <a:xfrm>
            <a:off x="6734175" y="2114550"/>
            <a:ext cx="438150" cy="196188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CC438A8D-DB73-5C8D-23B6-2B63E1F9EC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3136" y="1935908"/>
            <a:ext cx="1665222" cy="1388317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A0F5DA5-8461-1B86-0A32-036DFCBFBA83}"/>
              </a:ext>
            </a:extLst>
          </p:cNvPr>
          <p:cNvCxnSpPr/>
          <p:nvPr/>
        </p:nvCxnSpPr>
        <p:spPr>
          <a:xfrm flipH="1" flipV="1">
            <a:off x="8610600" y="2410547"/>
            <a:ext cx="1619250" cy="21781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FDADE70-3407-E8F8-6CA4-F0872E7CC37F}"/>
              </a:ext>
            </a:extLst>
          </p:cNvPr>
          <p:cNvGrpSpPr/>
          <p:nvPr/>
        </p:nvGrpSpPr>
        <p:grpSpPr>
          <a:xfrm>
            <a:off x="942975" y="2796548"/>
            <a:ext cx="1633537" cy="247642"/>
            <a:chOff x="1103842" y="1931035"/>
            <a:chExt cx="1633537" cy="247642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27E7EC0-9FCD-BBD7-E33C-8B3972DCD06D}"/>
                </a:ext>
              </a:extLst>
            </p:cNvPr>
            <p:cNvGrpSpPr/>
            <p:nvPr/>
          </p:nvGrpSpPr>
          <p:grpSpPr>
            <a:xfrm>
              <a:off x="1103842" y="2008717"/>
              <a:ext cx="1295400" cy="85725"/>
              <a:chOff x="1219200" y="1866900"/>
              <a:chExt cx="1295400" cy="85725"/>
            </a:xfrm>
          </p:grpSpPr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9DB8DBB0-15E5-614A-1A7F-F4D27B94274C}"/>
                  </a:ext>
                </a:extLst>
              </p:cNvPr>
              <p:cNvCxnSpPr/>
              <p:nvPr/>
            </p:nvCxnSpPr>
            <p:spPr>
              <a:xfrm>
                <a:off x="1219200" y="1866900"/>
                <a:ext cx="12954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C1617F26-FB52-6B5B-3475-C1412F3C1005}"/>
                  </a:ext>
                </a:extLst>
              </p:cNvPr>
              <p:cNvCxnSpPr/>
              <p:nvPr/>
            </p:nvCxnSpPr>
            <p:spPr>
              <a:xfrm>
                <a:off x="1219200" y="1952625"/>
                <a:ext cx="1295400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DC94275-76D7-B612-652F-F4512565B0F0}"/>
                </a:ext>
              </a:extLst>
            </p:cNvPr>
            <p:cNvSpPr/>
            <p:nvPr/>
          </p:nvSpPr>
          <p:spPr>
            <a:xfrm>
              <a:off x="2499254" y="1931035"/>
              <a:ext cx="238125" cy="24764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8088725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32B7C-C600-ABAA-72EC-EB909994C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400" y="136525"/>
            <a:ext cx="10515600" cy="1325563"/>
          </a:xfrm>
        </p:spPr>
        <p:txBody>
          <a:bodyPr/>
          <a:lstStyle/>
          <a:p>
            <a:r>
              <a:rPr lang="en-GB" dirty="0"/>
              <a:t>Spin-dependent force with a </a:t>
            </a:r>
            <a:r>
              <a:rPr lang="en-GB" dirty="0" err="1"/>
              <a:t>bichromatic</a:t>
            </a:r>
            <a:br>
              <a:rPr lang="en-GB" dirty="0"/>
            </a:br>
            <a:r>
              <a:rPr lang="en-GB" dirty="0"/>
              <a:t>lattice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DC3591-B390-ED0F-7582-779BD9BC9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399" y="1591945"/>
            <a:ext cx="11161295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	Standard MS, 1 </a:t>
            </a:r>
            <a:r>
              <a:rPr lang="en-GB" dirty="0" err="1"/>
              <a:t>mW</a:t>
            </a:r>
            <a:r>
              <a:rPr lang="en-GB" dirty="0"/>
              <a:t>                          Lattice MS, 0.25 </a:t>
            </a:r>
            <a:r>
              <a:rPr lang="en-GB" dirty="0" err="1"/>
              <a:t>mW</a:t>
            </a:r>
            <a:r>
              <a:rPr lang="en-GB" dirty="0"/>
              <a:t> each branch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E8DEF-0E8F-05C9-6305-FE6CC666B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0E11183A-ED59-B4F5-70EC-1DCF7F65BF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" t="4682" r="1389" b="2619"/>
          <a:stretch/>
        </p:blipFill>
        <p:spPr>
          <a:xfrm>
            <a:off x="1143000" y="2903045"/>
            <a:ext cx="3989070" cy="3395942"/>
          </a:xfrm>
          <a:prstGeom prst="rect">
            <a:avLst/>
          </a:prstGeom>
        </p:spPr>
      </p:pic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31F6C51F-A9FF-DCEF-FF24-172FBB419B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7" t="4261" r="8195" b="2460"/>
          <a:stretch/>
        </p:blipFill>
        <p:spPr>
          <a:xfrm>
            <a:off x="6977381" y="2822225"/>
            <a:ext cx="3817619" cy="3505443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ADA16DF-838B-B74D-2F12-68F966D3C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22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B6638FF-F44C-AF24-C71E-70B66752FAC1}"/>
                  </a:ext>
                </a:extLst>
              </p:cNvPr>
              <p:cNvSpPr txBox="1"/>
              <p:nvPr/>
            </p:nvSpPr>
            <p:spPr>
              <a:xfrm>
                <a:off x="7417858" y="2067763"/>
                <a:ext cx="6953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B6638FF-F44C-AF24-C71E-70B66752FA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7858" y="2067763"/>
                <a:ext cx="695325" cy="369332"/>
              </a:xfrm>
              <a:prstGeom prst="rect">
                <a:avLst/>
              </a:prstGeom>
              <a:blipFill>
                <a:blip r:embed="rId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25BF375-58E0-A617-2B77-805230046DCE}"/>
                  </a:ext>
                </a:extLst>
              </p:cNvPr>
              <p:cNvSpPr txBox="1"/>
              <p:nvPr/>
            </p:nvSpPr>
            <p:spPr>
              <a:xfrm>
                <a:off x="9136591" y="2061694"/>
                <a:ext cx="6953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25BF375-58E0-A617-2B77-805230046D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6591" y="2061694"/>
                <a:ext cx="695325" cy="369332"/>
              </a:xfrm>
              <a:prstGeom prst="rect">
                <a:avLst/>
              </a:prstGeom>
              <a:blipFill>
                <a:blip r:embed="rId5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418D979D-CFD9-313C-DF41-A76D50DD42EF}"/>
              </a:ext>
            </a:extLst>
          </p:cNvPr>
          <p:cNvGrpSpPr/>
          <p:nvPr/>
        </p:nvGrpSpPr>
        <p:grpSpPr>
          <a:xfrm>
            <a:off x="1143000" y="2394839"/>
            <a:ext cx="1633537" cy="247642"/>
            <a:chOff x="1103842" y="1931035"/>
            <a:chExt cx="1633537" cy="247642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E5D8223-5037-04A1-76E5-92A96E3DF476}"/>
                </a:ext>
              </a:extLst>
            </p:cNvPr>
            <p:cNvGrpSpPr/>
            <p:nvPr/>
          </p:nvGrpSpPr>
          <p:grpSpPr>
            <a:xfrm>
              <a:off x="1103842" y="2008717"/>
              <a:ext cx="1295400" cy="85725"/>
              <a:chOff x="1219200" y="1866900"/>
              <a:chExt cx="1295400" cy="85725"/>
            </a:xfrm>
          </p:grpSpPr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22930823-B612-EE34-6BF0-69892FCD42A7}"/>
                  </a:ext>
                </a:extLst>
              </p:cNvPr>
              <p:cNvCxnSpPr/>
              <p:nvPr/>
            </p:nvCxnSpPr>
            <p:spPr>
              <a:xfrm>
                <a:off x="1219200" y="1866900"/>
                <a:ext cx="12954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33E0BE25-718C-EDE8-6674-1E84599AD9CF}"/>
                  </a:ext>
                </a:extLst>
              </p:cNvPr>
              <p:cNvCxnSpPr/>
              <p:nvPr/>
            </p:nvCxnSpPr>
            <p:spPr>
              <a:xfrm>
                <a:off x="1219200" y="1952625"/>
                <a:ext cx="1295400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5837FB9D-B234-9A88-6233-CCD25F2F88EE}"/>
                </a:ext>
              </a:extLst>
            </p:cNvPr>
            <p:cNvSpPr/>
            <p:nvPr/>
          </p:nvSpPr>
          <p:spPr>
            <a:xfrm>
              <a:off x="2499254" y="1931035"/>
              <a:ext cx="238125" cy="24764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A9443E6-368A-3000-9B46-2794C5181623}"/>
              </a:ext>
            </a:extLst>
          </p:cNvPr>
          <p:cNvGrpSpPr/>
          <p:nvPr/>
        </p:nvGrpSpPr>
        <p:grpSpPr>
          <a:xfrm>
            <a:off x="7117821" y="2444726"/>
            <a:ext cx="2985558" cy="247642"/>
            <a:chOff x="5586413" y="2383394"/>
            <a:chExt cx="2985558" cy="247642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21EF945-BFB9-9D39-861C-CE748181DB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33721" y="2461076"/>
              <a:ext cx="123825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7946E622-B8ED-58DC-0372-EB204F099F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33721" y="2543627"/>
              <a:ext cx="123825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E302A589-04D1-CD4D-3BDE-82DFFEA5FD30}"/>
                </a:ext>
              </a:extLst>
            </p:cNvPr>
            <p:cNvGrpSpPr/>
            <p:nvPr/>
          </p:nvGrpSpPr>
          <p:grpSpPr>
            <a:xfrm>
              <a:off x="5586413" y="2461076"/>
              <a:ext cx="1295400" cy="85725"/>
              <a:chOff x="1219200" y="1866900"/>
              <a:chExt cx="1295400" cy="85725"/>
            </a:xfrm>
          </p:grpSpPr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D3127EFA-9CBA-6958-C1A6-CDBBE96DA7AF}"/>
                  </a:ext>
                </a:extLst>
              </p:cNvPr>
              <p:cNvCxnSpPr/>
              <p:nvPr/>
            </p:nvCxnSpPr>
            <p:spPr>
              <a:xfrm>
                <a:off x="1219200" y="1866900"/>
                <a:ext cx="12954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6053DB3E-B2D5-9912-6F0D-75C21607D504}"/>
                  </a:ext>
                </a:extLst>
              </p:cNvPr>
              <p:cNvCxnSpPr/>
              <p:nvPr/>
            </p:nvCxnSpPr>
            <p:spPr>
              <a:xfrm>
                <a:off x="1219200" y="1952625"/>
                <a:ext cx="1295400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E691EBD-2D78-EA88-636C-07A4869439D5}"/>
                </a:ext>
              </a:extLst>
            </p:cNvPr>
            <p:cNvSpPr/>
            <p:nvPr/>
          </p:nvSpPr>
          <p:spPr>
            <a:xfrm>
              <a:off x="6981825" y="2383394"/>
              <a:ext cx="238125" cy="24764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2833508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8C018-83BC-407E-DECF-ADD471CDF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20268"/>
            <a:ext cx="10515600" cy="1325563"/>
          </a:xfrm>
        </p:spPr>
        <p:txBody>
          <a:bodyPr/>
          <a:lstStyle/>
          <a:p>
            <a:r>
              <a:rPr lang="en-GB" dirty="0"/>
              <a:t>2 ions?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86EA0C-F314-5C29-8282-0C42BE8F1B7F}"/>
              </a:ext>
            </a:extLst>
          </p:cNvPr>
          <p:cNvSpPr txBox="1"/>
          <p:nvPr/>
        </p:nvSpPr>
        <p:spPr>
          <a:xfrm>
            <a:off x="318055" y="1450507"/>
            <a:ext cx="30442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500" dirty="0"/>
              <a:t>Position in the lattice</a:t>
            </a:r>
          </a:p>
        </p:txBody>
      </p:sp>
      <p:pic>
        <p:nvPicPr>
          <p:cNvPr id="14" name="Picture 13" descr="Chart, line chart&#10;&#10;Description automatically generated">
            <a:extLst>
              <a:ext uri="{FF2B5EF4-FFF2-40B4-BE49-F238E27FC236}">
                <a16:creationId xmlns:a16="http://schemas.microsoft.com/office/drawing/2014/main" id="{DE569C84-20C7-320E-A318-4CE86F6EE5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6" t="10781" r="8039"/>
          <a:stretch/>
        </p:blipFill>
        <p:spPr>
          <a:xfrm>
            <a:off x="6924039" y="-47305"/>
            <a:ext cx="4988560" cy="3356275"/>
          </a:xfrm>
          <a:prstGeom prst="rect">
            <a:avLst/>
          </a:prstGeom>
        </p:spPr>
      </p:pic>
      <p:pic>
        <p:nvPicPr>
          <p:cNvPr id="18" name="Picture 17" descr="Chart, histogram&#10;&#10;Description automatically generated">
            <a:extLst>
              <a:ext uri="{FF2B5EF4-FFF2-40B4-BE49-F238E27FC236}">
                <a16:creationId xmlns:a16="http://schemas.microsoft.com/office/drawing/2014/main" id="{AA42FF69-EAD1-A25B-9F28-4C65A2EE2B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9" t="10332" r="9418"/>
          <a:stretch/>
        </p:blipFill>
        <p:spPr>
          <a:xfrm>
            <a:off x="6924039" y="3343295"/>
            <a:ext cx="4888379" cy="3448860"/>
          </a:xfrm>
          <a:prstGeom prst="rect">
            <a:avLst/>
          </a:pr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C86A0F6A-F7C8-42E0-BF46-B93E0F045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23</a:t>
            </a:fld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E024645-04E1-32A2-9517-3E4A49543FE6}"/>
              </a:ext>
            </a:extLst>
          </p:cNvPr>
          <p:cNvCxnSpPr/>
          <p:nvPr/>
        </p:nvCxnSpPr>
        <p:spPr>
          <a:xfrm>
            <a:off x="628928" y="3060891"/>
            <a:ext cx="12954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5FEEC98-7945-6A9B-D113-B623C46C7DE5}"/>
              </a:ext>
            </a:extLst>
          </p:cNvPr>
          <p:cNvCxnSpPr>
            <a:cxnSpLocks/>
          </p:cNvCxnSpPr>
          <p:nvPr/>
        </p:nvCxnSpPr>
        <p:spPr>
          <a:xfrm flipH="1">
            <a:off x="2800350" y="3047827"/>
            <a:ext cx="123825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BC17CE5-0FD2-58A2-4CA1-D16E67F62076}"/>
                  </a:ext>
                </a:extLst>
              </p:cNvPr>
              <p:cNvSpPr txBox="1"/>
              <p:nvPr/>
            </p:nvSpPr>
            <p:spPr>
              <a:xfrm>
                <a:off x="928965" y="2520110"/>
                <a:ext cx="6953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BC17CE5-0FD2-58A2-4CA1-D16E67F620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965" y="2520110"/>
                <a:ext cx="695325" cy="369332"/>
              </a:xfrm>
              <a:prstGeom prst="rect">
                <a:avLst/>
              </a:prstGeom>
              <a:blipFill>
                <a:blip r:embed="rId6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9EEBE2B-6577-0D0F-F6CA-DDD1A4A702FC}"/>
                  </a:ext>
                </a:extLst>
              </p:cNvPr>
              <p:cNvSpPr txBox="1"/>
              <p:nvPr/>
            </p:nvSpPr>
            <p:spPr>
              <a:xfrm>
                <a:off x="3014662" y="2616305"/>
                <a:ext cx="6953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9EEBE2B-6577-0D0F-F6CA-DDD1A4A702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4662" y="2616305"/>
                <a:ext cx="695325" cy="369332"/>
              </a:xfrm>
              <a:prstGeom prst="rect">
                <a:avLst/>
              </a:prstGeom>
              <a:blipFill>
                <a:blip r:embed="rId7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Oval 27">
            <a:extLst>
              <a:ext uri="{FF2B5EF4-FFF2-40B4-BE49-F238E27FC236}">
                <a16:creationId xmlns:a16="http://schemas.microsoft.com/office/drawing/2014/main" id="{17B1C6E7-B64A-D15E-8E0F-8F6E8047D27B}"/>
              </a:ext>
            </a:extLst>
          </p:cNvPr>
          <p:cNvSpPr/>
          <p:nvPr/>
        </p:nvSpPr>
        <p:spPr>
          <a:xfrm>
            <a:off x="2086420" y="2935322"/>
            <a:ext cx="238125" cy="247642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10A6B63-00E4-9393-6B48-56359FF54954}"/>
              </a:ext>
            </a:extLst>
          </p:cNvPr>
          <p:cNvSpPr/>
          <p:nvPr/>
        </p:nvSpPr>
        <p:spPr>
          <a:xfrm>
            <a:off x="2443607" y="2935322"/>
            <a:ext cx="238125" cy="247642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F79B2C7-FF1E-5C56-766B-C24641574C1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568" t="5556" r="7407" b="2366"/>
          <a:stretch/>
        </p:blipFill>
        <p:spPr>
          <a:xfrm>
            <a:off x="3556592" y="115592"/>
            <a:ext cx="3173180" cy="2619441"/>
          </a:xfrm>
          <a:prstGeom prst="rect">
            <a:avLst/>
          </a:prstGeom>
        </p:spPr>
      </p:pic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5790595F-18A2-B6A0-735A-324449051B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9"/>
          <a:srcRect l="2696" t="2117" r="8712" b="3065"/>
          <a:stretch/>
        </p:blipFill>
        <p:spPr>
          <a:xfrm>
            <a:off x="3454400" y="3406212"/>
            <a:ext cx="3437611" cy="2770295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0B3916-E8C1-D6F7-ED37-90AC0065E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Quantum Information &amp; Computing | Oana Bazavan</a:t>
            </a:r>
          </a:p>
        </p:txBody>
      </p:sp>
    </p:spTree>
    <p:extLst>
      <p:ext uri="{BB962C8B-B14F-4D97-AF65-F5344CB8AC3E}">
        <p14:creationId xmlns:p14="http://schemas.microsoft.com/office/powerpoint/2010/main" val="11341660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69059-B0B1-9B59-015B-34C82CFA2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632D74-65B2-49C5-E1E7-6F85D25AD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Understanding of the lattice Physics</a:t>
            </a:r>
          </a:p>
          <a:p>
            <a:r>
              <a:rPr lang="en-GB" dirty="0"/>
              <a:t>Spin–dependent force on a single ion with the lattice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4400" dirty="0">
                <a:latin typeface="Calibri Light (Headings)"/>
              </a:rPr>
              <a:t>Outlook</a:t>
            </a:r>
          </a:p>
          <a:p>
            <a:r>
              <a:rPr lang="en-GB" dirty="0"/>
              <a:t>Lattice MS on two ions</a:t>
            </a:r>
          </a:p>
          <a:p>
            <a:r>
              <a:rPr lang="en-GB" dirty="0"/>
              <a:t>Lattice MS vs standard MS at high powers</a:t>
            </a:r>
          </a:p>
          <a:p>
            <a:endParaRPr lang="en-GB" sz="4400" dirty="0">
              <a:latin typeface="Calibri Light (Headings)"/>
            </a:endParaRPr>
          </a:p>
          <a:p>
            <a:pPr marL="0" indent="0">
              <a:buNone/>
            </a:pPr>
            <a:endParaRPr lang="en-GB" dirty="0">
              <a:latin typeface="+mj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9781A2-C6A1-BB41-C434-3E311C7B6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3E635A-5407-7BDF-449B-EC9EAA3F8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3681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D1C63-F5EE-273F-F94E-FE742FA3F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042" y="0"/>
            <a:ext cx="10515600" cy="1325563"/>
          </a:xfrm>
        </p:spPr>
        <p:txBody>
          <a:bodyPr/>
          <a:lstStyle/>
          <a:p>
            <a:r>
              <a:rPr lang="en-GB" dirty="0"/>
              <a:t>Team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98FBBC-7D0C-F0CE-D16A-536F0D788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25</a:t>
            </a:fld>
            <a:endParaRPr lang="en-GB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2825CB6-CDE3-41D9-8E5B-7A47E8677A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12" y="1121432"/>
            <a:ext cx="7727376" cy="43513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90E51AD-0E71-5BFC-1931-7391FF260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9766" y="5515804"/>
            <a:ext cx="1461417" cy="131814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C2886A2-1611-409F-B15A-062364EACD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783567"/>
            <a:ext cx="2038350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This site has been archived: EPSRC: FAQs on Computing Costs for the  Research Councils">
            <a:extLst>
              <a:ext uri="{FF2B5EF4-FFF2-40B4-BE49-F238E27FC236}">
                <a16:creationId xmlns:a16="http://schemas.microsoft.com/office/drawing/2014/main" id="{1D466695-F976-4A51-E442-C22CC98BD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12" y="5573472"/>
            <a:ext cx="2221781" cy="114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QTION (@AQTION_eu) / Twitter">
            <a:extLst>
              <a:ext uri="{FF2B5EF4-FFF2-40B4-BE49-F238E27FC236}">
                <a16:creationId xmlns:a16="http://schemas.microsoft.com/office/drawing/2014/main" id="{CB720F9E-5FFC-6F05-DEAC-2012056D6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093" y="5555665"/>
            <a:ext cx="1218648" cy="1218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BFFFBE-323A-99F5-F48A-88A26E1D5C56}"/>
              </a:ext>
            </a:extLst>
          </p:cNvPr>
          <p:cNvSpPr txBox="1"/>
          <p:nvPr/>
        </p:nvSpPr>
        <p:spPr>
          <a:xfrm>
            <a:off x="8708958" y="1121432"/>
            <a:ext cx="32385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Main project:</a:t>
            </a:r>
          </a:p>
          <a:p>
            <a:r>
              <a:rPr lang="en-GB" dirty="0"/>
              <a:t>Sebastian Saner </a:t>
            </a:r>
          </a:p>
          <a:p>
            <a:r>
              <a:rPr lang="en-GB" dirty="0"/>
              <a:t>Mariella Minder</a:t>
            </a:r>
          </a:p>
          <a:p>
            <a:r>
              <a:rPr lang="en-GB" dirty="0"/>
              <a:t>David Lucas (PI)</a:t>
            </a:r>
          </a:p>
          <a:p>
            <a:r>
              <a:rPr lang="en-GB" dirty="0"/>
              <a:t>Chris Balance (PI) </a:t>
            </a:r>
          </a:p>
          <a:p>
            <a:endParaRPr lang="en-GB" dirty="0"/>
          </a:p>
          <a:p>
            <a:r>
              <a:rPr lang="en-GB" b="1" dirty="0"/>
              <a:t>Useful discussions:</a:t>
            </a:r>
          </a:p>
          <a:p>
            <a:r>
              <a:rPr lang="en-GB" dirty="0"/>
              <a:t>Raghavendra Srinivas</a:t>
            </a:r>
          </a:p>
          <a:p>
            <a:r>
              <a:rPr lang="en-GB" dirty="0"/>
              <a:t>Gabriel Araneda</a:t>
            </a:r>
          </a:p>
          <a:p>
            <a:r>
              <a:rPr lang="en-GB" dirty="0"/>
              <a:t>Marius Weber</a:t>
            </a:r>
          </a:p>
          <a:p>
            <a:endParaRPr lang="en-GB" dirty="0"/>
          </a:p>
          <a:p>
            <a:r>
              <a:rPr lang="en-GB" b="1" dirty="0"/>
              <a:t>Helped with the hardware and software:</a:t>
            </a:r>
          </a:p>
          <a:p>
            <a:r>
              <a:rPr lang="en-GB" dirty="0"/>
              <a:t>Peter </a:t>
            </a:r>
            <a:r>
              <a:rPr lang="en-GB" dirty="0" err="1"/>
              <a:t>Drmota</a:t>
            </a:r>
            <a:r>
              <a:rPr lang="en-GB" dirty="0"/>
              <a:t> </a:t>
            </a:r>
          </a:p>
          <a:p>
            <a:r>
              <a:rPr lang="en-GB" dirty="0"/>
              <a:t>David </a:t>
            </a:r>
            <a:r>
              <a:rPr lang="en-GB" dirty="0" err="1"/>
              <a:t>Nadlinger</a:t>
            </a:r>
            <a:r>
              <a:rPr lang="en-GB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CB64CB-A747-9444-0355-767F14F3D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06388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126C2-5B75-A861-FF0C-FCA0B5F42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216"/>
            <a:ext cx="10515600" cy="1325563"/>
          </a:xfrm>
        </p:spPr>
        <p:txBody>
          <a:bodyPr/>
          <a:lstStyle/>
          <a:p>
            <a:r>
              <a:rPr lang="en-GB" dirty="0"/>
              <a:t>Feedback loops performance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54C29CB-C14C-86EC-9AC0-F6C52F04B78B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971550" y="1384299"/>
              <a:ext cx="10753726" cy="472757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5376863">
                      <a:extLst>
                        <a:ext uri="{9D8B030D-6E8A-4147-A177-3AD203B41FA5}">
                          <a16:colId xmlns:a16="http://schemas.microsoft.com/office/drawing/2014/main" val="322504598"/>
                        </a:ext>
                      </a:extLst>
                    </a:gridCol>
                    <a:gridCol w="5376863">
                      <a:extLst>
                        <a:ext uri="{9D8B030D-6E8A-4147-A177-3AD203B41FA5}">
                          <a16:colId xmlns:a16="http://schemas.microsoft.com/office/drawing/2014/main" val="3330292812"/>
                        </a:ext>
                      </a:extLst>
                    </a:gridCol>
                  </a:tblGrid>
                  <a:tr h="422276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Loop 1 - PD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Loop 2 - ion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85740485"/>
                      </a:ext>
                    </a:extLst>
                  </a:tr>
                  <a:tr h="430530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a:fld id="{825F15A7-03F4-43D7-82C5-3E23DA2F108C}" type="mathplaceholder"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  <a:t>Type equation here.</a:t>
                                </a:fld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754816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954C29CB-C14C-86EC-9AC0-F6C52F04B78B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971550" y="1384299"/>
              <a:ext cx="10753726" cy="472757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5376863">
                      <a:extLst>
                        <a:ext uri="{9D8B030D-6E8A-4147-A177-3AD203B41FA5}">
                          <a16:colId xmlns:a16="http://schemas.microsoft.com/office/drawing/2014/main" val="322504598"/>
                        </a:ext>
                      </a:extLst>
                    </a:gridCol>
                    <a:gridCol w="5376863">
                      <a:extLst>
                        <a:ext uri="{9D8B030D-6E8A-4147-A177-3AD203B41FA5}">
                          <a16:colId xmlns:a16="http://schemas.microsoft.com/office/drawing/2014/main" val="3330292812"/>
                        </a:ext>
                      </a:extLst>
                    </a:gridCol>
                  </a:tblGrid>
                  <a:tr h="422276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Loop 1 - PD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Loop 2 - ion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85740485"/>
                      </a:ext>
                    </a:extLst>
                  </a:tr>
                  <a:tr h="43053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t="-10467" r="-100000" b="-1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7548167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A2C1E-E45E-2E62-6A5A-D1095DFB2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11AAD7-6F6D-4899-AB91-D8AB1A2963A3}"/>
              </a:ext>
            </a:extLst>
          </p:cNvPr>
          <p:cNvSpPr txBox="1"/>
          <p:nvPr/>
        </p:nvSpPr>
        <p:spPr>
          <a:xfrm>
            <a:off x="1781175" y="2933700"/>
            <a:ext cx="219075" cy="12001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F765A11-A0FB-95A1-732A-D9438CD72452}"/>
                  </a:ext>
                </a:extLst>
              </p:cNvPr>
              <p:cNvSpPr txBox="1"/>
              <p:nvPr/>
            </p:nvSpPr>
            <p:spPr>
              <a:xfrm>
                <a:off x="585787" y="5685244"/>
                <a:ext cx="3067050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300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2.2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F765A11-A0FB-95A1-732A-D9438CD724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787" y="5685244"/>
                <a:ext cx="3067050" cy="63478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E2196809-32C5-8CB0-EC43-C90DFFD9C629}"/>
              </a:ext>
            </a:extLst>
          </p:cNvPr>
          <p:cNvSpPr txBox="1"/>
          <p:nvPr/>
        </p:nvSpPr>
        <p:spPr>
          <a:xfrm>
            <a:off x="3652837" y="5679474"/>
            <a:ext cx="2257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Feedback loop applied continuously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EDE34DE-B14A-7428-5512-C60FF3873623}"/>
                  </a:ext>
                </a:extLst>
              </p:cNvPr>
              <p:cNvSpPr txBox="1"/>
              <p:nvPr/>
            </p:nvSpPr>
            <p:spPr>
              <a:xfrm>
                <a:off x="6481762" y="5657166"/>
                <a:ext cx="1671638" cy="618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50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13.5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EDE34DE-B14A-7428-5512-C60FF38736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1762" y="5657166"/>
                <a:ext cx="1671638" cy="618311"/>
              </a:xfrm>
              <a:prstGeom prst="rect">
                <a:avLst/>
              </a:prstGeom>
              <a:blipFill>
                <a:blip r:embed="rId4"/>
                <a:stretch>
                  <a:fillRect r="-1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C2FD8C6-C26B-99F8-210A-53804A47CAF0}"/>
                  </a:ext>
                </a:extLst>
              </p:cNvPr>
              <p:cNvSpPr txBox="1"/>
              <p:nvPr/>
            </p:nvSpPr>
            <p:spPr>
              <a:xfrm>
                <a:off x="8591551" y="5643157"/>
                <a:ext cx="296227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100 shots,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=0.1</m:t>
                    </m:r>
                  </m:oMath>
                </a14:m>
                <a:r>
                  <a:rPr lang="en-GB" dirty="0"/>
                  <a:t> rad</a:t>
                </a:r>
              </a:p>
              <a:p>
                <a:r>
                  <a:rPr lang="en-GB" dirty="0"/>
                  <a:t>Estimated sensitivity 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C2FD8C6-C26B-99F8-210A-53804A47CA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1551" y="5643157"/>
                <a:ext cx="2962275" cy="646331"/>
              </a:xfrm>
              <a:prstGeom prst="rect">
                <a:avLst/>
              </a:prstGeom>
              <a:blipFill>
                <a:blip r:embed="rId5"/>
                <a:stretch>
                  <a:fillRect l="-1646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picture containing chart&#10;&#10;Description automatically generated">
            <a:extLst>
              <a:ext uri="{FF2B5EF4-FFF2-40B4-BE49-F238E27FC236}">
                <a16:creationId xmlns:a16="http://schemas.microsoft.com/office/drawing/2014/main" id="{AA5F5789-C7DC-4922-73A8-944B78D7ADC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2" t="6169" r="3452"/>
          <a:stretch/>
        </p:blipFill>
        <p:spPr>
          <a:xfrm>
            <a:off x="1485461" y="1937397"/>
            <a:ext cx="4558594" cy="3705760"/>
          </a:xfrm>
          <a:prstGeom prst="rect">
            <a:avLst/>
          </a:prstGeom>
        </p:spPr>
      </p:pic>
      <p:pic>
        <p:nvPicPr>
          <p:cNvPr id="23" name="Picture 22" descr="Chart, histogram&#10;&#10;Description automatically generated">
            <a:extLst>
              <a:ext uri="{FF2B5EF4-FFF2-40B4-BE49-F238E27FC236}">
                <a16:creationId xmlns:a16="http://schemas.microsoft.com/office/drawing/2014/main" id="{396BA676-A4FD-6CE5-4AD2-12B5ED3760D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3" t="5903" r="5730"/>
          <a:stretch/>
        </p:blipFill>
        <p:spPr>
          <a:xfrm>
            <a:off x="6701068" y="1895206"/>
            <a:ext cx="4615126" cy="3784267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D6C371-291E-E31C-DA2F-5A8BEB01D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316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52CE6-F843-C5CD-D519-6813CC05F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660FEAD-335D-1AB3-B189-94FEDFF041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b="0" i="0" dirty="0">
              <a:solidFill>
                <a:srgbClr val="000000"/>
              </a:solidFill>
              <a:effectLst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F97401-103B-04FF-2582-17872F755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B60C59-245C-F5BF-B073-47F36F9FA022}"/>
              </a:ext>
            </a:extLst>
          </p:cNvPr>
          <p:cNvCxnSpPr>
            <a:cxnSpLocks/>
          </p:cNvCxnSpPr>
          <p:nvPr/>
        </p:nvCxnSpPr>
        <p:spPr>
          <a:xfrm flipH="1">
            <a:off x="2851150" y="2008717"/>
            <a:ext cx="123825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2B6C397-7415-256A-FD80-E56BA551B3DD}"/>
              </a:ext>
            </a:extLst>
          </p:cNvPr>
          <p:cNvCxnSpPr>
            <a:cxnSpLocks/>
          </p:cNvCxnSpPr>
          <p:nvPr/>
        </p:nvCxnSpPr>
        <p:spPr>
          <a:xfrm flipH="1">
            <a:off x="2851150" y="2091268"/>
            <a:ext cx="123825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193EA5-0FB3-12B1-AA9D-44CB529A6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3</a:t>
            </a:fld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1D0E625-2ECC-5652-0BF2-93ADF9A6CE2B}"/>
              </a:ext>
            </a:extLst>
          </p:cNvPr>
          <p:cNvGrpSpPr/>
          <p:nvPr/>
        </p:nvGrpSpPr>
        <p:grpSpPr>
          <a:xfrm>
            <a:off x="1103842" y="2008717"/>
            <a:ext cx="1295400" cy="85725"/>
            <a:chOff x="1219200" y="1866900"/>
            <a:chExt cx="1295400" cy="85725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C6F26E7-F18E-C352-D272-EA6BD387FD82}"/>
                </a:ext>
              </a:extLst>
            </p:cNvPr>
            <p:cNvCxnSpPr/>
            <p:nvPr/>
          </p:nvCxnSpPr>
          <p:spPr>
            <a:xfrm>
              <a:off x="1219200" y="1866900"/>
              <a:ext cx="129540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76D8D76-7117-00B8-7A0D-B073D487CEAB}"/>
                </a:ext>
              </a:extLst>
            </p:cNvPr>
            <p:cNvCxnSpPr/>
            <p:nvPr/>
          </p:nvCxnSpPr>
          <p:spPr>
            <a:xfrm>
              <a:off x="1219200" y="1952625"/>
              <a:ext cx="12954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1EB63795-A2A1-ED1B-C41F-E5E153F8E8BE}"/>
              </a:ext>
            </a:extLst>
          </p:cNvPr>
          <p:cNvSpPr/>
          <p:nvPr/>
        </p:nvSpPr>
        <p:spPr>
          <a:xfrm>
            <a:off x="2499254" y="1931035"/>
            <a:ext cx="238125" cy="247642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9569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52CE6-F843-C5CD-D519-6813CC05F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660FEAD-335D-1AB3-B189-94FEDFF041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b="0" i="0" dirty="0">
              <a:solidFill>
                <a:srgbClr val="000000"/>
              </a:solidFill>
              <a:effectLst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F97401-103B-04FF-2582-17872F755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B60C59-245C-F5BF-B073-47F36F9FA022}"/>
              </a:ext>
            </a:extLst>
          </p:cNvPr>
          <p:cNvCxnSpPr>
            <a:cxnSpLocks/>
          </p:cNvCxnSpPr>
          <p:nvPr/>
        </p:nvCxnSpPr>
        <p:spPr>
          <a:xfrm flipH="1">
            <a:off x="2851150" y="2008717"/>
            <a:ext cx="123825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2B6C397-7415-256A-FD80-E56BA551B3DD}"/>
              </a:ext>
            </a:extLst>
          </p:cNvPr>
          <p:cNvCxnSpPr>
            <a:cxnSpLocks/>
          </p:cNvCxnSpPr>
          <p:nvPr/>
        </p:nvCxnSpPr>
        <p:spPr>
          <a:xfrm flipH="1">
            <a:off x="2851150" y="2091268"/>
            <a:ext cx="123825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193EA5-0FB3-12B1-AA9D-44CB529A6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4</a:t>
            </a:fld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1D0E625-2ECC-5652-0BF2-93ADF9A6CE2B}"/>
              </a:ext>
            </a:extLst>
          </p:cNvPr>
          <p:cNvGrpSpPr/>
          <p:nvPr/>
        </p:nvGrpSpPr>
        <p:grpSpPr>
          <a:xfrm>
            <a:off x="1103842" y="2008717"/>
            <a:ext cx="1295400" cy="85725"/>
            <a:chOff x="1219200" y="1866900"/>
            <a:chExt cx="1295400" cy="85725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C6F26E7-F18E-C352-D272-EA6BD387FD82}"/>
                </a:ext>
              </a:extLst>
            </p:cNvPr>
            <p:cNvCxnSpPr/>
            <p:nvPr/>
          </p:nvCxnSpPr>
          <p:spPr>
            <a:xfrm>
              <a:off x="1219200" y="1866900"/>
              <a:ext cx="129540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76D8D76-7117-00B8-7A0D-B073D487CEAB}"/>
                </a:ext>
              </a:extLst>
            </p:cNvPr>
            <p:cNvCxnSpPr/>
            <p:nvPr/>
          </p:nvCxnSpPr>
          <p:spPr>
            <a:xfrm>
              <a:off x="1219200" y="1952625"/>
              <a:ext cx="12954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1EB63795-A2A1-ED1B-C41F-E5E153F8E8BE}"/>
              </a:ext>
            </a:extLst>
          </p:cNvPr>
          <p:cNvSpPr/>
          <p:nvPr/>
        </p:nvSpPr>
        <p:spPr>
          <a:xfrm>
            <a:off x="2499254" y="1931035"/>
            <a:ext cx="238125" cy="247642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8DED4F-EDD5-5D2A-7233-0F4C73289294}"/>
              </a:ext>
            </a:extLst>
          </p:cNvPr>
          <p:cNvSpPr txBox="1"/>
          <p:nvPr/>
        </p:nvSpPr>
        <p:spPr>
          <a:xfrm>
            <a:off x="1009650" y="2505075"/>
            <a:ext cx="402907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Laser-ion interaction: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Frequency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Rabi frequency/Intensity at the 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Phase – not that often</a:t>
            </a:r>
          </a:p>
        </p:txBody>
      </p:sp>
    </p:spTree>
    <p:extLst>
      <p:ext uri="{BB962C8B-B14F-4D97-AF65-F5344CB8AC3E}">
        <p14:creationId xmlns:p14="http://schemas.microsoft.com/office/powerpoint/2010/main" val="1572796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52CE6-F843-C5CD-D519-6813CC05F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660FEAD-335D-1AB3-B189-94FEDFF041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b="0" i="0" dirty="0">
              <a:solidFill>
                <a:srgbClr val="000000"/>
              </a:solidFill>
              <a:effectLst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F97401-103B-04FF-2582-17872F755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B60C59-245C-F5BF-B073-47F36F9FA022}"/>
              </a:ext>
            </a:extLst>
          </p:cNvPr>
          <p:cNvCxnSpPr>
            <a:cxnSpLocks/>
          </p:cNvCxnSpPr>
          <p:nvPr/>
        </p:nvCxnSpPr>
        <p:spPr>
          <a:xfrm flipH="1">
            <a:off x="2851150" y="2008717"/>
            <a:ext cx="123825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2B6C397-7415-256A-FD80-E56BA551B3DD}"/>
              </a:ext>
            </a:extLst>
          </p:cNvPr>
          <p:cNvCxnSpPr>
            <a:cxnSpLocks/>
          </p:cNvCxnSpPr>
          <p:nvPr/>
        </p:nvCxnSpPr>
        <p:spPr>
          <a:xfrm flipH="1">
            <a:off x="2851150" y="2091268"/>
            <a:ext cx="123825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193EA5-0FB3-12B1-AA9D-44CB529A6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5</a:t>
            </a:fld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1D0E625-2ECC-5652-0BF2-93ADF9A6CE2B}"/>
              </a:ext>
            </a:extLst>
          </p:cNvPr>
          <p:cNvGrpSpPr/>
          <p:nvPr/>
        </p:nvGrpSpPr>
        <p:grpSpPr>
          <a:xfrm>
            <a:off x="1103842" y="2008717"/>
            <a:ext cx="1295400" cy="85725"/>
            <a:chOff x="1219200" y="1866900"/>
            <a:chExt cx="1295400" cy="85725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C6F26E7-F18E-C352-D272-EA6BD387FD82}"/>
                </a:ext>
              </a:extLst>
            </p:cNvPr>
            <p:cNvCxnSpPr/>
            <p:nvPr/>
          </p:nvCxnSpPr>
          <p:spPr>
            <a:xfrm>
              <a:off x="1219200" y="1866900"/>
              <a:ext cx="129540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76D8D76-7117-00B8-7A0D-B073D487CEAB}"/>
                </a:ext>
              </a:extLst>
            </p:cNvPr>
            <p:cNvCxnSpPr/>
            <p:nvPr/>
          </p:nvCxnSpPr>
          <p:spPr>
            <a:xfrm>
              <a:off x="1219200" y="1952625"/>
              <a:ext cx="12954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1EB63795-A2A1-ED1B-C41F-E5E153F8E8BE}"/>
              </a:ext>
            </a:extLst>
          </p:cNvPr>
          <p:cNvSpPr/>
          <p:nvPr/>
        </p:nvSpPr>
        <p:spPr>
          <a:xfrm>
            <a:off x="2499254" y="1931035"/>
            <a:ext cx="238125" cy="247642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A3F8C10-5766-78AA-C621-33EFD3F4FAB0}"/>
              </a:ext>
            </a:extLst>
          </p:cNvPr>
          <p:cNvGrpSpPr/>
          <p:nvPr/>
        </p:nvGrpSpPr>
        <p:grpSpPr>
          <a:xfrm>
            <a:off x="5519367" y="1893772"/>
            <a:ext cx="3052444" cy="247642"/>
            <a:chOff x="5357813" y="1161736"/>
            <a:chExt cx="3052444" cy="247642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DB448CB6-3552-4987-04A4-21C8DB589B58}"/>
                </a:ext>
              </a:extLst>
            </p:cNvPr>
            <p:cNvCxnSpPr/>
            <p:nvPr/>
          </p:nvCxnSpPr>
          <p:spPr>
            <a:xfrm>
              <a:off x="5357813" y="1287305"/>
              <a:ext cx="12954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8D4847F3-7FC8-9CAD-59EF-CE462D23A17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72007" y="1285556"/>
              <a:ext cx="123825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C036724-90DA-0FFE-B4B5-2716C89B0594}"/>
                </a:ext>
              </a:extLst>
            </p:cNvPr>
            <p:cNvSpPr/>
            <p:nvPr/>
          </p:nvSpPr>
          <p:spPr>
            <a:xfrm>
              <a:off x="6793547" y="1161736"/>
              <a:ext cx="238125" cy="24764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5DC8D33-EEBD-9260-9AA0-1DC95A40908F}"/>
              </a:ext>
            </a:extLst>
          </p:cNvPr>
          <p:cNvCxnSpPr>
            <a:cxnSpLocks/>
          </p:cNvCxnSpPr>
          <p:nvPr/>
        </p:nvCxnSpPr>
        <p:spPr>
          <a:xfrm flipV="1">
            <a:off x="6257554" y="1608137"/>
            <a:ext cx="0" cy="40058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6EFF24B-EDF2-17BB-4B0C-37CCBDF7FEDD}"/>
              </a:ext>
            </a:extLst>
          </p:cNvPr>
          <p:cNvCxnSpPr>
            <a:cxnSpLocks/>
          </p:cNvCxnSpPr>
          <p:nvPr/>
        </p:nvCxnSpPr>
        <p:spPr>
          <a:xfrm flipV="1">
            <a:off x="7933954" y="1608137"/>
            <a:ext cx="0" cy="40058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3CB4424-1812-60EA-E51C-D467DAB102F1}"/>
              </a:ext>
            </a:extLst>
          </p:cNvPr>
          <p:cNvCxnSpPr>
            <a:cxnSpLocks/>
          </p:cNvCxnSpPr>
          <p:nvPr/>
        </p:nvCxnSpPr>
        <p:spPr>
          <a:xfrm flipV="1">
            <a:off x="6257554" y="1600420"/>
            <a:ext cx="1676400" cy="771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7F203F2E-319F-106D-6D58-B0A408FC6C97}"/>
              </a:ext>
            </a:extLst>
          </p:cNvPr>
          <p:cNvSpPr/>
          <p:nvPr/>
        </p:nvSpPr>
        <p:spPr>
          <a:xfrm>
            <a:off x="6796310" y="1427542"/>
            <a:ext cx="531165" cy="3611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4BB7FE2-1039-0E1A-FCF6-00C5C41E4B5F}"/>
                  </a:ext>
                </a:extLst>
              </p:cNvPr>
              <p:cNvSpPr txBox="1"/>
              <p:nvPr/>
            </p:nvSpPr>
            <p:spPr>
              <a:xfrm>
                <a:off x="6848171" y="1404892"/>
                <a:ext cx="451983" cy="3539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3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2300" i="1" smtClean="0"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GB" sz="23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4BB7FE2-1039-0E1A-FCF6-00C5C41E4B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8171" y="1404892"/>
                <a:ext cx="451983" cy="353943"/>
              </a:xfrm>
              <a:prstGeom prst="rect">
                <a:avLst/>
              </a:prstGeom>
              <a:blipFill>
                <a:blip r:embed="rId2"/>
                <a:stretch>
                  <a:fillRect l="-13333" r="-20000" b="-305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This image demonstrates how perspective can influence perception, and how  seemingly opposing points of view can both be mistaken. : r/atheism">
            <a:extLst>
              <a:ext uri="{FF2B5EF4-FFF2-40B4-BE49-F238E27FC236}">
                <a16:creationId xmlns:a16="http://schemas.microsoft.com/office/drawing/2014/main" id="{B3466579-BFA5-12A1-6BF8-F3FCF5C61F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615" y="2583853"/>
            <a:ext cx="4603504" cy="3682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596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52CE6-F843-C5CD-D519-6813CC05F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Why?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F97401-103B-04FF-2582-17872F755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B60C59-245C-F5BF-B073-47F36F9FA022}"/>
              </a:ext>
            </a:extLst>
          </p:cNvPr>
          <p:cNvCxnSpPr>
            <a:cxnSpLocks/>
          </p:cNvCxnSpPr>
          <p:nvPr/>
        </p:nvCxnSpPr>
        <p:spPr>
          <a:xfrm flipH="1">
            <a:off x="2851150" y="2008717"/>
            <a:ext cx="123825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2B6C397-7415-256A-FD80-E56BA551B3DD}"/>
              </a:ext>
            </a:extLst>
          </p:cNvPr>
          <p:cNvCxnSpPr>
            <a:cxnSpLocks/>
          </p:cNvCxnSpPr>
          <p:nvPr/>
        </p:nvCxnSpPr>
        <p:spPr>
          <a:xfrm flipH="1">
            <a:off x="2851150" y="2091268"/>
            <a:ext cx="123825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193EA5-0FB3-12B1-AA9D-44CB529A6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6</a:t>
            </a:fld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1D0E625-2ECC-5652-0BF2-93ADF9A6CE2B}"/>
              </a:ext>
            </a:extLst>
          </p:cNvPr>
          <p:cNvGrpSpPr/>
          <p:nvPr/>
        </p:nvGrpSpPr>
        <p:grpSpPr>
          <a:xfrm>
            <a:off x="1103842" y="2008717"/>
            <a:ext cx="1295400" cy="85725"/>
            <a:chOff x="1219200" y="1866900"/>
            <a:chExt cx="1295400" cy="85725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C6F26E7-F18E-C352-D272-EA6BD387FD82}"/>
                </a:ext>
              </a:extLst>
            </p:cNvPr>
            <p:cNvCxnSpPr/>
            <p:nvPr/>
          </p:nvCxnSpPr>
          <p:spPr>
            <a:xfrm>
              <a:off x="1219200" y="1866900"/>
              <a:ext cx="129540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76D8D76-7117-00B8-7A0D-B073D487CEAB}"/>
                </a:ext>
              </a:extLst>
            </p:cNvPr>
            <p:cNvCxnSpPr/>
            <p:nvPr/>
          </p:nvCxnSpPr>
          <p:spPr>
            <a:xfrm>
              <a:off x="1219200" y="1952625"/>
              <a:ext cx="12954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1EB63795-A2A1-ED1B-C41F-E5E153F8E8BE}"/>
              </a:ext>
            </a:extLst>
          </p:cNvPr>
          <p:cNvSpPr/>
          <p:nvPr/>
        </p:nvSpPr>
        <p:spPr>
          <a:xfrm>
            <a:off x="2499254" y="1931035"/>
            <a:ext cx="238125" cy="247642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A3F8C10-5766-78AA-C621-33EFD3F4FAB0}"/>
              </a:ext>
            </a:extLst>
          </p:cNvPr>
          <p:cNvGrpSpPr/>
          <p:nvPr/>
        </p:nvGrpSpPr>
        <p:grpSpPr>
          <a:xfrm>
            <a:off x="5519367" y="1893772"/>
            <a:ext cx="3052444" cy="247642"/>
            <a:chOff x="5357813" y="1161736"/>
            <a:chExt cx="3052444" cy="247642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DB448CB6-3552-4987-04A4-21C8DB589B58}"/>
                </a:ext>
              </a:extLst>
            </p:cNvPr>
            <p:cNvCxnSpPr/>
            <p:nvPr/>
          </p:nvCxnSpPr>
          <p:spPr>
            <a:xfrm>
              <a:off x="5357813" y="1287305"/>
              <a:ext cx="12954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8D4847F3-7FC8-9CAD-59EF-CE462D23A17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72007" y="1285556"/>
              <a:ext cx="123825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C036724-90DA-0FFE-B4B5-2716C89B0594}"/>
                </a:ext>
              </a:extLst>
            </p:cNvPr>
            <p:cNvSpPr/>
            <p:nvPr/>
          </p:nvSpPr>
          <p:spPr>
            <a:xfrm>
              <a:off x="6793547" y="1161736"/>
              <a:ext cx="238125" cy="24764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5DC8D33-EEBD-9260-9AA0-1DC95A40908F}"/>
              </a:ext>
            </a:extLst>
          </p:cNvPr>
          <p:cNvCxnSpPr>
            <a:cxnSpLocks/>
          </p:cNvCxnSpPr>
          <p:nvPr/>
        </p:nvCxnSpPr>
        <p:spPr>
          <a:xfrm flipV="1">
            <a:off x="6257554" y="1608137"/>
            <a:ext cx="0" cy="40058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6EFF24B-EDF2-17BB-4B0C-37CCBDF7FEDD}"/>
              </a:ext>
            </a:extLst>
          </p:cNvPr>
          <p:cNvCxnSpPr>
            <a:cxnSpLocks/>
          </p:cNvCxnSpPr>
          <p:nvPr/>
        </p:nvCxnSpPr>
        <p:spPr>
          <a:xfrm flipV="1">
            <a:off x="7933954" y="1608137"/>
            <a:ext cx="0" cy="40058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3CB4424-1812-60EA-E51C-D467DAB102F1}"/>
              </a:ext>
            </a:extLst>
          </p:cNvPr>
          <p:cNvCxnSpPr>
            <a:cxnSpLocks/>
          </p:cNvCxnSpPr>
          <p:nvPr/>
        </p:nvCxnSpPr>
        <p:spPr>
          <a:xfrm flipV="1">
            <a:off x="6257554" y="1600420"/>
            <a:ext cx="1676400" cy="771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7F203F2E-319F-106D-6D58-B0A408FC6C97}"/>
              </a:ext>
            </a:extLst>
          </p:cNvPr>
          <p:cNvSpPr/>
          <p:nvPr/>
        </p:nvSpPr>
        <p:spPr>
          <a:xfrm>
            <a:off x="6796310" y="1427542"/>
            <a:ext cx="531165" cy="3611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4BB7FE2-1039-0E1A-FCF6-00C5C41E4B5F}"/>
                  </a:ext>
                </a:extLst>
              </p:cNvPr>
              <p:cNvSpPr txBox="1"/>
              <p:nvPr/>
            </p:nvSpPr>
            <p:spPr>
              <a:xfrm>
                <a:off x="6848171" y="1404892"/>
                <a:ext cx="451983" cy="3539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3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2300" i="1" smtClean="0"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GB" sz="23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4BB7FE2-1039-0E1A-FCF6-00C5C41E4B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8171" y="1404892"/>
                <a:ext cx="451983" cy="353943"/>
              </a:xfrm>
              <a:prstGeom prst="rect">
                <a:avLst/>
              </a:prstGeom>
              <a:blipFill>
                <a:blip r:embed="rId2"/>
                <a:stretch>
                  <a:fillRect l="-13333" r="-20000" b="-305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6B88CF4-7D93-58F0-4961-B1966E452349}"/>
                  </a:ext>
                </a:extLst>
              </p:cNvPr>
              <p:cNvSpPr txBox="1"/>
              <p:nvPr/>
            </p:nvSpPr>
            <p:spPr>
              <a:xfrm>
                <a:off x="589915" y="2437641"/>
                <a:ext cx="7883526" cy="25545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Control over all the degrees of freedom of the laser-ion interaction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GB" sz="2000"/>
                  <a:t>faster </a:t>
                </a:r>
                <a:r>
                  <a:rPr lang="en-GB" sz="2000" dirty="0"/>
                  <a:t>2-qubit entangling operations </a:t>
                </a:r>
              </a:p>
              <a:p>
                <a:pPr lvl="3"/>
                <a:r>
                  <a:rPr lang="en-GB" sz="2000" dirty="0"/>
                  <a:t>p</a:t>
                </a:r>
                <a:r>
                  <a:rPr lang="en-GB" sz="2000" b="0" i="0" dirty="0">
                    <a:effectLst/>
                  </a:rPr>
                  <a:t>revious work </a:t>
                </a:r>
                <a:r>
                  <a:rPr lang="en-GB" sz="2000" dirty="0"/>
                  <a:t>[1]</a:t>
                </a:r>
                <a:r>
                  <a:rPr lang="en-GB" sz="2000" b="0" i="0" dirty="0">
                    <a:effectLst/>
                  </a:rPr>
                  <a:t> 99.8%, 1.6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μs</m:t>
                    </m:r>
                  </m:oMath>
                </a14:m>
                <a:r>
                  <a:rPr lang="en-GB" sz="2000" b="0" dirty="0">
                    <a:effectLst/>
                  </a:rPr>
                  <a:t> – Raman transition</a:t>
                </a:r>
                <a:endParaRPr lang="en-GB" sz="2000" dirty="0"/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metrology, CVQC [2, 3]</a:t>
                </a:r>
              </a:p>
              <a:p>
                <a:pPr lvl="1"/>
                <a:endParaRPr lang="en-GB" sz="2000" dirty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000" b="0" dirty="0">
                    <a:effectLst/>
                  </a:rPr>
                  <a:t>Quadrupole </a:t>
                </a:r>
                <a:r>
                  <a:rPr lang="en-GB" sz="2000" dirty="0"/>
                  <a:t>transitions 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mitigate some of the errors of the Raman scheme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compatible with integrated optics [4,5] - scalability</a:t>
                </a:r>
                <a:endParaRPr lang="en-GB" sz="2000" b="0" dirty="0">
                  <a:effectLst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6B88CF4-7D93-58F0-4961-B1966E4523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915" y="2437641"/>
                <a:ext cx="7883526" cy="2554545"/>
              </a:xfrm>
              <a:prstGeom prst="rect">
                <a:avLst/>
              </a:prstGeom>
              <a:blipFill>
                <a:blip r:embed="rId3"/>
                <a:stretch>
                  <a:fillRect t="-1432" r="-696" b="-33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B46277CE-5C09-0F3E-85E0-0E670103BF64}"/>
              </a:ext>
            </a:extLst>
          </p:cNvPr>
          <p:cNvSpPr txBox="1"/>
          <p:nvPr/>
        </p:nvSpPr>
        <p:spPr>
          <a:xfrm>
            <a:off x="7632275" y="4707771"/>
            <a:ext cx="429562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dirty="0">
                <a:effectLst/>
                <a:latin typeface="Calibri "/>
              </a:rPr>
              <a:t>[1] Schäfer et </a:t>
            </a:r>
            <a:r>
              <a:rPr lang="en-GB" sz="2000" b="0" i="0" dirty="0">
                <a:effectLst/>
                <a:latin typeface="Calibri "/>
              </a:rPr>
              <a:t>al</a:t>
            </a:r>
            <a:r>
              <a:rPr lang="en-GB" b="0" i="0" dirty="0">
                <a:effectLst/>
                <a:latin typeface="Calibri "/>
              </a:rPr>
              <a:t>., Nature 2018</a:t>
            </a:r>
            <a:endParaRPr lang="en-GB" dirty="0">
              <a:latin typeface="Calibri "/>
            </a:endParaRPr>
          </a:p>
          <a:p>
            <a:r>
              <a:rPr lang="en-GB" dirty="0">
                <a:latin typeface="Calibri "/>
              </a:rPr>
              <a:t>[2] </a:t>
            </a:r>
            <a:r>
              <a:rPr lang="en-GB" b="0" i="0" dirty="0">
                <a:effectLst/>
                <a:latin typeface="Calibri "/>
              </a:rPr>
              <a:t>C. T. </a:t>
            </a:r>
            <a:r>
              <a:rPr lang="en-GB" b="0" i="0" dirty="0" err="1">
                <a:effectLst/>
                <a:latin typeface="Calibri "/>
              </a:rPr>
              <a:t>Schmiegelow</a:t>
            </a:r>
            <a:r>
              <a:rPr lang="en-GB" b="0" i="0" dirty="0">
                <a:effectLst/>
                <a:latin typeface="Calibri "/>
              </a:rPr>
              <a:t> et al., Phys. Rev. Lett. 2016</a:t>
            </a:r>
          </a:p>
          <a:p>
            <a:r>
              <a:rPr lang="en-GB" dirty="0">
                <a:latin typeface="Calibri "/>
              </a:rPr>
              <a:t>[3] </a:t>
            </a:r>
            <a:r>
              <a:rPr lang="en-GB" b="0" i="0" dirty="0">
                <a:effectLst/>
                <a:latin typeface="Calibri "/>
              </a:rPr>
              <a:t>M. Drechsler et al., Phys. Rev. A 2020</a:t>
            </a:r>
            <a:endParaRPr lang="en-GB" dirty="0">
              <a:latin typeface="Calibri "/>
            </a:endParaRPr>
          </a:p>
          <a:p>
            <a:r>
              <a:rPr lang="en-GB" dirty="0">
                <a:latin typeface="Calibri "/>
              </a:rPr>
              <a:t>[4] Mehta et al., Nature 2020</a:t>
            </a:r>
          </a:p>
          <a:p>
            <a:r>
              <a:rPr lang="en-GB" dirty="0">
                <a:latin typeface="Calibri "/>
              </a:rPr>
              <a:t>[5]</a:t>
            </a:r>
            <a:r>
              <a:rPr lang="en-GB" dirty="0"/>
              <a:t> </a:t>
            </a:r>
            <a:r>
              <a:rPr lang="en-GB" b="0" i="0" dirty="0" err="1">
                <a:solidFill>
                  <a:srgbClr val="222222"/>
                </a:solidFill>
                <a:effectLst/>
                <a:latin typeface="-apple-system"/>
              </a:rPr>
              <a:t>Niffenegger</a:t>
            </a:r>
            <a:r>
              <a:rPr lang="en-GB" b="0" i="0" dirty="0">
                <a:solidFill>
                  <a:srgbClr val="222222"/>
                </a:solidFill>
                <a:effectLst/>
                <a:latin typeface="-apple-system"/>
              </a:rPr>
              <a:t> et al., Nature 2020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294651-8EF0-D312-E017-B4E7E76A2CEB}"/>
              </a:ext>
            </a:extLst>
          </p:cNvPr>
          <p:cNvSpPr txBox="1"/>
          <p:nvPr/>
        </p:nvSpPr>
        <p:spPr>
          <a:xfrm>
            <a:off x="8179886" y="2722175"/>
            <a:ext cx="320040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b="1" dirty="0"/>
              <a:t>Sebastian Saner</a:t>
            </a:r>
          </a:p>
          <a:p>
            <a:r>
              <a:rPr lang="en-GB" dirty="0"/>
              <a:t>Talk in a few minutes</a:t>
            </a:r>
          </a:p>
        </p:txBody>
      </p:sp>
    </p:spTree>
    <p:extLst>
      <p:ext uri="{BB962C8B-B14F-4D97-AF65-F5344CB8AC3E}">
        <p14:creationId xmlns:p14="http://schemas.microsoft.com/office/powerpoint/2010/main" val="3165908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02CB2-CF00-2405-AE56-1AE59766D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Standard MS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715B1DC-A6A2-9976-005F-3ABBCB33F08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24000"/>
                <a:ext cx="10515600" cy="4652963"/>
              </a:xfrm>
            </p:spPr>
            <p:txBody>
              <a:bodyPr/>
              <a:lstStyle/>
              <a:p>
                <a:r>
                  <a:rPr lang="en-GB" dirty="0"/>
                  <a:t>Bichromatic travelling-wave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endParaRPr lang="en-GB" sz="2500" dirty="0"/>
              </a:p>
              <a:p>
                <a:endParaRPr lang="en-GB" sz="2500" dirty="0"/>
              </a:p>
              <a:p>
                <a:r>
                  <a:rPr lang="en-GB" sz="2500" dirty="0"/>
                  <a:t>The motional and carrier term don’t commute -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sz="25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5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250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5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</m:acc>
                          </m:e>
                          <m:sub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25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5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</m:acc>
                          </m:e>
                          <m:sub>
                            <m:r>
                              <a:rPr lang="en-GB" sz="25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endParaRPr lang="en-GB" sz="2500" dirty="0"/>
              </a:p>
              <a:p>
                <a:r>
                  <a:rPr lang="en-GB" sz="2500" dirty="0"/>
                  <a:t>Carrier term – source of errors: laser spectral impurities, light-shifts, speed limit</a:t>
                </a:r>
              </a:p>
              <a:p>
                <a:pPr marL="0" indent="0">
                  <a:buNone/>
                </a:pPr>
                <a:endParaRPr lang="en-GB" sz="25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715B1DC-A6A2-9976-005F-3ABBCB33F0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24000"/>
                <a:ext cx="10515600" cy="4652963"/>
              </a:xfrm>
              <a:blipFill>
                <a:blip r:embed="rId2"/>
                <a:stretch>
                  <a:fillRect l="-1043" t="-20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6D246C45-CBBF-02E5-B947-23AE326AD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447AD1-3D0D-7B8D-1C3F-15406FD81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833246"/>
            <a:ext cx="7715250" cy="10287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D707E92-3EFE-A4DC-C2AC-9F2D651498D1}"/>
              </a:ext>
            </a:extLst>
          </p:cNvPr>
          <p:cNvSpPr/>
          <p:nvPr/>
        </p:nvSpPr>
        <p:spPr>
          <a:xfrm>
            <a:off x="2387600" y="3119472"/>
            <a:ext cx="3576320" cy="574040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B30174-3BE2-27F4-B885-948F7110B681}"/>
              </a:ext>
            </a:extLst>
          </p:cNvPr>
          <p:cNvSpPr txBox="1"/>
          <p:nvPr/>
        </p:nvSpPr>
        <p:spPr>
          <a:xfrm>
            <a:off x="3144520" y="3788841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motional term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9D5B3C3-A147-4575-53B9-DC2729069214}"/>
              </a:ext>
            </a:extLst>
          </p:cNvPr>
          <p:cNvSpPr txBox="1"/>
          <p:nvPr/>
        </p:nvSpPr>
        <p:spPr>
          <a:xfrm>
            <a:off x="6678612" y="3825394"/>
            <a:ext cx="20288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carrier term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719624-E078-E5C9-AD1F-96C6F520E8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2450" y="0"/>
            <a:ext cx="3874771" cy="288087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E2E667F-2FA5-E857-82CD-419F74BCB7D0}"/>
              </a:ext>
            </a:extLst>
          </p:cNvPr>
          <p:cNvSpPr/>
          <p:nvPr/>
        </p:nvSpPr>
        <p:spPr>
          <a:xfrm>
            <a:off x="6281737" y="3030880"/>
            <a:ext cx="2257425" cy="742474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E17F8-856D-B143-63AF-FCFEE338E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7</a:t>
            </a:fld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CE2961D-4E2B-04A7-9E13-8194F1E6EB00}"/>
              </a:ext>
            </a:extLst>
          </p:cNvPr>
          <p:cNvGrpSpPr/>
          <p:nvPr/>
        </p:nvGrpSpPr>
        <p:grpSpPr>
          <a:xfrm>
            <a:off x="1092200" y="2336281"/>
            <a:ext cx="1295400" cy="85725"/>
            <a:chOff x="1219200" y="1866900"/>
            <a:chExt cx="1295400" cy="85725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CD254E95-A694-AEA4-DF59-7EF6AEFA42A8}"/>
                </a:ext>
              </a:extLst>
            </p:cNvPr>
            <p:cNvCxnSpPr/>
            <p:nvPr/>
          </p:nvCxnSpPr>
          <p:spPr>
            <a:xfrm>
              <a:off x="1219200" y="1866900"/>
              <a:ext cx="129540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3365CC33-0B4F-9406-7F73-CAC8F5338645}"/>
                </a:ext>
              </a:extLst>
            </p:cNvPr>
            <p:cNvCxnSpPr/>
            <p:nvPr/>
          </p:nvCxnSpPr>
          <p:spPr>
            <a:xfrm>
              <a:off x="1219200" y="1952625"/>
              <a:ext cx="12954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3BB9E011-BDB1-FC34-96CF-D9D12DB44A29}"/>
              </a:ext>
            </a:extLst>
          </p:cNvPr>
          <p:cNvSpPr/>
          <p:nvPr/>
        </p:nvSpPr>
        <p:spPr>
          <a:xfrm>
            <a:off x="2487612" y="2258599"/>
            <a:ext cx="238125" cy="247642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B6BD1E9-1F51-1F23-6E7F-8EB16C0F0F7A}"/>
              </a:ext>
            </a:extLst>
          </p:cNvPr>
          <p:cNvSpPr txBox="1"/>
          <p:nvPr/>
        </p:nvSpPr>
        <p:spPr>
          <a:xfrm>
            <a:off x="9567333" y="3693512"/>
            <a:ext cx="6096000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500" b="1" dirty="0"/>
              <a:t>Sebastian Saner</a:t>
            </a:r>
          </a:p>
          <a:p>
            <a:pPr marL="0" indent="0">
              <a:buNone/>
            </a:pPr>
            <a:r>
              <a:rPr lang="en-GB" dirty="0"/>
              <a:t>Talk in a few minutes</a:t>
            </a:r>
          </a:p>
        </p:txBody>
      </p:sp>
    </p:spTree>
    <p:extLst>
      <p:ext uri="{BB962C8B-B14F-4D97-AF65-F5344CB8AC3E}">
        <p14:creationId xmlns:p14="http://schemas.microsoft.com/office/powerpoint/2010/main" val="2406956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02CB2-CF00-2405-AE56-1AE59766D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Lattice Physics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15B1DC-A6A2-9976-005F-3ABBCB33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Bichromatic</a:t>
            </a:r>
            <a:r>
              <a:rPr lang="en-GB" dirty="0"/>
              <a:t> standing-wave (phase controlled in the lab)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28BE518-BD9E-2C0A-2BC8-E53804EEF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6F68807-C472-D1C6-AD1E-334A1333CD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725" y="3429000"/>
            <a:ext cx="11176000" cy="7625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6E8659F-E3AE-3654-DD09-A81F136AE3F7}"/>
                  </a:ext>
                </a:extLst>
              </p:cNvPr>
              <p:cNvSpPr txBox="1"/>
              <p:nvPr/>
            </p:nvSpPr>
            <p:spPr>
              <a:xfrm>
                <a:off x="1719262" y="2383394"/>
                <a:ext cx="6953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6E8659F-E3AE-3654-DD09-A81F136AE3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262" y="2383394"/>
                <a:ext cx="695325" cy="369332"/>
              </a:xfrm>
              <a:prstGeom prst="rect">
                <a:avLst/>
              </a:prstGeom>
              <a:blipFill>
                <a:blip r:embed="rId3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5B99695-645C-E622-EE8E-DE989AE078DA}"/>
                  </a:ext>
                </a:extLst>
              </p:cNvPr>
              <p:cNvSpPr txBox="1"/>
              <p:nvPr/>
            </p:nvSpPr>
            <p:spPr>
              <a:xfrm>
                <a:off x="4024312" y="2383394"/>
                <a:ext cx="6953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5B99695-645C-E622-EE8E-DE989AE078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4312" y="2383394"/>
                <a:ext cx="695325" cy="369332"/>
              </a:xfrm>
              <a:prstGeom prst="rect">
                <a:avLst/>
              </a:prstGeom>
              <a:blipFill>
                <a:blip r:embed="rId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D70DA312-C6FB-114B-4173-FF74E9747F16}"/>
              </a:ext>
            </a:extLst>
          </p:cNvPr>
          <p:cNvSpPr/>
          <p:nvPr/>
        </p:nvSpPr>
        <p:spPr>
          <a:xfrm>
            <a:off x="7200900" y="3571875"/>
            <a:ext cx="400050" cy="5334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48664A7-06DE-48A6-01E7-B5A2E8145067}"/>
              </a:ext>
            </a:extLst>
          </p:cNvPr>
          <p:cNvSpPr/>
          <p:nvPr/>
        </p:nvSpPr>
        <p:spPr>
          <a:xfrm>
            <a:off x="11268075" y="3625381"/>
            <a:ext cx="400050" cy="5334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1F84FD-E0AB-95BE-ACED-3B2666C2C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8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B125312-4B72-1C12-4BE1-6939CE8E8D9C}"/>
              </a:ext>
            </a:extLst>
          </p:cNvPr>
          <p:cNvGrpSpPr/>
          <p:nvPr/>
        </p:nvGrpSpPr>
        <p:grpSpPr>
          <a:xfrm>
            <a:off x="1734079" y="2808292"/>
            <a:ext cx="2985558" cy="247642"/>
            <a:chOff x="5586413" y="2383394"/>
            <a:chExt cx="2985558" cy="247642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50B7A4F-1E5D-7396-11BB-653133564C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33721" y="2461076"/>
              <a:ext cx="123825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32D04E0-05F6-4DC1-63AD-E1234631EE5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33721" y="2543627"/>
              <a:ext cx="123825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34CC134-C872-CCA3-2236-A6C3BBDDB9B0}"/>
                </a:ext>
              </a:extLst>
            </p:cNvPr>
            <p:cNvGrpSpPr/>
            <p:nvPr/>
          </p:nvGrpSpPr>
          <p:grpSpPr>
            <a:xfrm>
              <a:off x="5586413" y="2461076"/>
              <a:ext cx="1295400" cy="85725"/>
              <a:chOff x="1219200" y="1866900"/>
              <a:chExt cx="1295400" cy="85725"/>
            </a:xfrm>
          </p:grpSpPr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78ACCF66-3783-FFF0-9FB7-D6FECAD50BCE}"/>
                  </a:ext>
                </a:extLst>
              </p:cNvPr>
              <p:cNvCxnSpPr/>
              <p:nvPr/>
            </p:nvCxnSpPr>
            <p:spPr>
              <a:xfrm>
                <a:off x="1219200" y="1866900"/>
                <a:ext cx="12954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493098CC-57AA-243D-8095-9D56877004A4}"/>
                  </a:ext>
                </a:extLst>
              </p:cNvPr>
              <p:cNvCxnSpPr/>
              <p:nvPr/>
            </p:nvCxnSpPr>
            <p:spPr>
              <a:xfrm>
                <a:off x="1219200" y="1952625"/>
                <a:ext cx="1295400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5A53C5E-821F-0C2F-8CBB-DBD888D137B2}"/>
                </a:ext>
              </a:extLst>
            </p:cNvPr>
            <p:cNvSpPr/>
            <p:nvPr/>
          </p:nvSpPr>
          <p:spPr>
            <a:xfrm>
              <a:off x="6981825" y="2383394"/>
              <a:ext cx="238125" cy="24764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E0675C27-BA37-517A-6C60-7DAAE8AE7081}"/>
              </a:ext>
            </a:extLst>
          </p:cNvPr>
          <p:cNvSpPr txBox="1"/>
          <p:nvPr/>
        </p:nvSpPr>
        <p:spPr>
          <a:xfrm>
            <a:off x="4024312" y="4191559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motional term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E9970F3-1156-E614-9A71-5F25B66EE984}"/>
              </a:ext>
            </a:extLst>
          </p:cNvPr>
          <p:cNvSpPr txBox="1"/>
          <p:nvPr/>
        </p:nvSpPr>
        <p:spPr>
          <a:xfrm>
            <a:off x="8448675" y="4138113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carrier term</a:t>
            </a:r>
          </a:p>
        </p:txBody>
      </p:sp>
    </p:spTree>
    <p:extLst>
      <p:ext uri="{BB962C8B-B14F-4D97-AF65-F5344CB8AC3E}">
        <p14:creationId xmlns:p14="http://schemas.microsoft.com/office/powerpoint/2010/main" val="1699160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02CB2-CF00-2405-AE56-1AE59766D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Lattice Physics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15B1DC-A6A2-9976-005F-3ABBCB33F0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Bichromatic</a:t>
            </a:r>
            <a:r>
              <a:rPr lang="en-GB" dirty="0"/>
              <a:t> standing-wave (phase controlled in the lab)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01C3B102-118C-94C6-6B2A-50B014C53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Quantum Information &amp; Computing | Oana Bazavan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6F68807-C472-D1C6-AD1E-334A1333CD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75" y="3411538"/>
            <a:ext cx="11176000" cy="7625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6E8659F-E3AE-3654-DD09-A81F136AE3F7}"/>
                  </a:ext>
                </a:extLst>
              </p:cNvPr>
              <p:cNvSpPr txBox="1"/>
              <p:nvPr/>
            </p:nvSpPr>
            <p:spPr>
              <a:xfrm>
                <a:off x="1719262" y="2383394"/>
                <a:ext cx="6953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6E8659F-E3AE-3654-DD09-A81F136AE3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262" y="2383394"/>
                <a:ext cx="695325" cy="369332"/>
              </a:xfrm>
              <a:prstGeom prst="rect">
                <a:avLst/>
              </a:prstGeom>
              <a:blipFill>
                <a:blip r:embed="rId3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5B99695-645C-E622-EE8E-DE989AE078DA}"/>
                  </a:ext>
                </a:extLst>
              </p:cNvPr>
              <p:cNvSpPr txBox="1"/>
              <p:nvPr/>
            </p:nvSpPr>
            <p:spPr>
              <a:xfrm>
                <a:off x="4024312" y="2383394"/>
                <a:ext cx="6953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5B99695-645C-E622-EE8E-DE989AE078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4312" y="2383394"/>
                <a:ext cx="695325" cy="369332"/>
              </a:xfrm>
              <a:prstGeom prst="rect">
                <a:avLst/>
              </a:prstGeom>
              <a:blipFill>
                <a:blip r:embed="rId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A52193-B599-122A-1D03-546635DF4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9</a:t>
            </a:fld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507A628-4C8E-09F5-EB0F-88E41FF9F0FA}"/>
              </a:ext>
            </a:extLst>
          </p:cNvPr>
          <p:cNvSpPr/>
          <p:nvPr/>
        </p:nvSpPr>
        <p:spPr>
          <a:xfrm>
            <a:off x="2514601" y="3436939"/>
            <a:ext cx="4997450" cy="763860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64D5924-3629-C58D-5B32-1097E78159F5}"/>
              </a:ext>
            </a:extLst>
          </p:cNvPr>
          <p:cNvSpPr/>
          <p:nvPr/>
        </p:nvSpPr>
        <p:spPr>
          <a:xfrm>
            <a:off x="7829550" y="3441702"/>
            <a:ext cx="3870325" cy="759097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19976C8D-C462-A57D-9119-897ACF13E2BD}"/>
                  </a:ext>
                </a:extLst>
              </p14:cNvPr>
              <p14:cNvContentPartPr/>
              <p14:nvPr/>
            </p14:nvContentPartPr>
            <p14:xfrm>
              <a:off x="4162170" y="5761785"/>
              <a:ext cx="360" cy="3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19976C8D-C462-A57D-9119-897ACF13E2B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153530" y="5753145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987E4B48-0E0F-8663-6B6D-730E1C2C39EA}"/>
              </a:ext>
            </a:extLst>
          </p:cNvPr>
          <p:cNvGrpSpPr/>
          <p:nvPr/>
        </p:nvGrpSpPr>
        <p:grpSpPr>
          <a:xfrm>
            <a:off x="1734079" y="2808292"/>
            <a:ext cx="2985558" cy="247642"/>
            <a:chOff x="5586413" y="2383394"/>
            <a:chExt cx="2985558" cy="247642"/>
          </a:xfrm>
        </p:grpSpPr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12AAE94F-D02D-DC15-083A-78551F66CD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33721" y="2461076"/>
              <a:ext cx="123825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5903B62-3CCF-F26E-F950-6C82BA6913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33721" y="2543627"/>
              <a:ext cx="123825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7883F7D-A4E4-0DC6-B3E4-979774FC6E35}"/>
                </a:ext>
              </a:extLst>
            </p:cNvPr>
            <p:cNvGrpSpPr/>
            <p:nvPr/>
          </p:nvGrpSpPr>
          <p:grpSpPr>
            <a:xfrm>
              <a:off x="5586413" y="2461076"/>
              <a:ext cx="1295400" cy="85725"/>
              <a:chOff x="1219200" y="1866900"/>
              <a:chExt cx="1295400" cy="85725"/>
            </a:xfrm>
          </p:grpSpPr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98B6361C-FB60-5B49-0C85-830225048862}"/>
                  </a:ext>
                </a:extLst>
              </p:cNvPr>
              <p:cNvCxnSpPr/>
              <p:nvPr/>
            </p:nvCxnSpPr>
            <p:spPr>
              <a:xfrm>
                <a:off x="1219200" y="1866900"/>
                <a:ext cx="1295400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7D4F8708-AC05-B476-D77A-CB8E503AE08A}"/>
                  </a:ext>
                </a:extLst>
              </p:cNvPr>
              <p:cNvCxnSpPr/>
              <p:nvPr/>
            </p:nvCxnSpPr>
            <p:spPr>
              <a:xfrm>
                <a:off x="1219200" y="1952625"/>
                <a:ext cx="1295400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FFC795B-97BB-7896-FFEC-F0F54882FE10}"/>
                </a:ext>
              </a:extLst>
            </p:cNvPr>
            <p:cNvSpPr/>
            <p:nvPr/>
          </p:nvSpPr>
          <p:spPr>
            <a:xfrm>
              <a:off x="6981825" y="2383394"/>
              <a:ext cx="238125" cy="247642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79B1DB56-913D-E92D-C395-664B4D42FE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29479" y="4529701"/>
            <a:ext cx="2432784" cy="1928641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030679E-055B-7E5A-D578-841CD319C2D3}"/>
              </a:ext>
            </a:extLst>
          </p:cNvPr>
          <p:cNvCxnSpPr>
            <a:cxnSpLocks/>
          </p:cNvCxnSpPr>
          <p:nvPr/>
        </p:nvCxnSpPr>
        <p:spPr>
          <a:xfrm flipV="1">
            <a:off x="4261194" y="4309034"/>
            <a:ext cx="221559" cy="567665"/>
          </a:xfrm>
          <a:prstGeom prst="straightConnector1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812C8304-6147-789A-3B07-DA88C85BF4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8764" y="4512451"/>
            <a:ext cx="2935906" cy="1945891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D3E7435-330E-4C01-1F39-F1B12BB63B55}"/>
              </a:ext>
            </a:extLst>
          </p:cNvPr>
          <p:cNvCxnSpPr>
            <a:cxnSpLocks/>
          </p:cNvCxnSpPr>
          <p:nvPr/>
        </p:nvCxnSpPr>
        <p:spPr>
          <a:xfrm flipV="1">
            <a:off x="8508983" y="4244779"/>
            <a:ext cx="203233" cy="481940"/>
          </a:xfrm>
          <a:prstGeom prst="straightConnector1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84654EB-6B33-6727-6771-406FF0684A04}"/>
              </a:ext>
            </a:extLst>
          </p:cNvPr>
          <p:cNvSpPr txBox="1"/>
          <p:nvPr/>
        </p:nvSpPr>
        <p:spPr>
          <a:xfrm>
            <a:off x="5367607" y="3026867"/>
            <a:ext cx="16871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motional term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12C7AC-78B5-E185-7A84-70FD3C0048EF}"/>
              </a:ext>
            </a:extLst>
          </p:cNvPr>
          <p:cNvSpPr txBox="1"/>
          <p:nvPr/>
        </p:nvSpPr>
        <p:spPr>
          <a:xfrm>
            <a:off x="8610599" y="3042306"/>
            <a:ext cx="1436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carrier term</a:t>
            </a:r>
          </a:p>
        </p:txBody>
      </p:sp>
    </p:spTree>
    <p:extLst>
      <p:ext uri="{BB962C8B-B14F-4D97-AF65-F5344CB8AC3E}">
        <p14:creationId xmlns:p14="http://schemas.microsoft.com/office/powerpoint/2010/main" val="4205128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15149</TotalTime>
  <Words>861</Words>
  <Application>Microsoft Office PowerPoint</Application>
  <PresentationFormat>Widescreen</PresentationFormat>
  <Paragraphs>215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-apple-system</vt:lpstr>
      <vt:lpstr>Arial</vt:lpstr>
      <vt:lpstr>Calibri</vt:lpstr>
      <vt:lpstr>Calibri </vt:lpstr>
      <vt:lpstr>Calibri Light</vt:lpstr>
      <vt:lpstr>Calibri Light (Headings)</vt:lpstr>
      <vt:lpstr>Cambria Math</vt:lpstr>
      <vt:lpstr>Office Theme</vt:lpstr>
      <vt:lpstr>Towards standing-wave Mølmer-Sørensen gates on a quadrupole transition  </vt:lpstr>
      <vt:lpstr>Why?</vt:lpstr>
      <vt:lpstr>Why?</vt:lpstr>
      <vt:lpstr>Why?</vt:lpstr>
      <vt:lpstr>Why?</vt:lpstr>
      <vt:lpstr>Why?</vt:lpstr>
      <vt:lpstr>Standard MS </vt:lpstr>
      <vt:lpstr>Lattice Physics</vt:lpstr>
      <vt:lpstr>Lattice Physics</vt:lpstr>
      <vt:lpstr>Lattice in the lab</vt:lpstr>
      <vt:lpstr>Lattice in the lab</vt:lpstr>
      <vt:lpstr>Lattice in the lab</vt:lpstr>
      <vt:lpstr>Lattice in the lab</vt:lpstr>
      <vt:lpstr>Phase stabilisation performance</vt:lpstr>
      <vt:lpstr>Lattice scans</vt:lpstr>
      <vt:lpstr>Lattice scans</vt:lpstr>
      <vt:lpstr>Lattice scans</vt:lpstr>
      <vt:lpstr>Lattice scans</vt:lpstr>
      <vt:lpstr>Light-shifts (LS) when sitting at carrier null</vt:lpstr>
      <vt:lpstr>Light-shifts when sitting at carrier null</vt:lpstr>
      <vt:lpstr>Spin-dependent force with a bichromatic lattice</vt:lpstr>
      <vt:lpstr>Spin-dependent force with a bichromatic lattice</vt:lpstr>
      <vt:lpstr>2 ions?</vt:lpstr>
      <vt:lpstr>Summary</vt:lpstr>
      <vt:lpstr>Team</vt:lpstr>
      <vt:lpstr>Feedback loops performance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 standing-wave Mølmer-Sørensen gates on a quadrupole transition</dc:title>
  <dc:creator>Oana Bazavan</dc:creator>
  <cp:lastModifiedBy>Oana Bazavan</cp:lastModifiedBy>
  <cp:revision>40</cp:revision>
  <dcterms:created xsi:type="dcterms:W3CDTF">2022-05-17T16:39:20Z</dcterms:created>
  <dcterms:modified xsi:type="dcterms:W3CDTF">2022-06-27T08:40:37Z</dcterms:modified>
</cp:coreProperties>
</file>