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7"/>
  </p:notesMasterIdLst>
  <p:sldIdLst>
    <p:sldId id="302" r:id="rId3"/>
    <p:sldId id="641" r:id="rId4"/>
    <p:sldId id="424" r:id="rId5"/>
    <p:sldId id="584" r:id="rId6"/>
    <p:sldId id="632" r:id="rId7"/>
    <p:sldId id="617" r:id="rId8"/>
    <p:sldId id="597" r:id="rId9"/>
    <p:sldId id="659" r:id="rId10"/>
    <p:sldId id="672" r:id="rId11"/>
    <p:sldId id="483" r:id="rId12"/>
    <p:sldId id="622" r:id="rId13"/>
    <p:sldId id="682" r:id="rId14"/>
    <p:sldId id="674" r:id="rId15"/>
    <p:sldId id="675" r:id="rId16"/>
    <p:sldId id="676" r:id="rId17"/>
    <p:sldId id="678" r:id="rId18"/>
    <p:sldId id="683" r:id="rId19"/>
    <p:sldId id="667" r:id="rId20"/>
    <p:sldId id="680" r:id="rId21"/>
    <p:sldId id="668" r:id="rId22"/>
    <p:sldId id="681" r:id="rId23"/>
    <p:sldId id="669" r:id="rId24"/>
    <p:sldId id="638" r:id="rId25"/>
    <p:sldId id="61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D5B2D-B4EE-4021-8D22-51D8BD4C8945}" type="datetimeFigureOut">
              <a:rPr lang="en-GB" smtClean="0"/>
              <a:t>28/06/2022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5B9CD-E8F1-4FBC-B781-B98C0DD60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312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0C1BF-455D-4054-8E48-1D3394CCA4F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8375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83F9D1-F028-0D41-B3D9-4B528FD9A27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52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83F9D1-F028-0D41-B3D9-4B528FD9A2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3793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Our group had a great role in developing of applications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About 100 years ago, doing experiments with single atoms or photons was consider impossible</a:t>
            </a:r>
          </a:p>
          <a:p>
            <a:endParaRPr lang="en-US" dirty="0"/>
          </a:p>
          <a:p>
            <a:r>
              <a:rPr lang="en-US" dirty="0"/>
              <a:t>There were even considered mere mathematical objects, useful to describe some macroscopically phenomena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Here we are, doing experiments with single atoms, controlling their internal states, creating entanglement, </a:t>
            </a:r>
            <a:r>
              <a:rPr lang="en-US" dirty="0" err="1"/>
              <a:t>etc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83F9D1-F028-0D41-B3D9-4B528FD9A2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Once crystals cannot get any bigger, need to connect multiple crystals</a:t>
            </a:r>
          </a:p>
          <a:p>
            <a:r>
              <a:rPr lang="en-GB" dirty="0"/>
              <a:t>QCCD -&gt; shuttling slow (motional frequencies)</a:t>
            </a:r>
          </a:p>
          <a:p>
            <a:r>
              <a:rPr lang="en-GB" dirty="0"/>
              <a:t>Optically connected crystals -&gt; connectivity by photons, easier routing, /potentially/ faster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6DCF35-D88D-428E-9535-0BB02DB2192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4125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Pulse 1 </a:t>
            </a:r>
            <a:r>
              <a:rPr lang="en-GB" dirty="0" err="1"/>
              <a:t>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C03FDB-B367-433E-9F1F-F4BF341873E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86195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already a useful tool: blind quantum computing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3:98 kHz (5:68 kHz)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C03FDB-B367-433E-9F1F-F4BF341873E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3907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Want to connect ions via photons</a:t>
            </a:r>
          </a:p>
          <a:p>
            <a:r>
              <a:rPr lang="en-GB" dirty="0"/>
              <a:t>Cannot connect directly due to loss (no herald)</a:t>
            </a:r>
          </a:p>
          <a:p>
            <a:r>
              <a:rPr lang="en-GB" dirty="0"/>
              <a:t>So project out photons</a:t>
            </a:r>
          </a:p>
          <a:p>
            <a:endParaRPr lang="en-GB" dirty="0"/>
          </a:p>
          <a:p>
            <a:r>
              <a:rPr lang="en-GB" dirty="0"/>
              <a:t>30 ns window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C03FDB-B367-433E-9F1F-F4BF341873E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5719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83F9D1-F028-0D41-B3D9-4B528FD9A27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17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83F9D1-F028-0D41-B3D9-4B528FD9A27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72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_tradnl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597A-2B34-4880-A00D-A199059B9527}" type="datetime1">
              <a:rPr lang="es-CL" smtClean="0"/>
              <a:t>29-06-2022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FBD1-00F2-CE4D-A456-C03350AC1AE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058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92C95-F3C5-4C45-A237-C49BEEDC0C06}" type="datetime1">
              <a:rPr lang="es-CL" smtClean="0"/>
              <a:t>29-06-2022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FBD1-00F2-CE4D-A456-C03350AC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69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s-ES_tradnl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3730-74A4-4ED3-BBDC-79DD8D266611}" type="datetime1">
              <a:rPr lang="es-CL" smtClean="0"/>
              <a:t>29-06-2022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FBD1-00F2-CE4D-A456-C03350AC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075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40521-7744-4673-A596-074DE4D057F2}" type="datetime1">
              <a:rPr lang="es-CL" smtClean="0"/>
              <a:t>29-06-2022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t>‹#›</a:t>
            </a:fld>
            <a:endParaRPr lang="en-I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220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96539-46DA-4595-8AA9-389744A2FF31}" type="datetime1">
              <a:rPr lang="es-CL" smtClean="0"/>
              <a:t>29-06-2022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6470" y="6469973"/>
            <a:ext cx="1312025" cy="36512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4B179A6E-D779-B242-A088-5594707B8992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990468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A8F3-B943-45F9-B45E-0C4737601237}" type="datetime1">
              <a:rPr lang="es-CL" smtClean="0"/>
              <a:t>29-06-2022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t>‹#›</a:t>
            </a:fld>
            <a:endParaRPr lang="en-I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722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6C1E7-A130-4D53-A559-949F84045B7E}" type="datetime1">
              <a:rPr lang="es-CL" smtClean="0"/>
              <a:t>29-06-2022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066090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E6502-76A3-43BD-8233-E8D25D22DFAD}" type="datetime1">
              <a:rPr lang="es-CL" smtClean="0"/>
              <a:t>29-06-2022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272214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C61C8-11B5-4B4C-8A27-EFD5316766BB}" type="datetime1">
              <a:rPr lang="es-CL" smtClean="0"/>
              <a:t>29-06-2022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753024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5BCB6-80E4-4D07-82E1-0638C437A25E}" type="datetime1">
              <a:rPr lang="es-CL" smtClean="0"/>
              <a:t>29-06-2022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556470" y="6479227"/>
            <a:ext cx="1312025" cy="36512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4B179A6E-D779-B242-A088-5594707B8992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77336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A78149A-ED0E-4349-904C-B33C8D391A02}" type="datetime1">
              <a:rPr lang="es-CL" smtClean="0"/>
              <a:t>29-06-2022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179A6E-D779-B242-A088-5594707B89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702912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D814-05D2-4679-8562-2BACF21864A9}" type="datetime1">
              <a:rPr lang="es-CL" smtClean="0"/>
              <a:t>29-06-2022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80800" y="6481640"/>
            <a:ext cx="1422400" cy="32918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5AFBD1-00F2-CE4D-A456-C03350AC1A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288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0F28C-0063-4BE1-82EA-917A47F26C02}" type="datetime1">
              <a:rPr lang="es-CL" smtClean="0"/>
              <a:t>29-06-2022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875540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D298-0B7C-402D-B911-BDED62376B1F}" type="datetime1">
              <a:rPr lang="es-CL" smtClean="0"/>
              <a:t>29-06-2022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712898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CBCD0-9A66-45BC-BD0E-EC765751486D}" type="datetime1">
              <a:rPr lang="es-CL" smtClean="0"/>
              <a:t>29-06-2022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291538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422891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_tradnl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D03B2-D566-41CB-83EC-F0AED7731CA3}" type="datetime1">
              <a:rPr lang="es-CL" smtClean="0"/>
              <a:t>29-06-2022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FBD1-00F2-CE4D-A456-C03350AC1AE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7093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63A3-3D61-4B0D-A8EB-8BBE8F79F5C9}" type="datetime1">
              <a:rPr lang="es-CL" smtClean="0"/>
              <a:t>29-06-2022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FBD1-00F2-CE4D-A456-C03350AC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06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25E85-3EBB-4926-9E39-D907C5867F34}" type="datetime1">
              <a:rPr lang="es-CL" smtClean="0"/>
              <a:t>29-06-2022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FBD1-00F2-CE4D-A456-C03350AC1AE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6931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1235-4F34-4FC4-AB3D-ADBDAF15F07C}" type="datetime1">
              <a:rPr lang="es-CL" smtClean="0"/>
              <a:t>29-06-2022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FBD1-00F2-CE4D-A456-C03350AC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527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196-6E45-460B-83A2-53F04F16AD23}" type="datetime1">
              <a:rPr lang="es-CL" smtClean="0"/>
              <a:t>29-06-2022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FBD1-00F2-CE4D-A456-C03350AC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851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_tradnl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E4D5-FE07-4742-B633-26B22C7AD786}" type="datetime1">
              <a:rPr lang="es-CL" smtClean="0"/>
              <a:t>29-06-2022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FBD1-00F2-CE4D-A456-C03350AC1AE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8560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_tradnl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2B26-EA82-42C1-93BE-69190B76CE9C}" type="datetime1">
              <a:rPr lang="es-CL" smtClean="0"/>
              <a:t>29-06-2022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FBD1-00F2-CE4D-A456-C03350AC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265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F470ACC-F9BA-455F-8011-A9E01082D7B4}" type="datetime1">
              <a:rPr lang="es-CL" smtClean="0"/>
              <a:t>29-06-2022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F5AFBD1-00F2-CE4D-A456-C03350AC1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6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83BCD8D-EAF7-44AE-A254-6DACBFF234EF}" type="datetime1">
              <a:rPr lang="es-CL" smtClean="0"/>
              <a:t>29-06-2022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F5AFBD1-00F2-CE4D-A456-C03350AC1AE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598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60.pn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search/physics?searchtype=author&amp;query=Ballance%2C+C+J" TargetMode="External"/><Relationship Id="rId3" Type="http://schemas.openxmlformats.org/officeDocument/2006/relationships/hyperlink" Target="https://arxiv.org/search/physics?searchtype=author&amp;query=Srinivas%2C+R" TargetMode="External"/><Relationship Id="rId7" Type="http://schemas.openxmlformats.org/officeDocument/2006/relationships/hyperlink" Target="https://arxiv.org/search/physics?searchtype=author&amp;query=Araneda%2C+G" TargetMode="External"/><Relationship Id="rId2" Type="http://schemas.openxmlformats.org/officeDocument/2006/relationships/hyperlink" Target="https://arxiv.org/search/physics?searchtype=author&amp;query=Nichol%2C+B+C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arxiv.org/search/physics?searchtype=author&amp;query=Main%2C+D" TargetMode="External"/><Relationship Id="rId5" Type="http://schemas.openxmlformats.org/officeDocument/2006/relationships/hyperlink" Target="https://arxiv.org/search/physics?searchtype=author&amp;query=Drmota%2C+P" TargetMode="External"/><Relationship Id="rId10" Type="http://schemas.openxmlformats.org/officeDocument/2006/relationships/image" Target="../media/image33.png"/><Relationship Id="rId4" Type="http://schemas.openxmlformats.org/officeDocument/2006/relationships/hyperlink" Target="https://arxiv.org/search/physics?searchtype=author&amp;query=Nadlinger%2C+D+P" TargetMode="External"/><Relationship Id="rId9" Type="http://schemas.openxmlformats.org/officeDocument/2006/relationships/hyperlink" Target="https://arxiv.org/search/physics?searchtype=author&amp;query=Lucas%2C+D+M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link.aps.org/doi/10.1103/PRXQuantum.2.020331" TargetMode="Externa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oleObject" Target="../embeddings/oleObject2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may contain Landscape Outdoors Nature Urban Town Metropolis Building City Human Person Downtown and Scenery">
            <a:extLst>
              <a:ext uri="{FF2B5EF4-FFF2-40B4-BE49-F238E27FC236}">
                <a16:creationId xmlns:a16="http://schemas.microsoft.com/office/drawing/2014/main" id="{3929C8C1-F2C2-4112-927F-BAE58ECCD4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955DA7D-1DCF-498C-99EC-E785572A7D32}"/>
              </a:ext>
            </a:extLst>
          </p:cNvPr>
          <p:cNvSpPr txBox="1">
            <a:spLocks/>
          </p:cNvSpPr>
          <p:nvPr/>
        </p:nvSpPr>
        <p:spPr>
          <a:xfrm>
            <a:off x="-3026" y="0"/>
            <a:ext cx="12192000" cy="1059010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00" b="1" i="0" u="none" strike="noStrike" kern="1200" cap="none" spc="-1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0" y="4932717"/>
            <a:ext cx="12192000" cy="1268284"/>
          </a:xfrm>
          <a:solidFill>
            <a:srgbClr val="002147"/>
          </a:solidFill>
          <a:ln>
            <a:noFill/>
          </a:ln>
        </p:spPr>
        <p:txBody>
          <a:bodyPr anchor="ctr">
            <a:normAutofit/>
          </a:bodyPr>
          <a:lstStyle/>
          <a:p>
            <a:pPr algn="ctr"/>
            <a:r>
              <a:rPr lang="en-GB" sz="27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two-node trapped-ion quantum network with photonics interconnects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-3026" y="5964946"/>
            <a:ext cx="12192000" cy="900169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0" i="0" u="none" strike="noStrike" kern="1200" cap="none" spc="-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Gabriel Araneda</a:t>
            </a:r>
          </a:p>
        </p:txBody>
      </p:sp>
      <p:pic>
        <p:nvPicPr>
          <p:cNvPr id="3" name="Picture 4" descr="University of Oxford visual identity 1">
            <a:extLst>
              <a:ext uri="{FF2B5EF4-FFF2-40B4-BE49-F238E27FC236}">
                <a16:creationId xmlns:a16="http://schemas.microsoft.com/office/drawing/2014/main" id="{F8BE5A87-5C0F-4E0F-9F0D-574B8186B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799"/>
            <a:ext cx="3568699" cy="1068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ome">
            <a:extLst>
              <a:ext uri="{FF2B5EF4-FFF2-40B4-BE49-F238E27FC236}">
                <a16:creationId xmlns:a16="http://schemas.microsoft.com/office/drawing/2014/main" id="{8C302FB4-814B-469F-8714-1B4E9C1B2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138365"/>
            <a:ext cx="1909437" cy="72232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4" descr="AQTION">
            <a:extLst>
              <a:ext uri="{FF2B5EF4-FFF2-40B4-BE49-F238E27FC236}">
                <a16:creationId xmlns:a16="http://schemas.microsoft.com/office/drawing/2014/main" id="{B3037288-A15A-45BC-90C2-8D657B048E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6192" y="151065"/>
            <a:ext cx="1444650" cy="623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C94D83-00B8-7C95-82BB-31E4BDEAF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AFBD1-00F2-CE4D-A456-C03350AC1AE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5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>
            <a:extLst>
              <a:ext uri="{FF2B5EF4-FFF2-40B4-BE49-F238E27FC236}">
                <a16:creationId xmlns:a16="http://schemas.microsoft.com/office/drawing/2014/main" id="{B36FB178-79FE-4B2D-A801-41609F2FDF78}"/>
              </a:ext>
            </a:extLst>
          </p:cNvPr>
          <p:cNvSpPr txBox="1"/>
          <p:nvPr/>
        </p:nvSpPr>
        <p:spPr>
          <a:xfrm>
            <a:off x="908345" y="3356762"/>
            <a:ext cx="1187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Alice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53260DA-0916-454A-B599-507835A2F5B8}"/>
              </a:ext>
            </a:extLst>
          </p:cNvPr>
          <p:cNvSpPr txBox="1"/>
          <p:nvPr/>
        </p:nvSpPr>
        <p:spPr>
          <a:xfrm>
            <a:off x="9862381" y="3507230"/>
            <a:ext cx="111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Bob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EA1A77-27A3-4E6B-A445-077B9738C25D}"/>
              </a:ext>
            </a:extLst>
          </p:cNvPr>
          <p:cNvSpPr txBox="1"/>
          <p:nvPr/>
        </p:nvSpPr>
        <p:spPr>
          <a:xfrm>
            <a:off x="908345" y="5053821"/>
            <a:ext cx="100821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Bell Measurement of the two-photon state heralded by coincidence clicks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can detect only 2/4 outcomes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41B4AD5-1E1E-4A49-ACB6-A0062F9BEB1B}"/>
              </a:ext>
            </a:extLst>
          </p:cNvPr>
          <p:cNvGrpSpPr/>
          <p:nvPr/>
        </p:nvGrpSpPr>
        <p:grpSpPr>
          <a:xfrm>
            <a:off x="617757" y="3733108"/>
            <a:ext cx="1736119" cy="400643"/>
            <a:chOff x="6938881" y="5047766"/>
            <a:chExt cx="1736119" cy="400643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A87EC932-5869-4DBE-A5CC-ACC8F4CDC4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38881" y="5047766"/>
              <a:ext cx="1736119" cy="400643"/>
            </a:xfrm>
            <a:prstGeom prst="rect">
              <a:avLst/>
            </a:prstGeom>
          </p:spPr>
        </p:pic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8B11B89-9449-4939-96FC-DC931ECCA245}"/>
                </a:ext>
              </a:extLst>
            </p:cNvPr>
            <p:cNvCxnSpPr/>
            <p:nvPr/>
          </p:nvCxnSpPr>
          <p:spPr>
            <a:xfrm>
              <a:off x="7324134" y="5448409"/>
              <a:ext cx="316258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C467095-0820-450F-A445-545AFE8647F4}"/>
                </a:ext>
              </a:extLst>
            </p:cNvPr>
            <p:cNvCxnSpPr/>
            <p:nvPr/>
          </p:nvCxnSpPr>
          <p:spPr>
            <a:xfrm>
              <a:off x="8295684" y="5448409"/>
              <a:ext cx="31625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47709A0-6D41-40AD-A6AC-D5267F533615}"/>
              </a:ext>
            </a:extLst>
          </p:cNvPr>
          <p:cNvGrpSpPr/>
          <p:nvPr/>
        </p:nvGrpSpPr>
        <p:grpSpPr>
          <a:xfrm>
            <a:off x="9547536" y="3879962"/>
            <a:ext cx="1736119" cy="400643"/>
            <a:chOff x="6938881" y="5047766"/>
            <a:chExt cx="1736119" cy="400643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0DF0D012-3738-4AA5-BA54-A27C96C948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38881" y="5047766"/>
              <a:ext cx="1736119" cy="400643"/>
            </a:xfrm>
            <a:prstGeom prst="rect">
              <a:avLst/>
            </a:prstGeom>
          </p:spPr>
        </p:pic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469D578-709F-4EF0-8215-EF01805E0DE1}"/>
                </a:ext>
              </a:extLst>
            </p:cNvPr>
            <p:cNvCxnSpPr/>
            <p:nvPr/>
          </p:nvCxnSpPr>
          <p:spPr>
            <a:xfrm>
              <a:off x="7324134" y="5448409"/>
              <a:ext cx="316258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F05BBD35-730D-4756-B282-3062A5A2F743}"/>
                </a:ext>
              </a:extLst>
            </p:cNvPr>
            <p:cNvCxnSpPr/>
            <p:nvPr/>
          </p:nvCxnSpPr>
          <p:spPr>
            <a:xfrm>
              <a:off x="8295684" y="5448409"/>
              <a:ext cx="31625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C61DC39F-F6D3-4F5F-B506-8A28AECBE8A5}"/>
              </a:ext>
            </a:extLst>
          </p:cNvPr>
          <p:cNvSpPr>
            <a:spLocks/>
          </p:cNvSpPr>
          <p:nvPr/>
        </p:nvSpPr>
        <p:spPr bwMode="auto">
          <a:xfrm>
            <a:off x="433485" y="424542"/>
            <a:ext cx="11550992" cy="720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 anchor="ctr"/>
          <a:lstStyle>
            <a:lvl1pPr marL="39688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marL="39688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34" charset="-128"/>
                <a:cs typeface="Arial" pitchFamily="34" charset="0"/>
                <a:sym typeface="Calibri" pitchFamily="34" charset="0"/>
              </a:rPr>
              <a:t>Heralded ion-ion entanglement via swapping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BF4DA2B8-341E-4B60-901C-E3A8DE7D77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2494" y="1480484"/>
            <a:ext cx="6493497" cy="277341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9F950B4-3080-4DCF-84E6-76FA86B4306A}"/>
              </a:ext>
            </a:extLst>
          </p:cNvPr>
          <p:cNvSpPr txBox="1"/>
          <p:nvPr/>
        </p:nvSpPr>
        <p:spPr>
          <a:xfrm>
            <a:off x="6607097" y="5599705"/>
            <a:ext cx="60941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040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040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Moehring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040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D. L. et al., Nature, 449 6871 (2007).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48AA37-7DD6-4B2E-9F7D-3FF00823F451}"/>
              </a:ext>
            </a:extLst>
          </p:cNvPr>
          <p:cNvSpPr txBox="1"/>
          <p:nvPr/>
        </p:nvSpPr>
        <p:spPr>
          <a:xfrm>
            <a:off x="5185458" y="4409120"/>
            <a:ext cx="312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m separation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292E42-5AAE-64BF-3EFF-98A86A5AF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pPr/>
              <a:t>10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7686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F1F6DC-602F-40A5-AC45-1801A5E0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179A6E-D779-B242-A088-5594707B8992}" type="slidenum">
              <a:rPr kumimoji="0" lang="en-I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I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F2562B4-5DFB-44C0-BB54-42C077A16C60}"/>
                  </a:ext>
                </a:extLst>
              </p:cNvPr>
              <p:cNvSpPr txBox="1"/>
              <p:nvPr/>
            </p:nvSpPr>
            <p:spPr>
              <a:xfrm>
                <a:off x="2600584" y="4310280"/>
                <a:ext cx="2426113" cy="4265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kumimoji="0" lang="en-GB" sz="11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0" lang="en-GB" sz="11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11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𝜓</m:t>
                              </m:r>
                            </m:e>
                            <m:sup>
                              <m:r>
                                <a:rPr kumimoji="0" lang="en-GB" sz="11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kumimoji="0" lang="en-GB" sz="11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11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1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kumimoji="0" lang="en-GB" sz="11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0" lang="en-GB" sz="11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kumimoji="0" lang="en-GB" sz="11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(|10⟩+|01⟩)</m:t>
                      </m:r>
                    </m:oMath>
                  </m:oMathPara>
                </a14:m>
                <a:endPara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F2562B4-5DFB-44C0-BB54-42C077A16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0584" y="4310280"/>
                <a:ext cx="2426113" cy="42659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B28B995-9FD1-4766-B5F0-F94C45E1A152}"/>
                  </a:ext>
                </a:extLst>
              </p:cNvPr>
              <p:cNvSpPr txBox="1"/>
              <p:nvPr/>
            </p:nvSpPr>
            <p:spPr>
              <a:xfrm>
                <a:off x="7870055" y="4327341"/>
                <a:ext cx="1615314" cy="4583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kumimoji="0" lang="en-GB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0" lang="en-GB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𝜓</m:t>
                              </m:r>
                            </m:e>
                            <m:sup>
                              <m:r>
                                <a:rPr kumimoji="0" lang="en-GB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kumimoji="0" lang="en-GB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0" lang="en-GB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kumimoji="0" lang="en-GB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(|10⟩−|01⟩)</m:t>
                      </m:r>
                    </m:oMath>
                  </m:oMathPara>
                </a14:m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B28B995-9FD1-4766-B5F0-F94C45E1A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0055" y="4327341"/>
                <a:ext cx="1615314" cy="45839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F66AB3EF-80E7-495F-B62F-AC49874D74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250" y="964368"/>
            <a:ext cx="9954304" cy="32600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7E045F-3D47-46C5-B290-AB9F6EB33A09}"/>
              </a:ext>
            </a:extLst>
          </p:cNvPr>
          <p:cNvSpPr txBox="1"/>
          <p:nvPr/>
        </p:nvSpPr>
        <p:spPr>
          <a:xfrm>
            <a:off x="930482" y="297489"/>
            <a:ext cx="5165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 err="1">
                <a:solidFill>
                  <a:prstClr val="black"/>
                </a:solidFill>
                <a:latin typeface="Calibri" panose="020F0502020204030204"/>
              </a:rPr>
              <a:t>i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on-ion tomography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0F80C3-28C0-44A8-8525-37DB62B34AFE}"/>
              </a:ext>
            </a:extLst>
          </p:cNvPr>
          <p:cNvSpPr txBox="1"/>
          <p:nvPr/>
        </p:nvSpPr>
        <p:spPr>
          <a:xfrm>
            <a:off x="5630642" y="4736872"/>
            <a:ext cx="6691456" cy="1431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Updated results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Fidelity to Bell state = 96.0(2)%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Bell - CHSH parameter =  2.677(6) (112 sigma violation)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 entangled events / 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E5DCD9-327D-4AAB-A1C7-F0CFBD69940E}"/>
              </a:ext>
            </a:extLst>
          </p:cNvPr>
          <p:cNvSpPr/>
          <p:nvPr/>
        </p:nvSpPr>
        <p:spPr>
          <a:xfrm>
            <a:off x="401498" y="4993385"/>
            <a:ext cx="4861159" cy="1077218"/>
          </a:xfrm>
          <a:prstGeom prst="rect">
            <a:avLst/>
          </a:prstGeom>
          <a:solidFill>
            <a:schemeClr val="bg1"/>
          </a:solidFill>
          <a:ln w="5715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High-rate, high-fidelity entanglement of qubits across an elementary quantum network</a:t>
            </a: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L. J. Stephenson,  et. Al.</a:t>
            </a: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Phys. Rev. Lett. 124, 110501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509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FA10C0-5260-45CC-AD3A-F7C833F48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179A6E-D779-B242-A088-5594707B8992}" type="slidenum">
              <a:rPr kumimoji="0" lang="en-I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I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60DBA-1CCC-4788-A014-A68184FC5B92}"/>
              </a:ext>
            </a:extLst>
          </p:cNvPr>
          <p:cNvSpPr txBox="1"/>
          <p:nvPr/>
        </p:nvSpPr>
        <p:spPr>
          <a:xfrm>
            <a:off x="1059367" y="1037712"/>
            <a:ext cx="1047459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Contents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 Remote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entanglement via photonic links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Towards a two-node quantum computer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srgbClr val="00B0F0"/>
              </a:solidFill>
              <a:latin typeface="Calibri" panose="020F0502020204030204"/>
            </a:endParaRPr>
          </a:p>
          <a:p>
            <a:pPr defTabSz="457200"/>
            <a:r>
              <a:rPr lang="en-GB" sz="2800" dirty="0">
                <a:solidFill>
                  <a:schemeClr val="accent4">
                    <a:lumMod val="20000"/>
                    <a:lumOff val="80000"/>
                  </a:schemeClr>
                </a:solidFill>
                <a:latin typeface="Calibri" panose="020F0502020204030204"/>
              </a:rPr>
              <a:t>3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A quantum network of entangled optical atomic clocks.</a:t>
            </a:r>
          </a:p>
          <a:p>
            <a:pPr defTabSz="457200"/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7237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63F025-0E8A-8AD3-D41D-5F3FB58DF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pPr/>
              <a:t>13</a:t>
            </a:fld>
            <a:endParaRPr lang="en-I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863619-DDC8-DE52-FC90-FA9A044601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9" t="3390"/>
          <a:stretch/>
        </p:blipFill>
        <p:spPr>
          <a:xfrm>
            <a:off x="1237075" y="2147637"/>
            <a:ext cx="9088159" cy="40619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11F728-2239-C57B-DE64-3EA832AA7AAE}"/>
              </a:ext>
            </a:extLst>
          </p:cNvPr>
          <p:cNvSpPr txBox="1"/>
          <p:nvPr/>
        </p:nvSpPr>
        <p:spPr>
          <a:xfrm>
            <a:off x="980902" y="1064029"/>
            <a:ext cx="100085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96% fidelity is good, but for QC we need to go beyond 99%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Solution: Convert two pairs of raw entanglement into a pair </a:t>
            </a:r>
            <a:r>
              <a:rPr lang="en-GB" sz="2000" b="1" dirty="0"/>
              <a:t>high fidelity entanglement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60D8EA-0922-4571-4ADF-DDE3547D1D10}"/>
              </a:ext>
            </a:extLst>
          </p:cNvPr>
          <p:cNvSpPr txBox="1"/>
          <p:nvPr/>
        </p:nvSpPr>
        <p:spPr>
          <a:xfrm>
            <a:off x="1088424" y="426697"/>
            <a:ext cx="5165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Entanglement swapping</a:t>
            </a:r>
          </a:p>
        </p:txBody>
      </p:sp>
    </p:spTree>
    <p:extLst>
      <p:ext uri="{BB962C8B-B14F-4D97-AF65-F5344CB8AC3E}">
        <p14:creationId xmlns:p14="http://schemas.microsoft.com/office/powerpoint/2010/main" val="388371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63F025-0E8A-8AD3-D41D-5F3FB58DF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pPr/>
              <a:t>14</a:t>
            </a:fld>
            <a:endParaRPr lang="en-I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E9F49E-9580-7D75-3B35-93373AACD8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331"/>
          <a:stretch/>
        </p:blipFill>
        <p:spPr>
          <a:xfrm>
            <a:off x="690760" y="1139833"/>
            <a:ext cx="10326163" cy="43651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B9F69F0-0F3F-92BB-99A4-81D2FA5736A9}"/>
              </a:ext>
            </a:extLst>
          </p:cNvPr>
          <p:cNvSpPr txBox="1"/>
          <p:nvPr/>
        </p:nvSpPr>
        <p:spPr>
          <a:xfrm>
            <a:off x="690760" y="263213"/>
            <a:ext cx="7080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Work in one node:</a:t>
            </a:r>
            <a:b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Multispecies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iSwap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via Raman interactions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422D63F-1971-D791-63B3-81343B125332}"/>
              </a:ext>
            </a:extLst>
          </p:cNvPr>
          <p:cNvGrpSpPr/>
          <p:nvPr/>
        </p:nvGrpSpPr>
        <p:grpSpPr>
          <a:xfrm>
            <a:off x="5390952" y="2746063"/>
            <a:ext cx="5752634" cy="3467100"/>
            <a:chOff x="5390952" y="2746063"/>
            <a:chExt cx="5752634" cy="346710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5063647-1082-13AC-68CD-35A11CBDAF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19998" y="3557847"/>
              <a:ext cx="800199" cy="681644"/>
            </a:xfrm>
            <a:prstGeom prst="line">
              <a:avLst/>
            </a:prstGeom>
            <a:ln w="762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060D8EA-0922-4571-4ADF-DDE3547D1D10}"/>
                </a:ext>
              </a:extLst>
            </p:cNvPr>
            <p:cNvSpPr txBox="1"/>
            <p:nvPr/>
          </p:nvSpPr>
          <p:spPr>
            <a:xfrm>
              <a:off x="5390952" y="4620930"/>
              <a:ext cx="130910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95 % !</a:t>
              </a:r>
            </a:p>
          </p:txBody>
        </p:sp>
        <p:pic>
          <p:nvPicPr>
            <p:cNvPr id="1026" name="Picture 2" descr="Applet: Scan iSwap &#10;alic &#10;443460 &#10;Initial phase for no pulse) I turns ">
              <a:extLst>
                <a:ext uri="{FF2B5EF4-FFF2-40B4-BE49-F238E27FC236}">
                  <a16:creationId xmlns:a16="http://schemas.microsoft.com/office/drawing/2014/main" id="{2320B92E-8576-E0BC-D193-FD51D1C3FB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0186" y="2746063"/>
              <a:ext cx="4343400" cy="3467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12680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A31918-EFCE-02AA-E575-9863ACD59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1785" y="6492875"/>
            <a:ext cx="1312025" cy="365125"/>
          </a:xfrm>
        </p:spPr>
        <p:txBody>
          <a:bodyPr/>
          <a:lstStyle/>
          <a:p>
            <a:fld id="{4B179A6E-D779-B242-A088-5594707B8992}" type="slidenum">
              <a:rPr lang="en-IE" smtClean="0"/>
              <a:pPr/>
              <a:t>15</a:t>
            </a:fld>
            <a:endParaRPr lang="en-I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9C6EFE-BD47-7BEB-0B0C-F0F6981A2DC7}"/>
              </a:ext>
            </a:extLst>
          </p:cNvPr>
          <p:cNvSpPr txBox="1"/>
          <p:nvPr/>
        </p:nvSpPr>
        <p:spPr>
          <a:xfrm>
            <a:off x="1480458" y="238452"/>
            <a:ext cx="9437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Long-lived ion-photon entanglement in the Ca Clock qubit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B60681-F82C-F102-A7AF-2788CC16CDEB}"/>
              </a:ext>
            </a:extLst>
          </p:cNvPr>
          <p:cNvSpPr txBox="1"/>
          <p:nvPr/>
        </p:nvSpPr>
        <p:spPr>
          <a:xfrm>
            <a:off x="1480458" y="5665441"/>
            <a:ext cx="9886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 limitation: </a:t>
            </a:r>
            <a:r>
              <a:rPr lang="en-GB" sz="2000" b="1" dirty="0">
                <a:solidFill>
                  <a:prstClr val="black"/>
                </a:solidFill>
                <a:latin typeface="Calibri" panose="020F0502020204030204"/>
              </a:rPr>
              <a:t>Sr-Ca gate (85% fidelity for this measurement, Raman lock was off)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b="1" dirty="0">
                <a:solidFill>
                  <a:prstClr val="black"/>
                </a:solidFill>
                <a:latin typeface="Calibri" panose="020F0502020204030204"/>
              </a:rPr>
              <a:t>Best so far 90%, and more than 1 s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A8F7DF4F-90D0-1282-01AA-CA8A7EFEBE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07" y="1238637"/>
            <a:ext cx="6734186" cy="438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010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A31918-EFCE-02AA-E575-9863ACD59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1785" y="6492875"/>
            <a:ext cx="1312025" cy="365125"/>
          </a:xfrm>
        </p:spPr>
        <p:txBody>
          <a:bodyPr/>
          <a:lstStyle/>
          <a:p>
            <a:fld id="{4B179A6E-D779-B242-A088-5594707B8992}" type="slidenum">
              <a:rPr lang="en-IE" smtClean="0"/>
              <a:pPr/>
              <a:t>16</a:t>
            </a:fld>
            <a:endParaRPr lang="en-I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9C6EFE-BD47-7BEB-0B0C-F0F6981A2DC7}"/>
              </a:ext>
            </a:extLst>
          </p:cNvPr>
          <p:cNvSpPr txBox="1"/>
          <p:nvPr/>
        </p:nvSpPr>
        <p:spPr>
          <a:xfrm>
            <a:off x="620684" y="477937"/>
            <a:ext cx="9437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Consecutive generation of two ion-photon pairs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D25B6D-BEDB-78BD-63C8-E0CE15A477CA}"/>
              </a:ext>
            </a:extLst>
          </p:cNvPr>
          <p:cNvSpPr txBox="1"/>
          <p:nvPr/>
        </p:nvSpPr>
        <p:spPr>
          <a:xfrm>
            <a:off x="751114" y="1284514"/>
            <a:ext cx="6131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dirty="0"/>
              <a:t>Entangle Sr-photon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Transfer entanglement to Calcium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Measure Calcium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Cool Sr and create a second Sr-photon pair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Measure Sr</a:t>
            </a:r>
          </a:p>
        </p:txBody>
      </p:sp>
      <p:pic>
        <p:nvPicPr>
          <p:cNvPr id="3074" name="Picture 2" descr="&amp;ight fraction (Ca, pattern O) &#10;&amp;ight fraction (Ca, pattern I) &#10;&amp;ight fraction (Ca, pattern 2) &#10;?ight Eaction (Ca, pattern 3) &#10;&amp;ight fraction (Sr, pattern O) &#10;&amp;ight fraction (Sr, pattern I) &#10;&amp;ight fraction (Sr, pattern 2) &#10;&amp;ight fraction (Sr, pattern 3) ">
            <a:extLst>
              <a:ext uri="{FF2B5EF4-FFF2-40B4-BE49-F238E27FC236}">
                <a16:creationId xmlns:a16="http://schemas.microsoft.com/office/drawing/2014/main" id="{1DC3B653-647E-125A-110A-885F59E0C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481" y="2862471"/>
            <a:ext cx="4609419" cy="3333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F652AC-B334-86A0-BB07-CA2C761BFCD0}"/>
              </a:ext>
            </a:extLst>
          </p:cNvPr>
          <p:cNvSpPr txBox="1"/>
          <p:nvPr/>
        </p:nvSpPr>
        <p:spPr>
          <a:xfrm>
            <a:off x="3114008" y="4024034"/>
            <a:ext cx="2981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Preliminary results: </a:t>
            </a:r>
            <a:br>
              <a:rPr lang="en-GB" sz="2400" dirty="0"/>
            </a:br>
            <a:r>
              <a:rPr lang="en-GB" sz="2400" dirty="0"/>
              <a:t>It works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8BE8D66-1876-E311-F628-1C292CE4C4F6}"/>
              </a:ext>
            </a:extLst>
          </p:cNvPr>
          <p:cNvGrpSpPr/>
          <p:nvPr/>
        </p:nvGrpSpPr>
        <p:grpSpPr>
          <a:xfrm>
            <a:off x="1467712" y="919389"/>
            <a:ext cx="4178808" cy="5573486"/>
            <a:chOff x="1467712" y="919389"/>
            <a:chExt cx="4178808" cy="557348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DA5C8B-2F4B-D101-AB9C-8D85AE5CB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67712" y="919389"/>
              <a:ext cx="4178808" cy="557348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0DF6B47-D211-B4C4-71C0-C127EEF1159E}"/>
                </a:ext>
              </a:extLst>
            </p:cNvPr>
            <p:cNvSpPr txBox="1"/>
            <p:nvPr/>
          </p:nvSpPr>
          <p:spPr>
            <a:xfrm>
              <a:off x="2144683" y="1405632"/>
              <a:ext cx="32835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highlight>
                    <a:srgbClr val="FFFF00"/>
                  </a:highlight>
                </a:rPr>
                <a:t>More info at Peter </a:t>
              </a:r>
              <a:r>
                <a:rPr lang="en-GB" sz="2000" b="1" dirty="0" err="1">
                  <a:highlight>
                    <a:srgbClr val="FFFF00"/>
                  </a:highlight>
                </a:rPr>
                <a:t>Drmota’s</a:t>
              </a:r>
              <a:r>
                <a:rPr lang="en-GB" sz="2000" b="1" dirty="0">
                  <a:highlight>
                    <a:srgbClr val="FFFF00"/>
                  </a:highlight>
                </a:rPr>
                <a:t> poster two days ago               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151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FA10C0-5260-45CC-AD3A-F7C833F48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179A6E-D779-B242-A088-5594707B8992}" type="slidenum">
              <a:rPr kumimoji="0" lang="en-I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I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60DBA-1CCC-4788-A014-A68184FC5B92}"/>
              </a:ext>
            </a:extLst>
          </p:cNvPr>
          <p:cNvSpPr txBox="1"/>
          <p:nvPr/>
        </p:nvSpPr>
        <p:spPr>
          <a:xfrm>
            <a:off x="1059367" y="1037712"/>
            <a:ext cx="1047459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Contents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 Remote entanglement via photonic links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Towards a two-node quantum computer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srgbClr val="00B0F0"/>
              </a:solidFill>
              <a:latin typeface="Calibri" panose="020F0502020204030204"/>
            </a:endParaRPr>
          </a:p>
          <a:p>
            <a:pPr defTabSz="457200"/>
            <a:r>
              <a:rPr lang="en-GB" sz="2800" dirty="0">
                <a:latin typeface="Calibri" panose="020F0502020204030204"/>
              </a:rPr>
              <a:t>3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A quantum network of entangled optical atomic clocks.</a:t>
            </a:r>
          </a:p>
          <a:p>
            <a:pPr defTabSz="457200"/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8546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5F8BD1C-5044-46FA-A9D5-36B460ACD3F4}"/>
              </a:ext>
            </a:extLst>
          </p:cNvPr>
          <p:cNvSpPr txBox="1"/>
          <p:nvPr/>
        </p:nvSpPr>
        <p:spPr>
          <a:xfrm>
            <a:off x="543635" y="569747"/>
            <a:ext cx="5274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Atomic clock comparison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197CFC9-E2A1-062A-CB93-FF31805FA8A7}"/>
              </a:ext>
            </a:extLst>
          </p:cNvPr>
          <p:cNvSpPr txBox="1">
            <a:spLocks/>
          </p:cNvSpPr>
          <p:nvPr/>
        </p:nvSpPr>
        <p:spPr>
          <a:xfrm>
            <a:off x="575272" y="1740521"/>
            <a:ext cx="7784296" cy="310927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Tick frequency depends on the environment around.</a:t>
            </a:r>
          </a:p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Comparing clocks is useful for: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Probing the properties of dark matter</a:t>
            </a:r>
            <a:endParaRPr lang="en-GB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Space-time variation of fundamental constants 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High precision geodesy </a:t>
            </a:r>
            <a:endParaRPr lang="en-GB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2" descr="25 minutes before 12 - clock comparison">
            <a:extLst>
              <a:ext uri="{FF2B5EF4-FFF2-40B4-BE49-F238E27FC236}">
                <a16:creationId xmlns:a16="http://schemas.microsoft.com/office/drawing/2014/main" id="{918FC9F8-D099-A9D6-99BC-2860600EE2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9" t="7953" r="10057" b="10805"/>
          <a:stretch/>
        </p:blipFill>
        <p:spPr bwMode="auto">
          <a:xfrm>
            <a:off x="8770588" y="1740521"/>
            <a:ext cx="3248167" cy="206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ADC6F52-9B30-FBC8-0C68-87D338290DBC}"/>
              </a:ext>
            </a:extLst>
          </p:cNvPr>
          <p:cNvSpPr txBox="1"/>
          <p:nvPr/>
        </p:nvSpPr>
        <p:spPr>
          <a:xfrm>
            <a:off x="575271" y="5197033"/>
            <a:ext cx="770062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Most accurate optical atomic clock in the world is a trapped ion,</a:t>
            </a:r>
            <a:r>
              <a:rPr lang="en-GB" sz="2800" b="1" dirty="0"/>
              <a:t> fractional uncertainty &lt; 10</a:t>
            </a:r>
            <a:r>
              <a:rPr lang="en-GB" sz="2800" b="1" baseline="30000" dirty="0"/>
              <a:t>-18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BDF457-746C-FAD8-6A99-EB45F4BD8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pPr/>
              <a:t>18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687252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5F8BD1C-5044-46FA-A9D5-36B460ACD3F4}"/>
              </a:ext>
            </a:extLst>
          </p:cNvPr>
          <p:cNvSpPr txBox="1"/>
          <p:nvPr/>
        </p:nvSpPr>
        <p:spPr>
          <a:xfrm>
            <a:off x="1260087" y="338253"/>
            <a:ext cx="5274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Correlation Spectroscopy</a:t>
            </a:r>
          </a:p>
        </p:txBody>
      </p:sp>
      <p:pic>
        <p:nvPicPr>
          <p:cNvPr id="6146" name="Picture 2" descr="ITIF Technology Explainer: What Is Quantum Computing? | ITIF">
            <a:extLst>
              <a:ext uri="{FF2B5EF4-FFF2-40B4-BE49-F238E27FC236}">
                <a16:creationId xmlns:a16="http://schemas.microsoft.com/office/drawing/2014/main" id="{A6ED3FA0-AC85-4D99-9A3F-F9C9EA12C8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45" t="14357"/>
          <a:stretch/>
        </p:blipFill>
        <p:spPr bwMode="auto">
          <a:xfrm>
            <a:off x="90003" y="2188916"/>
            <a:ext cx="708064" cy="78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TIF Technology Explainer: What Is Quantum Computing? | ITIF">
            <a:extLst>
              <a:ext uri="{FF2B5EF4-FFF2-40B4-BE49-F238E27FC236}">
                <a16:creationId xmlns:a16="http://schemas.microsoft.com/office/drawing/2014/main" id="{E58273AF-DCF2-423F-AE5C-9A177D1251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45" t="14357"/>
          <a:stretch/>
        </p:blipFill>
        <p:spPr bwMode="auto">
          <a:xfrm>
            <a:off x="7446090" y="2188916"/>
            <a:ext cx="708064" cy="78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B605926-3A25-433C-A7C8-6A6DA3337915}"/>
              </a:ext>
            </a:extLst>
          </p:cNvPr>
          <p:cNvSpPr txBox="1"/>
          <p:nvPr/>
        </p:nvSpPr>
        <p:spPr>
          <a:xfrm>
            <a:off x="8398754" y="1243786"/>
            <a:ext cx="309474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Use correlated Ramsey experiments to measure simultaneously</a:t>
            </a:r>
          </a:p>
          <a:p>
            <a:endParaRPr lang="en-GB" sz="2000" dirty="0"/>
          </a:p>
          <a:p>
            <a:r>
              <a:rPr lang="en-GB" sz="2000" dirty="0"/>
              <a:t>Main advantage:</a:t>
            </a:r>
          </a:p>
          <a:p>
            <a:r>
              <a:rPr lang="en-GB" sz="2000" dirty="0"/>
              <a:t>Probe times much longer than laser coherence time. </a:t>
            </a:r>
          </a:p>
          <a:p>
            <a:endParaRPr lang="en-GB" sz="2000" dirty="0"/>
          </a:p>
          <a:p>
            <a:r>
              <a:rPr lang="en-GB" sz="2000" dirty="0"/>
              <a:t>Useful to measure extremely small changes in a transition frequency  due to anything, e.g., </a:t>
            </a:r>
            <a:r>
              <a:rPr lang="en-GB" sz="2000" b="1" dirty="0"/>
              <a:t>gravitation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0DD03C-A51A-C859-D0A3-7640880BE2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005" y="1446128"/>
            <a:ext cx="6008485" cy="39562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39D7B9-5118-3795-5CBD-BC0E01243E01}"/>
              </a:ext>
            </a:extLst>
          </p:cNvPr>
          <p:cNvSpPr txBox="1"/>
          <p:nvPr/>
        </p:nvSpPr>
        <p:spPr>
          <a:xfrm>
            <a:off x="971270" y="6406201"/>
            <a:ext cx="5852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Clements, E. R. et al. Phys. Rev. Lett. 125, 243602 (2020).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565090-0BD6-C214-243A-0BF15444A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pPr/>
              <a:t>19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84351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673BE4-46B3-4A9E-93A4-DA3E47D50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5AFBD1-00F2-CE4D-A456-C03350AC1AE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122" name="Picture 2" descr="Building a Network for Long-Distance Quantum Communication | BNL Newsroom">
            <a:extLst>
              <a:ext uri="{FF2B5EF4-FFF2-40B4-BE49-F238E27FC236}">
                <a16:creationId xmlns:a16="http://schemas.microsoft.com/office/drawing/2014/main" id="{D1E6679F-B202-4F7A-8EB8-37A821B0B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70" y="1127760"/>
            <a:ext cx="4786592" cy="413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BDB9CE-F63C-4448-9FE5-D6FC8AE45DD5}"/>
              </a:ext>
            </a:extLst>
          </p:cNvPr>
          <p:cNvSpPr txBox="1"/>
          <p:nvPr/>
        </p:nvSpPr>
        <p:spPr>
          <a:xfrm>
            <a:off x="6438940" y="4544378"/>
            <a:ext cx="462516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Useful for: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Secure communications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Remote and enhanced metrology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Distributed quantum computing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Blind quantum computing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Clock synchronisation / comparison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want them all!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240FFE-716C-4EFF-8724-BA1E60BA9B8C}"/>
              </a:ext>
            </a:extLst>
          </p:cNvPr>
          <p:cNvSpPr txBox="1"/>
          <p:nvPr/>
        </p:nvSpPr>
        <p:spPr>
          <a:xfrm>
            <a:off x="6438940" y="913238"/>
            <a:ext cx="56155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Candidates: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Traveling qubits / entanglement bus: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Photons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Memory / processing qubits: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NV-centres / silicon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Single neutral atoms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 conducting qubits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Doped Crystals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Atomic clouds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Trapped ions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0835D3-957C-40A2-A7E5-C393CA59597A}"/>
              </a:ext>
            </a:extLst>
          </p:cNvPr>
          <p:cNvSpPr txBox="1"/>
          <p:nvPr/>
        </p:nvSpPr>
        <p:spPr>
          <a:xfrm>
            <a:off x="1331682" y="597456"/>
            <a:ext cx="5107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Quantum Networks</a:t>
            </a:r>
            <a:endParaRPr kumimoji="0" lang="es-419" sz="2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398202-2D7D-46A8-BCDD-0F3EB2410EC1}"/>
              </a:ext>
            </a:extLst>
          </p:cNvPr>
          <p:cNvSpPr txBox="1"/>
          <p:nvPr/>
        </p:nvSpPr>
        <p:spPr>
          <a:xfrm>
            <a:off x="1783461" y="4986377"/>
            <a:ext cx="4203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Mael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Flament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Stony Brook University.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144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2BC6B9-A86F-45A9-A0CE-FB2A53B56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2930" y="6502377"/>
            <a:ext cx="1312025" cy="365125"/>
          </a:xfrm>
        </p:spPr>
        <p:txBody>
          <a:bodyPr/>
          <a:lstStyle/>
          <a:p>
            <a:fld id="{4B179A6E-D779-B242-A088-5594707B8992}" type="slidenum">
              <a:rPr lang="en-IE" smtClean="0"/>
              <a:pPr/>
              <a:t>20</a:t>
            </a:fld>
            <a:endParaRPr lang="en-I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F8BD1C-5044-46FA-A9D5-36B460ACD3F4}"/>
              </a:ext>
            </a:extLst>
          </p:cNvPr>
          <p:cNvSpPr txBox="1"/>
          <p:nvPr/>
        </p:nvSpPr>
        <p:spPr>
          <a:xfrm>
            <a:off x="1260087" y="338253"/>
            <a:ext cx="9816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Correlation Spectroscopy </a:t>
            </a:r>
            <a:r>
              <a:rPr lang="en-GB" sz="3600" b="1" dirty="0"/>
              <a:t>with entangled atoms</a:t>
            </a:r>
          </a:p>
        </p:txBody>
      </p:sp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8D8E364E-8DC8-471C-A42D-9FAEA9F80E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067" y="1458507"/>
            <a:ext cx="5548965" cy="3657503"/>
          </a:xfrm>
          <a:prstGeom prst="rect">
            <a:avLst/>
          </a:prstGeom>
        </p:spPr>
      </p:pic>
      <p:pic>
        <p:nvPicPr>
          <p:cNvPr id="6146" name="Picture 2" descr="ITIF Technology Explainer: What Is Quantum Computing? | ITIF">
            <a:extLst>
              <a:ext uri="{FF2B5EF4-FFF2-40B4-BE49-F238E27FC236}">
                <a16:creationId xmlns:a16="http://schemas.microsoft.com/office/drawing/2014/main" id="{A6ED3FA0-AC85-4D99-9A3F-F9C9EA12C8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45" t="14357"/>
          <a:stretch/>
        </p:blipFill>
        <p:spPr bwMode="auto">
          <a:xfrm>
            <a:off x="90003" y="2188916"/>
            <a:ext cx="708064" cy="78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TIF Technology Explainer: What Is Quantum Computing? | ITIF">
            <a:extLst>
              <a:ext uri="{FF2B5EF4-FFF2-40B4-BE49-F238E27FC236}">
                <a16:creationId xmlns:a16="http://schemas.microsoft.com/office/drawing/2014/main" id="{E58273AF-DCF2-423F-AE5C-9A177D1251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45" t="14357"/>
          <a:stretch/>
        </p:blipFill>
        <p:spPr bwMode="auto">
          <a:xfrm>
            <a:off x="6254097" y="1992146"/>
            <a:ext cx="708064" cy="78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45290C7-B63B-421F-968E-A52DCE150820}"/>
                  </a:ext>
                </a:extLst>
              </p:cNvPr>
              <p:cNvSpPr txBox="1"/>
              <p:nvPr/>
            </p:nvSpPr>
            <p:spPr>
              <a:xfrm>
                <a:off x="6347032" y="3148778"/>
                <a:ext cx="5898615" cy="3905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/>
                  <a:t>Insensitive to common laser noise</a:t>
                </a:r>
              </a:p>
              <a:p>
                <a:r>
                  <a:rPr lang="en-GB" sz="2400" dirty="0"/>
                  <a:t>Expected frequency sensitivity enhancement:</a:t>
                </a:r>
              </a:p>
              <a:p>
                <a:endParaRPr lang="en-GB" sz="2400" dirty="0"/>
              </a:p>
              <a:p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×2</m:t>
                    </m:r>
                  </m:oMath>
                </a14:m>
                <a:r>
                  <a:rPr lang="en-GB" sz="2400" dirty="0"/>
                  <a:t> with laser-noise limited measurements</a:t>
                </a:r>
              </a:p>
              <a:p>
                <a:endParaRPr lang="en-GB" sz="2400" dirty="0"/>
              </a:p>
              <a:p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×√2</m:t>
                    </m:r>
                  </m:oMath>
                </a14:m>
                <a:r>
                  <a:rPr lang="en-GB" sz="2400" dirty="0"/>
                  <a:t> with an ideal laser</a:t>
                </a:r>
              </a:p>
              <a:p>
                <a:endParaRPr lang="en-GB" sz="2400" dirty="0"/>
              </a:p>
              <a:p>
                <a:r>
                  <a:rPr lang="en-GB" sz="2400" dirty="0"/>
                  <a:t>Enables measurements beyond SQL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45290C7-B63B-421F-968E-A52DCE1508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7032" y="3148778"/>
                <a:ext cx="5898615" cy="3905493"/>
              </a:xfrm>
              <a:prstGeom prst="rect">
                <a:avLst/>
              </a:prstGeom>
              <a:blipFill>
                <a:blip r:embed="rId5"/>
                <a:stretch>
                  <a:fillRect l="-1550" t="-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08136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4200E48-81AB-4CDD-A38D-BCB8241D3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pPr/>
              <a:t>21</a:t>
            </a:fld>
            <a:endParaRPr lang="en-I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55D62D-6D67-A922-1B96-E063AF34E6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2" t="620" b="971"/>
          <a:stretch/>
        </p:blipFill>
        <p:spPr>
          <a:xfrm>
            <a:off x="1808480" y="269239"/>
            <a:ext cx="7925829" cy="5928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6935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4200E48-81AB-4CDD-A38D-BCB8241D3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pPr/>
              <a:t>22</a:t>
            </a:fld>
            <a:endParaRPr lang="en-IE" dirty="0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82CB0212-2D6F-49EC-9BA4-EE656E7C40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Lucida Grande"/>
              </a:rPr>
              <a:t> arXiv:2111.10336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Lucida Grande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F85376-53AA-4B81-BBD7-F5BC63EB4B06}"/>
              </a:ext>
            </a:extLst>
          </p:cNvPr>
          <p:cNvSpPr txBox="1"/>
          <p:nvPr/>
        </p:nvSpPr>
        <p:spPr>
          <a:xfrm>
            <a:off x="6768057" y="1831802"/>
            <a:ext cx="3788413" cy="230832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0" dirty="0">
                <a:solidFill>
                  <a:srgbClr val="000000"/>
                </a:solidFill>
                <a:effectLst/>
                <a:latin typeface="Lucida Grande"/>
              </a:rPr>
              <a:t>A quantum network of entangled optical atomic clocks.</a:t>
            </a:r>
          </a:p>
          <a:p>
            <a:pPr algn="ctr"/>
            <a:r>
              <a:rPr lang="en-GB" b="1" i="0" dirty="0">
                <a:solidFill>
                  <a:srgbClr val="000000"/>
                </a:solidFill>
                <a:effectLst/>
                <a:latin typeface="Lucida Grande"/>
              </a:rPr>
              <a:t> arXiv:2111.10336</a:t>
            </a:r>
          </a:p>
          <a:p>
            <a:pPr algn="ctr"/>
            <a:r>
              <a:rPr lang="en-GB" b="1" i="0" u="none" strike="noStrike" dirty="0">
                <a:effectLst/>
                <a:latin typeface="Lucida Grande"/>
                <a:hlinkClick r:id="rId2"/>
              </a:rPr>
              <a:t>B. C. Nichol</a:t>
            </a:r>
            <a:r>
              <a:rPr lang="en-GB" b="1" i="0" dirty="0">
                <a:solidFill>
                  <a:srgbClr val="000000"/>
                </a:solidFill>
                <a:effectLst/>
                <a:latin typeface="Lucida Grande"/>
              </a:rPr>
              <a:t>, </a:t>
            </a:r>
            <a:r>
              <a:rPr lang="en-GB" b="1" i="0" u="none" strike="noStrike" dirty="0">
                <a:effectLst/>
                <a:latin typeface="Lucida Grande"/>
                <a:hlinkClick r:id="rId3"/>
              </a:rPr>
              <a:t>R. Srinivas</a:t>
            </a:r>
            <a:r>
              <a:rPr lang="en-GB" b="0" i="0" dirty="0">
                <a:solidFill>
                  <a:srgbClr val="000000"/>
                </a:solidFill>
                <a:effectLst/>
                <a:latin typeface="Lucida Grande"/>
              </a:rPr>
              <a:t>, </a:t>
            </a:r>
            <a:r>
              <a:rPr lang="en-GB" b="0" i="0" u="none" strike="noStrike" dirty="0">
                <a:effectLst/>
                <a:latin typeface="Lucida Grande"/>
                <a:hlinkClick r:id="rId4"/>
              </a:rPr>
              <a:t>D. P. Nadlinger</a:t>
            </a:r>
            <a:r>
              <a:rPr lang="en-GB" b="0" i="0" dirty="0">
                <a:solidFill>
                  <a:srgbClr val="000000"/>
                </a:solidFill>
                <a:effectLst/>
                <a:latin typeface="Lucida Grande"/>
              </a:rPr>
              <a:t>, </a:t>
            </a:r>
            <a:r>
              <a:rPr lang="en-GB" b="0" i="0" u="none" strike="noStrike" dirty="0">
                <a:effectLst/>
                <a:latin typeface="Lucida Grande"/>
                <a:hlinkClick r:id="rId5"/>
              </a:rPr>
              <a:t>P. Drmota</a:t>
            </a:r>
            <a:r>
              <a:rPr lang="en-GB" b="0" i="0" dirty="0">
                <a:solidFill>
                  <a:srgbClr val="000000"/>
                </a:solidFill>
                <a:effectLst/>
                <a:latin typeface="Lucida Grande"/>
              </a:rPr>
              <a:t>, </a:t>
            </a:r>
            <a:r>
              <a:rPr lang="en-GB" b="0" i="0" u="none" strike="noStrike" dirty="0">
                <a:effectLst/>
                <a:latin typeface="Lucida Grande"/>
                <a:hlinkClick r:id="rId6"/>
              </a:rPr>
              <a:t>D. Main</a:t>
            </a:r>
            <a:r>
              <a:rPr lang="en-GB" b="0" i="0" dirty="0">
                <a:solidFill>
                  <a:srgbClr val="000000"/>
                </a:solidFill>
                <a:effectLst/>
                <a:latin typeface="Lucida Grande"/>
              </a:rPr>
              <a:t>, </a:t>
            </a:r>
            <a:r>
              <a:rPr lang="en-GB" b="0" i="0" u="none" strike="noStrike" dirty="0">
                <a:effectLst/>
                <a:latin typeface="Lucida Grande"/>
                <a:hlinkClick r:id="rId7"/>
              </a:rPr>
              <a:t>G. Araneda</a:t>
            </a:r>
            <a:r>
              <a:rPr lang="en-GB" b="0" i="0" dirty="0">
                <a:solidFill>
                  <a:srgbClr val="000000"/>
                </a:solidFill>
                <a:effectLst/>
                <a:latin typeface="Lucida Grande"/>
              </a:rPr>
              <a:t>, </a:t>
            </a:r>
            <a:r>
              <a:rPr lang="en-GB" b="0" i="0" u="none" strike="noStrike" dirty="0">
                <a:effectLst/>
                <a:latin typeface="Lucida Grande"/>
                <a:hlinkClick r:id="rId8"/>
              </a:rPr>
              <a:t>C. J. Ballance</a:t>
            </a:r>
            <a:r>
              <a:rPr lang="en-GB" b="0" i="0" dirty="0">
                <a:solidFill>
                  <a:srgbClr val="000000"/>
                </a:solidFill>
                <a:effectLst/>
                <a:latin typeface="Lucida Grande"/>
              </a:rPr>
              <a:t>, </a:t>
            </a:r>
            <a:r>
              <a:rPr lang="en-GB" b="0" i="0" u="none" strike="noStrike" dirty="0">
                <a:effectLst/>
                <a:latin typeface="Lucida Grande"/>
                <a:hlinkClick r:id="rId9"/>
              </a:rPr>
              <a:t>D. M. Lucas</a:t>
            </a:r>
            <a:endParaRPr lang="en-GB" b="0" i="0" u="none" strike="noStrike" dirty="0">
              <a:effectLst/>
              <a:latin typeface="Lucida Grande"/>
            </a:endParaRPr>
          </a:p>
          <a:p>
            <a:pPr algn="ctr"/>
            <a:r>
              <a:rPr lang="en-GB" b="1" dirty="0">
                <a:latin typeface="Lucida Grande"/>
              </a:rPr>
              <a:t>Accepted in Nature</a:t>
            </a:r>
          </a:p>
          <a:p>
            <a:pPr algn="ctr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DEF558-B9B9-6A72-BF3F-379248EBF40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93" t="578" b="-1"/>
          <a:stretch/>
        </p:blipFill>
        <p:spPr>
          <a:xfrm>
            <a:off x="800100" y="1046168"/>
            <a:ext cx="4871492" cy="51867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AA778A-D963-CDDE-89AD-B508943C22B7}"/>
              </a:ext>
            </a:extLst>
          </p:cNvPr>
          <p:cNvSpPr txBox="1"/>
          <p:nvPr/>
        </p:nvSpPr>
        <p:spPr>
          <a:xfrm>
            <a:off x="912846" y="162346"/>
            <a:ext cx="9816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Entanglement enhanced frequency comparison </a:t>
            </a:r>
          </a:p>
        </p:txBody>
      </p:sp>
    </p:spTree>
    <p:extLst>
      <p:ext uri="{BB962C8B-B14F-4D97-AF65-F5344CB8AC3E}">
        <p14:creationId xmlns:p14="http://schemas.microsoft.com/office/powerpoint/2010/main" val="26453091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7A4815-7B24-412E-8826-C6E810FD2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pPr/>
              <a:t>23</a:t>
            </a:fld>
            <a:endParaRPr lang="en-I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1F5022-939B-4D14-80AF-FFF67D92A79C}"/>
              </a:ext>
            </a:extLst>
          </p:cNvPr>
          <p:cNvSpPr txBox="1"/>
          <p:nvPr/>
        </p:nvSpPr>
        <p:spPr>
          <a:xfrm>
            <a:off x="802888" y="439561"/>
            <a:ext cx="975358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Conclusion  and outlook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We have build a toy two-node quantum 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And probably, we will have toy two-node quantum computer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We will be using it for quantum information, metrology, computation and </a:t>
            </a:r>
            <a:r>
              <a:rPr lang="en-GB" sz="2000" b="1" dirty="0"/>
              <a:t>communications (NEXT TALK!).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Still a lot of work to do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Connecting more nodes is trivial, but building the nodes is not trivial, nor extending the control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Build a real </a:t>
            </a:r>
            <a:r>
              <a:rPr lang="en-GB" sz="2000" b="1" dirty="0"/>
              <a:t>remote </a:t>
            </a:r>
            <a:r>
              <a:rPr lang="en-GB" sz="2000" dirty="0"/>
              <a:t>network will be possible, but not our focus at this point. It will require frequency conversion of the photons.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BE009B-823F-429A-A3E6-4C4B410BEF98}"/>
              </a:ext>
            </a:extLst>
          </p:cNvPr>
          <p:cNvSpPr txBox="1"/>
          <p:nvPr/>
        </p:nvSpPr>
        <p:spPr>
          <a:xfrm>
            <a:off x="802888" y="5187538"/>
            <a:ext cx="60941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b="1" i="0" dirty="0">
                <a:solidFill>
                  <a:srgbClr val="333333"/>
                </a:solidFill>
                <a:effectLst/>
                <a:latin typeface="inherit"/>
              </a:rPr>
              <a:t>"Interface between Trapped-Ion Qubits and Traveling Photons with Close-to-Optimal Efficiency"</a:t>
            </a:r>
            <a:br>
              <a:rPr lang="en-GB" b="1" i="0" dirty="0">
                <a:solidFill>
                  <a:srgbClr val="333333"/>
                </a:solidFill>
                <a:effectLst/>
                <a:latin typeface="inherit"/>
              </a:rPr>
            </a:br>
            <a:r>
              <a:rPr lang="en-GB" b="0" i="0" dirty="0">
                <a:solidFill>
                  <a:srgbClr val="333333"/>
                </a:solidFill>
                <a:effectLst/>
                <a:latin typeface="Droid Sans"/>
              </a:rPr>
              <a:t>Josef Schupp et. </a:t>
            </a:r>
            <a:r>
              <a:rPr lang="en-GB" b="0" i="0" dirty="0">
                <a:solidFill>
                  <a:srgbClr val="333333"/>
                </a:solidFill>
                <a:effectLst/>
                <a:latin typeface="Droid Sans"/>
                <a:hlinkClick r:id="rId2"/>
              </a:rPr>
              <a:t>A</a:t>
            </a:r>
            <a:r>
              <a:rPr lang="en-GB" b="0" i="0" dirty="0">
                <a:solidFill>
                  <a:srgbClr val="333333"/>
                </a:solidFill>
                <a:effectLst/>
                <a:latin typeface="Droid Sans"/>
              </a:rPr>
              <a:t>l</a:t>
            </a:r>
            <a:r>
              <a:rPr lang="en-GB" dirty="0">
                <a:solidFill>
                  <a:srgbClr val="333333"/>
                </a:solidFill>
                <a:latin typeface="Droid Sans"/>
              </a:rPr>
              <a:t>, </a:t>
            </a:r>
            <a:r>
              <a:rPr lang="en-GB" b="0" i="0" u="none" strike="noStrike" dirty="0">
                <a:solidFill>
                  <a:srgbClr val="00387E"/>
                </a:solidFill>
                <a:effectLst/>
                <a:latin typeface="Droid Sans"/>
                <a:hlinkClick r:id="rId2"/>
              </a:rPr>
              <a:t>PRX Quantum 2, 020331 (2021)</a:t>
            </a:r>
            <a:r>
              <a:rPr lang="en-GB" b="0" i="0" dirty="0">
                <a:solidFill>
                  <a:srgbClr val="333333"/>
                </a:solidFill>
                <a:effectLst/>
                <a:latin typeface="Droid Sans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15230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01BEF342-55F7-4B05-9FFF-2EA0DCE5D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56" y="957946"/>
            <a:ext cx="8026587" cy="45127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4271FA-2F30-4B7C-91E6-76CFEADDED8C}"/>
              </a:ext>
            </a:extLst>
          </p:cNvPr>
          <p:cNvSpPr txBox="1"/>
          <p:nvPr/>
        </p:nvSpPr>
        <p:spPr>
          <a:xfrm>
            <a:off x="406400" y="115454"/>
            <a:ext cx="568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Oxford team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702D0-A9AE-4F04-B1D6-96F5D9DFAF59}"/>
              </a:ext>
            </a:extLst>
          </p:cNvPr>
          <p:cNvSpPr/>
          <p:nvPr/>
        </p:nvSpPr>
        <p:spPr>
          <a:xfrm>
            <a:off x="9321800" y="508000"/>
            <a:ext cx="6096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Students: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 Nadlinger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B. Nichol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P. Drmota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 Main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 Ainley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Postdocs: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R. Srinivas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G. Araneda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Seniors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C. Ballance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 Lucas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4" name="Picture 2" descr="Home">
            <a:extLst>
              <a:ext uri="{FF2B5EF4-FFF2-40B4-BE49-F238E27FC236}">
                <a16:creationId xmlns:a16="http://schemas.microsoft.com/office/drawing/2014/main" id="{F038487E-C0AB-456C-8033-89A5597D1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5963177"/>
            <a:ext cx="1909437" cy="72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Quantum Flagship Kickoff | Ideal-ist">
            <a:extLst>
              <a:ext uri="{FF2B5EF4-FFF2-40B4-BE49-F238E27FC236}">
                <a16:creationId xmlns:a16="http://schemas.microsoft.com/office/drawing/2014/main" id="{CF1B168D-EFFD-41A4-B70A-93784693D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033" y="5771724"/>
            <a:ext cx="2406967" cy="962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C1A8DDE4-4768-4739-BCDD-36D2E53FE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336" y="5897687"/>
            <a:ext cx="1457801" cy="63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D13CE1-8CF5-CE41-D842-345F58D71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pPr/>
              <a:t>24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56415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370" y="4117930"/>
            <a:ext cx="2149655" cy="2192772"/>
          </a:xfrm>
          <a:prstGeom prst="rect">
            <a:avLst/>
          </a:prstGeom>
        </p:spPr>
      </p:pic>
      <p:sp>
        <p:nvSpPr>
          <p:cNvPr id="11" name="CuadroTexto 8">
            <a:extLst>
              <a:ext uri="{FF2B5EF4-FFF2-40B4-BE49-F238E27FC236}">
                <a16:creationId xmlns:a16="http://schemas.microsoft.com/office/drawing/2014/main" id="{B031F4D7-CDCB-4EAC-9F2E-ADDEB738959A}"/>
              </a:ext>
            </a:extLst>
          </p:cNvPr>
          <p:cNvSpPr txBox="1"/>
          <p:nvPr/>
        </p:nvSpPr>
        <p:spPr>
          <a:xfrm>
            <a:off x="1386402" y="6310702"/>
            <a:ext cx="4519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Chain of six Barium ions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1003" y="6350850"/>
            <a:ext cx="1422400" cy="329184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5AFBD1-00F2-CE4D-A456-C03350AC1AE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074" name="Picture 2" descr="2: Different Paul traps. a) Sketch of a hyperbolic Paul trap. The ...">
            <a:extLst>
              <a:ext uri="{FF2B5EF4-FFF2-40B4-BE49-F238E27FC236}">
                <a16:creationId xmlns:a16="http://schemas.microsoft.com/office/drawing/2014/main" id="{4AAF602F-E4F2-43D6-87CE-41EA7C542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82" y="1177391"/>
            <a:ext cx="4141376" cy="263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CDE7CAD-7BF0-4E75-9421-E25840ED8347}"/>
              </a:ext>
            </a:extLst>
          </p:cNvPr>
          <p:cNvSpPr txBox="1"/>
          <p:nvPr/>
        </p:nvSpPr>
        <p:spPr>
          <a:xfrm>
            <a:off x="5858252" y="826233"/>
            <a:ext cx="5502751" cy="4678204"/>
          </a:xfrm>
          <a:prstGeom prst="rect">
            <a:avLst/>
          </a:prstGeom>
          <a:solidFill>
            <a:schemeClr val="bg1">
              <a:lumMod val="75000"/>
              <a:alpha val="36000"/>
            </a:schemeClr>
          </a:solidFill>
          <a:ln w="82550">
            <a:noFill/>
          </a:ln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Single and two qubit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gates fidelities &gt; 99,9 %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Gate times ~ 100 us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Coherences times &gt; 1 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Emission in the UV, V and IR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Make good Quantum Computers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Make excellent  Atomic Clocks / sensors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Good network nodes?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65C507-9362-4FA0-87BF-84F6CE42C4A4}"/>
              </a:ext>
            </a:extLst>
          </p:cNvPr>
          <p:cNvSpPr txBox="1"/>
          <p:nvPr/>
        </p:nvSpPr>
        <p:spPr>
          <a:xfrm>
            <a:off x="2071868" y="3317502"/>
            <a:ext cx="1717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Johannes Heinrich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49B5B9-BB9C-497B-865E-645C904D8D29}"/>
              </a:ext>
            </a:extLst>
          </p:cNvPr>
          <p:cNvSpPr txBox="1"/>
          <p:nvPr/>
        </p:nvSpPr>
        <p:spPr>
          <a:xfrm>
            <a:off x="670813" y="304327"/>
            <a:ext cx="4519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Ions trapped in Paul traps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A37207-D4F0-45E7-B84D-4CA2698F7583}"/>
              </a:ext>
            </a:extLst>
          </p:cNvPr>
          <p:cNvSpPr txBox="1"/>
          <p:nvPr/>
        </p:nvSpPr>
        <p:spPr>
          <a:xfrm>
            <a:off x="5802352" y="5651427"/>
            <a:ext cx="63896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Trapped-ion quantum computing: Progress and challenges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Applied Physics Reviews 6, 021314 (2019);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Colin D.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Bruzewicza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3950047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8944" y="3404961"/>
            <a:ext cx="4707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Monolithic QCCD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Physically displace the ion qubits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64222" y="3220474"/>
            <a:ext cx="4418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 of ‘big enough’ modules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 photonic entanglement</a:t>
            </a:r>
          </a:p>
        </p:txBody>
      </p:sp>
      <p:pic>
        <p:nvPicPr>
          <p:cNvPr id="13" name="Picture 12" descr="NQI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62918" y="4192020"/>
            <a:ext cx="3577310" cy="2156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1" t="-1144" r="21320" b="59916"/>
          <a:stretch/>
        </p:blipFill>
        <p:spPr>
          <a:xfrm>
            <a:off x="886221" y="4143406"/>
            <a:ext cx="4604499" cy="22679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Rectangle 16"/>
          <p:cNvSpPr/>
          <p:nvPr/>
        </p:nvSpPr>
        <p:spPr>
          <a:xfrm>
            <a:off x="7103327" y="4102989"/>
            <a:ext cx="3917095" cy="2365603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0DF2D31-B01C-4F6E-8E7E-60903B21A852}"/>
              </a:ext>
            </a:extLst>
          </p:cNvPr>
          <p:cNvGrpSpPr/>
          <p:nvPr/>
        </p:nvGrpSpPr>
        <p:grpSpPr>
          <a:xfrm>
            <a:off x="3877151" y="2076152"/>
            <a:ext cx="2497137" cy="809173"/>
            <a:chOff x="1186008" y="4225175"/>
            <a:chExt cx="6564542" cy="1996629"/>
          </a:xfrm>
        </p:grpSpPr>
        <p:graphicFrame>
          <p:nvGraphicFramePr>
            <p:cNvPr id="20" name="Object 9">
              <a:extLst>
                <a:ext uri="{FF2B5EF4-FFF2-40B4-BE49-F238E27FC236}">
                  <a16:creationId xmlns:a16="http://schemas.microsoft.com/office/drawing/2014/main" id="{31BCAF93-8831-4167-BF87-581070D50A7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186008" y="4712394"/>
            <a:ext cx="6564542" cy="13396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orelDRAW" r:id="rId5" imgW="6562080" imgH="1338840" progId="CorelDRAW.Graphic.9">
                    <p:embed/>
                  </p:oleObj>
                </mc:Choice>
                <mc:Fallback>
                  <p:oleObj name="CorelDRAW" r:id="rId5" imgW="6562080" imgH="1338840" progId="CorelDRAW.Graphic.9">
                    <p:embed/>
                    <p:pic>
                      <p:nvPicPr>
                        <p:cNvPr id="20" name="Object 9">
                          <a:extLst>
                            <a:ext uri="{FF2B5EF4-FFF2-40B4-BE49-F238E27FC236}">
                              <a16:creationId xmlns:a16="http://schemas.microsoft.com/office/drawing/2014/main" id="{31BCAF93-8831-4167-BF87-581070D50A7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6008" y="4712394"/>
                          <a:ext cx="6564542" cy="13396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C6019BBF-F7CC-4465-AF0D-C10B4A7A07F0}"/>
                </a:ext>
              </a:extLst>
            </p:cNvPr>
            <p:cNvSpPr/>
            <p:nvPr/>
          </p:nvSpPr>
          <p:spPr>
            <a:xfrm flipV="1">
              <a:off x="1979712" y="4225175"/>
              <a:ext cx="4991620" cy="1996629"/>
            </a:xfrm>
            <a:prstGeom prst="arc">
              <a:avLst>
                <a:gd name="adj1" fmla="val 11030233"/>
                <a:gd name="adj2" fmla="val 21370158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2D41A61-14BD-924E-8E50-E6AB3E917C7D}"/>
              </a:ext>
            </a:extLst>
          </p:cNvPr>
          <p:cNvSpPr txBox="1"/>
          <p:nvPr/>
        </p:nvSpPr>
        <p:spPr>
          <a:xfrm>
            <a:off x="1444246" y="6516798"/>
            <a:ext cx="3719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Wineland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al.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J.Res.NIST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1998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AC4226-FA99-F14E-B56B-9958365FD278}"/>
              </a:ext>
            </a:extLst>
          </p:cNvPr>
          <p:cNvSpPr txBox="1"/>
          <p:nvPr/>
        </p:nvSpPr>
        <p:spPr>
          <a:xfrm>
            <a:off x="7806182" y="6531084"/>
            <a:ext cx="3719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J.I.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Cirac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al.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PRL 1997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0B05F9C6-6195-4546-A781-AA8A22D36C56}"/>
              </a:ext>
            </a:extLst>
          </p:cNvPr>
          <p:cNvSpPr txBox="1">
            <a:spLocks/>
          </p:cNvSpPr>
          <p:nvPr/>
        </p:nvSpPr>
        <p:spPr bwMode="auto">
          <a:xfrm>
            <a:off x="557753" y="-30462"/>
            <a:ext cx="11084120" cy="212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en-US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Helvetica Light"/>
              </a:rPr>
              <a:t>The problem with trapped ions and quantum computing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Helvetica Light"/>
              </a:rPr>
              <a:t>Building a large scale quantum processor with many ions in the same trap is difficult (spectral crowding, laser control, etc)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  <a:sym typeface="Helvetica Light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00E2E3A-9966-4C45-BDF5-0CCD582D8D6A}"/>
              </a:ext>
            </a:extLst>
          </p:cNvPr>
          <p:cNvGrpSpPr/>
          <p:nvPr/>
        </p:nvGrpSpPr>
        <p:grpSpPr>
          <a:xfrm>
            <a:off x="6390271" y="2101369"/>
            <a:ext cx="2497137" cy="809173"/>
            <a:chOff x="1186008" y="4225175"/>
            <a:chExt cx="6564542" cy="1996629"/>
          </a:xfrm>
        </p:grpSpPr>
        <p:graphicFrame>
          <p:nvGraphicFramePr>
            <p:cNvPr id="27" name="Object 9">
              <a:extLst>
                <a:ext uri="{FF2B5EF4-FFF2-40B4-BE49-F238E27FC236}">
                  <a16:creationId xmlns:a16="http://schemas.microsoft.com/office/drawing/2014/main" id="{A7D457DF-1816-47F7-B4C6-1FC5DF0442B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186008" y="4712394"/>
            <a:ext cx="6564542" cy="13396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orelDRAW" r:id="rId5" imgW="6562080" imgH="1338840" progId="CorelDRAW.Graphic.9">
                    <p:embed/>
                  </p:oleObj>
                </mc:Choice>
                <mc:Fallback>
                  <p:oleObj name="CorelDRAW" r:id="rId5" imgW="6562080" imgH="1338840" progId="CorelDRAW.Graphic.9">
                    <p:embed/>
                    <p:pic>
                      <p:nvPicPr>
                        <p:cNvPr id="27" name="Object 9">
                          <a:extLst>
                            <a:ext uri="{FF2B5EF4-FFF2-40B4-BE49-F238E27FC236}">
                              <a16:creationId xmlns:a16="http://schemas.microsoft.com/office/drawing/2014/main" id="{A7D457DF-1816-47F7-B4C6-1FC5DF0442B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6008" y="4712394"/>
                          <a:ext cx="6564542" cy="13396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EC41C313-AF99-4D17-BD6D-8E0F6008E90F}"/>
                </a:ext>
              </a:extLst>
            </p:cNvPr>
            <p:cNvSpPr/>
            <p:nvPr/>
          </p:nvSpPr>
          <p:spPr>
            <a:xfrm flipV="1">
              <a:off x="1979712" y="4225175"/>
              <a:ext cx="4991620" cy="1996629"/>
            </a:xfrm>
            <a:prstGeom prst="arc">
              <a:avLst>
                <a:gd name="adj1" fmla="val 11030233"/>
                <a:gd name="adj2" fmla="val 21370158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C36FF70-8604-4412-BC7B-D4EBD6E704D8}"/>
              </a:ext>
            </a:extLst>
          </p:cNvPr>
          <p:cNvGrpSpPr/>
          <p:nvPr/>
        </p:nvGrpSpPr>
        <p:grpSpPr>
          <a:xfrm>
            <a:off x="4105058" y="1271349"/>
            <a:ext cx="4363806" cy="809173"/>
            <a:chOff x="1979711" y="4225173"/>
            <a:chExt cx="11471692" cy="1996629"/>
          </a:xfrm>
        </p:grpSpPr>
        <p:graphicFrame>
          <p:nvGraphicFramePr>
            <p:cNvPr id="30" name="Object 9">
              <a:extLst>
                <a:ext uri="{FF2B5EF4-FFF2-40B4-BE49-F238E27FC236}">
                  <a16:creationId xmlns:a16="http://schemas.microsoft.com/office/drawing/2014/main" id="{7C8C0A86-2CFF-4FFF-9FA9-7E023BA7623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34478" y="4767422"/>
            <a:ext cx="6564542" cy="13396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orelDRAW" r:id="rId5" imgW="6562080" imgH="1338840" progId="CorelDRAW.Graphic.9">
                    <p:embed/>
                  </p:oleObj>
                </mc:Choice>
                <mc:Fallback>
                  <p:oleObj name="CorelDRAW" r:id="rId5" imgW="6562080" imgH="1338840" progId="CorelDRAW.Graphic.9">
                    <p:embed/>
                    <p:pic>
                      <p:nvPicPr>
                        <p:cNvPr id="30" name="Object 9">
                          <a:extLst>
                            <a:ext uri="{FF2B5EF4-FFF2-40B4-BE49-F238E27FC236}">
                              <a16:creationId xmlns:a16="http://schemas.microsoft.com/office/drawing/2014/main" id="{7C8C0A86-2CFF-4FFF-9FA9-7E023BA7623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34478" y="4767422"/>
                          <a:ext cx="6564542" cy="13396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A873D5D4-8A84-4DB3-8739-214A934BC95C}"/>
                </a:ext>
              </a:extLst>
            </p:cNvPr>
            <p:cNvSpPr/>
            <p:nvPr/>
          </p:nvSpPr>
          <p:spPr>
            <a:xfrm flipV="1">
              <a:off x="1979711" y="4225173"/>
              <a:ext cx="11471692" cy="1996629"/>
            </a:xfrm>
            <a:prstGeom prst="arc">
              <a:avLst>
                <a:gd name="adj1" fmla="val 11030233"/>
                <a:gd name="adj2" fmla="val 21370158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aphicFrame>
        <p:nvGraphicFramePr>
          <p:cNvPr id="32" name="Object 9">
            <a:extLst>
              <a:ext uri="{FF2B5EF4-FFF2-40B4-BE49-F238E27FC236}">
                <a16:creationId xmlns:a16="http://schemas.microsoft.com/office/drawing/2014/main" id="{D815ACBC-0CAC-4EE0-A691-3394907846A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75350" y="1487488"/>
          <a:ext cx="2497138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7" imgW="6562080" imgH="1338840" progId="CorelDRAW.Graphic.9">
                  <p:embed/>
                </p:oleObj>
              </mc:Choice>
              <mc:Fallback>
                <p:oleObj name="CorelDRAW" r:id="rId7" imgW="6562080" imgH="1338840" progId="CorelDRAW.Graphic.9">
                  <p:embed/>
                  <p:pic>
                    <p:nvPicPr>
                      <p:cNvPr id="32" name="Object 9">
                        <a:extLst>
                          <a:ext uri="{FF2B5EF4-FFF2-40B4-BE49-F238E27FC236}">
                            <a16:creationId xmlns:a16="http://schemas.microsoft.com/office/drawing/2014/main" id="{D815ACBC-0CAC-4EE0-A691-3394907846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5350" y="1487488"/>
                        <a:ext cx="2497138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Arrow: Left-Right-Up 2">
            <a:extLst>
              <a:ext uri="{FF2B5EF4-FFF2-40B4-BE49-F238E27FC236}">
                <a16:creationId xmlns:a16="http://schemas.microsoft.com/office/drawing/2014/main" id="{020A8085-621F-4B16-84D8-20BC8015877B}"/>
              </a:ext>
            </a:extLst>
          </p:cNvPr>
          <p:cNvSpPr/>
          <p:nvPr/>
        </p:nvSpPr>
        <p:spPr>
          <a:xfrm>
            <a:off x="5832316" y="2879182"/>
            <a:ext cx="914400" cy="1099636"/>
          </a:xfrm>
          <a:prstGeom prst="leftRightUpArrow">
            <a:avLst>
              <a:gd name="adj1" fmla="val 19512"/>
              <a:gd name="adj2" fmla="val 29878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6411491-8F6D-42B8-B2A4-DA68CCA200BB}"/>
              </a:ext>
            </a:extLst>
          </p:cNvPr>
          <p:cNvSpPr/>
          <p:nvPr/>
        </p:nvSpPr>
        <p:spPr>
          <a:xfrm>
            <a:off x="5609064" y="2309974"/>
            <a:ext cx="1580497" cy="433225"/>
          </a:xfrm>
          <a:prstGeom prst="ellipse">
            <a:avLst/>
          </a:prstGeom>
          <a:solidFill>
            <a:schemeClr val="accent1">
              <a:alpha val="3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F77D46-5E6D-6FAB-6773-3D041ABEF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pPr/>
              <a:t>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2451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7" grpId="0" animBg="1"/>
      <p:bldP spid="2" grpId="0"/>
      <p:bldP spid="18" grpId="0"/>
      <p:bldP spid="3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2E304C-1935-4712-BED4-1B7772D63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179A6E-D779-B242-A088-5594707B8992}" type="slidenum">
              <a:rPr kumimoji="0" lang="en-I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I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FCE738-2FEE-4CA6-BF72-D186A00AD9B3}"/>
              </a:ext>
            </a:extLst>
          </p:cNvPr>
          <p:cNvSpPr txBox="1"/>
          <p:nvPr/>
        </p:nvSpPr>
        <p:spPr>
          <a:xfrm>
            <a:off x="591014" y="1414557"/>
            <a:ext cx="74378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Requirements: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~10 qubits in each trap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fidelity single and two-qubit gates in each trap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Single species.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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Multispecies (Raman,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IN PROGRESS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fidelity entanglement between the two-traps.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35D4A7-71D0-406E-A15B-4E397AC56504}"/>
              </a:ext>
            </a:extLst>
          </p:cNvPr>
          <p:cNvSpPr txBox="1"/>
          <p:nvPr/>
        </p:nvSpPr>
        <p:spPr>
          <a:xfrm>
            <a:off x="591013" y="263474"/>
            <a:ext cx="78131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dirty="0">
                <a:solidFill>
                  <a:prstClr val="black"/>
                </a:solidFill>
                <a:latin typeface="Calibri" panose="020F0502020204030204"/>
              </a:rPr>
              <a:t>This talk: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</a:t>
            </a:r>
            <a:r>
              <a:rPr lang="en-GB" sz="3600" dirty="0">
                <a:solidFill>
                  <a:prstClr val="black"/>
                </a:solidFill>
                <a:latin typeface="Calibri" panose="020F0502020204030204"/>
              </a:rPr>
              <a:t>simple 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two-node quantum computer</a:t>
            </a:r>
          </a:p>
        </p:txBody>
      </p:sp>
      <p:pic>
        <p:nvPicPr>
          <p:cNvPr id="1026" name="Picture 2" descr="calcium_hf">
            <a:extLst>
              <a:ext uri="{FF2B5EF4-FFF2-40B4-BE49-F238E27FC236}">
                <a16:creationId xmlns:a16="http://schemas.microsoft.com/office/drawing/2014/main" id="{2188C3AD-3D09-4D75-936D-7433CB43D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738" y="3429000"/>
            <a:ext cx="2029386" cy="2181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strontium">
            <a:extLst>
              <a:ext uri="{FF2B5EF4-FFF2-40B4-BE49-F238E27FC236}">
                <a16:creationId xmlns:a16="http://schemas.microsoft.com/office/drawing/2014/main" id="{8FBF6995-4A71-44CD-B019-A46BF1C29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738" y="679944"/>
            <a:ext cx="1801599" cy="188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A029BC4F-A5FB-4089-BD1D-EB16AD5D5A98}"/>
              </a:ext>
            </a:extLst>
          </p:cNvPr>
          <p:cNvGrpSpPr/>
          <p:nvPr/>
        </p:nvGrpSpPr>
        <p:grpSpPr>
          <a:xfrm>
            <a:off x="978201" y="3661653"/>
            <a:ext cx="6792206" cy="1292141"/>
            <a:chOff x="978201" y="3661653"/>
            <a:chExt cx="6792206" cy="129214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B6F89F-9AB5-4C64-BDBA-911399350479}"/>
                </a:ext>
              </a:extLst>
            </p:cNvPr>
            <p:cNvGrpSpPr/>
            <p:nvPr/>
          </p:nvGrpSpPr>
          <p:grpSpPr>
            <a:xfrm>
              <a:off x="978201" y="3661653"/>
              <a:ext cx="2280304" cy="897359"/>
              <a:chOff x="978201" y="3661653"/>
              <a:chExt cx="2280304" cy="897359"/>
            </a:xfrm>
          </p:grpSpPr>
          <p:sp>
            <p:nvSpPr>
              <p:cNvPr id="21" name="Arc 20">
                <a:extLst>
                  <a:ext uri="{FF2B5EF4-FFF2-40B4-BE49-F238E27FC236}">
                    <a16:creationId xmlns:a16="http://schemas.microsoft.com/office/drawing/2014/main" id="{3FCD0A43-3289-4818-B90C-9EF132888AE8}"/>
                  </a:ext>
                </a:extLst>
              </p:cNvPr>
              <p:cNvSpPr/>
              <p:nvPr/>
            </p:nvSpPr>
            <p:spPr>
              <a:xfrm flipV="1">
                <a:off x="978201" y="3661653"/>
                <a:ext cx="2280304" cy="897359"/>
              </a:xfrm>
              <a:prstGeom prst="arc">
                <a:avLst>
                  <a:gd name="adj1" fmla="val 11030233"/>
                  <a:gd name="adj2" fmla="val 21370158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B2176620-F405-4632-9601-0B7CA47C431C}"/>
                  </a:ext>
                </a:extLst>
              </p:cNvPr>
              <p:cNvGrpSpPr/>
              <p:nvPr/>
            </p:nvGrpSpPr>
            <p:grpSpPr>
              <a:xfrm>
                <a:off x="1243576" y="4100267"/>
                <a:ext cx="1698304" cy="197371"/>
                <a:chOff x="866730" y="2407077"/>
                <a:chExt cx="5050114" cy="671944"/>
              </a:xfrm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4AF257BC-273B-4D20-8FD4-8BA30A168F26}"/>
                    </a:ext>
                  </a:extLst>
                </p:cNvPr>
                <p:cNvSpPr/>
                <p:nvPr/>
              </p:nvSpPr>
              <p:spPr>
                <a:xfrm>
                  <a:off x="866730" y="2418347"/>
                  <a:ext cx="695852" cy="637674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44E519E-9691-4A82-90CB-7C1898CFC024}"/>
                    </a:ext>
                  </a:extLst>
                </p:cNvPr>
                <p:cNvSpPr/>
                <p:nvPr/>
              </p:nvSpPr>
              <p:spPr>
                <a:xfrm>
                  <a:off x="1759908" y="2407077"/>
                  <a:ext cx="695852" cy="637674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2B89B688-31E2-4A40-9920-0997D85F4BE4}"/>
                    </a:ext>
                  </a:extLst>
                </p:cNvPr>
                <p:cNvSpPr/>
                <p:nvPr/>
              </p:nvSpPr>
              <p:spPr>
                <a:xfrm>
                  <a:off x="2619735" y="2424212"/>
                  <a:ext cx="695852" cy="637674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282EF2CF-5F6B-43D3-826F-76E4EA917A5A}"/>
                    </a:ext>
                  </a:extLst>
                </p:cNvPr>
                <p:cNvSpPr/>
                <p:nvPr/>
              </p:nvSpPr>
              <p:spPr>
                <a:xfrm>
                  <a:off x="3467987" y="2435482"/>
                  <a:ext cx="695852" cy="637674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39D67D55-F7A3-4592-BBF0-24798CFB133C}"/>
                    </a:ext>
                  </a:extLst>
                </p:cNvPr>
                <p:cNvSpPr/>
                <p:nvPr/>
              </p:nvSpPr>
              <p:spPr>
                <a:xfrm>
                  <a:off x="4361165" y="2424212"/>
                  <a:ext cx="695852" cy="637674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465605B7-ADBC-4E1F-8AB7-46328DBA3C8F}"/>
                    </a:ext>
                  </a:extLst>
                </p:cNvPr>
                <p:cNvSpPr/>
                <p:nvPr/>
              </p:nvSpPr>
              <p:spPr>
                <a:xfrm>
                  <a:off x="5220992" y="2441347"/>
                  <a:ext cx="695852" cy="637674"/>
                </a:xfrm>
                <a:prstGeom prst="ellipse">
                  <a:avLst/>
                </a:prstGeom>
                <a:solidFill>
                  <a:srgbClr val="7030A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0A4E0F5-1C84-4E3E-9726-84DE39FC83B3}"/>
                </a:ext>
              </a:extLst>
            </p:cNvPr>
            <p:cNvGrpSpPr/>
            <p:nvPr/>
          </p:nvGrpSpPr>
          <p:grpSpPr>
            <a:xfrm flipH="1">
              <a:off x="5490103" y="3671325"/>
              <a:ext cx="2280304" cy="897359"/>
              <a:chOff x="978201" y="3661653"/>
              <a:chExt cx="2280304" cy="897359"/>
            </a:xfrm>
          </p:grpSpPr>
          <p:sp>
            <p:nvSpPr>
              <p:cNvPr id="37" name="Arc 36">
                <a:extLst>
                  <a:ext uri="{FF2B5EF4-FFF2-40B4-BE49-F238E27FC236}">
                    <a16:creationId xmlns:a16="http://schemas.microsoft.com/office/drawing/2014/main" id="{3406A345-6E61-4C43-915C-496AF39AEFD0}"/>
                  </a:ext>
                </a:extLst>
              </p:cNvPr>
              <p:cNvSpPr/>
              <p:nvPr/>
            </p:nvSpPr>
            <p:spPr>
              <a:xfrm flipV="1">
                <a:off x="978201" y="3661653"/>
                <a:ext cx="2280304" cy="897359"/>
              </a:xfrm>
              <a:prstGeom prst="arc">
                <a:avLst>
                  <a:gd name="adj1" fmla="val 11030233"/>
                  <a:gd name="adj2" fmla="val 21370158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DEB2ACA7-8123-4C50-967A-BFFF76FBED93}"/>
                  </a:ext>
                </a:extLst>
              </p:cNvPr>
              <p:cNvGrpSpPr/>
              <p:nvPr/>
            </p:nvGrpSpPr>
            <p:grpSpPr>
              <a:xfrm>
                <a:off x="1243576" y="4100267"/>
                <a:ext cx="1698304" cy="197371"/>
                <a:chOff x="866730" y="2407077"/>
                <a:chExt cx="5050114" cy="671944"/>
              </a:xfrm>
            </p:grpSpPr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76D2E424-3322-41AE-B967-79685E371076}"/>
                    </a:ext>
                  </a:extLst>
                </p:cNvPr>
                <p:cNvSpPr/>
                <p:nvPr/>
              </p:nvSpPr>
              <p:spPr>
                <a:xfrm>
                  <a:off x="866730" y="2418347"/>
                  <a:ext cx="695852" cy="637674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C4CFBBA3-F039-4780-9C49-B6C63AD44A94}"/>
                    </a:ext>
                  </a:extLst>
                </p:cNvPr>
                <p:cNvSpPr/>
                <p:nvPr/>
              </p:nvSpPr>
              <p:spPr>
                <a:xfrm>
                  <a:off x="1759908" y="2407077"/>
                  <a:ext cx="695852" cy="637674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38E3BA31-A388-4966-8674-62B1CE0BC35C}"/>
                    </a:ext>
                  </a:extLst>
                </p:cNvPr>
                <p:cNvSpPr/>
                <p:nvPr/>
              </p:nvSpPr>
              <p:spPr>
                <a:xfrm>
                  <a:off x="2619735" y="2424212"/>
                  <a:ext cx="695852" cy="637674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BC72485E-F1ED-4E6F-A186-8D262E12704D}"/>
                    </a:ext>
                  </a:extLst>
                </p:cNvPr>
                <p:cNvSpPr/>
                <p:nvPr/>
              </p:nvSpPr>
              <p:spPr>
                <a:xfrm>
                  <a:off x="3467987" y="2435482"/>
                  <a:ext cx="695852" cy="637674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C349C776-DD61-4D45-B68B-D98BC219EE6D}"/>
                    </a:ext>
                  </a:extLst>
                </p:cNvPr>
                <p:cNvSpPr/>
                <p:nvPr/>
              </p:nvSpPr>
              <p:spPr>
                <a:xfrm>
                  <a:off x="4361165" y="2424212"/>
                  <a:ext cx="695852" cy="637674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0198B1E8-59BB-491B-A054-417CA6B717D0}"/>
                    </a:ext>
                  </a:extLst>
                </p:cNvPr>
                <p:cNvSpPr/>
                <p:nvPr/>
              </p:nvSpPr>
              <p:spPr>
                <a:xfrm>
                  <a:off x="5220992" y="2441347"/>
                  <a:ext cx="695852" cy="637674"/>
                </a:xfrm>
                <a:prstGeom prst="ellipse">
                  <a:avLst/>
                </a:prstGeom>
                <a:solidFill>
                  <a:srgbClr val="7030A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E06D1B8-C314-4E2D-A382-8FD7038CA410}"/>
                </a:ext>
              </a:extLst>
            </p:cNvPr>
            <p:cNvSpPr/>
            <p:nvPr/>
          </p:nvSpPr>
          <p:spPr>
            <a:xfrm>
              <a:off x="2664075" y="3956638"/>
              <a:ext cx="3427911" cy="474562"/>
            </a:xfrm>
            <a:prstGeom prst="roundRect">
              <a:avLst>
                <a:gd name="adj" fmla="val 50000"/>
              </a:avLst>
            </a:prstGeom>
            <a:noFill/>
            <a:ln w="50800">
              <a:solidFill>
                <a:schemeClr val="accent1">
                  <a:shade val="50000"/>
                  <a:alpha val="3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2468197-BD81-4431-8229-A2B036FA1D41}"/>
                </a:ext>
              </a:extLst>
            </p:cNvPr>
            <p:cNvSpPr txBox="1"/>
            <p:nvPr/>
          </p:nvSpPr>
          <p:spPr>
            <a:xfrm>
              <a:off x="3246140" y="4009253"/>
              <a:ext cx="29210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Remote entanglement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6539811-3487-46A8-B49E-4692731D2A96}"/>
                </a:ext>
              </a:extLst>
            </p:cNvPr>
            <p:cNvSpPr txBox="1"/>
            <p:nvPr/>
          </p:nvSpPr>
          <p:spPr>
            <a:xfrm>
              <a:off x="3291810" y="4584462"/>
              <a:ext cx="29210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~ 2 m separation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D6D801A1-0EAD-4FBB-BA50-8C44336B6506}"/>
              </a:ext>
            </a:extLst>
          </p:cNvPr>
          <p:cNvSpPr txBox="1"/>
          <p:nvPr/>
        </p:nvSpPr>
        <p:spPr>
          <a:xfrm>
            <a:off x="978200" y="5388433"/>
            <a:ext cx="6292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Expandable and easy to reconfigure to more complex networks, e.g. using optical switches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5A5C8D3-7222-4178-A95F-B5F9E7B0C118}"/>
              </a:ext>
            </a:extLst>
          </p:cNvPr>
          <p:cNvSpPr txBox="1"/>
          <p:nvPr/>
        </p:nvSpPr>
        <p:spPr>
          <a:xfrm>
            <a:off x="8540361" y="2570687"/>
            <a:ext cx="2840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Remote entanglement 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F72ED66-67BA-4F11-AEC4-35950F4DA0EC}"/>
              </a:ext>
            </a:extLst>
          </p:cNvPr>
          <p:cNvSpPr txBox="1"/>
          <p:nvPr/>
        </p:nvSpPr>
        <p:spPr>
          <a:xfrm>
            <a:off x="9028144" y="5675576"/>
            <a:ext cx="2840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Computation ion</a:t>
            </a:r>
          </a:p>
        </p:txBody>
      </p:sp>
    </p:spTree>
    <p:extLst>
      <p:ext uri="{BB962C8B-B14F-4D97-AF65-F5344CB8AC3E}">
        <p14:creationId xmlns:p14="http://schemas.microsoft.com/office/powerpoint/2010/main" val="4098841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FA10C0-5260-45CC-AD3A-F7C833F48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179A6E-D779-B242-A088-5594707B8992}" type="slidenum">
              <a:rPr kumimoji="0" lang="en-I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I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60DBA-1CCC-4788-A014-A68184FC5B92}"/>
              </a:ext>
            </a:extLst>
          </p:cNvPr>
          <p:cNvSpPr txBox="1"/>
          <p:nvPr/>
        </p:nvSpPr>
        <p:spPr>
          <a:xfrm>
            <a:off x="1059367" y="1037712"/>
            <a:ext cx="1047459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Contents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 Remote entanglement via photonic links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Towards a two-node quantum computer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srgbClr val="00B0F0"/>
              </a:solidFill>
              <a:latin typeface="Calibri" panose="020F0502020204030204"/>
            </a:endParaRPr>
          </a:p>
          <a:p>
            <a:pPr defTabSz="457200"/>
            <a:r>
              <a:rPr lang="en-GB" sz="2800" dirty="0">
                <a:solidFill>
                  <a:srgbClr val="00B0F0"/>
                </a:solidFill>
                <a:latin typeface="Calibri" panose="020F0502020204030204"/>
              </a:rPr>
              <a:t>3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A quantum network of entangled optical atomic clocks.</a:t>
            </a:r>
          </a:p>
          <a:p>
            <a:pPr defTabSz="457200"/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6334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A033E430-1A14-4A37-B43E-A5E66321871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26451" y="1604205"/>
          <a:ext cx="2364082" cy="3515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2933474" imgH="4362370" progId="AcroExch.Document.DC">
                  <p:embed/>
                </p:oleObj>
              </mc:Choice>
              <mc:Fallback>
                <p:oleObj name="Acrobat Document" r:id="rId3" imgW="2933474" imgH="4362370" progId="AcroExch.Document.DC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A033E430-1A14-4A37-B43E-A5E6632187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26451" y="1604205"/>
                        <a:ext cx="2364082" cy="35154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8FACBF7D-8808-43A7-9D3B-A72B80535C8A}"/>
              </a:ext>
            </a:extLst>
          </p:cNvPr>
          <p:cNvGrpSpPr/>
          <p:nvPr/>
        </p:nvGrpSpPr>
        <p:grpSpPr>
          <a:xfrm>
            <a:off x="5184511" y="1664677"/>
            <a:ext cx="4514451" cy="4238964"/>
            <a:chOff x="5729749" y="1621913"/>
            <a:chExt cx="5653507" cy="5044939"/>
          </a:xfrm>
        </p:grpSpPr>
        <p:sp>
          <p:nvSpPr>
            <p:cNvPr id="5" name="Flowchart: Alternate Process 4">
              <a:extLst>
                <a:ext uri="{FF2B5EF4-FFF2-40B4-BE49-F238E27FC236}">
                  <a16:creationId xmlns:a16="http://schemas.microsoft.com/office/drawing/2014/main" id="{1CD84CF1-A370-4FD9-8517-51A9C5462AEF}"/>
                </a:ext>
              </a:extLst>
            </p:cNvPr>
            <p:cNvSpPr/>
            <p:nvPr/>
          </p:nvSpPr>
          <p:spPr>
            <a:xfrm>
              <a:off x="6985731" y="1621913"/>
              <a:ext cx="1963882" cy="772551"/>
            </a:xfrm>
            <a:prstGeom prst="flowChartAlternateProcess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71437" tIns="71437" rIns="71437" bIns="71437" numCol="1" spcCol="38100" rtlCol="0" anchor="ctr">
              <a:spAutoFit/>
            </a:bodyPr>
            <a:lstStyle/>
            <a:p>
              <a:pPr marL="0" marR="0" lvl="0" indent="0" algn="ctr" defTabSz="82153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Helvetica Light"/>
                </a:rPr>
                <a:t>State preparation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6" name="Flowchart: Alternate Process 5">
              <a:extLst>
                <a:ext uri="{FF2B5EF4-FFF2-40B4-BE49-F238E27FC236}">
                  <a16:creationId xmlns:a16="http://schemas.microsoft.com/office/drawing/2014/main" id="{40896782-503C-4AAD-A783-8E993F484AE9}"/>
                </a:ext>
              </a:extLst>
            </p:cNvPr>
            <p:cNvSpPr/>
            <p:nvPr/>
          </p:nvSpPr>
          <p:spPr>
            <a:xfrm>
              <a:off x="6985732" y="2652721"/>
              <a:ext cx="1963881" cy="466084"/>
            </a:xfrm>
            <a:prstGeom prst="flowChartAlternateProcess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71437" tIns="71437" rIns="71437" bIns="71437" numCol="1" spcCol="38100" rtlCol="0" anchor="ctr">
              <a:spAutoFit/>
            </a:bodyPr>
            <a:lstStyle/>
            <a:p>
              <a:pPr marL="0" marR="0" lvl="0" indent="0" algn="ctr" defTabSz="82153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Helvetica Light"/>
                </a:rPr>
                <a:t>Pulsed Excitation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7" name="Flowchart: Alternate Process 6">
              <a:extLst>
                <a:ext uri="{FF2B5EF4-FFF2-40B4-BE49-F238E27FC236}">
                  <a16:creationId xmlns:a16="http://schemas.microsoft.com/office/drawing/2014/main" id="{A4D0C365-90D4-4AEA-A0E6-6D5050D3CE63}"/>
                </a:ext>
              </a:extLst>
            </p:cNvPr>
            <p:cNvSpPr/>
            <p:nvPr/>
          </p:nvSpPr>
          <p:spPr>
            <a:xfrm>
              <a:off x="6985731" y="3465198"/>
              <a:ext cx="1963882" cy="466084"/>
            </a:xfrm>
            <a:prstGeom prst="flowChartAlternateProcess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71437" tIns="71437" rIns="71437" bIns="71437" numCol="1" spcCol="38100" rtlCol="0" anchor="ctr">
              <a:spAutoFit/>
            </a:bodyPr>
            <a:lstStyle/>
            <a:p>
              <a:pPr marL="0" marR="0" lvl="0" indent="0" algn="ctr" defTabSz="82153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Helvetica Light"/>
                </a:rPr>
                <a:t>Photon emission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8" name="Flowchart: Alternate Process 7">
              <a:extLst>
                <a:ext uri="{FF2B5EF4-FFF2-40B4-BE49-F238E27FC236}">
                  <a16:creationId xmlns:a16="http://schemas.microsoft.com/office/drawing/2014/main" id="{E8BE1160-AAAA-48AB-B368-9899CF505CD4}"/>
                </a:ext>
              </a:extLst>
            </p:cNvPr>
            <p:cNvSpPr/>
            <p:nvPr/>
          </p:nvSpPr>
          <p:spPr>
            <a:xfrm>
              <a:off x="6985731" y="6200768"/>
              <a:ext cx="1963882" cy="466084"/>
            </a:xfrm>
            <a:prstGeom prst="flowChartAlternateProcess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71437" tIns="71437" rIns="71437" bIns="71437" numCol="1" spcCol="38100" rtlCol="0" anchor="ctr">
              <a:spAutoFit/>
            </a:bodyPr>
            <a:lstStyle/>
            <a:p>
              <a:pPr marL="0" marR="0" lvl="0" indent="0" algn="ctr" defTabSz="82153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Helvetica Light"/>
                </a:rPr>
                <a:t>Entanglement!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9" name="Flowchart: Decision 8">
              <a:extLst>
                <a:ext uri="{FF2B5EF4-FFF2-40B4-BE49-F238E27FC236}">
                  <a16:creationId xmlns:a16="http://schemas.microsoft.com/office/drawing/2014/main" id="{E0E9BBB5-30BF-44C8-A28F-266D125BB9A2}"/>
                </a:ext>
              </a:extLst>
            </p:cNvPr>
            <p:cNvSpPr/>
            <p:nvPr/>
          </p:nvSpPr>
          <p:spPr>
            <a:xfrm>
              <a:off x="6471381" y="4277675"/>
              <a:ext cx="2992582" cy="1387080"/>
            </a:xfrm>
            <a:prstGeom prst="flowChartDecision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71437" tIns="71437" rIns="71437" bIns="71437" numCol="1" spcCol="38100" rtlCol="0" anchor="ctr">
              <a:spAutoFit/>
            </a:bodyPr>
            <a:lstStyle/>
            <a:p>
              <a:pPr marL="0" marR="0" lvl="0" indent="0" algn="ctr" defTabSz="82153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  <a:sym typeface="Helvetica Light"/>
                </a:rPr>
                <a:t>Detector click(s)?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032F6A3-4489-442A-9ED8-D4C8E11E2AE6}"/>
                </a:ext>
              </a:extLst>
            </p:cNvPr>
            <p:cNvCxnSpPr>
              <a:stCxn id="5" idx="2"/>
              <a:endCxn id="6" idx="0"/>
            </p:cNvCxnSpPr>
            <p:nvPr/>
          </p:nvCxnSpPr>
          <p:spPr>
            <a:xfrm>
              <a:off x="7967672" y="2394464"/>
              <a:ext cx="0" cy="258257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AC7F760-FE4C-4511-9FFA-804965924B3D}"/>
                </a:ext>
              </a:extLst>
            </p:cNvPr>
            <p:cNvCxnSpPr>
              <a:stCxn id="7" idx="2"/>
              <a:endCxn id="9" idx="0"/>
            </p:cNvCxnSpPr>
            <p:nvPr/>
          </p:nvCxnSpPr>
          <p:spPr>
            <a:xfrm>
              <a:off x="7967672" y="3931282"/>
              <a:ext cx="0" cy="346393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864A223-7925-468B-AD96-046B563319E8}"/>
                </a:ext>
              </a:extLst>
            </p:cNvPr>
            <p:cNvCxnSpPr>
              <a:stCxn id="6" idx="2"/>
              <a:endCxn id="7" idx="0"/>
            </p:cNvCxnSpPr>
            <p:nvPr/>
          </p:nvCxnSpPr>
          <p:spPr>
            <a:xfrm>
              <a:off x="7967672" y="3118805"/>
              <a:ext cx="0" cy="346393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3" name="Elbow Connector 73">
              <a:extLst>
                <a:ext uri="{FF2B5EF4-FFF2-40B4-BE49-F238E27FC236}">
                  <a16:creationId xmlns:a16="http://schemas.microsoft.com/office/drawing/2014/main" id="{466A5406-3225-40F2-8051-C424B0E15DAA}"/>
                </a:ext>
              </a:extLst>
            </p:cNvPr>
            <p:cNvCxnSpPr>
              <a:stCxn id="9" idx="1"/>
              <a:endCxn id="5" idx="1"/>
            </p:cNvCxnSpPr>
            <p:nvPr/>
          </p:nvCxnSpPr>
          <p:spPr>
            <a:xfrm rot="10800000" flipH="1">
              <a:off x="6471381" y="2008189"/>
              <a:ext cx="514350" cy="2963026"/>
            </a:xfrm>
            <a:prstGeom prst="bentConnector3">
              <a:avLst>
                <a:gd name="adj1" fmla="val -44444"/>
              </a:avLst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8DDC217-BA2E-400E-85D2-46C40CBE2C4E}"/>
                </a:ext>
              </a:extLst>
            </p:cNvPr>
            <p:cNvCxnSpPr>
              <a:stCxn id="9" idx="2"/>
              <a:endCxn id="8" idx="0"/>
            </p:cNvCxnSpPr>
            <p:nvPr/>
          </p:nvCxnSpPr>
          <p:spPr>
            <a:xfrm>
              <a:off x="7967672" y="5664755"/>
              <a:ext cx="0" cy="536013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90E9015-1323-45F0-9573-726937032AB9}"/>
                </a:ext>
              </a:extLst>
            </p:cNvPr>
            <p:cNvSpPr txBox="1"/>
            <p:nvPr/>
          </p:nvSpPr>
          <p:spPr>
            <a:xfrm>
              <a:off x="5729749" y="4549947"/>
              <a:ext cx="490518" cy="4212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71437" tIns="71437" rIns="71437" bIns="71437" numCol="1" spcCol="38100" rtlCol="0" anchor="ctr">
              <a:spAutoFit/>
            </a:bodyPr>
            <a:lstStyle/>
            <a:p>
              <a:pPr marL="0" marR="0" lvl="0" indent="0" algn="ctr" defTabSz="82153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Helvetica Light"/>
                </a:rPr>
                <a:t>NO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B688DE-A5D3-458E-8122-8441027C06DB}"/>
                </a:ext>
              </a:extLst>
            </p:cNvPr>
            <p:cNvSpPr txBox="1"/>
            <p:nvPr/>
          </p:nvSpPr>
          <p:spPr>
            <a:xfrm>
              <a:off x="7361737" y="5664755"/>
              <a:ext cx="605935" cy="4212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71437" tIns="71437" rIns="71437" bIns="71437" numCol="1" spcCol="38100" rtlCol="0" anchor="ctr">
              <a:spAutoFit/>
            </a:bodyPr>
            <a:lstStyle/>
            <a:p>
              <a:pPr marL="0" marR="0" lvl="0" indent="0" algn="ctr" defTabSz="82153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Helvetica Light"/>
                </a:rPr>
                <a:t>YES</a:t>
              </a:r>
            </a:p>
          </p:txBody>
        </p:sp>
        <p:sp>
          <p:nvSpPr>
            <p:cNvPr id="2" name="Right Brace 1">
              <a:extLst>
                <a:ext uri="{FF2B5EF4-FFF2-40B4-BE49-F238E27FC236}">
                  <a16:creationId xmlns:a16="http://schemas.microsoft.com/office/drawing/2014/main" id="{B0DD19A7-DDF2-41DC-A3C4-FB797AFCC25B}"/>
                </a:ext>
              </a:extLst>
            </p:cNvPr>
            <p:cNvSpPr/>
            <p:nvPr/>
          </p:nvSpPr>
          <p:spPr>
            <a:xfrm>
              <a:off x="9603628" y="1621913"/>
              <a:ext cx="702610" cy="4042842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2963C3E-1FBE-4193-93DD-5A1503DB656B}"/>
                </a:ext>
              </a:extLst>
            </p:cNvPr>
            <p:cNvSpPr txBox="1"/>
            <p:nvPr/>
          </p:nvSpPr>
          <p:spPr>
            <a:xfrm>
              <a:off x="10586551" y="3458668"/>
              <a:ext cx="7967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~1 µs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5CBB62C0-001F-4C46-8774-18CB360389F2}"/>
              </a:ext>
            </a:extLst>
          </p:cNvPr>
          <p:cNvSpPr>
            <a:spLocks/>
          </p:cNvSpPr>
          <p:nvPr/>
        </p:nvSpPr>
        <p:spPr bwMode="auto">
          <a:xfrm>
            <a:off x="433485" y="424543"/>
            <a:ext cx="91567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 anchor="ctr"/>
          <a:lstStyle>
            <a:lvl1pPr marL="39688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marL="39688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ＭＳ Ｐゴシック" pitchFamily="34" charset="-128"/>
                <a:cs typeface="Arial" pitchFamily="34" charset="0"/>
                <a:sym typeface="Calibri" pitchFamily="34" charset="0"/>
              </a:rPr>
              <a:t>Heralded ion-photon entanglement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9A7E146-52BD-4B0D-B420-46D0747904C5}"/>
                  </a:ext>
                </a:extLst>
              </p:cNvPr>
              <p:cNvSpPr txBox="1"/>
              <p:nvPr/>
            </p:nvSpPr>
            <p:spPr>
              <a:xfrm>
                <a:off x="944510" y="2231458"/>
                <a:ext cx="847604" cy="3193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/>
                        <m:sup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88</m:t>
                          </m:r>
                        </m:sup>
                      </m:sSup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𝑆</m:t>
                      </m:r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𝑟</m:t>
                          </m:r>
                        </m:e>
                        <m:sup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9A7E146-52BD-4B0D-B420-46D0747904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510" y="2231458"/>
                <a:ext cx="847604" cy="319318"/>
              </a:xfrm>
              <a:prstGeom prst="rect">
                <a:avLst/>
              </a:prstGeom>
              <a:blipFill>
                <a:blip r:embed="rId5"/>
                <a:stretch>
                  <a:fillRect t="-5769" r="-1439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FD3F014F-D492-438F-831B-510CE6FCB151}"/>
              </a:ext>
            </a:extLst>
          </p:cNvPr>
          <p:cNvSpPr txBox="1"/>
          <p:nvPr/>
        </p:nvSpPr>
        <p:spPr>
          <a:xfrm>
            <a:off x="1647614" y="5409305"/>
            <a:ext cx="2921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Photon at 422 nm</a:t>
            </a:r>
          </a:p>
        </p:txBody>
      </p:sp>
      <p:pic>
        <p:nvPicPr>
          <p:cNvPr id="22" name="Picture 2" descr="strontium">
            <a:extLst>
              <a:ext uri="{FF2B5EF4-FFF2-40B4-BE49-F238E27FC236}">
                <a16:creationId xmlns:a16="http://schemas.microsoft.com/office/drawing/2014/main" id="{8F13A6F2-D222-1DB5-8442-A892C4B15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430" y="317250"/>
            <a:ext cx="1801599" cy="188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7C996216-184B-BAB0-06B9-FEC7CF659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pPr/>
              <a:t>7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66512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, transport, engine, cluttered&#10;&#10;Description automatically generated">
            <a:extLst>
              <a:ext uri="{FF2B5EF4-FFF2-40B4-BE49-F238E27FC236}">
                <a16:creationId xmlns:a16="http://schemas.microsoft.com/office/drawing/2014/main" id="{35BC23E4-9D04-4A23-878A-31FA43082F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063" y="-1345143"/>
            <a:ext cx="12319358" cy="87477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6501F3-4D32-49A6-8B2A-AA6EB631C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179A6E-D779-B242-A088-5594707B8992}" type="slidenum">
              <a:rPr kumimoji="0" lang="en-I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I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EFADB-945B-463F-A666-38ADA2AC5A0A}"/>
              </a:ext>
            </a:extLst>
          </p:cNvPr>
          <p:cNvSpPr txBox="1"/>
          <p:nvPr/>
        </p:nvSpPr>
        <p:spPr>
          <a:xfrm>
            <a:off x="6768790" y="4084941"/>
            <a:ext cx="4850781" cy="707886"/>
          </a:xfrm>
          <a:prstGeom prst="rect">
            <a:avLst/>
          </a:prstGeom>
          <a:solidFill>
            <a:schemeClr val="accent1">
              <a:alpha val="92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 =  0.6 lens and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fiber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+ detectors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2 % end-to-end efficiency</a:t>
            </a:r>
          </a:p>
        </p:txBody>
      </p:sp>
    </p:spTree>
    <p:extLst>
      <p:ext uri="{BB962C8B-B14F-4D97-AF65-F5344CB8AC3E}">
        <p14:creationId xmlns:p14="http://schemas.microsoft.com/office/powerpoint/2010/main" val="2114475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753DEE5-E017-4C5A-867A-AC4C01EAB2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7128" y="1223832"/>
            <a:ext cx="3759491" cy="425801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5B04C7C-DD99-4D8D-BBDE-BA9C9E862460}"/>
              </a:ext>
            </a:extLst>
          </p:cNvPr>
          <p:cNvSpPr/>
          <p:nvPr/>
        </p:nvSpPr>
        <p:spPr>
          <a:xfrm>
            <a:off x="6304344" y="5481851"/>
            <a:ext cx="462819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  <a:sym typeface="Helvetica Light"/>
              </a:rPr>
              <a:t>ion-photon fidelity</a:t>
            </a:r>
            <a:r>
              <a:rPr kumimoji="0" lang="en-GB" sz="2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  <a:sym typeface="Helvetica Light"/>
              </a:rPr>
              <a:t>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  <a:sym typeface="Helvetica Light"/>
              </a:rPr>
              <a:t>= 98.0(1)%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  <a:sym typeface="Helvetica Light"/>
              </a:rPr>
              <a:t>At  20k entangled events/s 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7EC2A6-BD65-4CAB-B761-A34467A1B9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8520" y="1236805"/>
            <a:ext cx="1461301" cy="34850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9B95592-C129-8B45-B4C8-ADC6BBF18CFF}"/>
              </a:ext>
            </a:extLst>
          </p:cNvPr>
          <p:cNvSpPr txBox="1"/>
          <p:nvPr/>
        </p:nvSpPr>
        <p:spPr>
          <a:xfrm>
            <a:off x="2458520" y="4721893"/>
            <a:ext cx="1778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Photon from ion: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669CBF-5CB7-4C8E-9E17-F132D38C8C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5410" y="5081208"/>
            <a:ext cx="1736119" cy="4006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8300E9A-DA11-4703-89BF-0628BCFDE6C4}"/>
              </a:ext>
            </a:extLst>
          </p:cNvPr>
          <p:cNvSpPr>
            <a:spLocks/>
          </p:cNvSpPr>
          <p:nvPr/>
        </p:nvSpPr>
        <p:spPr bwMode="auto">
          <a:xfrm>
            <a:off x="433485" y="424543"/>
            <a:ext cx="91567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 anchor="ctr"/>
          <a:lstStyle>
            <a:lvl1pPr marL="39688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marL="39688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ＭＳ Ｐゴシック" pitchFamily="34" charset="-128"/>
                <a:cs typeface="Arial" pitchFamily="34" charset="0"/>
                <a:sym typeface="Calibri" pitchFamily="34" charset="0"/>
              </a:rPr>
              <a:t>Heralded ion-photon entanglement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12F47B-B7DD-760E-7970-F432A3EF0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9A6E-D779-B242-A088-5594707B8992}" type="slidenum">
              <a:rPr lang="en-IE" smtClean="0"/>
              <a:pPr/>
              <a:t>9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2566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trospección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1201</Words>
  <Application>Microsoft Office PowerPoint</Application>
  <PresentationFormat>Widescreen</PresentationFormat>
  <Paragraphs>252</Paragraphs>
  <Slides>24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</vt:lpstr>
      <vt:lpstr>Calibri</vt:lpstr>
      <vt:lpstr>Calibri Light</vt:lpstr>
      <vt:lpstr>Cambria Math</vt:lpstr>
      <vt:lpstr>Droid Sans</vt:lpstr>
      <vt:lpstr>inherit</vt:lpstr>
      <vt:lpstr>Lucida Grande</vt:lpstr>
      <vt:lpstr>Clarity</vt:lpstr>
      <vt:lpstr>Retrospección</vt:lpstr>
      <vt:lpstr>Acrobat Document</vt:lpstr>
      <vt:lpstr>CorelDRAW</vt:lpstr>
      <vt:lpstr>A two-node trapped-ion quantum network with photonics interconnects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two-node trapped-ion quantum network with photonics interconnects</dc:title>
  <dc:creator>gaaraneda@gmail.com</dc:creator>
  <cp:lastModifiedBy>gaaraneda@gmail.com</cp:lastModifiedBy>
  <cp:revision>12</cp:revision>
  <dcterms:created xsi:type="dcterms:W3CDTF">2022-06-28T13:45:26Z</dcterms:created>
  <dcterms:modified xsi:type="dcterms:W3CDTF">2022-06-30T08:39:54Z</dcterms:modified>
</cp:coreProperties>
</file>