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6"/>
  </p:notesMasterIdLst>
  <p:sldIdLst>
    <p:sldId id="257" r:id="rId2"/>
    <p:sldId id="258" r:id="rId3"/>
    <p:sldId id="260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89"/>
    <p:restoredTop sz="94686"/>
  </p:normalViewPr>
  <p:slideViewPr>
    <p:cSldViewPr snapToGrid="0" snapToObjects="1">
      <p:cViewPr>
        <p:scale>
          <a:sx n="96" d="100"/>
          <a:sy n="96" d="100"/>
        </p:scale>
        <p:origin x="144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53BAAD-E596-5941-AAE4-58DCC4E0F751}" type="datetimeFigureOut">
              <a:rPr lang="en-GB" smtClean="0"/>
              <a:t>19/01/2021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722F7D-763B-8149-AEA8-89EC32952B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7492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Wednesday, January 20, 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MAD-NG review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311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Wednesday, January 20, 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MAD-NG review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8465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Wednesday, January 20, 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MAD-NG review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728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6046" y="0"/>
            <a:ext cx="10026507" cy="8229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Wednesday, January 20, 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MAD-NG review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471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Wednesday, January 20, 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MAD-NG review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035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197033"/>
            <a:ext cx="5181600" cy="497993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197033"/>
            <a:ext cx="5181600" cy="497993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Wednesday, January 20, 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MAD-NG review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00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Wednesday, January 20, 2021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MAD-NG review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064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Wednesday, January 20, 2021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MAD-NG review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938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Wednesday, January 20, 2021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MAD-NG review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26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5"/>
            <a:ext cx="3932237" cy="106997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Wednesday, January 20, 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MAD-NG review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582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Wednesday, January 20, 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MAD-NG review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003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625244"/>
            <a:ext cx="12192000" cy="2209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6046" y="0"/>
            <a:ext cx="10099908" cy="6733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080655"/>
            <a:ext cx="10515600" cy="50963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133215" y="6625244"/>
            <a:ext cx="2044931" cy="2209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/>
              <a:t>Wednesday, January 20, 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94065" y="6625244"/>
            <a:ext cx="7403870" cy="2209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MAD-NG review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37" y="6625244"/>
            <a:ext cx="1037709" cy="2209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E4AEE9E4-A26E-440D-8E11-BACFB577A6E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838200" cy="838200"/>
          </a:xfrm>
          <a:prstGeom prst="rect">
            <a:avLst/>
          </a:prstGeom>
        </p:spPr>
      </p:pic>
      <p:sp>
        <p:nvSpPr>
          <p:cNvPr id="10" name="AutoShape 2" descr="https://linac4-project.web.cern.ch/linac4-project/img/Logo-Linac.gif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4" descr="https://linac4-project.web.cern.ch/linac4-project/img/Logo-Linac.gif"/>
          <p:cNvSpPr>
            <a:spLocks noChangeAspect="1" noChangeArrowheads="1"/>
          </p:cNvSpPr>
          <p:nvPr userDrawn="1"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53801" y="0"/>
            <a:ext cx="844014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060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accent5">
              <a:lumMod val="75000"/>
            </a:schemeClr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SzPct val="66000"/>
        <a:buFont typeface="Wingdings" panose="05000000000000000000" pitchFamily="2" charset="2"/>
        <a:buChar char="Ø"/>
        <a:defRPr sz="2400" kern="1200">
          <a:solidFill>
            <a:schemeClr val="accent5">
              <a:lumMod val="75000"/>
            </a:schemeClr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2200" kern="1200">
          <a:solidFill>
            <a:srgbClr val="0070C0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3399FF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Tahoma" panose="020B0604030504040204" pitchFamily="34" charset="0"/>
        <a:buChar char="‒"/>
        <a:defRPr sz="1800" kern="1200">
          <a:solidFill>
            <a:srgbClr val="C784D2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B177A9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86257"/>
            <a:ext cx="9144000" cy="2514168"/>
          </a:xfrm>
        </p:spPr>
        <p:txBody>
          <a:bodyPr>
            <a:normAutofit/>
          </a:bodyPr>
          <a:lstStyle/>
          <a:p>
            <a:r>
              <a:rPr lang="en-US" sz="4800" dirty="0"/>
              <a:t>NG vs X</a:t>
            </a:r>
            <a:br>
              <a:rPr lang="en-US" sz="4800" dirty="0"/>
            </a:br>
            <a:r>
              <a:rPr lang="en-US" sz="4800" dirty="0"/>
              <a:t>LINAC 4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121669"/>
            <a:ext cx="9144000" cy="1655762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Piotr Skowronski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89278A-4098-364B-AFF6-BBC757710C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MAD-NG review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09F759-4CD3-B74A-8BB3-6438352995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1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A39C4B-732A-D147-B88A-C9C88D66A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Wednesday, January 20,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286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5D8EDD-5B92-C24D-880F-7FC66046E2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 under study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97293D-44C5-C34C-9FD6-F3FF9129CA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80655"/>
            <a:ext cx="10515600" cy="1106960"/>
          </a:xfrm>
        </p:spPr>
        <p:txBody>
          <a:bodyPr/>
          <a:lstStyle/>
          <a:p>
            <a:r>
              <a:rPr lang="en-GB" dirty="0"/>
              <a:t>Transfer lines from Linac4 to PSB (L4T + LT + LTB + BI)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87EC47-4520-6248-A70C-65957B55A0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Wednesday, January 20,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6FD44D-9261-DA42-B8FE-ABCD325BD7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MAD-NG review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622AA5-A037-5146-861F-B95919215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2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7C416A7-05D3-B944-9586-44F3F63A966F}"/>
              </a:ext>
            </a:extLst>
          </p:cNvPr>
          <p:cNvGrpSpPr/>
          <p:nvPr/>
        </p:nvGrpSpPr>
        <p:grpSpPr>
          <a:xfrm>
            <a:off x="527191" y="1944888"/>
            <a:ext cx="10017546" cy="3750222"/>
            <a:chOff x="2605422" y="2840978"/>
            <a:chExt cx="7006590" cy="2547013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A684550-7A93-3D41-BE6D-FEC7F8A81C5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05422" y="2840978"/>
              <a:ext cx="7006590" cy="2547013"/>
            </a:xfrm>
            <a:prstGeom prst="rect">
              <a:avLst/>
            </a:prstGeom>
          </p:spPr>
        </p:pic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5EBF452D-6741-6640-8707-852FE283082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92831" y="3896088"/>
              <a:ext cx="9889" cy="580911"/>
            </a:xfrm>
            <a:prstGeom prst="straightConnector1">
              <a:avLst/>
            </a:prstGeom>
            <a:ln w="28575"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DEBE0690-3F6D-404D-BA37-301F4ADF6E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27123" y="3835731"/>
              <a:ext cx="215735" cy="641269"/>
            </a:xfrm>
            <a:prstGeom prst="straightConnector1">
              <a:avLst/>
            </a:prstGeom>
            <a:ln w="28575"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056754AD-97CE-E446-BB46-BC24E0344BE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25844" y="4013861"/>
              <a:ext cx="73174" cy="510641"/>
            </a:xfrm>
            <a:prstGeom prst="straightConnector1">
              <a:avLst/>
            </a:prstGeom>
            <a:ln w="28575"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2DA62C43-4D20-D44E-8964-7D6801C278F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00758" y="4524502"/>
              <a:ext cx="73174" cy="510641"/>
            </a:xfrm>
            <a:prstGeom prst="straightConnector1">
              <a:avLst/>
            </a:prstGeom>
            <a:ln w="28575">
              <a:solidFill>
                <a:srgbClr val="FFFF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112BA24-302B-7F47-B689-638C86723DFC}"/>
                </a:ext>
              </a:extLst>
            </p:cNvPr>
            <p:cNvSpPr txBox="1"/>
            <p:nvPr/>
          </p:nvSpPr>
          <p:spPr>
            <a:xfrm>
              <a:off x="4489506" y="3878766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solidFill>
                    <a:srgbClr val="FFFF00"/>
                  </a:solidFill>
                </a:rPr>
                <a:t>LBE</a:t>
              </a:r>
            </a:p>
          </p:txBody>
        </p:sp>
      </p:grp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8A6009D-073D-DD4F-B744-2B2FD490612F}"/>
              </a:ext>
            </a:extLst>
          </p:cNvPr>
          <p:cNvCxnSpPr/>
          <p:nvPr/>
        </p:nvCxnSpPr>
        <p:spPr>
          <a:xfrm flipH="1" flipV="1">
            <a:off x="6929355" y="4809850"/>
            <a:ext cx="428129" cy="52855"/>
          </a:xfrm>
          <a:prstGeom prst="line">
            <a:avLst/>
          </a:prstGeom>
          <a:ln w="5715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57B3A5E-CC85-E545-AF8E-A167FA5B0CBD}"/>
              </a:ext>
            </a:extLst>
          </p:cNvPr>
          <p:cNvCxnSpPr>
            <a:cxnSpLocks/>
          </p:cNvCxnSpPr>
          <p:nvPr/>
        </p:nvCxnSpPr>
        <p:spPr>
          <a:xfrm flipH="1" flipV="1">
            <a:off x="4941988" y="3340467"/>
            <a:ext cx="677679" cy="258112"/>
          </a:xfrm>
          <a:prstGeom prst="line">
            <a:avLst/>
          </a:prstGeom>
          <a:ln w="5715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C5300E3-A481-BE42-BDA7-822CBA4FCABB}"/>
              </a:ext>
            </a:extLst>
          </p:cNvPr>
          <p:cNvCxnSpPr>
            <a:cxnSpLocks/>
          </p:cNvCxnSpPr>
          <p:nvPr/>
        </p:nvCxnSpPr>
        <p:spPr>
          <a:xfrm flipH="1" flipV="1">
            <a:off x="4429742" y="3332136"/>
            <a:ext cx="515780" cy="4167"/>
          </a:xfrm>
          <a:prstGeom prst="line">
            <a:avLst/>
          </a:prstGeom>
          <a:ln w="5715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B80D936-74C8-8644-9C3A-A1CA57258454}"/>
              </a:ext>
            </a:extLst>
          </p:cNvPr>
          <p:cNvCxnSpPr>
            <a:cxnSpLocks/>
          </p:cNvCxnSpPr>
          <p:nvPr/>
        </p:nvCxnSpPr>
        <p:spPr>
          <a:xfrm flipH="1">
            <a:off x="2394066" y="3332136"/>
            <a:ext cx="2035676" cy="137387"/>
          </a:xfrm>
          <a:prstGeom prst="line">
            <a:avLst/>
          </a:prstGeom>
          <a:ln w="5715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B87A856-AA33-684B-B02B-7638D40EFD19}"/>
              </a:ext>
            </a:extLst>
          </p:cNvPr>
          <p:cNvCxnSpPr>
            <a:cxnSpLocks/>
          </p:cNvCxnSpPr>
          <p:nvPr/>
        </p:nvCxnSpPr>
        <p:spPr>
          <a:xfrm flipH="1" flipV="1">
            <a:off x="5619667" y="3598579"/>
            <a:ext cx="1309689" cy="1211272"/>
          </a:xfrm>
          <a:prstGeom prst="line">
            <a:avLst/>
          </a:prstGeom>
          <a:ln w="5715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477CA1E-806D-F44E-A7F2-190B47F688B6}"/>
              </a:ext>
            </a:extLst>
          </p:cNvPr>
          <p:cNvCxnSpPr>
            <a:cxnSpLocks/>
          </p:cNvCxnSpPr>
          <p:nvPr/>
        </p:nvCxnSpPr>
        <p:spPr>
          <a:xfrm flipH="1">
            <a:off x="3220926" y="3422232"/>
            <a:ext cx="245533" cy="45627"/>
          </a:xfrm>
          <a:prstGeom prst="line">
            <a:avLst/>
          </a:prstGeom>
          <a:ln w="5715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0874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5D8EDD-5B92-C24D-880F-7FC66046E2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 under study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97293D-44C5-C34C-9FD6-F3FF9129CA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Transfer lines from Linac4 to PSB (L4T + LT + LTB + BI)</a:t>
            </a:r>
          </a:p>
          <a:p>
            <a:pPr lvl="1"/>
            <a:r>
              <a:rPr lang="en-GB" dirty="0"/>
              <a:t>Linac4 MADX model exists, but it is a complete fake</a:t>
            </a:r>
          </a:p>
          <a:p>
            <a:pPr lvl="2"/>
            <a:r>
              <a:rPr lang="en-GB" dirty="0"/>
              <a:t>No accelerating cavities in MADX, no space charge in MADX nor PTC</a:t>
            </a:r>
          </a:p>
          <a:p>
            <a:pPr lvl="2"/>
            <a:r>
              <a:rPr lang="en-GB" dirty="0"/>
              <a:t>One should compare with </a:t>
            </a:r>
            <a:r>
              <a:rPr lang="en-GB" dirty="0" err="1"/>
              <a:t>TraceWin</a:t>
            </a:r>
            <a:r>
              <a:rPr lang="en-GB" dirty="0"/>
              <a:t> or TRAVEL/PATH models</a:t>
            </a:r>
          </a:p>
          <a:p>
            <a:r>
              <a:rPr lang="en-GB" dirty="0"/>
              <a:t>H</a:t>
            </a:r>
            <a:r>
              <a:rPr lang="en-GB" baseline="30000" dirty="0"/>
              <a:t>-</a:t>
            </a:r>
            <a:r>
              <a:rPr lang="en-GB" dirty="0"/>
              <a:t> @ 160.7 MeV (proton with two electrons)</a:t>
            </a:r>
          </a:p>
          <a:p>
            <a:r>
              <a:rPr lang="en-GB" dirty="0"/>
              <a:t>Bends (H &amp; V) and quads, plus one cavity in the middle </a:t>
            </a:r>
            <a:br>
              <a:rPr lang="en-GB" dirty="0"/>
            </a:br>
            <a:r>
              <a:rPr lang="en-GB" dirty="0"/>
              <a:t>to regulate energy spread</a:t>
            </a:r>
          </a:p>
          <a:p>
            <a:pPr lvl="1"/>
            <a:r>
              <a:rPr lang="en-GB" dirty="0"/>
              <a:t>Cavity does not accelerate</a:t>
            </a:r>
          </a:p>
          <a:p>
            <a:pPr lvl="1"/>
            <a:r>
              <a:rPr lang="en-GB" dirty="0"/>
              <a:t>PTC required, because MADX does not have RF focusing</a:t>
            </a:r>
          </a:p>
          <a:p>
            <a:r>
              <a:rPr lang="en-GB" dirty="0"/>
              <a:t>Not a straight forward model</a:t>
            </a:r>
          </a:p>
          <a:p>
            <a:pPr lvl="1"/>
            <a:r>
              <a:rPr lang="en-GB" dirty="0"/>
              <a:t>Dynamically stitched lines, each line defined separately in 2 files</a:t>
            </a:r>
          </a:p>
          <a:p>
            <a:pPr lvl="1"/>
            <a:r>
              <a:rPr lang="en-GB" dirty="0"/>
              <a:t>Model controlled via configuration variables</a:t>
            </a:r>
          </a:p>
          <a:p>
            <a:pPr lvl="1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87EC47-4520-6248-A70C-65957B55A0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Wednesday, January 20,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6FD44D-9261-DA42-B8FE-ABCD325BD7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MAD-NG review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622AA5-A037-5146-861F-B95919215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341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027EE9-011B-9644-B31C-4BE82790A0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3872EA-15CC-1C41-83D7-E6B7798EEF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250" y="955192"/>
            <a:ext cx="10515600" cy="5096308"/>
          </a:xfrm>
        </p:spPr>
        <p:txBody>
          <a:bodyPr/>
          <a:lstStyle/>
          <a:p>
            <a:r>
              <a:rPr lang="en-GB" dirty="0"/>
              <a:t>There are big disagreements, </a:t>
            </a:r>
            <a:br>
              <a:rPr lang="en-GB" dirty="0"/>
            </a:br>
            <a:r>
              <a:rPr lang="en-GB" dirty="0"/>
              <a:t>Laurent is investigating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6DC0CE-89E5-964B-B526-BEA82376B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Wednesday, January 20,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239279-355F-9341-AE85-8CFBC7E6D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MAD-NG review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F441B5-3719-D947-85D1-6FD20BA97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4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31A3684-78A2-584B-959F-8DFDD36AE8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845" y="955904"/>
            <a:ext cx="4702801" cy="339009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E0EECBD-3777-E04E-8114-A2AB150387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971" y="2624655"/>
            <a:ext cx="6143947" cy="3421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39758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1198</TotalTime>
  <Words>190</Words>
  <Application>Microsoft Macintosh PowerPoint</Application>
  <PresentationFormat>Widescreen</PresentationFormat>
  <Paragraphs>32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Tahoma</vt:lpstr>
      <vt:lpstr>Wingdings</vt:lpstr>
      <vt:lpstr>1_Office Theme</vt:lpstr>
      <vt:lpstr>NG vs X LINAC 4</vt:lpstr>
      <vt:lpstr>Object under study</vt:lpstr>
      <vt:lpstr>Object under study</vt:lpstr>
      <vt:lpstr>Result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 mSv at L4T gaskets</dc:title>
  <dc:creator>Piotr Skowronski</dc:creator>
  <cp:lastModifiedBy>Piotr Skowronski</cp:lastModifiedBy>
  <cp:revision>210</cp:revision>
  <dcterms:created xsi:type="dcterms:W3CDTF">2020-09-07T09:09:31Z</dcterms:created>
  <dcterms:modified xsi:type="dcterms:W3CDTF">2021-01-19T20:28:33Z</dcterms:modified>
</cp:coreProperties>
</file>