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8" r:id="rId5"/>
    <p:sldId id="258" r:id="rId6"/>
    <p:sldId id="266" r:id="rId7"/>
    <p:sldId id="261" r:id="rId8"/>
    <p:sldId id="267" r:id="rId9"/>
    <p:sldId id="263" r:id="rId10"/>
    <p:sldId id="259" r:id="rId11"/>
    <p:sldId id="260" r:id="rId12"/>
    <p:sldId id="269" r:id="rId13"/>
    <p:sldId id="274" r:id="rId14"/>
    <p:sldId id="273" r:id="rId15"/>
    <p:sldId id="279" r:id="rId16"/>
    <p:sldId id="271" r:id="rId17"/>
    <p:sldId id="264" r:id="rId18"/>
    <p:sldId id="265" r:id="rId19"/>
    <p:sldId id="270" r:id="rId20"/>
    <p:sldId id="272" r:id="rId21"/>
    <p:sldId id="278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on" initials="L" lastIdx="2" clrIdx="0">
    <p:extLst>
      <p:ext uri="{19B8F6BF-5375-455C-9EA6-DF929625EA0E}">
        <p15:presenceInfo xmlns:p15="http://schemas.microsoft.com/office/powerpoint/2012/main" userId="Le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1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100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68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25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47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1183A-69A4-4D16-9471-F502F4CD7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BF1C5-7283-4AD7-B820-4103DB46D0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52303-D00E-4E20-990C-90365FE78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67602-D85B-4DC2-8D12-7B956A82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6A8DE-EADA-4CA9-9C53-1AE4501BF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9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30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05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7258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062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64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3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6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64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87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9999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20297/" TargetMode="External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2.png"/><Relationship Id="rId2" Type="http://schemas.openxmlformats.org/officeDocument/2006/relationships/hyperlink" Target="https://indico.cern.ch/event/920297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9999/" TargetMode="External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920297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9999/" TargetMode="External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920297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84710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3EE9-D820-4131-A5B0-70D6BDFE5D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Experience with FCC-</a:t>
            </a:r>
            <a:r>
              <a:rPr lang="en-US" dirty="0" err="1"/>
              <a:t>ee</a:t>
            </a:r>
            <a:r>
              <a:rPr lang="en-US" dirty="0"/>
              <a:t> Lattice in MAD-NG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1F5B1D-7721-4D2D-9FC4-E82B6CFDAE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Riesen-Haupt, Laurent Deniau</a:t>
            </a:r>
          </a:p>
        </p:txBody>
      </p:sp>
    </p:spTree>
    <p:extLst>
      <p:ext uri="{BB962C8B-B14F-4D97-AF65-F5344CB8AC3E}">
        <p14:creationId xmlns:p14="http://schemas.microsoft.com/office/powerpoint/2010/main" val="815850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AE72C-EEF7-47AF-A017-7A1A51FC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Horizontal Momentum Detuning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340D78-BC72-42E8-8412-3DA7889F62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91" y="1093995"/>
            <a:ext cx="6451489" cy="4838618"/>
          </a:xfrm>
        </p:spPr>
      </p:pic>
    </p:spTree>
    <p:extLst>
      <p:ext uri="{BB962C8B-B14F-4D97-AF65-F5344CB8AC3E}">
        <p14:creationId xmlns:p14="http://schemas.microsoft.com/office/powerpoint/2010/main" val="1361672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7BFD-4518-4297-9956-13B0B93F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Vertical Momentum Detuning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54F8437B-DAAD-4A3B-939E-CFA2936CC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140" y="1021857"/>
            <a:ext cx="6525491" cy="4894118"/>
          </a:xfrm>
        </p:spPr>
      </p:pic>
    </p:spTree>
    <p:extLst>
      <p:ext uri="{BB962C8B-B14F-4D97-AF65-F5344CB8AC3E}">
        <p14:creationId xmlns:p14="http://schemas.microsoft.com/office/powerpoint/2010/main" val="1392722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19CE4-0489-4931-A057-F8DB18772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Comparison MADX-SAD (Different Lattice)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8A640-33FA-4D97-9516-F9EB49A202E5}"/>
              </a:ext>
            </a:extLst>
          </p:cNvPr>
          <p:cNvSpPr txBox="1"/>
          <p:nvPr/>
        </p:nvSpPr>
        <p:spPr>
          <a:xfrm>
            <a:off x="308945" y="5273200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Comparison of SAD and MAD-X for FCC-</a:t>
            </a:r>
            <a:r>
              <a:rPr lang="en-US" sz="2400" dirty="0" err="1">
                <a:hlinkClick r:id="rId2"/>
              </a:rPr>
              <a:t>ee</a:t>
            </a:r>
            <a:r>
              <a:rPr lang="en-US" sz="2400" dirty="0">
                <a:hlinkClick r:id="rId2"/>
              </a:rPr>
              <a:t> studies</a:t>
            </a:r>
            <a:r>
              <a:rPr lang="en-US" sz="2400" dirty="0"/>
              <a:t> 11/09/2019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44063B-41D3-45D3-B944-14C069F15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061" y="1584800"/>
            <a:ext cx="5389331" cy="3688400"/>
          </a:xfrm>
          <a:prstGeom prst="rect">
            <a:avLst/>
          </a:prstGeom>
        </p:spPr>
      </p:pic>
      <p:pic>
        <p:nvPicPr>
          <p:cNvPr id="11" name="Content Placeholder 10" descr="Chart, line chart&#10;&#10;Description automatically generated">
            <a:extLst>
              <a:ext uri="{FF2B5EF4-FFF2-40B4-BE49-F238E27FC236}">
                <a16:creationId xmlns:a16="http://schemas.microsoft.com/office/drawing/2014/main" id="{B7682185-D4A8-462E-AF7A-4E6B9D3F21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84800"/>
            <a:ext cx="5395428" cy="3688400"/>
          </a:xfrm>
        </p:spPr>
      </p:pic>
    </p:spTree>
    <p:extLst>
      <p:ext uri="{BB962C8B-B14F-4D97-AF65-F5344CB8AC3E}">
        <p14:creationId xmlns:p14="http://schemas.microsoft.com/office/powerpoint/2010/main" val="4246779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7CCE5-A065-4C5F-ACEE-7BF729390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736FC-1565-4C75-B7F5-CD80753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Computed from tracking</a:t>
            </a:r>
          </a:p>
          <a:p>
            <a:r>
              <a:rPr lang="en-GB" dirty="0"/>
              <a:t>Requires to track various particles over 1000 turns</a:t>
            </a:r>
          </a:p>
          <a:p>
            <a:r>
              <a:rPr lang="en-GB" dirty="0"/>
              <a:t>Slower in MAD-NG than in MADX PTC</a:t>
            </a:r>
          </a:p>
          <a:p>
            <a:pPr lvl="1"/>
            <a:r>
              <a:rPr lang="en-GB" dirty="0"/>
              <a:t>Tracking one particle for 1000 turns takes:</a:t>
            </a:r>
          </a:p>
          <a:p>
            <a:pPr lvl="2"/>
            <a:r>
              <a:rPr lang="en-GB" dirty="0"/>
              <a:t>53.085s in MADX PTC</a:t>
            </a:r>
          </a:p>
          <a:p>
            <a:pPr lvl="2"/>
            <a:r>
              <a:rPr lang="en-GB" dirty="0"/>
              <a:t>6m20.368s in MAD-NG </a:t>
            </a:r>
          </a:p>
          <a:p>
            <a:pPr lvl="3"/>
            <a:r>
              <a:rPr lang="en-GB" dirty="0"/>
              <a:t>(big improvement compared to 0.9.2)</a:t>
            </a:r>
          </a:p>
          <a:p>
            <a:pPr lvl="3"/>
            <a:r>
              <a:rPr lang="en-GB" dirty="0"/>
              <a:t>2m4.257s with optimised </a:t>
            </a:r>
            <a:r>
              <a:rPr lang="en-GB" dirty="0" err="1"/>
              <a:t>LuaJIT</a:t>
            </a:r>
            <a:r>
              <a:rPr lang="en-GB" dirty="0"/>
              <a:t> settings</a:t>
            </a:r>
          </a:p>
          <a:p>
            <a:r>
              <a:rPr lang="en-GB" dirty="0"/>
              <a:t>Very good agreement with MADX PTC</a:t>
            </a:r>
          </a:p>
          <a:p>
            <a:pPr lvl="1"/>
            <a:r>
              <a:rPr lang="en-GB" dirty="0"/>
              <a:t>And by extension with SAD (</a:t>
            </a:r>
            <a:r>
              <a:rPr lang="en-US" dirty="0">
                <a:hlinkClick r:id="rId2"/>
              </a:rPr>
              <a:t>Comparison of SAD and MAD-X for 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studies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580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11E71-B1DF-4B09-B5AC-692483EF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</a:t>
            </a:r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EF90ADB6-C894-4FA3-82BE-386B9D652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9"/>
          <a:stretch/>
        </p:blipFill>
        <p:spPr>
          <a:xfrm>
            <a:off x="6315044" y="1586986"/>
            <a:ext cx="5841521" cy="4239683"/>
          </a:xfrm>
        </p:spPr>
      </p:pic>
      <p:pic>
        <p:nvPicPr>
          <p:cNvPr id="12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9C563D4B-B5F9-4343-A2A6-BC6171D0A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82" y="1620884"/>
            <a:ext cx="5693833" cy="4270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7DF2D6-A7BC-4B12-88C3-F342B1C6C4F7}"/>
              </a:ext>
            </a:extLst>
          </p:cNvPr>
          <p:cNvSpPr txBox="1"/>
          <p:nvPr/>
        </p:nvSpPr>
        <p:spPr>
          <a:xfrm>
            <a:off x="7189334" y="1251552"/>
            <a:ext cx="147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1158CE-2173-4F6E-BDE6-FBF8AC0D1C7E}"/>
              </a:ext>
            </a:extLst>
          </p:cNvPr>
          <p:cNvSpPr txBox="1"/>
          <p:nvPr/>
        </p:nvSpPr>
        <p:spPr>
          <a:xfrm>
            <a:off x="697766" y="1251552"/>
            <a:ext cx="147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Horizontal</a:t>
            </a:r>
          </a:p>
        </p:txBody>
      </p:sp>
    </p:spTree>
    <p:extLst>
      <p:ext uri="{BB962C8B-B14F-4D97-AF65-F5344CB8AC3E}">
        <p14:creationId xmlns:p14="http://schemas.microsoft.com/office/powerpoint/2010/main" val="2270365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11E71-B1DF-4B09-B5AC-692483EF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 SAD vs PTC</a:t>
            </a:r>
          </a:p>
        </p:txBody>
      </p:sp>
      <p:pic>
        <p:nvPicPr>
          <p:cNvPr id="6" name="Content Placeholder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3FC8332-7929-41DE-A2BA-094582E1B76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0" r="8900" b="2661"/>
          <a:stretch/>
        </p:blipFill>
        <p:spPr>
          <a:xfrm>
            <a:off x="6462911" y="1366371"/>
            <a:ext cx="5726368" cy="43503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8B9A7B-B3CC-4A51-A66E-A3CACA452739}"/>
              </a:ext>
            </a:extLst>
          </p:cNvPr>
          <p:cNvSpPr txBox="1"/>
          <p:nvPr/>
        </p:nvSpPr>
        <p:spPr>
          <a:xfrm>
            <a:off x="7090220" y="5659376"/>
            <a:ext cx="5181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Comparison of SAD and MAD-X for FCC-</a:t>
            </a:r>
            <a:r>
              <a:rPr lang="en-US" sz="1400" dirty="0" err="1">
                <a:hlinkClick r:id="rId3"/>
              </a:rPr>
              <a:t>ee</a:t>
            </a:r>
            <a:r>
              <a:rPr lang="en-US" sz="1400" dirty="0">
                <a:hlinkClick r:id="rId3"/>
              </a:rPr>
              <a:t> studies</a:t>
            </a:r>
            <a:r>
              <a:rPr lang="en-US" sz="1400" dirty="0"/>
              <a:t> 06/11/2019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F20F21CF-CE77-492E-B3F8-376E0E584F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" r="4903" b="1227"/>
          <a:stretch/>
        </p:blipFill>
        <p:spPr>
          <a:xfrm>
            <a:off x="218947" y="1448259"/>
            <a:ext cx="5797137" cy="42703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EA1FB6-1BE5-410F-955A-EACCD3BA705C}"/>
              </a:ext>
            </a:extLst>
          </p:cNvPr>
          <p:cNvSpPr txBox="1"/>
          <p:nvPr/>
        </p:nvSpPr>
        <p:spPr>
          <a:xfrm>
            <a:off x="7189334" y="1146852"/>
            <a:ext cx="147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35FF4-DF56-4A17-AB68-1CB8BF9BD4D3}"/>
              </a:ext>
            </a:extLst>
          </p:cNvPr>
          <p:cNvSpPr txBox="1"/>
          <p:nvPr/>
        </p:nvSpPr>
        <p:spPr>
          <a:xfrm>
            <a:off x="697766" y="1146852"/>
            <a:ext cx="147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Horizontal</a:t>
            </a:r>
          </a:p>
        </p:txBody>
      </p:sp>
    </p:spTree>
    <p:extLst>
      <p:ext uri="{BB962C8B-B14F-4D97-AF65-F5344CB8AC3E}">
        <p14:creationId xmlns:p14="http://schemas.microsoft.com/office/powerpoint/2010/main" val="512649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59F4D-CB0F-469E-B70F-D24B49D6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 Integrals Comments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C9AE33-16B5-4E0D-91E1-13756BD460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Good agreement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In line with MADX and SAD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seem incorrect</a:t>
                </a:r>
              </a:p>
              <a:p>
                <a:r>
                  <a:rPr lang="en-GB" dirty="0"/>
                  <a:t>Radiation integrals do not vary with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(Except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Behaves like in MADX not SAD</a:t>
                </a:r>
              </a:p>
              <a:p>
                <a:pPr lvl="1"/>
                <a:r>
                  <a:rPr lang="en-GB" dirty="0"/>
                  <a:t>Behaviour depends on “definition” of integrals</a:t>
                </a:r>
              </a:p>
              <a:p>
                <a:pPr lvl="2"/>
                <a:r>
                  <a:rPr lang="en-GB" dirty="0"/>
                  <a:t>This is now (partly) covered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C9AE33-16B5-4E0D-91E1-13756BD460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49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3290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DEFB6-4BF9-4BFF-A511-D2C86AF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 Integrals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1961FC-4BC7-4968-B66F-24AAC7E437B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43226436"/>
                  </p:ext>
                </p:extLst>
              </p:nvPr>
            </p:nvGraphicFramePr>
            <p:xfrm>
              <a:off x="609600" y="1325563"/>
              <a:ext cx="11170024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5761">
                      <a:extLst>
                        <a:ext uri="{9D8B030D-6E8A-4147-A177-3AD203B41FA5}">
                          <a16:colId xmlns:a16="http://schemas.microsoft.com/office/drawing/2014/main" val="2918352935"/>
                        </a:ext>
                      </a:extLst>
                    </a:gridCol>
                    <a:gridCol w="2476005">
                      <a:extLst>
                        <a:ext uri="{9D8B030D-6E8A-4147-A177-3AD203B41FA5}">
                          <a16:colId xmlns:a16="http://schemas.microsoft.com/office/drawing/2014/main" val="3903370405"/>
                        </a:ext>
                      </a:extLst>
                    </a:gridCol>
                    <a:gridCol w="2719450">
                      <a:extLst>
                        <a:ext uri="{9D8B030D-6E8A-4147-A177-3AD203B41FA5}">
                          <a16:colId xmlns:a16="http://schemas.microsoft.com/office/drawing/2014/main" val="3927603126"/>
                        </a:ext>
                      </a:extLst>
                    </a:gridCol>
                    <a:gridCol w="2417024">
                      <a:extLst>
                        <a:ext uri="{9D8B030D-6E8A-4147-A177-3AD203B41FA5}">
                          <a16:colId xmlns:a16="http://schemas.microsoft.com/office/drawing/2014/main" val="2035556164"/>
                        </a:ext>
                      </a:extLst>
                    </a:gridCol>
                    <a:gridCol w="2391784">
                      <a:extLst>
                        <a:ext uri="{9D8B030D-6E8A-4147-A177-3AD203B41FA5}">
                          <a16:colId xmlns:a16="http://schemas.microsoft.com/office/drawing/2014/main" val="16976642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Python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1492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0.70971549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0.5669974051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390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5.8860840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5.86318537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5.8860828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="0" dirty="0" smtClean="0"/>
                                  <m:t>5.8860839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279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5.4659304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5.44812934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5.4659284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5.4659304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8032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-2.2581086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6.12737765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endParaRPr lang="en-GB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-2.2581082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−2.2581114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9172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1.7514444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1.73428611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1.7535621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1.1298345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5785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308.9578842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278.223191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308.9578655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7432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0.08490657652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0.0849090719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0.009387432728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02075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1961FC-4BC7-4968-B66F-24AAC7E437B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43226436"/>
                  </p:ext>
                </p:extLst>
              </p:nvPr>
            </p:nvGraphicFramePr>
            <p:xfrm>
              <a:off x="609600" y="1325563"/>
              <a:ext cx="11170024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5761">
                      <a:extLst>
                        <a:ext uri="{9D8B030D-6E8A-4147-A177-3AD203B41FA5}">
                          <a16:colId xmlns:a16="http://schemas.microsoft.com/office/drawing/2014/main" val="2918352935"/>
                        </a:ext>
                      </a:extLst>
                    </a:gridCol>
                    <a:gridCol w="2476005">
                      <a:extLst>
                        <a:ext uri="{9D8B030D-6E8A-4147-A177-3AD203B41FA5}">
                          <a16:colId xmlns:a16="http://schemas.microsoft.com/office/drawing/2014/main" val="3903370405"/>
                        </a:ext>
                      </a:extLst>
                    </a:gridCol>
                    <a:gridCol w="2719450">
                      <a:extLst>
                        <a:ext uri="{9D8B030D-6E8A-4147-A177-3AD203B41FA5}">
                          <a16:colId xmlns:a16="http://schemas.microsoft.com/office/drawing/2014/main" val="3927603126"/>
                        </a:ext>
                      </a:extLst>
                    </a:gridCol>
                    <a:gridCol w="2417024">
                      <a:extLst>
                        <a:ext uri="{9D8B030D-6E8A-4147-A177-3AD203B41FA5}">
                          <a16:colId xmlns:a16="http://schemas.microsoft.com/office/drawing/2014/main" val="2035556164"/>
                        </a:ext>
                      </a:extLst>
                    </a:gridCol>
                    <a:gridCol w="2391784">
                      <a:extLst>
                        <a:ext uri="{9D8B030D-6E8A-4147-A177-3AD203B41FA5}">
                          <a16:colId xmlns:a16="http://schemas.microsoft.com/office/drawing/2014/main" val="16976642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Python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1492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0.70971549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0.5669974051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390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420" t="-208197" r="-304423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529" t="-208197" r="-177803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3476" t="-208197" r="-99748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112" t="-208197" r="-1020" b="-5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279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420" t="-308197" r="-304423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529" t="-308197" r="-177803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3476" t="-308197" r="-99748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112" t="-308197" r="-1020" b="-4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8032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420" t="-408197" r="-304423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529" t="-408197" r="-177803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3476" t="-408197" r="-99748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112" t="-408197" r="-1020" b="-3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9172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420" t="-508197" r="-304423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529" t="-508197" r="-177803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3476" t="-508197" r="-99748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112" t="-508197" r="-1020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15785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308.9578842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278.223191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308.9578655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7432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0.08490657652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0.0849090719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0.009387432728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02075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C5B98E-BEFD-48DD-BA42-5D9ED936FDEE}"/>
              </a:ext>
            </a:extLst>
          </p:cNvPr>
          <p:cNvSpPr txBox="1"/>
          <p:nvPr/>
        </p:nvSpPr>
        <p:spPr>
          <a:xfrm>
            <a:off x="553686" y="5254232"/>
            <a:ext cx="8905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hlinkClick r:id="rId3"/>
              </a:rPr>
              <a:t>Radiation Integrals in MADX</a:t>
            </a:r>
            <a:r>
              <a:rPr lang="en-GB" sz="2800" dirty="0"/>
              <a:t> 20/05/2020</a:t>
            </a:r>
          </a:p>
        </p:txBody>
      </p:sp>
    </p:spTree>
    <p:extLst>
      <p:ext uri="{BB962C8B-B14F-4D97-AF65-F5344CB8AC3E}">
        <p14:creationId xmlns:p14="http://schemas.microsoft.com/office/powerpoint/2010/main" val="2350287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9FBA3-84CF-476C-9062-A29C9FDC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Variation of Radiation Integrals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66D7355-C545-4A77-9373-E31467C2DC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6254330"/>
                  </p:ext>
                </p:extLst>
              </p:nvPr>
            </p:nvGraphicFramePr>
            <p:xfrm>
              <a:off x="100049" y="2037537"/>
              <a:ext cx="2887456" cy="2276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1413">
                      <a:extLst>
                        <a:ext uri="{9D8B030D-6E8A-4147-A177-3AD203B41FA5}">
                          <a16:colId xmlns:a16="http://schemas.microsoft.com/office/drawing/2014/main" val="2864333540"/>
                        </a:ext>
                      </a:extLst>
                    </a:gridCol>
                    <a:gridCol w="1936043">
                      <a:extLst>
                        <a:ext uri="{9D8B030D-6E8A-4147-A177-3AD203B41FA5}">
                          <a16:colId xmlns:a16="http://schemas.microsoft.com/office/drawing/2014/main" val="3305113540"/>
                        </a:ext>
                      </a:extLst>
                    </a:gridCol>
                  </a:tblGrid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MADX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6985691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0.7100081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015795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5.8860840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403890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5.4659304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9270999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-2.2581086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6230602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1.7514444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6326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66D7355-C545-4A77-9373-E31467C2DC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6254330"/>
                  </p:ext>
                </p:extLst>
              </p:nvPr>
            </p:nvGraphicFramePr>
            <p:xfrm>
              <a:off x="100049" y="2037537"/>
              <a:ext cx="2887456" cy="2276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1413">
                      <a:extLst>
                        <a:ext uri="{9D8B030D-6E8A-4147-A177-3AD203B41FA5}">
                          <a16:colId xmlns:a16="http://schemas.microsoft.com/office/drawing/2014/main" val="2864333540"/>
                        </a:ext>
                      </a:extLst>
                    </a:gridCol>
                    <a:gridCol w="1936043">
                      <a:extLst>
                        <a:ext uri="{9D8B030D-6E8A-4147-A177-3AD203B41FA5}">
                          <a16:colId xmlns:a16="http://schemas.microsoft.com/office/drawing/2014/main" val="3305113540"/>
                        </a:ext>
                      </a:extLst>
                    </a:gridCol>
                  </a:tblGrid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MADX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6985691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0.7100081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015795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686" t="-206452" r="-1258" b="-3096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5403890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686" t="-306452" r="-1258" b="-2096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9270999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686" t="-400000" r="-1258" b="-1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230602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686" t="-508065" r="-1258" b="-80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763269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612EFE3-F4BF-4A8E-97E8-7D58DFDF5A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80" y="1019102"/>
            <a:ext cx="3889778" cy="2917334"/>
          </a:xfrm>
          <a:prstGeom prst="rect">
            <a:avLst/>
          </a:prstGeom>
        </p:spPr>
      </p:pic>
      <p:pic>
        <p:nvPicPr>
          <p:cNvPr id="14" name="Picture 13" descr="Histogram&#10;&#10;Description automatically generated">
            <a:extLst>
              <a:ext uri="{FF2B5EF4-FFF2-40B4-BE49-F238E27FC236}">
                <a16:creationId xmlns:a16="http://schemas.microsoft.com/office/drawing/2014/main" id="{E7DBA7F0-CF18-42D3-8E26-28186171C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21" y="3936436"/>
            <a:ext cx="3889779" cy="2917334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A8E55266-8A7C-4AD5-A697-70789A5ECA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80" y="3936436"/>
            <a:ext cx="3889779" cy="2917334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72ABFE6C-7906-461A-8481-8E8709F391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20" y="1107774"/>
            <a:ext cx="3889780" cy="291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12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C2CC1-C262-4252-947B-C12296C6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>
                <a:hlinkClick r:id="rId2"/>
              </a:rPr>
              <a:t>Radiation Integrals in MADX</a:t>
            </a:r>
            <a:r>
              <a:rPr lang="en-GB" sz="4000" dirty="0"/>
              <a:t> 20/05/2020</a:t>
            </a:r>
            <a:br>
              <a:rPr lang="en-GB" sz="4000" dirty="0"/>
            </a:br>
            <a:endParaRPr lang="en-GB" sz="4000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113B5D34-95B4-4C67-882A-415A2D0B3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25" y="928733"/>
            <a:ext cx="4072982" cy="3054736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4776514D-1D45-471C-8B62-54A12701D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186" y="4001385"/>
            <a:ext cx="3808820" cy="2856615"/>
          </a:xfrm>
          <a:prstGeom prst="rect">
            <a:avLst/>
          </a:prstGeom>
        </p:spPr>
      </p:pic>
      <p:pic>
        <p:nvPicPr>
          <p:cNvPr id="9" name="Picture 8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DD82F00B-8E67-412A-BE42-4C45DE570A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180" y="4001385"/>
            <a:ext cx="3808820" cy="2856615"/>
          </a:xfrm>
          <a:prstGeom prst="rect">
            <a:avLst/>
          </a:prstGeom>
        </p:spPr>
      </p:pic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5138909-262F-4958-BDF4-D8EFCFCA13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096" y="882568"/>
            <a:ext cx="4136905" cy="3102679"/>
          </a:xfr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99EAE12-886F-4917-820F-110249D1F2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6643970"/>
                  </p:ext>
                </p:extLst>
              </p:nvPr>
            </p:nvGraphicFramePr>
            <p:xfrm>
              <a:off x="100049" y="2037537"/>
              <a:ext cx="2887456" cy="2276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1413">
                      <a:extLst>
                        <a:ext uri="{9D8B030D-6E8A-4147-A177-3AD203B41FA5}">
                          <a16:colId xmlns:a16="http://schemas.microsoft.com/office/drawing/2014/main" val="2864333540"/>
                        </a:ext>
                      </a:extLst>
                    </a:gridCol>
                    <a:gridCol w="1936043">
                      <a:extLst>
                        <a:ext uri="{9D8B030D-6E8A-4147-A177-3AD203B41FA5}">
                          <a16:colId xmlns:a16="http://schemas.microsoft.com/office/drawing/2014/main" val="3305113540"/>
                        </a:ext>
                      </a:extLst>
                    </a:gridCol>
                  </a:tblGrid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MADX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6985691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0.7100081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015795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5.8860840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403890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5.4659304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9270999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-2.2581086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6230602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1.7514444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6326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99EAE12-886F-4917-820F-110249D1F2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6643970"/>
                  </p:ext>
                </p:extLst>
              </p:nvPr>
            </p:nvGraphicFramePr>
            <p:xfrm>
              <a:off x="100049" y="2037537"/>
              <a:ext cx="2887456" cy="2276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1413">
                      <a:extLst>
                        <a:ext uri="{9D8B030D-6E8A-4147-A177-3AD203B41FA5}">
                          <a16:colId xmlns:a16="http://schemas.microsoft.com/office/drawing/2014/main" val="2864333540"/>
                        </a:ext>
                      </a:extLst>
                    </a:gridCol>
                    <a:gridCol w="1936043">
                      <a:extLst>
                        <a:ext uri="{9D8B030D-6E8A-4147-A177-3AD203B41FA5}">
                          <a16:colId xmlns:a16="http://schemas.microsoft.com/office/drawing/2014/main" val="3305113540"/>
                        </a:ext>
                      </a:extLst>
                    </a:gridCol>
                  </a:tblGrid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MADX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6985691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0.7100081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015795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686" t="-206452" r="-1258" b="-3096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5403890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686" t="-306452" r="-1258" b="-2096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9270999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686" t="-400000" r="-1258" b="-1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230602"/>
                      </a:ext>
                    </a:extLst>
                  </a:tr>
                  <a:tr h="379366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686" t="-508065" r="-1258" b="-80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76326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4875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E0A16-F56D-439E-BB48-D5030159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dirty="0"/>
              <a:t>Previous MADX-SAD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6F07E-55C7-402A-8184-5544FE912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Comparison of SAD and MAD-X for 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studies</a:t>
            </a:r>
            <a:r>
              <a:rPr lang="en-US" dirty="0"/>
              <a:t> 11/09/2019</a:t>
            </a:r>
          </a:p>
          <a:p>
            <a:pPr lvl="1"/>
            <a:r>
              <a:rPr lang="en-US" dirty="0"/>
              <a:t>Linear Optics</a:t>
            </a:r>
          </a:p>
          <a:p>
            <a:pPr lvl="1"/>
            <a:r>
              <a:rPr lang="en-US" dirty="0"/>
              <a:t>Momentum Detuning</a:t>
            </a:r>
          </a:p>
          <a:p>
            <a:pPr lvl="1"/>
            <a:r>
              <a:rPr lang="en-US" dirty="0"/>
              <a:t>Amplitude Detuning (Tracking)</a:t>
            </a:r>
            <a:endParaRPr lang="en-GB" dirty="0"/>
          </a:p>
          <a:p>
            <a:r>
              <a:rPr lang="en-US" dirty="0">
                <a:hlinkClick r:id="rId3"/>
              </a:rPr>
              <a:t>Comparison of SAD and MAD-X for FCC-</a:t>
            </a:r>
            <a:r>
              <a:rPr lang="en-US" dirty="0" err="1">
                <a:hlinkClick r:id="rId3"/>
              </a:rPr>
              <a:t>ee</a:t>
            </a:r>
            <a:r>
              <a:rPr lang="en-US" dirty="0">
                <a:hlinkClick r:id="rId3"/>
              </a:rPr>
              <a:t> studies</a:t>
            </a:r>
            <a:r>
              <a:rPr lang="en-US" dirty="0"/>
              <a:t> 06/11/2019</a:t>
            </a:r>
          </a:p>
          <a:p>
            <a:pPr lvl="1"/>
            <a:r>
              <a:rPr lang="en-US" dirty="0"/>
              <a:t>Radiation effects</a:t>
            </a:r>
          </a:p>
          <a:p>
            <a:pPr lvl="1"/>
            <a:r>
              <a:rPr lang="en-US" dirty="0"/>
              <a:t>Emittance</a:t>
            </a:r>
            <a:endParaRPr lang="en-GB" dirty="0"/>
          </a:p>
          <a:p>
            <a:r>
              <a:rPr lang="en-GB" dirty="0">
                <a:hlinkClick r:id="rId4"/>
              </a:rPr>
              <a:t>Radiation Integrals in MADX</a:t>
            </a:r>
            <a:r>
              <a:rPr lang="en-GB" dirty="0"/>
              <a:t> 20/05/2020</a:t>
            </a:r>
          </a:p>
          <a:p>
            <a:pPr lvl="1"/>
            <a:r>
              <a:rPr lang="en-GB" dirty="0"/>
              <a:t>Radiation Integrals in General</a:t>
            </a:r>
          </a:p>
          <a:p>
            <a:pPr lvl="1"/>
            <a:r>
              <a:rPr lang="en-GB" dirty="0"/>
              <a:t>Change of Radiation integrals with Momentum</a:t>
            </a:r>
          </a:p>
        </p:txBody>
      </p:sp>
    </p:spTree>
    <p:extLst>
      <p:ext uri="{BB962C8B-B14F-4D97-AF65-F5344CB8AC3E}">
        <p14:creationId xmlns:p14="http://schemas.microsoft.com/office/powerpoint/2010/main" val="3506280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F2D47-A041-46F9-970B-F187BAD0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0884DC-5F1D-4C1B-9CE4-D72D7A051E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8067" y="1325606"/>
                <a:ext cx="11607994" cy="4453959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sz="2800" dirty="0"/>
                  <a:t>MAD-NG is able to produce linear optics that agree with MADX and SAD</a:t>
                </a:r>
              </a:p>
              <a:p>
                <a:pPr lvl="1"/>
                <a:r>
                  <a:rPr lang="en-GB" sz="2400" dirty="0"/>
                  <a:t>Even in large machine with complicated optics</a:t>
                </a:r>
              </a:p>
              <a:p>
                <a:r>
                  <a:rPr lang="en-GB" sz="2800" dirty="0"/>
                  <a:t>Momentum detuning is in good agreement with MADX and PTC</a:t>
                </a:r>
              </a:p>
              <a:p>
                <a:pPr lvl="1"/>
                <a:r>
                  <a:rPr lang="en-GB" sz="2400" dirty="0"/>
                  <a:t>And by extension with SAD</a:t>
                </a:r>
              </a:p>
              <a:p>
                <a:pPr lvl="1"/>
                <a:r>
                  <a:rPr lang="en-GB" sz="2400" dirty="0"/>
                  <a:t>MAD-NG slightly slower than MADX but significantly faster than PTC</a:t>
                </a:r>
              </a:p>
              <a:p>
                <a:r>
                  <a:rPr lang="en-GB" sz="2800" dirty="0"/>
                  <a:t>Amplitude detuning from tracking is in good agreement with MADX PTC</a:t>
                </a:r>
              </a:p>
              <a:p>
                <a:pPr lvl="1"/>
                <a:r>
                  <a:rPr lang="en-GB" sz="2400" dirty="0"/>
                  <a:t>And by extension with SAD</a:t>
                </a:r>
              </a:p>
              <a:p>
                <a:pPr lvl="1"/>
                <a:r>
                  <a:rPr lang="en-GB" sz="2400" dirty="0"/>
                  <a:t>MAD-NG twice as slow as MADX PTC with optimised </a:t>
                </a:r>
                <a:r>
                  <a:rPr lang="en-GB" sz="2400" dirty="0" err="1"/>
                  <a:t>LuaJIT</a:t>
                </a:r>
                <a:r>
                  <a:rPr lang="en-GB" sz="2400" dirty="0"/>
                  <a:t> setting</a:t>
                </a:r>
              </a:p>
              <a:p>
                <a:r>
                  <a:rPr lang="en-GB" sz="2800" dirty="0"/>
                  <a:t>Radiation integrals behave like defined in MADX</a:t>
                </a:r>
              </a:p>
              <a:p>
                <a:pPr lvl="1"/>
                <a:r>
                  <a:rPr lang="en-GB" sz="2400" dirty="0"/>
                  <a:t>With the exception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b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GB" sz="2400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0884DC-5F1D-4C1B-9CE4-D72D7A051E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8067" y="1325606"/>
                <a:ext cx="11607994" cy="4453959"/>
              </a:xfrm>
              <a:blipFill>
                <a:blip r:embed="rId2"/>
                <a:stretch>
                  <a:fillRect l="-105" t="-1231" b="-1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093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5860A1-6724-4FD3-8D6C-C32066BD0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561329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91F5-B5F8-485D-B0E8-EA47D5FF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Technical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7419B-9A90-4A11-B42A-BE5C1D20B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MADNG version 0.9.3</a:t>
            </a:r>
            <a:endParaRPr lang="en-GB" b="1" dirty="0"/>
          </a:p>
          <a:p>
            <a:pPr lvl="1"/>
            <a:r>
              <a:rPr lang="en-GB" dirty="0"/>
              <a:t>Flags used in </a:t>
            </a:r>
            <a:r>
              <a:rPr lang="en-GB" dirty="0" err="1"/>
              <a:t>twiss</a:t>
            </a:r>
            <a:r>
              <a:rPr lang="en-GB" dirty="0"/>
              <a:t>:</a:t>
            </a:r>
          </a:p>
          <a:p>
            <a:pPr lvl="2"/>
            <a:r>
              <a:rPr lang="en-US" dirty="0"/>
              <a:t>method=6, </a:t>
            </a:r>
            <a:r>
              <a:rPr lang="en-US" dirty="0" err="1"/>
              <a:t>nslice</a:t>
            </a:r>
            <a:r>
              <a:rPr lang="en-US" dirty="0"/>
              <a:t>=3, </a:t>
            </a:r>
            <a:r>
              <a:rPr lang="en-US" dirty="0" err="1"/>
              <a:t>cofind</a:t>
            </a:r>
            <a:r>
              <a:rPr lang="en-US" dirty="0"/>
              <a:t>=true, </a:t>
            </a:r>
            <a:r>
              <a:rPr lang="en-US" dirty="0" err="1"/>
              <a:t>ptcmodel</a:t>
            </a:r>
            <a:r>
              <a:rPr lang="en-US" dirty="0"/>
              <a:t>=true</a:t>
            </a:r>
          </a:p>
          <a:p>
            <a:pPr lvl="1"/>
            <a:r>
              <a:rPr lang="en-US" dirty="0"/>
              <a:t>Flags used in tracking:</a:t>
            </a:r>
          </a:p>
          <a:p>
            <a:pPr lvl="1"/>
            <a:r>
              <a:rPr lang="en-US" dirty="0"/>
              <a:t>method=6, </a:t>
            </a:r>
            <a:r>
              <a:rPr lang="en-US" dirty="0" err="1"/>
              <a:t>nslice</a:t>
            </a:r>
            <a:r>
              <a:rPr lang="en-US" dirty="0"/>
              <a:t>=3, </a:t>
            </a:r>
            <a:r>
              <a:rPr lang="en-US" dirty="0" err="1"/>
              <a:t>ptcmodel</a:t>
            </a:r>
            <a:r>
              <a:rPr lang="en-US" dirty="0"/>
              <a:t>=true</a:t>
            </a:r>
          </a:p>
          <a:p>
            <a:r>
              <a:rPr lang="en-US" dirty="0"/>
              <a:t>PTC Model Flags:</a:t>
            </a:r>
          </a:p>
          <a:p>
            <a:pPr lvl="1"/>
            <a:r>
              <a:rPr lang="en-US" dirty="0"/>
              <a:t>time=</a:t>
            </a:r>
            <a:r>
              <a:rPr lang="en-US" dirty="0" err="1"/>
              <a:t>true,model</a:t>
            </a:r>
            <a:r>
              <a:rPr lang="en-US" dirty="0"/>
              <a:t>=2,method=6,nst=3,exact=true</a:t>
            </a:r>
          </a:p>
          <a:p>
            <a:pPr lvl="1"/>
            <a:r>
              <a:rPr lang="en-US" dirty="0"/>
              <a:t>Flags used in </a:t>
            </a:r>
            <a:r>
              <a:rPr lang="en-US" dirty="0" err="1"/>
              <a:t>twiss</a:t>
            </a:r>
            <a:r>
              <a:rPr lang="en-GB" dirty="0"/>
              <a:t>:</a:t>
            </a:r>
          </a:p>
          <a:p>
            <a:pPr lvl="2"/>
            <a:r>
              <a:rPr lang="en-US" dirty="0"/>
              <a:t>ICASE=6, no=2, </a:t>
            </a:r>
            <a:r>
              <a:rPr lang="en-US" dirty="0" err="1"/>
              <a:t>closed_orbit</a:t>
            </a:r>
            <a:r>
              <a:rPr lang="en-US" dirty="0"/>
              <a:t>=true, </a:t>
            </a:r>
            <a:r>
              <a:rPr lang="en-US" dirty="0" err="1"/>
              <a:t>deltap_dependency</a:t>
            </a:r>
            <a:r>
              <a:rPr lang="en-US" dirty="0"/>
              <a:t> = true</a:t>
            </a:r>
          </a:p>
          <a:p>
            <a:pPr lvl="1"/>
            <a:r>
              <a:rPr lang="en-US" dirty="0"/>
              <a:t>Flags used in tracking:</a:t>
            </a:r>
          </a:p>
          <a:p>
            <a:pPr lvl="2"/>
            <a:r>
              <a:rPr lang="en-US" dirty="0" err="1"/>
              <a:t>icase</a:t>
            </a:r>
            <a:r>
              <a:rPr lang="en-US" dirty="0"/>
              <a:t>=6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3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E0A16-F56D-439E-BB48-D5030159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dirty="0"/>
              <a:t>Previous MADX-SAD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6F07E-55C7-402A-8184-5544FE912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Comparison of SAD and MAD-X for 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studies</a:t>
            </a:r>
            <a:r>
              <a:rPr lang="en-US" dirty="0"/>
              <a:t> 11/09/2019</a:t>
            </a:r>
          </a:p>
          <a:p>
            <a:pPr lvl="1"/>
            <a:r>
              <a:rPr lang="en-US" b="1" dirty="0"/>
              <a:t>Linear Optics</a:t>
            </a:r>
          </a:p>
          <a:p>
            <a:pPr lvl="1"/>
            <a:r>
              <a:rPr lang="en-US" b="1" dirty="0"/>
              <a:t>Momentum Detuning</a:t>
            </a:r>
          </a:p>
          <a:p>
            <a:pPr lvl="1"/>
            <a:r>
              <a:rPr lang="en-US" b="1" dirty="0"/>
              <a:t>Amplitude Detuning (Tracking)</a:t>
            </a:r>
            <a:endParaRPr lang="en-GB" b="1" dirty="0"/>
          </a:p>
          <a:p>
            <a:r>
              <a:rPr lang="en-US" dirty="0">
                <a:hlinkClick r:id="rId3"/>
              </a:rPr>
              <a:t>Comparison of SAD and MAD-X for FCC-</a:t>
            </a:r>
            <a:r>
              <a:rPr lang="en-US" dirty="0" err="1">
                <a:hlinkClick r:id="rId3"/>
              </a:rPr>
              <a:t>ee</a:t>
            </a:r>
            <a:r>
              <a:rPr lang="en-US" dirty="0">
                <a:hlinkClick r:id="rId3"/>
              </a:rPr>
              <a:t> studies</a:t>
            </a:r>
            <a:r>
              <a:rPr lang="en-US" dirty="0"/>
              <a:t> 06/11/2019</a:t>
            </a:r>
          </a:p>
          <a:p>
            <a:pPr lvl="1"/>
            <a:r>
              <a:rPr lang="en-US" dirty="0">
                <a:solidFill>
                  <a:srgbClr val="AFD9FF"/>
                </a:solidFill>
              </a:rPr>
              <a:t>Radiation Effects</a:t>
            </a:r>
          </a:p>
          <a:p>
            <a:pPr lvl="1"/>
            <a:r>
              <a:rPr lang="en-US" dirty="0">
                <a:solidFill>
                  <a:srgbClr val="AFD9FF"/>
                </a:solidFill>
              </a:rPr>
              <a:t>Emittance</a:t>
            </a:r>
            <a:endParaRPr lang="en-GB" dirty="0">
              <a:solidFill>
                <a:srgbClr val="AFD9FF"/>
              </a:solidFill>
            </a:endParaRPr>
          </a:p>
          <a:p>
            <a:r>
              <a:rPr lang="en-GB" dirty="0">
                <a:hlinkClick r:id="rId4"/>
              </a:rPr>
              <a:t>Radiation Integrals in MADX</a:t>
            </a:r>
            <a:r>
              <a:rPr lang="en-GB" dirty="0"/>
              <a:t> 20/05/2020</a:t>
            </a:r>
          </a:p>
          <a:p>
            <a:pPr lvl="1"/>
            <a:r>
              <a:rPr lang="en-GB" b="1" dirty="0"/>
              <a:t>Radiation Integrals in General</a:t>
            </a:r>
          </a:p>
          <a:p>
            <a:pPr lvl="1"/>
            <a:r>
              <a:rPr lang="en-GB" b="1" dirty="0"/>
              <a:t>Change of Radiation Integrals with Momentum</a:t>
            </a:r>
          </a:p>
        </p:txBody>
      </p:sp>
    </p:spTree>
    <p:extLst>
      <p:ext uri="{BB962C8B-B14F-4D97-AF65-F5344CB8AC3E}">
        <p14:creationId xmlns:p14="http://schemas.microsoft.com/office/powerpoint/2010/main" val="389716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4BA76-963A-482E-844C-16856665A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Linear Optics Comments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4386D-77B0-4770-9374-18843003EC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GB" dirty="0"/>
                  <a:t>Good agreement in beta functions and phase advance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/>
                  <a:t> disagreement</a:t>
                </a:r>
              </a:p>
              <a:p>
                <a:pPr lvl="1"/>
                <a:r>
                  <a:rPr lang="en-GB" dirty="0"/>
                  <a:t>Larger than numerical precision</a:t>
                </a:r>
              </a:p>
              <a:p>
                <a:r>
                  <a:rPr lang="en-GB" dirty="0"/>
                  <a:t>MADX and SAD seem to have a very slightly better agreement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GB" dirty="0"/>
                  <a:t> disagreement</a:t>
                </a:r>
              </a:p>
              <a:p>
                <a:pPr lvl="1"/>
                <a:r>
                  <a:rPr lang="en-US" sz="3600" dirty="0">
                    <a:hlinkClick r:id="rId2"/>
                  </a:rPr>
                  <a:t>Comparison of SAD and MAD-X for FCC-</a:t>
                </a:r>
                <a:r>
                  <a:rPr lang="en-US" sz="3600" dirty="0" err="1">
                    <a:hlinkClick r:id="rId2"/>
                  </a:rPr>
                  <a:t>ee</a:t>
                </a:r>
                <a:r>
                  <a:rPr lang="en-US" sz="3600" dirty="0">
                    <a:hlinkClick r:id="rId2"/>
                  </a:rPr>
                  <a:t> studies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4386D-77B0-4770-9374-18843003EC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00" t="-3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032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51261-7F3F-4B5A-91F5-6D649BD4C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Beta Beat Between MADX and MAD-NG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DF4C20D-4EE5-4C0B-B92D-5BD35C103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387"/>
            <a:ext cx="6096000" cy="4572000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D2183E03-9DC2-4EE8-B141-C3CE1A504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4385"/>
            <a:ext cx="6096002" cy="457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93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148A-65C9-4205-AC80-C907958D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to MADX-SAD Study </a:t>
            </a:r>
          </a:p>
        </p:txBody>
      </p:sp>
      <p:pic>
        <p:nvPicPr>
          <p:cNvPr id="6" name="Content Placeholder 12">
            <a:extLst>
              <a:ext uri="{FF2B5EF4-FFF2-40B4-BE49-F238E27FC236}">
                <a16:creationId xmlns:a16="http://schemas.microsoft.com/office/drawing/2014/main" id="{7E168851-412A-47B1-9BFF-6410817F088A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4856"/>
            <a:ext cx="5792460" cy="3482157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4AFD204-212F-4365-BEA1-175591A1F74B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69567"/>
            <a:ext cx="6054320" cy="36623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E90419-69A5-4CEF-A3BA-5F31921CE321}"/>
              </a:ext>
            </a:extLst>
          </p:cNvPr>
          <p:cNvSpPr txBox="1"/>
          <p:nvPr/>
        </p:nvSpPr>
        <p:spPr>
          <a:xfrm>
            <a:off x="346634" y="5199643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4"/>
              </a:rPr>
              <a:t>Comparison of SAD and MAD-X for FCC-</a:t>
            </a:r>
            <a:r>
              <a:rPr lang="en-US" sz="2400" dirty="0" err="1">
                <a:hlinkClick r:id="rId4"/>
              </a:rPr>
              <a:t>ee</a:t>
            </a:r>
            <a:r>
              <a:rPr lang="en-US" sz="2400" dirty="0">
                <a:hlinkClick r:id="rId4"/>
              </a:rPr>
              <a:t> studies</a:t>
            </a:r>
            <a:r>
              <a:rPr lang="en-US" sz="2400" dirty="0"/>
              <a:t> 11/09/2019</a:t>
            </a:r>
          </a:p>
        </p:txBody>
      </p:sp>
    </p:spTree>
    <p:extLst>
      <p:ext uri="{BB962C8B-B14F-4D97-AF65-F5344CB8AC3E}">
        <p14:creationId xmlns:p14="http://schemas.microsoft.com/office/powerpoint/2010/main" val="4178030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4466B-8554-43C9-9289-08040E5E8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Phase Advance Difference MADX and MAD-NG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5C77745-F791-48A0-8FF6-952D13F34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8450"/>
            <a:ext cx="6096000" cy="457200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B927411-589F-4D8A-AE1C-54EBC8E6D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8449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94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148A-65C9-4205-AC80-C907958D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to MADX-SAD Study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E90419-69A5-4CEF-A3BA-5F31921CE321}"/>
              </a:ext>
            </a:extLst>
          </p:cNvPr>
          <p:cNvSpPr txBox="1"/>
          <p:nvPr/>
        </p:nvSpPr>
        <p:spPr>
          <a:xfrm>
            <a:off x="346634" y="5199643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Comparison of SAD and MAD-X for FCC-</a:t>
            </a:r>
            <a:r>
              <a:rPr lang="en-US" sz="2400" dirty="0" err="1">
                <a:hlinkClick r:id="rId2"/>
              </a:rPr>
              <a:t>ee</a:t>
            </a:r>
            <a:r>
              <a:rPr lang="en-US" sz="2400" dirty="0">
                <a:hlinkClick r:id="rId2"/>
              </a:rPr>
              <a:t> studies</a:t>
            </a:r>
            <a:r>
              <a:rPr lang="en-US" sz="2400" dirty="0"/>
              <a:t> 11/09/2019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E0E4B4-FEF9-45B4-8463-10002CDBBD99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486" y="1516290"/>
            <a:ext cx="6090241" cy="3681541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AF1EEAA6-3A0A-428B-8847-10B49AD47465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3" y="1518203"/>
            <a:ext cx="6085957" cy="368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6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90E6-2A05-4183-92DF-AEFB6B82E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Momentum Detuning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EBEF9-D9F0-41B9-A2D2-7007CF9B0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357296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Very Good agreement with PTC</a:t>
            </a:r>
          </a:p>
          <a:p>
            <a:pPr lvl="1"/>
            <a:r>
              <a:rPr lang="en-GB" dirty="0"/>
              <a:t>Somewhat expected</a:t>
            </a:r>
          </a:p>
          <a:p>
            <a:r>
              <a:rPr lang="en-GB" dirty="0"/>
              <a:t>Good Agreement with MADX</a:t>
            </a:r>
          </a:p>
          <a:p>
            <a:r>
              <a:rPr lang="en-GB" dirty="0"/>
              <a:t>Previously demonstrated MADX, PTC and SAD have good agreement</a:t>
            </a:r>
          </a:p>
          <a:p>
            <a:pPr lvl="1"/>
            <a:r>
              <a:rPr lang="en-US" sz="3200" dirty="0">
                <a:hlinkClick r:id="rId2"/>
              </a:rPr>
              <a:t>Comparison of SAD and MAD-X for FCC-</a:t>
            </a:r>
            <a:r>
              <a:rPr lang="en-US" sz="3200" dirty="0" err="1">
                <a:hlinkClick r:id="rId2"/>
              </a:rPr>
              <a:t>ee</a:t>
            </a:r>
            <a:r>
              <a:rPr lang="en-US" sz="3200" dirty="0">
                <a:hlinkClick r:id="rId2"/>
              </a:rPr>
              <a:t> studies</a:t>
            </a:r>
            <a:endParaRPr lang="en-GB" dirty="0"/>
          </a:p>
          <a:p>
            <a:r>
              <a:rPr lang="en-GB" dirty="0"/>
              <a:t>Time taken for Twiss at 23 momenta (on </a:t>
            </a:r>
            <a:r>
              <a:rPr lang="en-GB" dirty="0" err="1"/>
              <a:t>lxplus</a:t>
            </a:r>
            <a:r>
              <a:rPr lang="en-GB" dirty="0"/>
              <a:t>):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1E034C-EB20-4477-8C32-3E30C33DE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639205"/>
              </p:ext>
            </p:extLst>
          </p:nvPr>
        </p:nvGraphicFramePr>
        <p:xfrm>
          <a:off x="2322946" y="5071972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9798564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638733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7953231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91112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MAD-NG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74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 Taken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49.309s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22m39.948s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2m2.321s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18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8673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36BDE2E8-697E-4FFD-BE19-AF7DA5C95D74}" vid="{C3FFF3AA-1E7F-4E72-B776-E6BF18954C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</Template>
  <TotalTime>9345</TotalTime>
  <Words>720</Words>
  <Application>Microsoft Office PowerPoint</Application>
  <PresentationFormat>Widescreen</PresentationFormat>
  <Paragraphs>175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Cambria Math</vt:lpstr>
      <vt:lpstr>Optima</vt:lpstr>
      <vt:lpstr>CERN_16-9</vt:lpstr>
      <vt:lpstr>Experience with FCC-ee Lattice in MAD-NG</vt:lpstr>
      <vt:lpstr>Previous MADX-SAD Comparisons</vt:lpstr>
      <vt:lpstr>Previous MADX-SAD Comparisons</vt:lpstr>
      <vt:lpstr>Linear Optics Comments</vt:lpstr>
      <vt:lpstr>Beta Beat Between MADX and MAD-NG</vt:lpstr>
      <vt:lpstr>Comparison to MADX-SAD Study </vt:lpstr>
      <vt:lpstr>Phase Advance Difference MADX and MAD-NG</vt:lpstr>
      <vt:lpstr>Comparison to MADX-SAD Study </vt:lpstr>
      <vt:lpstr>Momentum Detuning Comments</vt:lpstr>
      <vt:lpstr>Horizontal Momentum Detuning</vt:lpstr>
      <vt:lpstr>Vertical Momentum Detuning</vt:lpstr>
      <vt:lpstr>Comparison MADX-SAD (Different Lattice)</vt:lpstr>
      <vt:lpstr>Amplitude Detuning</vt:lpstr>
      <vt:lpstr>Amplitude Detuning</vt:lpstr>
      <vt:lpstr>Amplitude Detuning SAD vs PTC</vt:lpstr>
      <vt:lpstr>Radiation Integrals Comments</vt:lpstr>
      <vt:lpstr>Radiation Integrals</vt:lpstr>
      <vt:lpstr>Variation of Radiation Integrals</vt:lpstr>
      <vt:lpstr>Radiation Integrals in MADX 20/05/2020 </vt:lpstr>
      <vt:lpstr>Conclusions</vt:lpstr>
      <vt:lpstr>Backup</vt:lpstr>
      <vt:lpstr>Some Technical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FCC-ee lattice in MAD-NG</dc:title>
  <dc:creator>Leon Van Riesen-Haupt</dc:creator>
  <cp:lastModifiedBy>Leon</cp:lastModifiedBy>
  <cp:revision>60</cp:revision>
  <dcterms:created xsi:type="dcterms:W3CDTF">2020-11-02T10:58:52Z</dcterms:created>
  <dcterms:modified xsi:type="dcterms:W3CDTF">2021-01-20T08:56:30Z</dcterms:modified>
</cp:coreProperties>
</file>