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2"/>
  </p:notesMasterIdLst>
  <p:sldIdLst>
    <p:sldId id="256" r:id="rId2"/>
    <p:sldId id="387" r:id="rId3"/>
    <p:sldId id="391" r:id="rId4"/>
    <p:sldId id="393" r:id="rId5"/>
    <p:sldId id="395" r:id="rId6"/>
    <p:sldId id="392" r:id="rId7"/>
    <p:sldId id="388" r:id="rId8"/>
    <p:sldId id="379" r:id="rId9"/>
    <p:sldId id="386" r:id="rId10"/>
    <p:sldId id="394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FF9900"/>
    <a:srgbClr val="33CC33"/>
    <a:srgbClr val="CC66FF"/>
    <a:srgbClr val="0055A0"/>
    <a:srgbClr val="336699"/>
    <a:srgbClr val="808000"/>
    <a:srgbClr val="008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96" autoAdjust="0"/>
  </p:normalViewPr>
  <p:slideViewPr>
    <p:cSldViewPr snapToGrid="0">
      <p:cViewPr varScale="1">
        <p:scale>
          <a:sx n="124" d="100"/>
          <a:sy n="12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7452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8947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48082"/>
            <a:ext cx="8229600" cy="48259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0A18B-1B2F-A548-9FFD-0E8ACB5EE6F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03-Feb-21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markus.schulz@cern.ch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740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 Uniform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7155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White Layou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Blue Layou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2" name="Shape 42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Shape 43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783066" y="6324600"/>
            <a:ext cx="441959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</a:t>
            </a:r>
            <a:r>
              <a:rPr lang="en-GB" sz="14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  <a:r>
              <a:rPr lang="en-GB" sz="1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LHCb benchmarks</a:t>
            </a:r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3764280" y="6322130"/>
            <a:ext cx="478132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HEP-SCORE Task Force Meeting </a:t>
            </a:r>
            <a:r>
              <a:rPr lang="en-GB" sz="14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– 03</a:t>
            </a:r>
            <a:r>
              <a:rPr lang="en-GB" sz="14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Feb</a:t>
            </a:r>
            <a:r>
              <a:rPr lang="en-GB" sz="14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2021</a:t>
            </a:r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3" r:id="rId2"/>
    <p:sldLayoutId id="2147483665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4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9280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7215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/hep-workloads/-/blob/master/lhcb/gen-sim/lhcb-gen-sim/jobs/good_1/proc_1/out_1.log" TargetMode="External"/><Relationship Id="rId2" Type="http://schemas.openxmlformats.org/officeDocument/2006/relationships/hyperlink" Target="https://gitlab.cern.ch/hep-benchmarks/hep-workloads/-/blob/master/lhcb/gen-sim/lhcb-gen-sim/lhcb-gen-sim-bmk.s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9/NSS/MIC42101.2019.9060074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17938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IRACGrid/DB12/blob/master/DIRACbenchmark.p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17098" TargetMode="External"/><Relationship Id="rId4" Type="http://schemas.openxmlformats.org/officeDocument/2006/relationships/hyperlink" Target="https://indico.in2p3.fr/event/2169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391886"/>
            <a:ext cx="9144000" cy="554787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4000" b="1" dirty="0" smtClean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000" b="1" dirty="0" smtClean="0">
                <a:solidFill>
                  <a:schemeClr val="dk1"/>
                </a:solidFill>
              </a:rPr>
              <a:t>LHCb workloads in the 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000" b="1" dirty="0" smtClean="0">
                <a:solidFill>
                  <a:schemeClr val="dk1"/>
                </a:solidFill>
              </a:rPr>
              <a:t>HEP-SCORE </a:t>
            </a:r>
            <a:r>
              <a:rPr lang="en-GB" sz="4000" b="1" dirty="0">
                <a:solidFill>
                  <a:schemeClr val="dk1"/>
                </a:solidFill>
              </a:rPr>
              <a:t>benchmark</a:t>
            </a:r>
            <a:endParaRPr lang="en-GB" sz="4000" b="1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4800" b="1" dirty="0" smtClean="0">
                <a:solidFill>
                  <a:schemeClr val="dk1"/>
                </a:solidFill>
              </a:rPr>
              <a:t> </a:t>
            </a:r>
            <a:endParaRPr lang="en-GB" sz="46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Andrea Valassi (IT-SC-RD)</a:t>
            </a:r>
            <a:endParaRPr lang="en-GB" sz="1000" dirty="0" smtClean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2000" dirty="0" smtClean="0">
                <a:solidFill>
                  <a:schemeClr val="dk1"/>
                </a:solidFill>
              </a:rPr>
              <a:t>HEP-SCORE Deployment Task Force meeting, 3</a:t>
            </a:r>
            <a:r>
              <a:rPr lang="en-GB" sz="2000" baseline="30000" dirty="0" smtClean="0">
                <a:solidFill>
                  <a:schemeClr val="dk1"/>
                </a:solidFill>
              </a:rPr>
              <a:t>rd</a:t>
            </a:r>
            <a:r>
              <a:rPr lang="en-GB" sz="2000" dirty="0" smtClean="0">
                <a:solidFill>
                  <a:schemeClr val="dk1"/>
                </a:solidFill>
              </a:rPr>
              <a:t> February 2021</a:t>
            </a: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2000" dirty="0">
                <a:solidFill>
                  <a:schemeClr val="dk1"/>
                </a:solidFill>
                <a:hlinkClick r:id="rId3"/>
              </a:rPr>
              <a:t>https://</a:t>
            </a:r>
            <a:r>
              <a:rPr lang="en-GB" sz="2000" dirty="0" smtClean="0">
                <a:solidFill>
                  <a:schemeClr val="dk1"/>
                </a:solidFill>
                <a:hlinkClick r:id="rId3"/>
              </a:rPr>
              <a:t>indico.cern.ch/event/992804</a:t>
            </a:r>
            <a:endParaRPr lang="en-GB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20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20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1200" i="1" dirty="0" smtClean="0">
                <a:solidFill>
                  <a:schemeClr val="dk1"/>
                </a:solidFill>
              </a:rPr>
              <a:t>(</a:t>
            </a:r>
            <a:r>
              <a:rPr lang="en-GB" sz="1200" i="1" dirty="0">
                <a:solidFill>
                  <a:schemeClr val="dk1"/>
                </a:solidFill>
              </a:rPr>
              <a:t>T</a:t>
            </a:r>
            <a:r>
              <a:rPr lang="en-GB" sz="1200" i="1" dirty="0" smtClean="0">
                <a:solidFill>
                  <a:schemeClr val="dk1"/>
                </a:solidFill>
              </a:rPr>
              <a:t>hanks to my LHCb colleagues – especially C. Bozzi, M. Cattaneo, G. Corti, B. Couturier, F. Stagni, S. Ponce – for their help!) </a:t>
            </a:r>
            <a:endParaRPr lang="en-GB" sz="1200" b="0" i="1" u="none" strike="noStrike" cap="none" dirty="0" smtClean="0">
              <a:solidFill>
                <a:schemeClr val="dk1"/>
              </a:solidFill>
              <a:sym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3" y="132859"/>
            <a:ext cx="1334964" cy="9121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655" y="74310"/>
            <a:ext cx="899510" cy="773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183" y="234123"/>
            <a:ext cx="2420472" cy="453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170" y="152220"/>
            <a:ext cx="7158936" cy="535723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59753" y="5509451"/>
            <a:ext cx="685415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KNL </a:t>
            </a:r>
            <a:r>
              <a:rPr lang="en-US" sz="1200" dirty="0"/>
              <a:t>scaling tests (HS06, GaussMP, Gaussino) – HEPIX BMK WG, Jul </a:t>
            </a:r>
            <a:r>
              <a:rPr lang="en-US" sz="1200" dirty="0" smtClean="0"/>
              <a:t>2020</a:t>
            </a:r>
          </a:p>
          <a:p>
            <a:r>
              <a:rPr lang="en-US" sz="1200" dirty="0" smtClean="0">
                <a:hlinkClick r:id="rId3"/>
              </a:rPr>
              <a:t>https</a:t>
            </a:r>
            <a:r>
              <a:rPr lang="en-US" sz="1200" dirty="0">
                <a:hlinkClick r:id="rId3"/>
              </a:rPr>
              <a:t>://indico.cern.ch/event/872154</a:t>
            </a:r>
            <a:endParaRPr lang="en-US" sz="1200" dirty="0"/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520800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5"/>
            <a:ext cx="8791199" cy="355756"/>
          </a:xfrm>
        </p:spPr>
        <p:txBody>
          <a:bodyPr/>
          <a:lstStyle/>
          <a:p>
            <a:r>
              <a:rPr lang="en-US" dirty="0" smtClean="0"/>
              <a:t>LHCb Grid workloads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5368" y="745231"/>
                <a:ext cx="9105580" cy="1506192"/>
              </a:xfrm>
            </p:spPr>
            <p:txBody>
              <a:bodyPr/>
              <a:lstStyle/>
              <a:p>
                <a:pPr>
                  <a:spcBef>
                    <a:spcPts val="0"/>
                  </a:spcBef>
                </a:pPr>
                <a:r>
                  <a:rPr lang="en-US" dirty="0" smtClean="0"/>
                  <a:t>MCSimulation is by far the largest LHCb consumer of CPU for Grid jobs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MCFastSimulation is a similar workload involving “ReDecay”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Around ~90% overall at the end of 2020, expect this throughout Run3</a:t>
                </a:r>
              </a:p>
              <a:p>
                <a:pPr lvl="3">
                  <a:spcBef>
                    <a:spcPts val="0"/>
                  </a:spcBef>
                </a:pPr>
                <a:endParaRPr lang="en-US" dirty="0" smtClean="0"/>
              </a:p>
              <a:p>
                <a:pPr>
                  <a:spcBef>
                    <a:spcPts val="0"/>
                  </a:spcBef>
                </a:pPr>
                <a:r>
                  <a:rPr lang="en-US" dirty="0" smtClean="0"/>
                  <a:t>GEN-SIM jobs: event generation (e.g. Pythia) + detector simulation (Geant4)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SIM is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</m:oMath>
                </a14:m>
                <a:r>
                  <a:rPr lang="en-US" dirty="0" smtClean="0"/>
                  <a:t> GEN: in other words, </a:t>
                </a:r>
                <a:r>
                  <a:rPr lang="en-US" i="1" dirty="0" smtClean="0">
                    <a:solidFill>
                      <a:srgbClr val="FF0000"/>
                    </a:solidFill>
                  </a:rPr>
                  <a:t>almost all of LHCb Grid CPU is Geant4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 smtClean="0"/>
                  <a:t>Today, single-threaded, single-process application, Gauss (will change!)</a:t>
                </a:r>
                <a:endParaRPr lang="en-US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5368" y="745231"/>
                <a:ext cx="9105580" cy="1506192"/>
              </a:xfrm>
              <a:blipFill>
                <a:blip r:embed="rId2"/>
                <a:stretch>
                  <a:fillRect r="-1407" b="-54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2074690" y="3058245"/>
            <a:ext cx="4187796" cy="3029436"/>
            <a:chOff x="601963" y="1429230"/>
            <a:chExt cx="5435458" cy="39130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63" y="1429230"/>
              <a:ext cx="5406960" cy="3913099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131608" y="2725587"/>
              <a:ext cx="4905813" cy="1174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In </a:t>
              </a:r>
              <a:r>
                <a:rPr lang="en-US" b="1" dirty="0">
                  <a:solidFill>
                    <a:schemeClr val="bg1"/>
                  </a:solidFill>
                </a:rPr>
                <a:t>Q3-Q4 </a:t>
              </a:r>
              <a:r>
                <a:rPr lang="en-US" b="1" dirty="0" smtClean="0">
                  <a:solidFill>
                    <a:schemeClr val="bg1"/>
                  </a:solidFill>
                </a:rPr>
                <a:t>2020:</a:t>
              </a:r>
            </a:p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 </a:t>
              </a:r>
              <a:r>
                <a:rPr lang="en-US" b="1" dirty="0">
                  <a:solidFill>
                    <a:schemeClr val="bg1"/>
                  </a:solidFill>
                </a:rPr>
                <a:t>MCSimulation </a:t>
              </a:r>
              <a:r>
                <a:rPr lang="en-US" b="1" dirty="0" smtClean="0">
                  <a:solidFill>
                    <a:schemeClr val="bg1"/>
                  </a:solidFill>
                </a:rPr>
                <a:t>(GEN-SIM): 79%</a:t>
              </a:r>
            </a:p>
            <a:p>
              <a:pPr algn="ctr"/>
              <a:endParaRPr lang="en-US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MCFastSimulation (GEN-SIM with Redecay): 12%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7673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540174"/>
          </a:xfrm>
        </p:spPr>
        <p:txBody>
          <a:bodyPr/>
          <a:lstStyle/>
          <a:p>
            <a:r>
              <a:rPr lang="en-US" dirty="0" smtClean="0"/>
              <a:t>GEN-SIM workloads for HEP-SCORE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921963"/>
            <a:ext cx="9143999" cy="204407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 smtClean="0"/>
              <a:t>The </a:t>
            </a:r>
            <a:r>
              <a:rPr lang="en-US" sz="1800" dirty="0"/>
              <a:t>current HEP-SCORE candidate includes an </a:t>
            </a:r>
            <a:r>
              <a:rPr lang="en-US" sz="1800" dirty="0">
                <a:hlinkClick r:id="rId2"/>
              </a:rPr>
              <a:t>LHCb GEN-SIM workload</a:t>
            </a: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This uses an LHCb software release from three years ago (Jan 2018)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Gauss </a:t>
            </a:r>
            <a:r>
              <a:rPr lang="en-US" sz="1600" dirty="0"/>
              <a:t>v49r9 on x86_64-slc6-gcc48-opt, single process, single threaded (</a:t>
            </a:r>
            <a:r>
              <a:rPr lang="en-US" sz="1600" dirty="0">
                <a:hlinkClick r:id="rId3"/>
              </a:rPr>
              <a:t>logfile</a:t>
            </a:r>
            <a:r>
              <a:rPr lang="en-US" sz="1600" dirty="0"/>
              <a:t>)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GEN: Pythia8, event 27163076 “</a:t>
            </a:r>
            <a:r>
              <a:rPr lang="pl-PL" sz="1600" dirty="0"/>
              <a:t>[D*(2010)+</a:t>
            </a:r>
            <a:r>
              <a:rPr lang="pl-PL" sz="1600" dirty="0">
                <a:sym typeface="Symbol" panose="05050102010706020507" pitchFamily="18" charset="2"/>
              </a:rPr>
              <a:t></a:t>
            </a:r>
            <a:r>
              <a:rPr lang="pl-PL" sz="1600" dirty="0"/>
              <a:t>(D0</a:t>
            </a:r>
            <a:r>
              <a:rPr lang="pl-PL" sz="1600" dirty="0">
                <a:sym typeface="Symbol" panose="05050102010706020507" pitchFamily="18" charset="2"/>
              </a:rPr>
              <a:t></a:t>
            </a:r>
            <a:r>
              <a:rPr lang="pl-PL" sz="1600" dirty="0"/>
              <a:t>K-pi+)pi+]cc</a:t>
            </a:r>
            <a:r>
              <a:rPr lang="en-US" sz="1600" dirty="0"/>
              <a:t>” plus min-bias pileup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SIM: </a:t>
            </a:r>
            <a:r>
              <a:rPr lang="en-US" altLang="en-US" sz="1600" dirty="0">
                <a:latin typeface="Arial Unicode MS"/>
              </a:rPr>
              <a:t>Geant4 geant4-09-06-patch-04 (January 2015)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Benchmark is based on 5 (reproducible) events, around 20 minutes on a typical CPU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HEP-SCORE candidate uses GEN-SIM throughput with initialization </a:t>
            </a:r>
            <a:r>
              <a:rPr lang="en-US" sz="1800" dirty="0" smtClean="0"/>
              <a:t>in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event</a:t>
            </a:r>
            <a:endParaRPr lang="en-US" sz="1800" dirty="0"/>
          </a:p>
          <a:p>
            <a:pPr lvl="2">
              <a:spcBef>
                <a:spcPts val="0"/>
              </a:spcBef>
            </a:pPr>
            <a:r>
              <a:rPr lang="en-US" sz="1600" dirty="0"/>
              <a:t>Throughputs are also available for GEN and SIM separately, skipping the 1</a:t>
            </a:r>
            <a:r>
              <a:rPr lang="en-US" sz="1600" baseline="30000" dirty="0"/>
              <a:t>st</a:t>
            </a:r>
            <a:r>
              <a:rPr lang="en-US" sz="1600" dirty="0"/>
              <a:t> event</a:t>
            </a:r>
            <a:r>
              <a:rPr lang="en-US" dirty="0"/>
              <a:t> 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We will provide a more </a:t>
            </a:r>
            <a:r>
              <a:rPr lang="en-US" sz="1800" dirty="0"/>
              <a:t>recent Gauss </a:t>
            </a:r>
            <a:r>
              <a:rPr lang="en-US" sz="1800" dirty="0" smtClean="0"/>
              <a:t>workload for </a:t>
            </a:r>
            <a:r>
              <a:rPr lang="en-US" sz="1800" dirty="0"/>
              <a:t>the production </a:t>
            </a:r>
            <a:r>
              <a:rPr lang="en-US" sz="1800" dirty="0" smtClean="0"/>
              <a:t>HEP-SCORE21</a:t>
            </a:r>
            <a:endParaRPr lang="en-US" sz="1800" i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/>
              <a:t>Timescale? By when is this needed exactly?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This will still use single-threaded single-process Gauss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We still need to agree on the exact details internally in LHCb. Most likely: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Using the latest Gauss release that we are already using for Run3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B</a:t>
            </a:r>
            <a:r>
              <a:rPr lang="en-US" sz="1600" dirty="0" smtClean="0"/>
              <a:t>ased on CC7 rather than SLC6, with one of the latest compilers</a:t>
            </a:r>
          </a:p>
          <a:p>
            <a:pPr lvl="2">
              <a:spcBef>
                <a:spcPts val="0"/>
              </a:spcBef>
            </a:pPr>
            <a:r>
              <a:rPr lang="en-US" sz="1600" dirty="0"/>
              <a:t>HEP-SCORE </a:t>
            </a:r>
            <a:r>
              <a:rPr lang="en-US" sz="1600" dirty="0" smtClean="0"/>
              <a:t>should use SIM throughput without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event (rather than GEN-SIM)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Using a representative event type, but keeping the GEN step quick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Focusing on x86 at first, but there is work in progress on ARM (and starting on Power)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Remember</a:t>
            </a:r>
            <a:r>
              <a:rPr lang="en-US" sz="1800" dirty="0"/>
              <a:t>: the goal is to keep this stable for ~3y+ during </a:t>
            </a:r>
            <a:r>
              <a:rPr lang="en-US" sz="1800" dirty="0" smtClean="0"/>
              <a:t>Run3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47671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7494"/>
            <a:ext cx="9143999" cy="332704"/>
          </a:xfrm>
        </p:spPr>
        <p:txBody>
          <a:bodyPr/>
          <a:lstStyle/>
          <a:p>
            <a:r>
              <a:rPr lang="en-US" dirty="0" smtClean="0"/>
              <a:t>GEN-SIM workloads for the future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37668"/>
            <a:ext cx="9143999" cy="222836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800" dirty="0" smtClean="0"/>
              <a:t>LHCb is moving away from single-threaded single-process GEN-SIM workloads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Multi-process GaussMP was an interim solution for low-memory KNL at CINECA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The future is multi-threaded</a:t>
            </a:r>
            <a:r>
              <a:rPr lang="en-US" sz="1800" dirty="0"/>
              <a:t>,</a:t>
            </a:r>
            <a:r>
              <a:rPr lang="en-US" sz="1800" dirty="0" smtClean="0"/>
              <a:t> Gaussino: lower memory per core, use MT-Geant4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This will become the default GEN-SIM sometime before or during Run3</a:t>
            </a:r>
          </a:p>
          <a:p>
            <a:pPr lvl="3">
              <a:spcBef>
                <a:spcPts val="0"/>
              </a:spcBef>
            </a:pPr>
            <a:endParaRPr lang="en-US" sz="1400" dirty="0"/>
          </a:p>
          <a:p>
            <a:pPr>
              <a:spcBef>
                <a:spcPts val="0"/>
              </a:spcBef>
            </a:pPr>
            <a:r>
              <a:rPr lang="en-US" sz="1800" dirty="0" smtClean="0"/>
              <a:t>Status: MT Gaussino is progressing well, but not yet production-ready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We will try to provide a container to the WG, but not in time for HEP-SCORE21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235" y="2781621"/>
            <a:ext cx="2431488" cy="3288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42662" y="5570924"/>
            <a:ext cx="4449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B. </a:t>
            </a:r>
            <a:r>
              <a:rPr lang="en-US" sz="1200" dirty="0" err="1" smtClean="0"/>
              <a:t>Siddi</a:t>
            </a:r>
            <a:r>
              <a:rPr lang="en-US" sz="1200" dirty="0" smtClean="0"/>
              <a:t>, D. Mueller, Proc IEEE NSS/MIC 2019,</a:t>
            </a:r>
          </a:p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doi.org/10.1109/NSS/MIC42101.2019.9060074</a:t>
            </a:r>
            <a:endParaRPr lang="en-US" sz="1200" dirty="0" smtClean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4637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220547"/>
            <a:ext cx="8791199" cy="278916"/>
          </a:xfrm>
        </p:spPr>
        <p:txBody>
          <a:bodyPr/>
          <a:lstStyle/>
          <a:p>
            <a:r>
              <a:rPr lang="en-US" dirty="0" smtClean="0"/>
              <a:t>Reconstruction workloads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04" y="706932"/>
            <a:ext cx="9082528" cy="145228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The LHCb reconstruction software workloads may be interesting for the WG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But are not very representative of how LHCb uses Grid compute power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We may try to provide containers if it is useful – but not for HEP-SCORE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LHCb data reco in Run3 will be done online </a:t>
            </a:r>
            <a:r>
              <a:rPr lang="en-US" dirty="0"/>
              <a:t>(</a:t>
            </a:r>
            <a:r>
              <a:rPr lang="en-US" dirty="0" smtClean="0"/>
              <a:t>HLT1/GPU + HLT2/CPU)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29" y="2274474"/>
            <a:ext cx="4007945" cy="313821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6759" y="5497213"/>
            <a:ext cx="446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LHCb Upgrade GPU HLT </a:t>
            </a:r>
            <a:r>
              <a:rPr lang="en-US" sz="1200" dirty="0" smtClean="0"/>
              <a:t>TDR (May 2020)</a:t>
            </a:r>
          </a:p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cds.cern.ch/record/2717938</a:t>
            </a:r>
            <a:endParaRPr lang="en-US" sz="1200" dirty="0" smtClean="0"/>
          </a:p>
        </p:txBody>
      </p:sp>
      <p:sp>
        <p:nvSpPr>
          <p:cNvPr id="7" name="Text Placeholder 1"/>
          <p:cNvSpPr txBox="1">
            <a:spLocks/>
          </p:cNvSpPr>
          <p:nvPr/>
        </p:nvSpPr>
        <p:spPr>
          <a:xfrm>
            <a:off x="4257068" y="2213004"/>
            <a:ext cx="4794724" cy="378714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215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 smtClean="0"/>
              <a:t>HLT1 data reco </a:t>
            </a:r>
            <a:r>
              <a:rPr lang="en-US" dirty="0"/>
              <a:t>on GPUs (Allen)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Interest for WG: one </a:t>
            </a:r>
            <a:r>
              <a:rPr lang="en-US" dirty="0"/>
              <a:t>of the few </a:t>
            </a:r>
            <a:r>
              <a:rPr lang="en-US" dirty="0" smtClean="0"/>
              <a:t>existing</a:t>
            </a:r>
            <a:r>
              <a:rPr lang="en-US" dirty="0" smtClean="0"/>
              <a:t> </a:t>
            </a:r>
            <a:r>
              <a:rPr lang="en-US" dirty="0"/>
              <a:t>HEP workloads on GPU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Though </a:t>
            </a:r>
            <a:r>
              <a:rPr lang="en-US" dirty="0"/>
              <a:t>no clear use case why this would need to run on Grid </a:t>
            </a:r>
            <a:r>
              <a:rPr lang="en-US" dirty="0" smtClean="0"/>
              <a:t>GPUs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33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517122"/>
          </a:xfrm>
        </p:spPr>
        <p:txBody>
          <a:bodyPr/>
          <a:lstStyle/>
          <a:p>
            <a:r>
              <a:rPr lang="en-US" dirty="0" smtClean="0"/>
              <a:t>Job scheduling and fast benchmarks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19" y="937452"/>
            <a:ext cx="9328418" cy="4994102"/>
          </a:xfrm>
        </p:spPr>
        <p:txBody>
          <a:bodyPr/>
          <a:lstStyle/>
          <a:p>
            <a:pPr marL="152400" indent="0" algn="ctr">
              <a:spcBef>
                <a:spcPts val="0"/>
              </a:spcBef>
              <a:buNone/>
            </a:pPr>
            <a:r>
              <a:rPr lang="en-US" sz="1800" i="1" dirty="0" smtClean="0"/>
              <a:t>NB: This slide is more relevant to the WG and WLCG operations than to the TF!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A CPU benchmark is not only useful for pledging and accounting</a:t>
            </a:r>
          </a:p>
          <a:p>
            <a:pPr lvl="2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LHCb uses the ‘CPU power’ of a job slot for job scheduling and masonry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“How many </a:t>
            </a:r>
            <a:r>
              <a:rPr lang="en-US" dirty="0" smtClean="0"/>
              <a:t>MC events </a:t>
            </a:r>
            <a:r>
              <a:rPr lang="en-US" dirty="0" smtClean="0"/>
              <a:t>can I </a:t>
            </a:r>
            <a:r>
              <a:rPr lang="en-US" dirty="0" smtClean="0"/>
              <a:t>still </a:t>
            </a:r>
            <a:r>
              <a:rPr lang="en-US" dirty="0" smtClean="0"/>
              <a:t>process </a:t>
            </a:r>
            <a:r>
              <a:rPr lang="en-US" dirty="0" smtClean="0"/>
              <a:t>if I have 8 hours of </a:t>
            </a:r>
            <a:r>
              <a:rPr lang="en-US" smtClean="0"/>
              <a:t>CPU </a:t>
            </a:r>
            <a:r>
              <a:rPr lang="en-US" smtClean="0"/>
              <a:t>left</a:t>
            </a:r>
            <a:r>
              <a:rPr lang="en-US" dirty="0" smtClean="0"/>
              <a:t>?”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Optimize scheduling (e.g. in multi-core slots), graceful termination, etc...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Better than ‘resubmit if failed’ – are we the only experiment who need this?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LHCb requirement: a reliable mechanism to know the HS06 power of a node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Machine-Job-Features (MJF) is unreliable, and no longer maintained!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Work-around: determine the power of a node in real time from the pilot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Benchmarking must be fast: use the Dirac Benchmark (</a:t>
            </a:r>
            <a:r>
              <a:rPr lang="en-US" dirty="0" smtClean="0">
                <a:hlinkClick r:id="rId2"/>
              </a:rPr>
              <a:t>DB12</a:t>
            </a:r>
            <a:r>
              <a:rPr lang="en-US" dirty="0" smtClean="0"/>
              <a:t>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Simple but ~good enough: Python random numbers and simple arithmetics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smtClean="0"/>
              <a:t>We could be interested in a fast common Geant4 benchmark (like ~KV)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But this is still a workaround: no need for it if we could read the node’s HS06! </a:t>
            </a:r>
          </a:p>
        </p:txBody>
      </p:sp>
    </p:spTree>
    <p:extLst>
      <p:ext uri="{BB962C8B-B14F-4D97-AF65-F5344CB8AC3E}">
        <p14:creationId xmlns:p14="http://schemas.microsoft.com/office/powerpoint/2010/main" val="2548986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LHCb supports the replacement of HS06 by the HEP-SCORE benchmark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Thanks to all those involved for the good work!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LHCb will provide an updated GEN-SIM workload container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Still based on the Run2 single-thread/single-process Gauss workflow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GEN-SIM workloads represent ~80-90% of LHCb Grid CPU usage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Multi-threaded Gaussino will eventually become the default in Run3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We may try to provide a container, but not in time for HEP-SCORE21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LHCb needs a benchmark also for job scheduling, not only for pledges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The mechanism for retrieving the power of a slot (MJF) is inadequate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smtClean="0"/>
              <a:t>LHCbDIRAC uses a fast benchmark (DB12) because of this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023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4800" dirty="0" smtClean="0"/>
          </a:p>
          <a:p>
            <a:pPr marL="152400" indent="0">
              <a:buNone/>
            </a:pPr>
            <a:endParaRPr lang="en-US" sz="4800" dirty="0"/>
          </a:p>
          <a:p>
            <a:pPr marL="152400" indent="0" algn="ctr">
              <a:buNone/>
            </a:pPr>
            <a:r>
              <a:rPr lang="en-US" sz="4800" dirty="0" smtClean="0"/>
              <a:t>Backup slides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7982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9074"/>
            <a:ext cx="9144000" cy="486386"/>
          </a:xfrm>
        </p:spPr>
        <p:txBody>
          <a:bodyPr/>
          <a:lstStyle/>
          <a:p>
            <a:r>
              <a:rPr lang="en-US" sz="3200" dirty="0" smtClean="0"/>
              <a:t>Scaling: HEP-SCORE vs HS06 </a:t>
            </a:r>
            <a:r>
              <a:rPr lang="en-US" sz="2000" dirty="0" smtClean="0"/>
              <a:t>(and LHCb vs HS06)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1" y="797169"/>
            <a:ext cx="7678816" cy="3829538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8" name="Group 7"/>
          <p:cNvGrpSpPr/>
          <p:nvPr/>
        </p:nvGrpSpPr>
        <p:grpSpPr>
          <a:xfrm>
            <a:off x="7033842" y="3691823"/>
            <a:ext cx="1927274" cy="2358915"/>
            <a:chOff x="6924432" y="3558966"/>
            <a:chExt cx="1927274" cy="23589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C320CC0-0742-B341-A8B6-74B66F00EA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170"/>
            <a:stretch/>
          </p:blipFill>
          <p:spPr bwMode="auto">
            <a:xfrm>
              <a:off x="6924432" y="3558966"/>
              <a:ext cx="1927274" cy="235891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0024CB-0276-844E-82B2-CE2B0D253EFC}"/>
                </a:ext>
              </a:extLst>
            </p:cNvPr>
            <p:cNvSpPr/>
            <p:nvPr/>
          </p:nvSpPr>
          <p:spPr>
            <a:xfrm>
              <a:off x="6924432" y="3637749"/>
              <a:ext cx="192727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lvl="1" indent="0">
                <a:buNone/>
              </a:pPr>
              <a:r>
                <a:rPr lang="en-US" sz="1000" b="1" dirty="0">
                  <a:solidFill>
                    <a:srgbClr val="FF0000"/>
                  </a:solidFill>
                  <a:latin typeface="Helvetica Neue Light"/>
                  <a:ea typeface="ＭＳ Ｐゴシック" charset="0"/>
                </a:rPr>
                <a:t>LHCb Gen-Sim </a:t>
              </a:r>
              <a:r>
                <a:rPr lang="en-US" sz="1000" b="1" dirty="0" smtClean="0">
                  <a:solidFill>
                    <a:srgbClr val="FF0000"/>
                  </a:solidFill>
                  <a:latin typeface="Helvetica Neue Light"/>
                  <a:ea typeface="ＭＳ Ｐゴシック" charset="0"/>
                </a:rPr>
                <a:t>vs </a:t>
              </a:r>
              <a:r>
                <a:rPr lang="en-US" sz="1000" b="1" dirty="0">
                  <a:solidFill>
                    <a:srgbClr val="FF0000"/>
                  </a:solidFill>
                  <a:latin typeface="Helvetica Neue Light"/>
                  <a:ea typeface="ＭＳ Ｐゴシック" charset="0"/>
                </a:rPr>
                <a:t>HS06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30456" y="4850139"/>
            <a:ext cx="4155575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A. Valassi, WOSSL Workshop, July 2020</a:t>
            </a:r>
            <a:endParaRPr lang="en-US" dirty="0"/>
          </a:p>
          <a:p>
            <a:pPr lvl="1"/>
            <a:r>
              <a:rPr lang="en-GB" dirty="0">
                <a:solidFill>
                  <a:schemeClr val="dk1"/>
                </a:solidFill>
                <a:hlinkClick r:id="rId4"/>
              </a:rPr>
              <a:t>https://indico.in2p3.fr/event/21698</a:t>
            </a:r>
            <a:endParaRPr lang="en-GB" dirty="0">
              <a:solidFill>
                <a:schemeClr val="dk1"/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Plots from: D. Giordano, WLCG MB, May 2020</a:t>
            </a:r>
          </a:p>
          <a:p>
            <a:pPr lvl="1"/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indico.cern.ch/event/917098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666841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30253</TotalTime>
  <Words>973</Words>
  <Application>Microsoft Office PowerPoint</Application>
  <PresentationFormat>On-screen Show (4:3)</PresentationFormat>
  <Paragraphs>109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Arial Unicode MS</vt:lpstr>
      <vt:lpstr>Cambria Math</vt:lpstr>
      <vt:lpstr>Helvetica Neue Light</vt:lpstr>
      <vt:lpstr>Symbol</vt:lpstr>
      <vt:lpstr>CERN2015-AV-MasterLayout</vt:lpstr>
      <vt:lpstr>PowerPoint Presentation</vt:lpstr>
      <vt:lpstr>LHCb Grid workloads</vt:lpstr>
      <vt:lpstr>GEN-SIM workloads for HEP-SCORE</vt:lpstr>
      <vt:lpstr>GEN-SIM workloads for the future</vt:lpstr>
      <vt:lpstr>Reconstruction workloads</vt:lpstr>
      <vt:lpstr>Job scheduling and fast benchmarks</vt:lpstr>
      <vt:lpstr>Summary</vt:lpstr>
      <vt:lpstr>PowerPoint Presentation</vt:lpstr>
      <vt:lpstr>Scaling: HEP-SCORE vs HS06 (and LHCb vs HS06)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547</cp:revision>
  <dcterms:modified xsi:type="dcterms:W3CDTF">2021-02-03T13:32:15Z</dcterms:modified>
</cp:coreProperties>
</file>