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58" r:id="rId11"/>
    <p:sldId id="257" r:id="rId12"/>
    <p:sldId id="270" r:id="rId13"/>
    <p:sldId id="269" r:id="rId14"/>
    <p:sldId id="268" r:id="rId15"/>
    <p:sldId id="266" r:id="rId16"/>
    <p:sldId id="265" r:id="rId17"/>
    <p:sldId id="271" r:id="rId18"/>
    <p:sldId id="282" r:id="rId19"/>
    <p:sldId id="283" r:id="rId20"/>
    <p:sldId id="274" r:id="rId21"/>
    <p:sldId id="284" r:id="rId22"/>
    <p:sldId id="275" r:id="rId23"/>
    <p:sldId id="285" r:id="rId24"/>
    <p:sldId id="273" r:id="rId25"/>
    <p:sldId id="276" r:id="rId26"/>
    <p:sldId id="287" r:id="rId27"/>
    <p:sldId id="289" r:id="rId28"/>
    <p:sldId id="286" r:id="rId29"/>
    <p:sldId id="292" r:id="rId30"/>
    <p:sldId id="278" r:id="rId31"/>
    <p:sldId id="279" r:id="rId32"/>
    <p:sldId id="280" r:id="rId33"/>
    <p:sldId id="290" r:id="rId34"/>
    <p:sldId id="29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768C6-4F43-45D4-B362-B9895A2C5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1E1018-D7A1-46CB-96AD-BF4B8311F1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EE5D-8111-4EBB-9B79-540F066E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13EE5-90B8-41ED-AFF1-827C131D8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50F25-E5E0-4428-83DE-672FAC7B5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69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7BA19-8BBF-4D85-9E06-093026DC7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87F70C-7788-4C18-AD7F-CEAA85590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215AB-856E-4729-A729-438F04C2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F275D-7643-4C9D-9F2C-45AD024E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C80B0-A451-4FB3-9B47-2B63E48FF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94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B22186-77CD-451E-97C4-5BD378AD9E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95017-6B7D-4EDD-A2C5-19CF16B7F0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759C9-8223-40D5-82AD-D3155FB2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F3CE2-CED7-4B09-8A13-F31C9DF0A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35BB2-7094-4B14-925C-CB47D93D9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65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4DCE-45C2-4FDD-A352-11221E82F8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22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B102-24A6-4B05-84A8-0D0D47278D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96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95BE-BBFB-4BE1-BF61-BBE25B05CD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06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52F7E-C1CC-4E40-84DF-92B7E139EF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106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7AE6-40E8-4232-B54C-30DF2DCE79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569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7F7F-5720-424C-91EE-5967DB1611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974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C8B7-446E-4AFF-92B3-A651325F82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627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42B6-5DFA-4F55-8108-B81D68948B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2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D1BE3-DE46-40EF-82F7-7CBDC92DC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B609-C470-44FE-AC56-12C4C13EB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54FEB-19EF-4F02-8CF0-DEBA5C29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23760-586C-407E-99E5-228DEBEC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BD1A4-1196-49F9-A4EC-7F02B0E7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3764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6A01-A647-4632-A4E0-2A03EFA44E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947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241D-87C3-410D-8554-081F2733F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46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6A99-FD0E-4993-9F0D-AE795A6F7F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4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D1212-D219-4064-B1E0-560AFE515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ECFCB-462B-4C1D-914C-6A4C779BE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E84E8-4140-4488-ABEF-E537A89E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CC9B5-BBE8-4467-9AB2-55FDC74E0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87D6B-9D94-4E3E-AAD7-249E3196C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4966-F6B6-4B93-AAB3-44A6BF151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A443C-7AFA-419B-AB21-598567A933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7AA03-9375-4F60-8C8F-E5AAC44A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6554D-DE0D-4726-B211-1C562A68C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9A21E-A5B3-4076-B483-EC0437750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870AE-6764-43DD-B9BA-3D2A66797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16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48E1A-79A9-4B5F-A894-3190EDFA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E0414-FCB0-47F1-8C3F-5F31CFECF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0011A-24AD-4950-8AF0-672EF43A3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30259-BA4D-440B-B0D3-52A6E6DA9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19DF48-8AAD-42B2-8291-BCDC5F7EB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815D79-B322-427D-8A92-A4C914E32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8472F5-57B8-41A5-A6D7-0EF591F1F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2A2F38-7897-4EC9-94AE-DB6ABD5D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8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D9556-C98C-4A7E-88D9-AE46FC07B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F64373-8AB6-4290-A186-189804B2F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F99FE-D4C3-4182-B81F-106BC6ED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56188-B764-4976-B3EF-6E3315B6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90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A78B17-2BD7-4588-9AA9-FA3106D6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682FF-265A-48D8-968B-65A94BD0C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B6DF5-F0A1-49E0-90F8-BF0EA72ED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53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86DE6-2014-47DB-BC52-82CF828AD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2C6E6-4610-49EC-A6EF-722C401E5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A268D-4BEA-4723-8A73-EA72EF1C0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8E4BDD-F4F3-4577-BBB3-869E18645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C3283-9264-440D-B97C-BE91A9E9F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C245B-3399-4B7F-8BDF-9D0325DA8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6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9FCFA-1049-4D7F-8A06-1C484F66E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3EC2EA-C576-4093-BE6F-A718654C4A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F0332-E9E0-4669-A25A-34AC91AC7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55D71-FA5A-4E20-94DA-4EEABFAEC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9FC8E-195F-465C-894A-354620BF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30F70-E3CE-499F-92A1-4EE6EC76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75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54A845-DC39-4E3F-8C73-421FC2143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D1CD8-3210-4392-8472-29D260492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BF3AA-E5E3-4E68-A1E2-E083D50BE1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3755B-67C2-468D-B064-2BC7D4CA9A9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0563A-B909-42C8-AE53-34C0AC804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A2798-9EC2-4A11-AD7D-3F658A805C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EF545-5EE4-4688-A070-AC8E9D4FD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14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403D-FBF8-4051-A9F0-40CA5EB373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184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6392-495E-47EE-9185-CEACCD2D50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on electron lens impedance studies </a:t>
            </a:r>
            <a:br>
              <a:rPr lang="en-US" dirty="0"/>
            </a:br>
            <a:r>
              <a:rPr lang="en-US" dirty="0"/>
              <a:t>(without electrons)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E3DF8A-46CD-4E77-94C8-32867494AC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9501" y="3962765"/>
            <a:ext cx="9144000" cy="1655762"/>
          </a:xfrm>
        </p:spPr>
        <p:txBody>
          <a:bodyPr/>
          <a:lstStyle/>
          <a:p>
            <a:r>
              <a:rPr lang="en-CH" dirty="0"/>
              <a:t>B. Salvant, C. Zannini</a:t>
            </a:r>
            <a:endParaRPr lang="en-US" dirty="0"/>
          </a:p>
          <a:p>
            <a:r>
              <a:rPr lang="en-US" dirty="0"/>
              <a:t>Thanks to Antti Kolehmainen, Diego Perini (EN-MME) </a:t>
            </a:r>
            <a:br>
              <a:rPr lang="en-US" dirty="0"/>
            </a:br>
            <a:r>
              <a:rPr lang="en-US" dirty="0"/>
              <a:t>and Riccardo de Maria (BE-ABP)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996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E6EDC-CEC0-4378-BE2F-535BFD222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620"/>
          </a:xfrm>
        </p:spPr>
        <p:txBody>
          <a:bodyPr/>
          <a:lstStyle/>
          <a:p>
            <a:r>
              <a:rPr lang="en-US" dirty="0"/>
              <a:t>Longitudinal impedance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A0B267-2ACA-4BBC-8A1E-762EF00860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32356"/>
            <a:ext cx="6010275" cy="33528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B5D013-0561-4ACB-898A-5A5D92BBAF6D}"/>
              </a:ext>
            </a:extLst>
          </p:cNvPr>
          <p:cNvSpPr txBox="1"/>
          <p:nvPr/>
        </p:nvSpPr>
        <p:spPr>
          <a:xfrm>
            <a:off x="1776335" y="5870600"/>
            <a:ext cx="9000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First mode at 2.86 GHz (18 </a:t>
            </a:r>
            <a:r>
              <a:rPr lang="en-US" dirty="0" err="1"/>
              <a:t>kOhm</a:t>
            </a:r>
            <a:r>
              <a:rPr lang="en-US" dirty="0"/>
              <a:t> and Q=18,000 if copper coated, 2 </a:t>
            </a:r>
            <a:r>
              <a:rPr lang="en-US" dirty="0" err="1"/>
              <a:t>kOhm</a:t>
            </a:r>
            <a:r>
              <a:rPr lang="en-US" dirty="0"/>
              <a:t> and Q= 2800 if not)</a:t>
            </a:r>
          </a:p>
          <a:p>
            <a:r>
              <a:rPr lang="en-US" dirty="0"/>
              <a:t>- </a:t>
            </a:r>
            <a:r>
              <a:rPr lang="en-US" dirty="0" err="1"/>
              <a:t>Im</a:t>
            </a:r>
            <a:r>
              <a:rPr lang="en-US" dirty="0"/>
              <a:t>(Z/n)</a:t>
            </a:r>
            <a:r>
              <a:rPr lang="en-US" baseline="30000" dirty="0"/>
              <a:t>eff </a:t>
            </a:r>
            <a:r>
              <a:rPr lang="en-US" dirty="0"/>
              <a:t>~ </a:t>
            </a:r>
            <a:r>
              <a:rPr lang="en-GB" dirty="0"/>
              <a:t>0.02 </a:t>
            </a:r>
            <a:r>
              <a:rPr lang="en-GB" dirty="0" err="1"/>
              <a:t>mOhm</a:t>
            </a:r>
            <a:r>
              <a:rPr lang="en-GB" dirty="0"/>
              <a:t> for 1 Y chamber (to be compared to 90 </a:t>
            </a:r>
            <a:r>
              <a:rPr lang="en-GB" dirty="0" err="1"/>
              <a:t>mOhm</a:t>
            </a:r>
            <a:r>
              <a:rPr lang="en-GB" dirty="0"/>
              <a:t> for full LHC)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4B8F2B-9B19-4E32-8177-DB027FA051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4"/>
          <a:stretch/>
        </p:blipFill>
        <p:spPr>
          <a:xfrm>
            <a:off x="6067274" y="2417591"/>
            <a:ext cx="6153150" cy="25823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8A28DB-0306-4BC3-83B5-C29621F3BC29}"/>
              </a:ext>
            </a:extLst>
          </p:cNvPr>
          <p:cNvSpPr txBox="1"/>
          <p:nvPr/>
        </p:nvSpPr>
        <p:spPr>
          <a:xfrm>
            <a:off x="8543037" y="5066481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Frequency (GHz)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AE1BB0-FC07-4424-BF6C-566CAC8C733E}"/>
              </a:ext>
            </a:extLst>
          </p:cNvPr>
          <p:cNvSpPr txBox="1"/>
          <p:nvPr/>
        </p:nvSpPr>
        <p:spPr>
          <a:xfrm>
            <a:off x="2028968" y="1576825"/>
            <a:ext cx="212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CST Wakefield solver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FFDBC7-66B9-42D5-A274-449E005B609D}"/>
              </a:ext>
            </a:extLst>
          </p:cNvPr>
          <p:cNvSpPr txBox="1"/>
          <p:nvPr/>
        </p:nvSpPr>
        <p:spPr>
          <a:xfrm>
            <a:off x="8166245" y="2032356"/>
            <a:ext cx="2245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CST Eigenmode solver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036CE9-BCC2-45E4-ADE2-53982DB50C97}"/>
              </a:ext>
            </a:extLst>
          </p:cNvPr>
          <p:cNvSpPr txBox="1"/>
          <p:nvPr/>
        </p:nvSpPr>
        <p:spPr>
          <a:xfrm rot="16200000">
            <a:off x="5198639" y="3399624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 (</a:t>
            </a:r>
            <a:r>
              <a:rPr lang="en-US" dirty="0" err="1"/>
              <a:t>LinacOhm</a:t>
            </a:r>
            <a:r>
              <a:rPr lang="en-US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372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DD904-07D3-4568-AEF8-0210B8176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impedance (y </a:t>
            </a:r>
            <a:r>
              <a:rPr lang="en-US" dirty="0">
                <a:sym typeface="Wingdings" panose="05000000000000000000" pitchFamily="2" charset="2"/>
              </a:rPr>
              <a:t> horizontal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CBF608-3537-499B-BE89-F71F5E65FE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853"/>
          <a:stretch/>
        </p:blipFill>
        <p:spPr>
          <a:xfrm>
            <a:off x="202066" y="1821430"/>
            <a:ext cx="7019925" cy="277597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E20AE6-310B-4007-9EEE-F4E43D334E35}"/>
              </a:ext>
            </a:extLst>
          </p:cNvPr>
          <p:cNvSpPr txBox="1"/>
          <p:nvPr/>
        </p:nvSpPr>
        <p:spPr>
          <a:xfrm>
            <a:off x="2946400" y="5257800"/>
            <a:ext cx="5894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Beta ~280 m (from Riccardo)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err="1">
                <a:sym typeface="Wingdings" panose="05000000000000000000" pitchFamily="2" charset="2"/>
              </a:rPr>
              <a:t>Im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 err="1">
                <a:sym typeface="Wingdings" panose="05000000000000000000" pitchFamily="2" charset="2"/>
              </a:rPr>
              <a:t>Zx</a:t>
            </a:r>
            <a:r>
              <a:rPr lang="en-US" dirty="0">
                <a:sym typeface="Wingdings" panose="05000000000000000000" pitchFamily="2" charset="2"/>
              </a:rPr>
              <a:t>)= 1.5 Ohm per 5 mm = 300 Ohm/m for 1 Y chamber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491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A4677-928E-43B8-BAC4-3DA24857E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407" y="335331"/>
            <a:ext cx="10515600" cy="1325563"/>
          </a:xfrm>
        </p:spPr>
        <p:txBody>
          <a:bodyPr/>
          <a:lstStyle/>
          <a:p>
            <a:r>
              <a:rPr lang="en-US" dirty="0"/>
              <a:t>Transverse impedance (x</a:t>
            </a:r>
            <a:r>
              <a:rPr lang="en-US" dirty="0">
                <a:sym typeface="Wingdings" panose="05000000000000000000" pitchFamily="2" charset="2"/>
              </a:rPr>
              <a:t> vertical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A0144B-5922-46F2-A56C-5E8E4329C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710" y="1690687"/>
            <a:ext cx="5557015" cy="224447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748BB7-0B5F-42BD-AC15-F126B2C47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10" y="4170928"/>
            <a:ext cx="5557015" cy="22425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49919C-C5C9-4079-A682-FAAAD7C9F731}"/>
              </a:ext>
            </a:extLst>
          </p:cNvPr>
          <p:cNvSpPr txBox="1"/>
          <p:nvPr/>
        </p:nvSpPr>
        <p:spPr>
          <a:xfrm>
            <a:off x="7289800" y="1968500"/>
            <a:ext cx="4460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Beta ~280 m (from Riccardo)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err="1">
                <a:sym typeface="Wingdings" panose="05000000000000000000" pitchFamily="2" charset="2"/>
              </a:rPr>
              <a:t>Im</a:t>
            </a:r>
            <a:r>
              <a:rPr lang="en-US" dirty="0">
                <a:sym typeface="Wingdings" panose="05000000000000000000" pitchFamily="2" charset="2"/>
              </a:rPr>
              <a:t> (</a:t>
            </a:r>
            <a:r>
              <a:rPr lang="en-US" dirty="0" err="1">
                <a:sym typeface="Wingdings" panose="05000000000000000000" pitchFamily="2" charset="2"/>
              </a:rPr>
              <a:t>Zy</a:t>
            </a:r>
            <a:r>
              <a:rPr lang="en-US" dirty="0">
                <a:sym typeface="Wingdings" panose="05000000000000000000" pitchFamily="2" charset="2"/>
              </a:rPr>
              <a:t>)= 0.5 Ohm per 5 mm = 100 Ohm/m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for 1 Y chamber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BD58D9-2320-46E7-A525-E99B96AD3672}"/>
              </a:ext>
            </a:extLst>
          </p:cNvPr>
          <p:cNvSpPr txBox="1"/>
          <p:nvPr/>
        </p:nvSpPr>
        <p:spPr>
          <a:xfrm>
            <a:off x="6096000" y="5107547"/>
            <a:ext cx="5579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First mode at 1.82 GHz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4 </a:t>
            </a:r>
            <a:r>
              <a:rPr lang="en-US" dirty="0" err="1">
                <a:sym typeface="Wingdings" panose="05000000000000000000" pitchFamily="2" charset="2"/>
              </a:rPr>
              <a:t>kOhm</a:t>
            </a:r>
            <a:r>
              <a:rPr lang="en-US" dirty="0">
                <a:sym typeface="Wingdings" panose="05000000000000000000" pitchFamily="2" charset="2"/>
              </a:rPr>
              <a:t>/m and Q=19,000 for copper from </a:t>
            </a:r>
            <a:r>
              <a:rPr lang="en-US" dirty="0" err="1">
                <a:sym typeface="Wingdings" panose="05000000000000000000" pitchFamily="2" charset="2"/>
              </a:rPr>
              <a:t>eignemode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200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C131-3AE3-4343-8496-77E93EC8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shielding blade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1DF6AF-3500-4B68-9ADB-F9CDD084D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3162" y="2801144"/>
            <a:ext cx="7305675" cy="24003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941F53-F22F-4A94-986B-04548D431E0B}"/>
              </a:ext>
            </a:extLst>
          </p:cNvPr>
          <p:cNvSpPr txBox="1"/>
          <p:nvPr/>
        </p:nvSpPr>
        <p:spPr>
          <a:xfrm>
            <a:off x="2311400" y="6070600"/>
            <a:ext cx="4023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Not a trivial geometry to manufacture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01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85BA5-BF0C-49F9-A113-D4F035BCC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shielding blade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ED725E-7D46-4C0C-A7AF-CA0AC194D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762" y="1499208"/>
            <a:ext cx="8636995" cy="43513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9BE976-8FAB-4329-8CA5-74E5611B4E69}"/>
              </a:ext>
            </a:extLst>
          </p:cNvPr>
          <p:cNvSpPr txBox="1"/>
          <p:nvPr/>
        </p:nvSpPr>
        <p:spPr>
          <a:xfrm>
            <a:off x="1460500" y="5934670"/>
            <a:ext cx="61409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Mode at 2.86 GHz disappears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 significant beneficial impact on </a:t>
            </a:r>
            <a:r>
              <a:rPr lang="en-US" dirty="0" err="1">
                <a:sym typeface="Wingdings" panose="05000000000000000000" pitchFamily="2" charset="2"/>
              </a:rPr>
              <a:t>Im</a:t>
            </a:r>
            <a:r>
              <a:rPr lang="en-US" dirty="0">
                <a:sym typeface="Wingdings" panose="05000000000000000000" pitchFamily="2" charset="2"/>
              </a:rPr>
              <a:t>(Z/n)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Vertical mode gets worse (30 </a:t>
            </a:r>
            <a:r>
              <a:rPr lang="en-US" dirty="0" err="1">
                <a:sym typeface="Wingdings" panose="05000000000000000000" pitchFamily="2" charset="2"/>
              </a:rPr>
              <a:t>kOhm</a:t>
            </a:r>
            <a:r>
              <a:rPr lang="en-US" dirty="0">
                <a:sym typeface="Wingdings" panose="05000000000000000000" pitchFamily="2" charset="2"/>
              </a:rPr>
              <a:t>/m instead of 4 </a:t>
            </a:r>
            <a:r>
              <a:rPr lang="en-US" dirty="0" err="1">
                <a:sym typeface="Wingdings" panose="05000000000000000000" pitchFamily="2" charset="2"/>
              </a:rPr>
              <a:t>kOhm</a:t>
            </a:r>
            <a:r>
              <a:rPr lang="en-US" dirty="0">
                <a:sym typeface="Wingdings" panose="05000000000000000000" pitchFamily="2" charset="2"/>
              </a:rPr>
              <a:t>/m)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38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E4B92-0162-4B2B-8C87-3E8F70D18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for Y chamber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3B639-4127-42D1-AF8D-CD9502F90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model leads to very moderate impedance contribution.</a:t>
            </a:r>
          </a:p>
          <a:p>
            <a:r>
              <a:rPr lang="en-US" dirty="0"/>
              <a:t>One could reduce longitudinal impedance if it is an issue by adding a blade, but </a:t>
            </a:r>
          </a:p>
          <a:p>
            <a:pPr marL="457200" lvl="1" indent="0">
              <a:buNone/>
            </a:pPr>
            <a:r>
              <a:rPr lang="en-US" dirty="0"/>
              <a:t>(1) It is not clear that the shape is feasible</a:t>
            </a:r>
          </a:p>
          <a:p>
            <a:pPr marL="457200" lvl="1" indent="0">
              <a:buNone/>
            </a:pPr>
            <a:r>
              <a:rPr lang="en-US" dirty="0"/>
              <a:t>(2) The first vertical mode at 1.85 GHz increases from 4 to 30 </a:t>
            </a:r>
            <a:r>
              <a:rPr lang="en-US" dirty="0" err="1"/>
              <a:t>kOhm</a:t>
            </a:r>
            <a:r>
              <a:rPr lang="en-US" dirty="0"/>
              <a:t>/m in simulations.</a:t>
            </a:r>
          </a:p>
          <a:p>
            <a:r>
              <a:rPr lang="en-US" dirty="0"/>
              <a:t>The additional request of adding two bellows around the BGC needs to </a:t>
            </a:r>
            <a:r>
              <a:rPr lang="en-US"/>
              <a:t>be studied.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839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10188"/>
            <a:ext cx="9144000" cy="3786965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935760" y="5363924"/>
            <a:ext cx="4824536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Geometric impedance of the hollow electron lens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4625"/>
            <a:ext cx="8229600" cy="795209"/>
          </a:xfrm>
        </p:spPr>
        <p:txBody>
          <a:bodyPr/>
          <a:lstStyle/>
          <a:p>
            <a:r>
              <a:rPr lang="en-US" dirty="0"/>
              <a:t>Simulation model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15880" y="4283804"/>
            <a:ext cx="237626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 not yet finalized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2468" y="4721720"/>
            <a:ext cx="1031164" cy="3425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80460" y="4869161"/>
            <a:ext cx="116247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direction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015880" y="2348880"/>
            <a:ext cx="576064" cy="50405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99856" y="1979548"/>
            <a:ext cx="115212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Ychamber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56240" y="2066924"/>
            <a:ext cx="64807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BPM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7824192" y="2436256"/>
            <a:ext cx="576064" cy="50405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11824" y="5733256"/>
            <a:ext cx="38884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G-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≈ 2*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Ychamber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+ 2*BPM + CBGC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19280" y="5730135"/>
            <a:ext cx="2088232" cy="372454"/>
          </a:xfrm>
          <a:prstGeom prst="rect">
            <a:avLst/>
          </a:prstGeom>
          <a:solidFill>
            <a:srgbClr val="FF0000">
              <a:alpha val="30000"/>
            </a:srgbClr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50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/>
          <a:stretch/>
        </p:blipFill>
        <p:spPr>
          <a:xfrm>
            <a:off x="2136000" y="1616400"/>
            <a:ext cx="8003232" cy="33965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752184" y="2411596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08168" y="1564476"/>
            <a:ext cx="24482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Longitudinal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4691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/>
          <a:stretch/>
        </p:blipFill>
        <p:spPr>
          <a:xfrm>
            <a:off x="2135560" y="1616596"/>
            <a:ext cx="8003232" cy="33965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71564" y="5373216"/>
            <a:ext cx="784887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Wake is not decayed. Impedance spectrum gives information about the frequency of the impedance resonances. First resonance expected at about 350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Four significant impedance resonances are expected below 1 GHz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2184" y="2411596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08168" y="1564476"/>
            <a:ext cx="24482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Longitudinal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775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76"/>
          <a:stretch/>
        </p:blipFill>
        <p:spPr>
          <a:xfrm>
            <a:off x="5706320" y="1844824"/>
            <a:ext cx="4566145" cy="2594972"/>
          </a:xfrm>
        </p:spPr>
      </p:pic>
      <p:sp>
        <p:nvSpPr>
          <p:cNvPr id="17" name="TextBox 16"/>
          <p:cNvSpPr txBox="1"/>
          <p:nvPr/>
        </p:nvSpPr>
        <p:spPr>
          <a:xfrm>
            <a:off x="2171564" y="6167046"/>
            <a:ext cx="784887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Very good agreement between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eigenmode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wakefield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solver for the frequencies of the impedance resonances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r="42171"/>
          <a:stretch/>
        </p:blipFill>
        <p:spPr>
          <a:xfrm>
            <a:off x="1817887" y="1842140"/>
            <a:ext cx="3456384" cy="259497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007768" y="1475492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Longitudinal impedance magnitude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608" y="2339588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60096" y="2339588"/>
            <a:ext cx="237626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/>
              </a:rPr>
              <a:t>Eigenmode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simulations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6320" y="4386369"/>
            <a:ext cx="456614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prstClr val="black"/>
                </a:solidFill>
                <a:latin typeface="Calibri"/>
              </a:rPr>
              <a:t>Frequency / GHz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5640" y="1844825"/>
            <a:ext cx="24186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Calibri"/>
              </a:rPr>
              <a:t>Wake impedance / Ohm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48129" y="1844825"/>
            <a:ext cx="24186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Calibri"/>
              </a:rPr>
              <a:t>Wake impedance / LINAC Ohm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 r="27163"/>
          <a:stretch/>
        </p:blipFill>
        <p:spPr>
          <a:xfrm>
            <a:off x="6600057" y="4638960"/>
            <a:ext cx="2862211" cy="149100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222380" y="5179010"/>
            <a:ext cx="817836" cy="276999"/>
          </a:xfrm>
          <a:prstGeom prst="rect">
            <a:avLst/>
          </a:prstGeom>
          <a:solidFill>
            <a:srgbClr val="20F844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Q- factors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65BE024-470D-415E-A0AE-9BB7211BE509}"/>
              </a:ext>
            </a:extLst>
          </p:cNvPr>
          <p:cNvSpPr/>
          <p:nvPr/>
        </p:nvSpPr>
        <p:spPr>
          <a:xfrm>
            <a:off x="3002491" y="2060849"/>
            <a:ext cx="72008" cy="254038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069ED6-5F39-4E38-9EC6-538655AB3D45}"/>
              </a:ext>
            </a:extLst>
          </p:cNvPr>
          <p:cNvSpPr/>
          <p:nvPr/>
        </p:nvSpPr>
        <p:spPr>
          <a:xfrm>
            <a:off x="3646964" y="2060849"/>
            <a:ext cx="72008" cy="2540387"/>
          </a:xfrm>
          <a:prstGeom prst="rect">
            <a:avLst/>
          </a:prstGeom>
          <a:solidFill>
            <a:srgbClr val="53D2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87ADE8D-3A58-460E-BF17-0ADAC0E07575}"/>
              </a:ext>
            </a:extLst>
          </p:cNvPr>
          <p:cNvSpPr/>
          <p:nvPr/>
        </p:nvSpPr>
        <p:spPr>
          <a:xfrm>
            <a:off x="4198125" y="2060849"/>
            <a:ext cx="72008" cy="254038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E228C4D-5784-439D-9942-202A8064D513}"/>
              </a:ext>
            </a:extLst>
          </p:cNvPr>
          <p:cNvSpPr/>
          <p:nvPr/>
        </p:nvSpPr>
        <p:spPr>
          <a:xfrm>
            <a:off x="4693305" y="2040742"/>
            <a:ext cx="72008" cy="2540387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9A3AA85-95DC-4FCD-92CA-E7E8A0172266}"/>
              </a:ext>
            </a:extLst>
          </p:cNvPr>
          <p:cNvSpPr/>
          <p:nvPr/>
        </p:nvSpPr>
        <p:spPr>
          <a:xfrm>
            <a:off x="6386715" y="2052709"/>
            <a:ext cx="72008" cy="254038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DA1646E-8F68-4775-82B1-9F92E4DBF195}"/>
              </a:ext>
            </a:extLst>
          </p:cNvPr>
          <p:cNvSpPr/>
          <p:nvPr/>
        </p:nvSpPr>
        <p:spPr>
          <a:xfrm>
            <a:off x="7799001" y="2052709"/>
            <a:ext cx="72008" cy="2540387"/>
          </a:xfrm>
          <a:prstGeom prst="rect">
            <a:avLst/>
          </a:prstGeom>
          <a:solidFill>
            <a:srgbClr val="53D2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B12DF94-D9AC-4B70-BE83-C6A3033B0A89}"/>
              </a:ext>
            </a:extLst>
          </p:cNvPr>
          <p:cNvSpPr/>
          <p:nvPr/>
        </p:nvSpPr>
        <p:spPr>
          <a:xfrm>
            <a:off x="9048185" y="2045729"/>
            <a:ext cx="72008" cy="254038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34C50D1-DCE6-4C03-905F-3C1CB31E6250}"/>
              </a:ext>
            </a:extLst>
          </p:cNvPr>
          <p:cNvSpPr/>
          <p:nvPr/>
        </p:nvSpPr>
        <p:spPr>
          <a:xfrm>
            <a:off x="10136679" y="2032602"/>
            <a:ext cx="72008" cy="2540387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958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9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9CC32-719D-45E6-BF46-48C6C4BB9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B1EDB-DDB6-4611-B056-33829483A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Hollow electron lens for halo control for HL-LHC</a:t>
            </a:r>
          </a:p>
          <a:p>
            <a:r>
              <a:rPr lang="en-US" dirty="0"/>
              <a:t>Design discussed since a long time with EN-MME</a:t>
            </a:r>
          </a:p>
          <a:p>
            <a:r>
              <a:rPr lang="en-US" dirty="0"/>
              <a:t>Work in particular in 2017 by a 2-week HSSIP stagiaire Chloe Rakotoalivony in 2017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180C44-5242-41CA-8A76-C42EDA91D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557" y="3982615"/>
            <a:ext cx="4030436" cy="21943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CAD401-1A6B-41B2-A581-FE37A53D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664" y="3982615"/>
            <a:ext cx="3602326" cy="219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31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10852"/>
            <a:ext cx="8229600" cy="3890356"/>
          </a:xfrm>
        </p:spPr>
      </p:pic>
      <p:sp>
        <p:nvSpPr>
          <p:cNvPr id="9" name="TextBox 8"/>
          <p:cNvSpPr txBox="1"/>
          <p:nvPr/>
        </p:nvSpPr>
        <p:spPr>
          <a:xfrm>
            <a:off x="1981200" y="5373216"/>
            <a:ext cx="822960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Wake is not decayed. Impedance spectrum gives information about the frequency of the impedance resonances. First detuning resonance expected at about 350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First driving resonance expected at about 540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064" y="2204864"/>
            <a:ext cx="23042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Transverse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31704" y="2060848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3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r="42736"/>
          <a:stretch/>
        </p:blipFill>
        <p:spPr>
          <a:xfrm>
            <a:off x="1703512" y="1824938"/>
            <a:ext cx="3456384" cy="297221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51"/>
          <a:stretch/>
        </p:blipFill>
        <p:spPr>
          <a:xfrm>
            <a:off x="5771964" y="1842140"/>
            <a:ext cx="4574004" cy="2594972"/>
          </a:xfrm>
        </p:spPr>
      </p:pic>
      <p:sp>
        <p:nvSpPr>
          <p:cNvPr id="17" name="TextBox 16"/>
          <p:cNvSpPr txBox="1"/>
          <p:nvPr/>
        </p:nvSpPr>
        <p:spPr>
          <a:xfrm>
            <a:off x="2171564" y="5157193"/>
            <a:ext cx="784887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Very good agreement between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eigenmode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wakefield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solver for the frequencies of the impedance resonances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7768" y="1475492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prstClr val="black"/>
                </a:solidFill>
                <a:latin typeface="Calibri"/>
              </a:rPr>
              <a:t>Horizontal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imp</a:t>
            </a:r>
            <a:r>
              <a:rPr lang="en-CH" dirty="0" err="1">
                <a:solidFill>
                  <a:prstClr val="black"/>
                </a:solidFill>
                <a:latin typeface="Calibri"/>
              </a:rPr>
              <a:t>edance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magnitude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608" y="2339588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60096" y="2699628"/>
            <a:ext cx="237626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/>
              </a:rPr>
              <a:t>Eigenmode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simulations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24192" y="4437113"/>
            <a:ext cx="108012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prstClr val="black"/>
                </a:solidFill>
                <a:latin typeface="Calibri"/>
              </a:rPr>
              <a:t>Frequency / GHz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34677" y="1844825"/>
            <a:ext cx="24186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Calibri"/>
              </a:rPr>
              <a:t>Wake impedance [Ohm/m]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48129" y="1844825"/>
            <a:ext cx="24186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Calibri"/>
              </a:rPr>
              <a:t>Wake impedance [LINAC Ohm/m]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Content Placeholder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49" t="7453" b="77739"/>
          <a:stretch/>
        </p:blipFill>
        <p:spPr>
          <a:xfrm>
            <a:off x="2315871" y="2935539"/>
            <a:ext cx="1090464" cy="576064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984288" y="2040742"/>
            <a:ext cx="72008" cy="2540387"/>
          </a:xfrm>
          <a:prstGeom prst="rect">
            <a:avLst/>
          </a:prstGeom>
          <a:solidFill>
            <a:srgbClr val="20F84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43416" y="1896726"/>
            <a:ext cx="72008" cy="2540387"/>
          </a:xfrm>
          <a:prstGeom prst="rect">
            <a:avLst/>
          </a:prstGeom>
          <a:solidFill>
            <a:srgbClr val="20F84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42240" y="2060849"/>
            <a:ext cx="72008" cy="254038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15852" y="1916833"/>
            <a:ext cx="72008" cy="254038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63204" y="2060849"/>
            <a:ext cx="72008" cy="2540387"/>
          </a:xfrm>
          <a:prstGeom prst="rect">
            <a:avLst/>
          </a:prstGeom>
          <a:solidFill>
            <a:srgbClr val="53D2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19252" y="1916833"/>
            <a:ext cx="72008" cy="2540387"/>
          </a:xfrm>
          <a:prstGeom prst="rect">
            <a:avLst/>
          </a:prstGeom>
          <a:solidFill>
            <a:srgbClr val="53D2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28184" y="2060849"/>
            <a:ext cx="72008" cy="254038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647016" y="1916833"/>
            <a:ext cx="72008" cy="254038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38504" y="2040742"/>
            <a:ext cx="72008" cy="25403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143388" y="1896726"/>
            <a:ext cx="72008" cy="25403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11824" y="2040742"/>
            <a:ext cx="72008" cy="2540387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200456" y="1896726"/>
            <a:ext cx="72008" cy="2540387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885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/>
          <a:stretch/>
        </p:blipFill>
        <p:spPr>
          <a:xfrm>
            <a:off x="2207568" y="1482860"/>
            <a:ext cx="8003232" cy="3890356"/>
          </a:xfrm>
        </p:spPr>
      </p:pic>
      <p:sp>
        <p:nvSpPr>
          <p:cNvPr id="8" name="TextBox 7"/>
          <p:cNvSpPr txBox="1"/>
          <p:nvPr/>
        </p:nvSpPr>
        <p:spPr>
          <a:xfrm>
            <a:off x="5447928" y="2204864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Horizontal detuning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927649" y="1955960"/>
            <a:ext cx="2922687" cy="2841193"/>
            <a:chOff x="1043608" y="1842140"/>
            <a:chExt cx="2922687" cy="2841193"/>
          </a:xfrm>
        </p:grpSpPr>
        <p:pic>
          <p:nvPicPr>
            <p:cNvPr id="14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06"/>
            <a:stretch/>
          </p:blipFill>
          <p:spPr>
            <a:xfrm>
              <a:off x="1043608" y="1842140"/>
              <a:ext cx="2376264" cy="259497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170076" y="2755956"/>
              <a:ext cx="792088" cy="4001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Calibri"/>
                </a:rPr>
                <a:t>Eigenmode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simulations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35696" y="4437112"/>
              <a:ext cx="108012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Frequency / GHz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47664" y="1844824"/>
              <a:ext cx="241863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Wake impedance [LINAC Ohm/m]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691680" y="2091045"/>
              <a:ext cx="288032" cy="213428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85736" y="2086799"/>
              <a:ext cx="288032" cy="213428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096000" y="2699628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171564" y="5373216"/>
            <a:ext cx="784887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Wake is not decayed. Impedance spectrum gives information about the frequency of the impedance resonances. First resonance expected at about 350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Four significant impedance resonances are expected below 1 GHz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797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Content Placeholder 3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84784"/>
            <a:ext cx="8229600" cy="3800578"/>
          </a:xfrm>
        </p:spPr>
      </p:pic>
      <p:sp>
        <p:nvSpPr>
          <p:cNvPr id="8" name="TextBox 7"/>
          <p:cNvSpPr txBox="1"/>
          <p:nvPr/>
        </p:nvSpPr>
        <p:spPr>
          <a:xfrm>
            <a:off x="7680176" y="1475492"/>
            <a:ext cx="29523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Horizontal driving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V="1">
            <a:off x="2696256" y="2790220"/>
            <a:ext cx="843460" cy="81192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99656" y="2420888"/>
            <a:ext cx="108012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  <a:latin typeface="Calibri"/>
              </a:rPr>
              <a:t>≈ 3 k</a:t>
            </a:r>
            <a:r>
              <a:rPr lang="el-GR" dirty="0">
                <a:solidFill>
                  <a:prstClr val="white"/>
                </a:solidFill>
                <a:latin typeface="Calibri"/>
              </a:rPr>
              <a:t>Ω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/m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223793" y="1955960"/>
            <a:ext cx="2922687" cy="2841193"/>
            <a:chOff x="1043608" y="1842140"/>
            <a:chExt cx="2922687" cy="2841193"/>
          </a:xfrm>
        </p:grpSpPr>
        <p:pic>
          <p:nvPicPr>
            <p:cNvPr id="30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06"/>
            <a:stretch/>
          </p:blipFill>
          <p:spPr>
            <a:xfrm>
              <a:off x="1043608" y="1842140"/>
              <a:ext cx="2376264" cy="2594972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806055" y="2755956"/>
              <a:ext cx="792088" cy="4001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Calibri"/>
                </a:rPr>
                <a:t>Eigenmode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simulations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35696" y="4437112"/>
              <a:ext cx="108012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Frequency / GHz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47664" y="1844824"/>
              <a:ext cx="241863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Wake impedance [LINAC Ohm/m]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68063" y="2086799"/>
              <a:ext cx="288032" cy="2134289"/>
            </a:xfrm>
            <a:prstGeom prst="rect">
              <a:avLst/>
            </a:prstGeom>
            <a:solidFill>
              <a:srgbClr val="20F84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032104" y="4355812"/>
            <a:ext cx="17281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Wakefield solver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171564" y="5373216"/>
            <a:ext cx="784887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Wake is not decayed. Impedance spectrum gives information about the frequency of the impedance resonances. First resonance expected at about 350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Four significant impedance resonances are expected below 1 GHz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467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44824"/>
            <a:ext cx="8229600" cy="3396580"/>
          </a:xfrm>
        </p:spPr>
      </p:pic>
      <p:sp>
        <p:nvSpPr>
          <p:cNvPr id="8" name="TextBox 7"/>
          <p:cNvSpPr txBox="1"/>
          <p:nvPr/>
        </p:nvSpPr>
        <p:spPr>
          <a:xfrm>
            <a:off x="6639304" y="1800349"/>
            <a:ext cx="26642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Vertical driving impedance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171564" y="5373216"/>
            <a:ext cx="784887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Wake is not decayed. Impedance spectrum gives information about the frequency of the impedance resonances. First resonance expected at about 350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MHz.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Four significant impedance resonances are expected below 1 GHz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99656" y="2165201"/>
            <a:ext cx="95060" cy="2827869"/>
          </a:xfrm>
          <a:prstGeom prst="rect">
            <a:avLst/>
          </a:prstGeom>
          <a:solidFill>
            <a:srgbClr val="20F84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7808" y="2132857"/>
            <a:ext cx="151700" cy="288032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69120" y="2132858"/>
            <a:ext cx="151700" cy="2828418"/>
          </a:xfrm>
          <a:prstGeom prst="rect">
            <a:avLst/>
          </a:prstGeom>
          <a:solidFill>
            <a:srgbClr val="53D2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28276" y="2155908"/>
            <a:ext cx="151700" cy="280831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68664" y="2157517"/>
            <a:ext cx="185288" cy="2827869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713764" y="2165201"/>
            <a:ext cx="182436" cy="2827869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E2C6EB-74A6-4B01-9BE3-E26B4E8FC13B}"/>
              </a:ext>
            </a:extLst>
          </p:cNvPr>
          <p:cNvSpPr txBox="1"/>
          <p:nvPr/>
        </p:nvSpPr>
        <p:spPr>
          <a:xfrm>
            <a:off x="4415809" y="1877934"/>
            <a:ext cx="202099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Calibri"/>
              </a:rPr>
              <a:t>Wake impedance [LINAC Ohm/m]</a:t>
            </a:r>
            <a:endParaRPr lang="en-GB" sz="1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02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57308715-9CE7-492C-BFFE-FE36005DD7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" r="4190" b="-2"/>
          <a:stretch/>
        </p:blipFill>
        <p:spPr>
          <a:xfrm>
            <a:off x="4078711" y="120330"/>
            <a:ext cx="8084610" cy="6572382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CB46EC-7F45-4365-BC08-12194B8E7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000">
                <a:solidFill>
                  <a:srgbClr val="FFFFFF"/>
                </a:solidFill>
              </a:rPr>
              <a:t>Effect on HL-LHC stability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CBF2C4-1B47-4FB7-BB55-15F99409CD7F}"/>
              </a:ext>
            </a:extLst>
          </p:cNvPr>
          <p:cNvSpPr txBox="1"/>
          <p:nvPr/>
        </p:nvSpPr>
        <p:spPr>
          <a:xfrm>
            <a:off x="9265615" y="3659009"/>
            <a:ext cx="232975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Courtesy of N. </a:t>
            </a:r>
            <a:r>
              <a:rPr lang="en-CH" dirty="0" err="1"/>
              <a:t>Mounet</a:t>
            </a:r>
            <a:endParaRPr lang="en-CH" dirty="0"/>
          </a:p>
        </p:txBody>
      </p:sp>
      <p:sp>
        <p:nvSpPr>
          <p:cNvPr id="21" name="Content Placeholder 8">
            <a:extLst>
              <a:ext uri="{FF2B5EF4-FFF2-40B4-BE49-F238E27FC236}">
                <a16:creationId xmlns:a16="http://schemas.microsoft.com/office/drawing/2014/main" id="{422CFE9B-3807-44A0-B4E9-83A504241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922" y="743803"/>
            <a:ext cx="2808844" cy="13823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CH" sz="2000" dirty="0">
                <a:solidFill>
                  <a:srgbClr val="FFFFFF"/>
                </a:solidFill>
              </a:rPr>
              <a:t>Large</a:t>
            </a:r>
            <a:r>
              <a:rPr lang="en-US" sz="2000" dirty="0">
                <a:solidFill>
                  <a:srgbClr val="FFFFFF"/>
                </a:solidFill>
              </a:rPr>
              <a:t> margin on the shunt impedance of the three main HOMs</a:t>
            </a:r>
          </a:p>
        </p:txBody>
      </p:sp>
    </p:spTree>
    <p:extLst>
      <p:ext uri="{BB962C8B-B14F-4D97-AF65-F5344CB8AC3E}">
        <p14:creationId xmlns:p14="http://schemas.microsoft.com/office/powerpoint/2010/main" val="3205069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1A4B7B3D-D1A2-4950-ACF6-BA47ECDF57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r="5496" b="-2"/>
          <a:stretch/>
        </p:blipFill>
        <p:spPr>
          <a:xfrm>
            <a:off x="4078800" y="118800"/>
            <a:ext cx="7956269" cy="6572382"/>
          </a:xfrm>
          <a:prstGeom prst="rect">
            <a:avLst/>
          </a:prstGeom>
        </p:spPr>
      </p:pic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CB46EC-7F45-4365-BC08-12194B8E7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000">
                <a:solidFill>
                  <a:srgbClr val="FFFFFF"/>
                </a:solidFill>
              </a:rPr>
              <a:t>Effect on HL-LHC stability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16E1D43-E208-4B4F-B3AE-EAE711ADA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922" y="743803"/>
            <a:ext cx="2808844" cy="13823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CH" sz="2000" dirty="0">
                <a:solidFill>
                  <a:srgbClr val="FFFFFF"/>
                </a:solidFill>
              </a:rPr>
              <a:t>Large</a:t>
            </a:r>
            <a:r>
              <a:rPr lang="en-US" sz="2000" dirty="0">
                <a:solidFill>
                  <a:srgbClr val="FFFFFF"/>
                </a:solidFill>
              </a:rPr>
              <a:t> margin on the shunt impedance of the three main HOMs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E465E2-D024-49F4-9503-530A8F5C825F}"/>
              </a:ext>
            </a:extLst>
          </p:cNvPr>
          <p:cNvSpPr txBox="1"/>
          <p:nvPr/>
        </p:nvSpPr>
        <p:spPr>
          <a:xfrm>
            <a:off x="9265615" y="3659009"/>
            <a:ext cx="232975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Courtesy of N. </a:t>
            </a:r>
            <a:r>
              <a:rPr lang="en-CH" dirty="0" err="1"/>
              <a:t>Mounet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3556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Summary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 preliminary beam coupling impedance model of the electron lens including the effect of BPM and Y chamber has been built</a:t>
            </a:r>
          </a:p>
          <a:p>
            <a:endParaRPr lang="en-US" dirty="0"/>
          </a:p>
          <a:p>
            <a:r>
              <a:rPr lang="en-US" dirty="0"/>
              <a:t>The results are not final </a:t>
            </a:r>
          </a:p>
          <a:p>
            <a:pPr lvl="1"/>
            <a:r>
              <a:rPr lang="en-US" dirty="0"/>
              <a:t>Design not yet finalized: </a:t>
            </a:r>
          </a:p>
          <a:p>
            <a:pPr lvl="2"/>
            <a:r>
              <a:rPr lang="en-US" dirty="0"/>
              <a:t>BGC not integrated in the CATIA model</a:t>
            </a:r>
          </a:p>
          <a:p>
            <a:pPr lvl="2"/>
            <a:r>
              <a:rPr lang="en-US" dirty="0"/>
              <a:t>BPM terminations not integrated in the CATIA model</a:t>
            </a:r>
          </a:p>
        </p:txBody>
      </p:sp>
    </p:spTree>
    <p:extLst>
      <p:ext uri="{BB962C8B-B14F-4D97-AF65-F5344CB8AC3E}">
        <p14:creationId xmlns:p14="http://schemas.microsoft.com/office/powerpoint/2010/main" val="2506816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1DF2D-47FD-49C9-B522-16CE4C371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846" y="2689771"/>
            <a:ext cx="10972800" cy="1143000"/>
          </a:xfrm>
        </p:spPr>
        <p:txBody>
          <a:bodyPr/>
          <a:lstStyle/>
          <a:p>
            <a:r>
              <a:rPr lang="en-CH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516541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9816" y="1619508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First detuning mode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856" y="1988841"/>
            <a:ext cx="8229600" cy="3411181"/>
          </a:xfrm>
        </p:spPr>
      </p:pic>
    </p:spTree>
    <p:extLst>
      <p:ext uri="{BB962C8B-B14F-4D97-AF65-F5344CB8AC3E}">
        <p14:creationId xmlns:p14="http://schemas.microsoft.com/office/powerpoint/2010/main" val="393805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8ABAE-B347-411D-B580-FFB7796B8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 (August 2020)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19BBF3-AB29-4C88-B8A7-F4A0DF80FE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313" y="1690688"/>
            <a:ext cx="11469373" cy="410051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A4D98B-53BC-4396-B6FE-DE2980DBC071}"/>
              </a:ext>
            </a:extLst>
          </p:cNvPr>
          <p:cNvSpPr txBox="1"/>
          <p:nvPr/>
        </p:nvSpPr>
        <p:spPr>
          <a:xfrm>
            <a:off x="8507186" y="6123543"/>
            <a:ext cx="3200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Provided by Antti from EN-MME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867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9816" y="1619508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Second detuning mode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88841"/>
            <a:ext cx="8229600" cy="3411181"/>
          </a:xfrm>
        </p:spPr>
      </p:pic>
    </p:spTree>
    <p:extLst>
      <p:ext uri="{BB962C8B-B14F-4D97-AF65-F5344CB8AC3E}">
        <p14:creationId xmlns:p14="http://schemas.microsoft.com/office/powerpoint/2010/main" val="30331078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9816" y="1619508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First driving mode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765176" y="116632"/>
            <a:ext cx="8651304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Beam position monitor impedance simulations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88841"/>
            <a:ext cx="8229600" cy="3411181"/>
          </a:xfrm>
        </p:spPr>
      </p:pic>
    </p:spTree>
    <p:extLst>
      <p:ext uri="{BB962C8B-B14F-4D97-AF65-F5344CB8AC3E}">
        <p14:creationId xmlns:p14="http://schemas.microsoft.com/office/powerpoint/2010/main" val="529278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CF881-1A3D-4C63-9DEF-1BBEEEAD9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Single bunch stability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667DCFD6-2076-45D1-BE86-3C126DDF9F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886382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CF881-1A3D-4C63-9DEF-1BBEEEAD9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Single bunch stability</a:t>
            </a:r>
          </a:p>
        </p:txBody>
      </p:sp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6647B930-84B5-4FB4-9D0B-51A44AD28F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42836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FE524-C116-442A-BE18-FA13E939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DDD989-136D-4505-95F4-2D848BC09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4279" y="1993951"/>
            <a:ext cx="6115050" cy="4248150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BE171DC-1560-411E-AD50-047EABC42EAE}"/>
              </a:ext>
            </a:extLst>
          </p:cNvPr>
          <p:cNvSpPr/>
          <p:nvPr/>
        </p:nvSpPr>
        <p:spPr>
          <a:xfrm>
            <a:off x="6526635" y="3570051"/>
            <a:ext cx="679508" cy="10311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002A2-D0F9-4B1D-AE38-3ADF0DE243A3}"/>
              </a:ext>
            </a:extLst>
          </p:cNvPr>
          <p:cNvSpPr txBox="1"/>
          <p:nvPr/>
        </p:nvSpPr>
        <p:spPr>
          <a:xfrm>
            <a:off x="738231" y="2390862"/>
            <a:ext cx="2923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Bellow should be shielded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254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FE524-C116-442A-BE18-FA13E939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DDD989-136D-4505-95F4-2D848BC09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4279" y="1993951"/>
            <a:ext cx="6115050" cy="4248150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BE171DC-1560-411E-AD50-047EABC42EAE}"/>
              </a:ext>
            </a:extLst>
          </p:cNvPr>
          <p:cNvSpPr/>
          <p:nvPr/>
        </p:nvSpPr>
        <p:spPr>
          <a:xfrm>
            <a:off x="7021585" y="3602460"/>
            <a:ext cx="587230" cy="10311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002A2-D0F9-4B1D-AE38-3ADF0DE243A3}"/>
              </a:ext>
            </a:extLst>
          </p:cNvPr>
          <p:cNvSpPr txBox="1"/>
          <p:nvPr/>
        </p:nvSpPr>
        <p:spPr>
          <a:xfrm>
            <a:off x="738231" y="2390862"/>
            <a:ext cx="2923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Bellow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Pump should be shielded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673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FE524-C116-442A-BE18-FA13E939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DDD989-136D-4505-95F4-2D848BC09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4279" y="1993951"/>
            <a:ext cx="6115050" cy="4248150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BE171DC-1560-411E-AD50-047EABC42EAE}"/>
              </a:ext>
            </a:extLst>
          </p:cNvPr>
          <p:cNvSpPr/>
          <p:nvPr/>
        </p:nvSpPr>
        <p:spPr>
          <a:xfrm>
            <a:off x="8414156" y="2390862"/>
            <a:ext cx="1996581" cy="15016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002A2-D0F9-4B1D-AE38-3ADF0DE243A3}"/>
              </a:ext>
            </a:extLst>
          </p:cNvPr>
          <p:cNvSpPr txBox="1"/>
          <p:nvPr/>
        </p:nvSpPr>
        <p:spPr>
          <a:xfrm>
            <a:off x="738231" y="2390862"/>
            <a:ext cx="31471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Bellow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Pump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Non-standard BPM (studied)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408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FE524-C116-442A-BE18-FA13E939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DDD989-136D-4505-95F4-2D848BC09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4279" y="1993951"/>
            <a:ext cx="6115050" cy="4248150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BE171DC-1560-411E-AD50-047EABC42EAE}"/>
              </a:ext>
            </a:extLst>
          </p:cNvPr>
          <p:cNvSpPr/>
          <p:nvPr/>
        </p:nvSpPr>
        <p:spPr>
          <a:xfrm>
            <a:off x="7189363" y="2759978"/>
            <a:ext cx="1996581" cy="15016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002A2-D0F9-4B1D-AE38-3ADF0DE243A3}"/>
              </a:ext>
            </a:extLst>
          </p:cNvPr>
          <p:cNvSpPr txBox="1"/>
          <p:nvPr/>
        </p:nvSpPr>
        <p:spPr>
          <a:xfrm>
            <a:off x="738231" y="2390862"/>
            <a:ext cx="39029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Bellow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Pump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Non-standard BPM (studied)</a:t>
            </a:r>
          </a:p>
          <a:p>
            <a:pPr marL="285750" indent="-285750">
              <a:buFontTx/>
              <a:buChar char="-"/>
            </a:pPr>
            <a:r>
              <a:rPr lang="en-US" dirty="0"/>
              <a:t>Y chamber volume could be reduced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143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8EC83FBC-8723-4E71-BDBD-B93CD173E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05" y="2351712"/>
            <a:ext cx="6906348" cy="24691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EFE524-C116-442A-BE18-FA13E939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BE171DC-1560-411E-AD50-047EABC42EAE}"/>
              </a:ext>
            </a:extLst>
          </p:cNvPr>
          <p:cNvSpPr/>
          <p:nvPr/>
        </p:nvSpPr>
        <p:spPr>
          <a:xfrm>
            <a:off x="8221210" y="3112316"/>
            <a:ext cx="679509" cy="7298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7002A2-D0F9-4B1D-AE38-3ADF0DE243A3}"/>
              </a:ext>
            </a:extLst>
          </p:cNvPr>
          <p:cNvSpPr txBox="1"/>
          <p:nvPr/>
        </p:nvSpPr>
        <p:spPr>
          <a:xfrm>
            <a:off x="738231" y="2390862"/>
            <a:ext cx="413837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Bellow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Pump should be shielded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Non-standard BPM (studied)</a:t>
            </a:r>
          </a:p>
          <a:p>
            <a:pPr marL="285750" indent="-285750">
              <a:buFontTx/>
              <a:buChar char="-"/>
            </a:pPr>
            <a:r>
              <a:rPr lang="en-US" dirty="0"/>
              <a:t>Y chamber volume could be reduced</a:t>
            </a:r>
          </a:p>
          <a:p>
            <a:pPr marL="285750" indent="-285750">
              <a:buFontTx/>
              <a:buChar char="-"/>
            </a:pPr>
            <a:r>
              <a:rPr lang="en-US" dirty="0"/>
              <a:t>BGC design ongoing and not available</a:t>
            </a:r>
          </a:p>
          <a:p>
            <a:pPr marL="285750" indent="-285750">
              <a:buFontTx/>
              <a:buChar char="-"/>
            </a:pPr>
            <a:r>
              <a:rPr lang="en-US" dirty="0"/>
              <a:t>Coatings? ID60 should impose copper </a:t>
            </a:r>
            <a:br>
              <a:rPr lang="en-US" dirty="0"/>
            </a:br>
            <a:r>
              <a:rPr lang="en-US" dirty="0"/>
              <a:t>coating in plain tubes.</a:t>
            </a:r>
          </a:p>
          <a:p>
            <a:pPr marL="285750" indent="-285750">
              <a:buFontTx/>
              <a:buChar char="-"/>
            </a:pPr>
            <a:r>
              <a:rPr lang="en-US" dirty="0"/>
              <a:t>New request to have 2 bellows around </a:t>
            </a:r>
            <a:br>
              <a:rPr lang="en-US" dirty="0"/>
            </a:br>
            <a:r>
              <a:rPr lang="en-US" dirty="0"/>
              <a:t>the BGC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E450A-5FD3-4A9D-88A9-57407B6E608A}"/>
              </a:ext>
            </a:extLst>
          </p:cNvPr>
          <p:cNvSpPr txBox="1"/>
          <p:nvPr/>
        </p:nvSpPr>
        <p:spPr>
          <a:xfrm>
            <a:off x="1727200" y="5880100"/>
            <a:ext cx="3424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Under discussion with EN-MME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43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61468-46C3-490E-B6A6-A66856BA4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chamber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B26A6E-B6EF-4031-B7C2-EEA46797D5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4344" y="2091776"/>
            <a:ext cx="3952875" cy="31623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B8A995-C99A-440D-B011-A7B5AD1BD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218" y="2343150"/>
            <a:ext cx="3067050" cy="2171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563CE2-6CFA-414F-8B74-91C71378118B}"/>
              </a:ext>
            </a:extLst>
          </p:cNvPr>
          <p:cNvSpPr txBox="1"/>
          <p:nvPr/>
        </p:nvSpPr>
        <p:spPr>
          <a:xfrm>
            <a:off x="1387929" y="5812971"/>
            <a:ext cx="9516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EN-MME followed the guideline we provided to minimize the volume around the incoming pipes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We could theoretically do a bit better</a:t>
            </a:r>
            <a:r>
              <a:rPr lang="en-GB" dirty="0">
                <a:sym typeface="Wingdings" panose="05000000000000000000" pitchFamily="2" charset="2"/>
              </a:rPr>
              <a:t>, by adding a blade as in the other LHC Y chambers.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ym typeface="Wingdings" panose="05000000000000000000" pitchFamily="2" charset="2"/>
              </a:rPr>
              <a:t>Nevetherless</a:t>
            </a:r>
            <a:r>
              <a:rPr lang="en-GB" dirty="0">
                <a:sym typeface="Wingdings" panose="05000000000000000000" pitchFamily="2" charset="2"/>
              </a:rPr>
              <a:t>, contrary to the other Y chambers, not a simple symmetric merge of two pipes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0759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2066</TotalTime>
  <Words>1007</Words>
  <Application>Microsoft Office PowerPoint</Application>
  <PresentationFormat>Widescreen</PresentationFormat>
  <Paragraphs>140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Wingdings</vt:lpstr>
      <vt:lpstr>Office Theme</vt:lpstr>
      <vt:lpstr>1_Office Theme</vt:lpstr>
      <vt:lpstr>Update on electron lens impedance studies  (without electrons)</vt:lpstr>
      <vt:lpstr>Context</vt:lpstr>
      <vt:lpstr>New design (August 2020)</vt:lpstr>
      <vt:lpstr>Comments</vt:lpstr>
      <vt:lpstr>Comments</vt:lpstr>
      <vt:lpstr>Comments</vt:lpstr>
      <vt:lpstr>Comments</vt:lpstr>
      <vt:lpstr>Comments</vt:lpstr>
      <vt:lpstr>Y chamber</vt:lpstr>
      <vt:lpstr>Longitudinal impedance </vt:lpstr>
      <vt:lpstr>Transverse impedance (y  horizontal)</vt:lpstr>
      <vt:lpstr>Transverse impedance (x vertical)</vt:lpstr>
      <vt:lpstr>Adding a shielding blade</vt:lpstr>
      <vt:lpstr>Impact of shielding blade</vt:lpstr>
      <vt:lpstr>Conclusions for Y chamber</vt:lpstr>
      <vt:lpstr>Simulation model</vt:lpstr>
      <vt:lpstr>Beam position monitor impedance simulations</vt:lpstr>
      <vt:lpstr>Beam position monitor impedance simulations</vt:lpstr>
      <vt:lpstr>Beam position monitor impedance simulations</vt:lpstr>
      <vt:lpstr>Beam position monitor impedance simulations</vt:lpstr>
      <vt:lpstr>Beam position monitor impedance simulations</vt:lpstr>
      <vt:lpstr>Beam position monitor impedance simulations</vt:lpstr>
      <vt:lpstr>Beam position monitor impedance simulations</vt:lpstr>
      <vt:lpstr>Beam position monitor impedance simulations</vt:lpstr>
      <vt:lpstr>Effect on HL-LHC stability</vt:lpstr>
      <vt:lpstr>Effect on HL-LHC stability</vt:lpstr>
      <vt:lpstr>Summary</vt:lpstr>
      <vt:lpstr>Appendix</vt:lpstr>
      <vt:lpstr>Beam position monitor impedance simulations</vt:lpstr>
      <vt:lpstr>Beam position monitor impedance simulations</vt:lpstr>
      <vt:lpstr>Beam position monitor impedance simulations</vt:lpstr>
      <vt:lpstr>Single bunch stability</vt:lpstr>
      <vt:lpstr>Single bunch stability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97</cp:revision>
  <dcterms:created xsi:type="dcterms:W3CDTF">2020-09-23T08:36:41Z</dcterms:created>
  <dcterms:modified xsi:type="dcterms:W3CDTF">2021-02-23T07:10:26Z</dcterms:modified>
</cp:coreProperties>
</file>