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9" r:id="rId2"/>
    <p:sldId id="303" r:id="rId3"/>
    <p:sldId id="305" r:id="rId4"/>
    <p:sldId id="306" r:id="rId5"/>
    <p:sldId id="322" r:id="rId6"/>
    <p:sldId id="307" r:id="rId7"/>
    <p:sldId id="308" r:id="rId8"/>
    <p:sldId id="309" r:id="rId9"/>
    <p:sldId id="310" r:id="rId10"/>
    <p:sldId id="311" r:id="rId11"/>
    <p:sldId id="312" r:id="rId12"/>
    <p:sldId id="320" r:id="rId13"/>
    <p:sldId id="313" r:id="rId14"/>
    <p:sldId id="314" r:id="rId15"/>
    <p:sldId id="315" r:id="rId16"/>
    <p:sldId id="316" r:id="rId17"/>
    <p:sldId id="317" r:id="rId18"/>
    <p:sldId id="318" r:id="rId19"/>
    <p:sldId id="319" r:id="rId20"/>
    <p:sldId id="321" r:id="rId21"/>
    <p:sldId id="323" r:id="rId22"/>
    <p:sldId id="281" r:id="rId23"/>
    <p:sldId id="28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58"/>
    <p:restoredTop sz="94686"/>
  </p:normalViewPr>
  <p:slideViewPr>
    <p:cSldViewPr snapToObjects="1">
      <p:cViewPr varScale="1">
        <p:scale>
          <a:sx n="93" d="100"/>
          <a:sy n="93" d="100"/>
        </p:scale>
        <p:origin x="564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22-Feb-21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22-Feb-21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=""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=""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22-Feb-21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=""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=""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=""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22-Feb-21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22-Feb-21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=""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=""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22-Feb-21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=""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=""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=""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=""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22-Feb-21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=""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=""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=""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22-Feb-21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=""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=""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=""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22-Feb-21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=""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=""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=""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=""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=""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=""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22-Feb-21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=""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=""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22-Feb-21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=""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22-Feb-21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22-Feb-21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22-Feb-21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=""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22-Feb-21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=""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=""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=""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=""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=""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22-Feb-21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=""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=""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=""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=""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22-Feb-21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=""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=""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=""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=""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22-Feb-21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=""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=""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=""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22-Feb-21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=""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=""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=""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22-Feb-21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=""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=""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=""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22-Feb-21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=""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22-Feb-21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=""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artplusmarketing.com/the-complete-guide-to-measuring-lostness-c890cc71fe05" TargetMode="External"/><Relationship Id="rId2" Type="http://schemas.openxmlformats.org/officeDocument/2006/relationships/hyperlink" Target="https://www.loop11.com/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demo-users-portal.web.cern.ch/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Usability study for the new account portal.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 smtClean="0"/>
              <a:t>Maria FAVA  IT-CDA-IC</a:t>
            </a:r>
            <a:endParaRPr lang="en-US" sz="1800" dirty="0"/>
          </a:p>
          <a:p>
            <a:pPr algn="l"/>
            <a:r>
              <a:rPr lang="en-US" sz="1800" dirty="0" smtClean="0"/>
              <a:t>22.02.2021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Loop11: </a:t>
            </a:r>
            <a:r>
              <a:rPr lang="en-US" dirty="0" err="1" smtClean="0"/>
              <a:t>Lostness</a:t>
            </a:r>
            <a:r>
              <a:rPr lang="en-US" dirty="0" smtClean="0"/>
              <a:t> Results Overview.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927" b="893"/>
          <a:stretch/>
        </p:blipFill>
        <p:spPr>
          <a:xfrm>
            <a:off x="1447799" y="914400"/>
            <a:ext cx="8153401" cy="5286375"/>
          </a:xfrm>
        </p:spPr>
      </p:pic>
    </p:spTree>
    <p:extLst>
      <p:ext uri="{BB962C8B-B14F-4D97-AF65-F5344CB8AC3E}">
        <p14:creationId xmlns:p14="http://schemas.microsoft.com/office/powerpoint/2010/main" val="414391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2305D3D-D632-6548-A543-1A5E420CE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 and Usability based alterations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DAA406D-49D5-F344-9660-B3DBDE908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62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Task: Change your CERN Password.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1439335"/>
            <a:ext cx="4281258" cy="3056465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838200"/>
            <a:ext cx="3886670" cy="26235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3461702"/>
            <a:ext cx="3886670" cy="2688279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4648200" y="2967567"/>
            <a:ext cx="1676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72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Task: </a:t>
            </a:r>
            <a:r>
              <a:rPr lang="en-US" dirty="0"/>
              <a:t>Configure multifactor authentication.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578" y="999923"/>
            <a:ext cx="5616575" cy="1590877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535128"/>
            <a:ext cx="4495800" cy="34956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590800"/>
            <a:ext cx="5789528" cy="3333750"/>
          </a:xfrm>
          <a:prstGeom prst="rect">
            <a:avLst/>
          </a:prstGeom>
        </p:spPr>
      </p:pic>
      <p:cxnSp>
        <p:nvCxnSpPr>
          <p:cNvPr id="8" name="Straight Arrow Connector 7"/>
          <p:cNvCxnSpPr>
            <a:stCxn id="6" idx="3"/>
          </p:cNvCxnSpPr>
          <p:nvPr/>
        </p:nvCxnSpPr>
        <p:spPr>
          <a:xfrm flipV="1">
            <a:off x="5257800" y="4282933"/>
            <a:ext cx="76200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505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Task: </a:t>
            </a:r>
            <a:r>
              <a:rPr lang="en-US" dirty="0"/>
              <a:t>Switch to using an external email instead of your CERN email.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752600"/>
            <a:ext cx="5181600" cy="2438400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475" y="1752600"/>
            <a:ext cx="5959224" cy="2645965"/>
          </a:xfrm>
          <a:prstGeom prst="rect">
            <a:avLst/>
          </a:prstGeom>
        </p:spPr>
      </p:pic>
      <p:cxnSp>
        <p:nvCxnSpPr>
          <p:cNvPr id="6" name="Straight Arrow Connector 5"/>
          <p:cNvCxnSpPr>
            <a:stCxn id="5" idx="3"/>
          </p:cNvCxnSpPr>
          <p:nvPr/>
        </p:nvCxnSpPr>
        <p:spPr>
          <a:xfrm>
            <a:off x="5257800" y="2971800"/>
            <a:ext cx="762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800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Task: </a:t>
            </a:r>
            <a:r>
              <a:rPr lang="en-US" dirty="0"/>
              <a:t>Set up an email Alias.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" r="2108"/>
          <a:stretch/>
        </p:blipFill>
        <p:spPr>
          <a:xfrm>
            <a:off x="0" y="1171574"/>
            <a:ext cx="5029902" cy="1343025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51" y="3171825"/>
            <a:ext cx="4648200" cy="168145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425" y="1062567"/>
            <a:ext cx="6081948" cy="1828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559" y="3276600"/>
            <a:ext cx="4325937" cy="2213902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5106102" y="2819400"/>
            <a:ext cx="68509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049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Task: </a:t>
            </a:r>
            <a:r>
              <a:rPr lang="en-US" dirty="0"/>
              <a:t>Create a new Service login.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4" y="1388149"/>
            <a:ext cx="5350081" cy="363748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0513" y="1388149"/>
            <a:ext cx="5105400" cy="3775802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5638800" y="3206893"/>
            <a:ext cx="838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874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Task: </a:t>
            </a:r>
            <a:r>
              <a:rPr lang="en-US" dirty="0"/>
              <a:t>Navigate to the edit page of your newly created Service login.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638300"/>
            <a:ext cx="5459412" cy="2438400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244" y="1600200"/>
            <a:ext cx="6076797" cy="2590800"/>
          </a:xfrm>
          <a:prstGeom prst="rect">
            <a:avLst/>
          </a:prstGeom>
        </p:spPr>
      </p:pic>
      <p:cxnSp>
        <p:nvCxnSpPr>
          <p:cNvPr id="6" name="Straight Arrow Connector 5"/>
          <p:cNvCxnSpPr>
            <a:endCxn id="3" idx="1"/>
          </p:cNvCxnSpPr>
          <p:nvPr/>
        </p:nvCxnSpPr>
        <p:spPr>
          <a:xfrm>
            <a:off x="5715000" y="2895600"/>
            <a:ext cx="2002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642" y="4437512"/>
            <a:ext cx="2514600" cy="1699823"/>
          </a:xfrm>
          <a:prstGeom prst="rect">
            <a:avLst/>
          </a:prstGeom>
        </p:spPr>
      </p:pic>
      <p:cxnSp>
        <p:nvCxnSpPr>
          <p:cNvPr id="10" name="Elbow Connector 9"/>
          <p:cNvCxnSpPr/>
          <p:nvPr/>
        </p:nvCxnSpPr>
        <p:spPr>
          <a:xfrm>
            <a:off x="6781800" y="3352800"/>
            <a:ext cx="2057400" cy="19812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087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Task: </a:t>
            </a:r>
            <a:r>
              <a:rPr lang="en-US" dirty="0"/>
              <a:t>View the groups in which you are a member.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46"/>
          <a:stretch/>
        </p:blipFill>
        <p:spPr>
          <a:xfrm>
            <a:off x="228600" y="1828800"/>
            <a:ext cx="4597400" cy="1875255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9108" y="1295400"/>
            <a:ext cx="6379692" cy="4074462"/>
          </a:xfrm>
          <a:prstGeom prst="rect">
            <a:avLst/>
          </a:prstGeom>
        </p:spPr>
      </p:pic>
      <p:cxnSp>
        <p:nvCxnSpPr>
          <p:cNvPr id="9" name="Straight Arrow Connector 8"/>
          <p:cNvCxnSpPr>
            <a:stCxn id="4" idx="3"/>
          </p:cNvCxnSpPr>
          <p:nvPr/>
        </p:nvCxnSpPr>
        <p:spPr>
          <a:xfrm flipV="1">
            <a:off x="4826000" y="2766427"/>
            <a:ext cx="50800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310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Task: </a:t>
            </a:r>
            <a:r>
              <a:rPr lang="en-US" dirty="0"/>
              <a:t>Create a static or dynamic </a:t>
            </a:r>
            <a:r>
              <a:rPr lang="en-US" dirty="0" smtClean="0"/>
              <a:t>group.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1371601"/>
            <a:ext cx="4853064" cy="3352800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002" y="1439335"/>
            <a:ext cx="6399252" cy="4047065"/>
          </a:xfrm>
          <a:prstGeom prst="rect">
            <a:avLst/>
          </a:prstGeom>
        </p:spPr>
      </p:pic>
      <p:cxnSp>
        <p:nvCxnSpPr>
          <p:cNvPr id="5" name="Straight Arrow Connector 4"/>
          <p:cNvCxnSpPr>
            <a:stCxn id="9" idx="3"/>
          </p:cNvCxnSpPr>
          <p:nvPr/>
        </p:nvCxnSpPr>
        <p:spPr>
          <a:xfrm flipV="1">
            <a:off x="5081665" y="3048000"/>
            <a:ext cx="40473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590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222" y="1560810"/>
            <a:ext cx="11142791" cy="1944390"/>
          </a:xfrm>
        </p:spPr>
        <p:txBody>
          <a:bodyPr/>
          <a:lstStyle/>
          <a:p>
            <a:pPr marL="0" lvl="1" indent="0">
              <a:buNone/>
            </a:pPr>
            <a:r>
              <a:rPr lang="en-US" dirty="0" smtClean="0"/>
              <a:t>In </a:t>
            </a:r>
            <a:r>
              <a:rPr lang="en-US" smtClean="0"/>
              <a:t>the </a:t>
            </a:r>
            <a:r>
              <a:rPr lang="en-US" smtClean="0"/>
              <a:t>process </a:t>
            </a:r>
            <a:r>
              <a:rPr lang="en-US" dirty="0" smtClean="0"/>
              <a:t>of improving the new account portal provided by the IT-CDA-IC team, a usability study was launched at the end of 2020.</a:t>
            </a:r>
          </a:p>
          <a:p>
            <a:pPr marL="0" lvl="1" indent="0">
              <a:buNone/>
            </a:pPr>
            <a:r>
              <a:rPr lang="en-US" dirty="0" smtClean="0"/>
              <a:t>For the purpose of that study, a series of tasks was handed over to 10 CERN employees who consequently contributed to the project with their feedback regarding their experience with the application.</a:t>
            </a:r>
          </a:p>
          <a:p>
            <a:pPr marL="0" lvl="1" indent="0">
              <a:buNone/>
            </a:pPr>
            <a:r>
              <a:rPr lang="en-US" dirty="0" smtClean="0"/>
              <a:t>In the following slides, we shall present the tools used for the study along with the material which we were able to gather upon completion and finally the actions taken.</a:t>
            </a:r>
          </a:p>
          <a:p>
            <a:pPr marL="0" lvl="1" indent="0">
              <a:buNone/>
            </a:pPr>
            <a:r>
              <a:rPr lang="en-US" dirty="0" smtClean="0"/>
              <a:t> </a:t>
            </a:r>
          </a:p>
          <a:p>
            <a:pPr marL="0" lvl="1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04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="" xmlns:a16="http://schemas.microsoft.com/office/drawing/2014/main" id="{97F283B3-893E-E844-A539-D34BA0CC00FE}"/>
              </a:ext>
            </a:extLst>
          </p:cNvPr>
          <p:cNvSpPr txBox="1">
            <a:spLocks/>
          </p:cNvSpPr>
          <p:nvPr/>
        </p:nvSpPr>
        <p:spPr>
          <a:xfrm>
            <a:off x="622172" y="2362200"/>
            <a:ext cx="11142791" cy="220342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US" dirty="0" smtClean="0"/>
              <a:t>Overall, the participants showed positive response towards their experience while performing the given tasks.</a:t>
            </a:r>
          </a:p>
          <a:p>
            <a:pPr marL="0" lvl="1" indent="0">
              <a:buNone/>
            </a:pPr>
            <a:r>
              <a:rPr lang="en-US" dirty="0" smtClean="0"/>
              <a:t>The majority of them faced similar difficulties and a strong need for </a:t>
            </a:r>
            <a:r>
              <a:rPr lang="en-US" dirty="0"/>
              <a:t>further explanations and </a:t>
            </a:r>
            <a:r>
              <a:rPr lang="en-US" dirty="0" smtClean="0"/>
              <a:t>guidance</a:t>
            </a:r>
            <a:r>
              <a:rPr lang="en-US" dirty="0"/>
              <a:t> </a:t>
            </a:r>
            <a:r>
              <a:rPr lang="en-US" dirty="0" smtClean="0"/>
              <a:t>was observed.</a:t>
            </a:r>
          </a:p>
          <a:p>
            <a:pPr marL="0" lvl="1" indent="0">
              <a:buNone/>
            </a:pPr>
            <a:r>
              <a:rPr lang="en-US" dirty="0" smtClean="0"/>
              <a:t>By adding tooltips, further input guidance, direct navigation paths </a:t>
            </a:r>
            <a:r>
              <a:rPr lang="en-US" dirty="0" err="1" smtClean="0"/>
              <a:t>etc</a:t>
            </a:r>
            <a:r>
              <a:rPr lang="en-US" dirty="0" smtClean="0"/>
              <a:t>, we aimed to improve the user experience and we are continuously refining the design and functionality of the application in order to accommodate its users. </a:t>
            </a:r>
          </a:p>
          <a:p>
            <a:pPr marL="0" lvl="1" indent="0">
              <a:buNone/>
            </a:pP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50316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="" xmlns:a16="http://schemas.microsoft.com/office/drawing/2014/main" id="{97F283B3-893E-E844-A539-D34BA0CC00FE}"/>
              </a:ext>
            </a:extLst>
          </p:cNvPr>
          <p:cNvSpPr txBox="1">
            <a:spLocks/>
          </p:cNvSpPr>
          <p:nvPr/>
        </p:nvSpPr>
        <p:spPr>
          <a:xfrm>
            <a:off x="622172" y="2362200"/>
            <a:ext cx="11142791" cy="220342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nl-NL" b="0" dirty="0" smtClean="0"/>
              <a:t>Loop11 tool: </a:t>
            </a:r>
            <a:r>
              <a:rPr lang="nl-NL" b="0" dirty="0" smtClean="0">
                <a:hlinkClick r:id="rId2"/>
              </a:rPr>
              <a:t>https</a:t>
            </a:r>
            <a:r>
              <a:rPr lang="nl-NL" b="0" dirty="0">
                <a:hlinkClick r:id="rId2"/>
              </a:rPr>
              <a:t>://</a:t>
            </a:r>
            <a:r>
              <a:rPr lang="nl-NL" b="0" dirty="0" smtClean="0">
                <a:hlinkClick r:id="rId2"/>
              </a:rPr>
              <a:t>www.loop11.com</a:t>
            </a:r>
            <a:endParaRPr lang="nl-NL" b="0" dirty="0" smtClean="0"/>
          </a:p>
          <a:p>
            <a:pPr marL="457200" indent="-457200">
              <a:buFont typeface="+mj-lt"/>
              <a:buAutoNum type="arabicPeriod"/>
            </a:pPr>
            <a:r>
              <a:rPr lang="nl-NL" b="0" dirty="0"/>
              <a:t>Lostness guide: </a:t>
            </a:r>
            <a:r>
              <a:rPr lang="nl-NL" b="0" dirty="0">
                <a:hlinkClick r:id="rId3"/>
              </a:rPr>
              <a:t>https://artplusmarketing.com/the-complete-guide-to-measuring-lostness-c890cc71fe05</a:t>
            </a:r>
            <a:endParaRPr lang="nl-NL" b="0" dirty="0"/>
          </a:p>
          <a:p>
            <a:pPr marL="457200" indent="-457200">
              <a:buFont typeface="+mj-lt"/>
              <a:buAutoNum type="arabicPeriod"/>
            </a:pPr>
            <a:r>
              <a:rPr lang="nl-NL" b="0" dirty="0"/>
              <a:t>Users portal demo </a:t>
            </a:r>
            <a:r>
              <a:rPr lang="nl-NL" b="0" dirty="0" smtClean="0"/>
              <a:t>application: </a:t>
            </a:r>
            <a:r>
              <a:rPr lang="nl-NL" b="0" dirty="0" smtClean="0">
                <a:hlinkClick r:id="rId4"/>
              </a:rPr>
              <a:t>https</a:t>
            </a:r>
            <a:r>
              <a:rPr lang="nl-NL" b="0" dirty="0">
                <a:hlinkClick r:id="rId4"/>
              </a:rPr>
              <a:t>://</a:t>
            </a:r>
            <a:r>
              <a:rPr lang="nl-NL" b="0" dirty="0" smtClean="0">
                <a:hlinkClick r:id="rId4"/>
              </a:rPr>
              <a:t>demo-users-portal.web.cern.ch</a:t>
            </a:r>
            <a:endParaRPr lang="nl-NL" b="0" dirty="0" smtClean="0"/>
          </a:p>
          <a:p>
            <a:pPr marL="457200" indent="-457200">
              <a:buFont typeface="+mj-lt"/>
              <a:buAutoNum type="arabicPeriod"/>
            </a:pPr>
            <a:endParaRPr lang="nl-NL" b="0" dirty="0"/>
          </a:p>
          <a:p>
            <a:r>
              <a:rPr lang="nl-NL" dirty="0"/>
              <a:t/>
            </a:r>
            <a:br>
              <a:rPr lang="nl-NL" dirty="0"/>
            </a:b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84020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2305D3D-D632-6548-A543-1A5E420CE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DAA406D-49D5-F344-9660-B3DBDE908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91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222" y="1560810"/>
            <a:ext cx="11142791" cy="4077990"/>
          </a:xfrm>
        </p:spPr>
        <p:txBody>
          <a:bodyPr/>
          <a:lstStyle/>
          <a:p>
            <a:pPr marL="0" lvl="1" indent="0">
              <a:buNone/>
            </a:pPr>
            <a:r>
              <a:rPr lang="en-US" dirty="0" smtClean="0"/>
              <a:t>In order to organize a remote usage observation, allowing the users to complete the requested actions on the portal in their desired timeframe, the tool </a:t>
            </a:r>
            <a:r>
              <a:rPr lang="en-US" b="1" dirty="0" smtClean="0"/>
              <a:t>loop11</a:t>
            </a:r>
            <a:r>
              <a:rPr lang="en-US" dirty="0" smtClean="0"/>
              <a:t> was used.</a:t>
            </a:r>
          </a:p>
          <a:p>
            <a:pPr marL="0" lvl="1" indent="0">
              <a:buNone/>
            </a:pPr>
            <a:r>
              <a:rPr lang="en-US" dirty="0" smtClean="0"/>
              <a:t>Through this tool, we constructed the scenarios through which the users would be able to exploit the application as much as possible.</a:t>
            </a:r>
          </a:p>
          <a:p>
            <a:pPr marL="0" lvl="1" indent="0">
              <a:buNone/>
            </a:pPr>
            <a:r>
              <a:rPr lang="en-US" dirty="0" smtClean="0"/>
              <a:t>To initiate the test, each subject was required to grant access to their screen, microphone and camera, since verbal input was also taken into account besides written comments throughout the tasks.</a:t>
            </a:r>
          </a:p>
          <a:p>
            <a:pPr marL="0" lvl="1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Setup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92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Loop11: Project format.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896" b="-1"/>
          <a:stretch/>
        </p:blipFill>
        <p:spPr>
          <a:xfrm>
            <a:off x="381000" y="990600"/>
            <a:ext cx="11403013" cy="5257800"/>
          </a:xfrm>
        </p:spPr>
      </p:pic>
    </p:spTree>
    <p:extLst>
      <p:ext uri="{BB962C8B-B14F-4D97-AF65-F5344CB8AC3E}">
        <p14:creationId xmlns:p14="http://schemas.microsoft.com/office/powerpoint/2010/main" val="185479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Loop11: Defining the tasks.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" b="1019"/>
          <a:stretch/>
        </p:blipFill>
        <p:spPr>
          <a:xfrm>
            <a:off x="1752599" y="1447801"/>
            <a:ext cx="8229601" cy="4648200"/>
          </a:xfrm>
        </p:spPr>
      </p:pic>
    </p:spTree>
    <p:extLst>
      <p:ext uri="{BB962C8B-B14F-4D97-AF65-F5344CB8AC3E}">
        <p14:creationId xmlns:p14="http://schemas.microsoft.com/office/powerpoint/2010/main" val="219274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Loop11: Users’ videos.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77" b="4477"/>
          <a:stretch>
            <a:fillRect/>
          </a:stretch>
        </p:blipFill>
        <p:spPr>
          <a:xfrm>
            <a:off x="342899" y="1018656"/>
            <a:ext cx="11376025" cy="4905375"/>
          </a:xfrm>
        </p:spPr>
      </p:pic>
      <p:sp>
        <p:nvSpPr>
          <p:cNvPr id="7" name="Content Placeholder 1"/>
          <p:cNvSpPr txBox="1">
            <a:spLocks/>
          </p:cNvSpPr>
          <p:nvPr/>
        </p:nvSpPr>
        <p:spPr>
          <a:xfrm>
            <a:off x="304800" y="5943600"/>
            <a:ext cx="11376024" cy="23653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0" dirty="0" smtClean="0"/>
              <a:t>User video example used from Loop11 tutorial for CERN users’ privacy purposes. </a:t>
            </a:r>
            <a:endParaRPr lang="en-US" sz="1100" b="0" dirty="0"/>
          </a:p>
        </p:txBody>
      </p:sp>
    </p:spTree>
    <p:extLst>
      <p:ext uri="{BB962C8B-B14F-4D97-AF65-F5344CB8AC3E}">
        <p14:creationId xmlns:p14="http://schemas.microsoft.com/office/powerpoint/2010/main" val="320609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Loop11: Participants overview.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" r="666"/>
          <a:stretch/>
        </p:blipFill>
        <p:spPr>
          <a:xfrm>
            <a:off x="369889" y="1219200"/>
            <a:ext cx="11288712" cy="4760913"/>
          </a:xfrm>
        </p:spPr>
      </p:pic>
    </p:spTree>
    <p:extLst>
      <p:ext uri="{BB962C8B-B14F-4D97-AF65-F5344CB8AC3E}">
        <p14:creationId xmlns:p14="http://schemas.microsoft.com/office/powerpoint/2010/main" val="404826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Loop11: Result report.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" t="1248" b="1619"/>
          <a:stretch/>
        </p:blipFill>
        <p:spPr>
          <a:xfrm>
            <a:off x="1447800" y="1143001"/>
            <a:ext cx="8153401" cy="4572000"/>
          </a:xfrm>
        </p:spPr>
      </p:pic>
      <p:sp>
        <p:nvSpPr>
          <p:cNvPr id="7" name="Content Placeholder 1"/>
          <p:cNvSpPr txBox="1">
            <a:spLocks/>
          </p:cNvSpPr>
          <p:nvPr/>
        </p:nvSpPr>
        <p:spPr>
          <a:xfrm>
            <a:off x="304800" y="5943600"/>
            <a:ext cx="11376024" cy="23653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0" dirty="0" smtClean="0"/>
              <a:t>Result report example used from Loop11 tutorial. </a:t>
            </a:r>
            <a:endParaRPr lang="en-US" sz="1100" b="0" dirty="0"/>
          </a:p>
        </p:txBody>
      </p:sp>
    </p:spTree>
    <p:extLst>
      <p:ext uri="{BB962C8B-B14F-4D97-AF65-F5344CB8AC3E}">
        <p14:creationId xmlns:p14="http://schemas.microsoft.com/office/powerpoint/2010/main" val="41749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Loop11: </a:t>
            </a:r>
            <a:r>
              <a:rPr lang="en-US" dirty="0" err="1" smtClean="0"/>
              <a:t>Lostness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8" t="4" r="5712" b="9088"/>
          <a:stretch/>
        </p:blipFill>
        <p:spPr>
          <a:xfrm>
            <a:off x="4343399" y="1439335"/>
            <a:ext cx="2438401" cy="762000"/>
          </a:xfrm>
        </p:spPr>
      </p:pic>
      <p:sp>
        <p:nvSpPr>
          <p:cNvPr id="8" name="Content Placeholder 1">
            <a:extLst>
              <a:ext uri="{FF2B5EF4-FFF2-40B4-BE49-F238E27FC236}">
                <a16:creationId xmlns="" xmlns:a16="http://schemas.microsoft.com/office/drawing/2014/main" id="{97F283B3-893E-E844-A539-D34BA0CC00FE}"/>
              </a:ext>
            </a:extLst>
          </p:cNvPr>
          <p:cNvSpPr txBox="1">
            <a:spLocks/>
          </p:cNvSpPr>
          <p:nvPr/>
        </p:nvSpPr>
        <p:spPr>
          <a:xfrm>
            <a:off x="622172" y="2362200"/>
            <a:ext cx="11142791" cy="220342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US" dirty="0"/>
              <a:t>The </a:t>
            </a:r>
            <a:r>
              <a:rPr lang="en-US" dirty="0" err="1"/>
              <a:t>lostness</a:t>
            </a:r>
            <a:r>
              <a:rPr lang="en-US" dirty="0"/>
              <a:t> rate </a:t>
            </a:r>
            <a:r>
              <a:rPr lang="en-US" dirty="0" smtClean="0"/>
              <a:t>calculation</a:t>
            </a:r>
            <a:r>
              <a:rPr lang="en-US" dirty="0"/>
              <a:t>, </a:t>
            </a:r>
            <a:r>
              <a:rPr lang="en-US" dirty="0" smtClean="0"/>
              <a:t>allows the calculation of </a:t>
            </a:r>
            <a:r>
              <a:rPr lang="en-US" dirty="0"/>
              <a:t>the </a:t>
            </a:r>
            <a:r>
              <a:rPr lang="en-US" dirty="0" err="1"/>
              <a:t>lostness</a:t>
            </a:r>
            <a:r>
              <a:rPr lang="en-US" dirty="0"/>
              <a:t> in each task per person. </a:t>
            </a:r>
            <a:r>
              <a:rPr lang="en-US" dirty="0" err="1"/>
              <a:t>Lostness</a:t>
            </a:r>
            <a:r>
              <a:rPr lang="en-US" dirty="0"/>
              <a:t> rate is calculated manually or with a spreadsheet using the </a:t>
            </a:r>
            <a:r>
              <a:rPr lang="en-US" dirty="0" smtClean="0"/>
              <a:t>formula above.</a:t>
            </a:r>
          </a:p>
          <a:p>
            <a:pPr marL="0" lvl="1" indent="0">
              <a:buNone/>
            </a:pPr>
            <a:r>
              <a:rPr lang="en-US" dirty="0" smtClean="0"/>
              <a:t>Where:</a:t>
            </a:r>
          </a:p>
          <a:p>
            <a:pPr marL="285750" lvl="1" indent="-285750"/>
            <a:r>
              <a:rPr lang="en-US" dirty="0" smtClean="0"/>
              <a:t>R </a:t>
            </a:r>
            <a:r>
              <a:rPr lang="en-US" dirty="0"/>
              <a:t>is the minimum number of pages (pop-up windows or visible changes on the page included) that must be visited for the </a:t>
            </a:r>
            <a:r>
              <a:rPr lang="en-US" dirty="0" smtClean="0"/>
              <a:t>task.</a:t>
            </a:r>
          </a:p>
          <a:p>
            <a:pPr marL="285750" lvl="1" indent="-285750"/>
            <a:r>
              <a:rPr lang="en-US" dirty="0" smtClean="0"/>
              <a:t>S </a:t>
            </a:r>
            <a:r>
              <a:rPr lang="en-US" dirty="0"/>
              <a:t>is the total number of visited pages (pop-up windows or visible changes on the page included</a:t>
            </a:r>
            <a:r>
              <a:rPr lang="en-US" dirty="0" smtClean="0"/>
              <a:t>).</a:t>
            </a:r>
          </a:p>
          <a:p>
            <a:pPr marL="285750" lvl="1" indent="-285750"/>
            <a:r>
              <a:rPr lang="en-US" dirty="0" smtClean="0"/>
              <a:t>N </a:t>
            </a:r>
            <a:r>
              <a:rPr lang="en-US" dirty="0"/>
              <a:t>is the number of different pages visited (pop-up windows or visible changes on the page </a:t>
            </a:r>
            <a:r>
              <a:rPr lang="en-US" dirty="0" smtClean="0"/>
              <a:t>included).</a:t>
            </a:r>
          </a:p>
          <a:p>
            <a:pPr marL="0" lvl="1" indent="0">
              <a:buNone/>
            </a:pPr>
            <a:r>
              <a:rPr lang="en-US" dirty="0" smtClean="0"/>
              <a:t>L </a:t>
            </a:r>
            <a:r>
              <a:rPr lang="en-US" dirty="0"/>
              <a:t>varies from 0 to 1 where 0 corresponds to zero losses and 1 to user being fully lost. For the purpose of these tests, we assigned 1 to the tasks were the users failed to complete the </a:t>
            </a:r>
            <a:r>
              <a:rPr lang="en-US" dirty="0" smtClean="0"/>
              <a:t>task. For </a:t>
            </a:r>
            <a:r>
              <a:rPr lang="en-US" dirty="0"/>
              <a:t>a value of L above 0.4 it is recommended to make changes to the website. </a:t>
            </a:r>
          </a:p>
        </p:txBody>
      </p:sp>
    </p:spTree>
    <p:extLst>
      <p:ext uri="{BB962C8B-B14F-4D97-AF65-F5344CB8AC3E}">
        <p14:creationId xmlns:p14="http://schemas.microsoft.com/office/powerpoint/2010/main" val="234303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692</TotalTime>
  <Words>616</Words>
  <Application>Microsoft Office PowerPoint</Application>
  <PresentationFormat>Widescreen</PresentationFormat>
  <Paragraphs>69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Calibri</vt:lpstr>
      <vt:lpstr>Office Theme</vt:lpstr>
      <vt:lpstr>Usability study for the new account portal.</vt:lpstr>
      <vt:lpstr>Introduction</vt:lpstr>
      <vt:lpstr>Project Setup</vt:lpstr>
      <vt:lpstr>Loop11: Project format. </vt:lpstr>
      <vt:lpstr>Loop11: Defining the tasks. </vt:lpstr>
      <vt:lpstr>Loop11: Users’ videos. </vt:lpstr>
      <vt:lpstr>Loop11: Participants overview. </vt:lpstr>
      <vt:lpstr>Loop11: Result report. </vt:lpstr>
      <vt:lpstr>Loop11: Lostness. </vt:lpstr>
      <vt:lpstr>Loop11: Lostness Results Overview. </vt:lpstr>
      <vt:lpstr>Tasks and Usability based alterations</vt:lpstr>
      <vt:lpstr>Task: Change your CERN Password.</vt:lpstr>
      <vt:lpstr>Task: Configure multifactor authentication. </vt:lpstr>
      <vt:lpstr>Task: Switch to using an external email instead of your CERN email.</vt:lpstr>
      <vt:lpstr>Task: Set up an email Alias.</vt:lpstr>
      <vt:lpstr>Task: Create a new Service login.</vt:lpstr>
      <vt:lpstr>Task: Navigate to the edit page of your newly created Service login.</vt:lpstr>
      <vt:lpstr>Task: View the groups in which you are a member. </vt:lpstr>
      <vt:lpstr>Task: Create a static or dynamic group.</vt:lpstr>
      <vt:lpstr>Conclusion</vt:lpstr>
      <vt:lpstr>References</vt:lpstr>
      <vt:lpstr>Thank you!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Usability study for the new account portal.</dc:title>
  <dc:creator>iokasti</dc:creator>
  <cp:lastModifiedBy>iokasti</cp:lastModifiedBy>
  <cp:revision>38</cp:revision>
  <cp:lastPrinted>2020-01-30T13:49:18Z</cp:lastPrinted>
  <dcterms:created xsi:type="dcterms:W3CDTF">2021-02-20T22:34:42Z</dcterms:created>
  <dcterms:modified xsi:type="dcterms:W3CDTF">2021-02-22T12:40:17Z</dcterms:modified>
</cp:coreProperties>
</file>