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8" autoAdjust="0"/>
    <p:restoredTop sz="94660"/>
  </p:normalViewPr>
  <p:slideViewPr>
    <p:cSldViewPr snapToGrid="0">
      <p:cViewPr>
        <p:scale>
          <a:sx n="75" d="100"/>
          <a:sy n="75" d="100"/>
        </p:scale>
        <p:origin x="852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3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942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09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47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061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583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60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93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08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26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6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74CB7-9A64-4CDF-B8F3-3FFC08B37A1D}" type="datetimeFigureOut">
              <a:rPr lang="en-US" smtClean="0"/>
              <a:t>2021-03-23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674F5-15E9-438F-A806-2D9AC88EC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488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RF Power Network – Draft Slides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Matthew Capstick</a:t>
            </a:r>
          </a:p>
          <a:p>
            <a:r>
              <a:rPr lang="en-US" dirty="0" smtClean="0"/>
              <a:t>26-01-2021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419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Vacuum Test Pieces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60" b="10897"/>
          <a:stretch/>
        </p:blipFill>
        <p:spPr>
          <a:xfrm>
            <a:off x="4533900" y="3503672"/>
            <a:ext cx="7023100" cy="2717942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787900" y="3025914"/>
            <a:ext cx="4483100" cy="699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Currently in manufacture for testing:</a:t>
            </a:r>
            <a:endParaRPr lang="en-GB" sz="16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838200" y="1690688"/>
            <a:ext cx="3695700" cy="4729590"/>
            <a:chOff x="838200" y="2037944"/>
            <a:chExt cx="2732027" cy="349632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2037944"/>
              <a:ext cx="2732027" cy="134023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24118" t="9299"/>
            <a:stretch/>
          </p:blipFill>
          <p:spPr>
            <a:xfrm>
              <a:off x="838200" y="3532188"/>
              <a:ext cx="2732027" cy="2002081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4864985" y="4203533"/>
            <a:ext cx="60688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Replace with correct</a:t>
            </a:r>
          </a:p>
          <a:p>
            <a:pPr algn="ctr"/>
            <a:r>
              <a:rPr lang="en-US" sz="54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image</a:t>
            </a:r>
            <a:endParaRPr lang="en-US" sz="54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787900" y="1646434"/>
            <a:ext cx="6565900" cy="131901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 smtClean="0"/>
              <a:t>Whether chain clamps can provide the required sealing force is unclear.</a:t>
            </a:r>
          </a:p>
          <a:p>
            <a:pPr marL="0" indent="0">
              <a:buNone/>
            </a:pPr>
            <a:r>
              <a:rPr lang="en-GB" sz="2100" dirty="0" smtClean="0"/>
              <a:t>In analysis the gasket </a:t>
            </a:r>
            <a:r>
              <a:rPr lang="en-GB" sz="2100" dirty="0"/>
              <a:t>reaches maximum deformation at </a:t>
            </a:r>
            <a:r>
              <a:rPr lang="en-GB" sz="2100" dirty="0" smtClean="0"/>
              <a:t>60% </a:t>
            </a:r>
            <a:r>
              <a:rPr lang="en-GB" sz="2100" dirty="0"/>
              <a:t>of the maximum QCF DN63 Clamp pressure</a:t>
            </a:r>
            <a:endParaRPr lang="en-US" sz="2100" dirty="0"/>
          </a:p>
          <a:p>
            <a:pPr marL="0" indent="0">
              <a:buNone/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716072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7" t="14614" r="49606" b="5457"/>
          <a:stretch/>
        </p:blipFill>
        <p:spPr>
          <a:xfrm>
            <a:off x="9545863" y="1804029"/>
            <a:ext cx="2296514" cy="44068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Choke Mode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t="14801" r="51377" b="5645"/>
          <a:stretch/>
        </p:blipFill>
        <p:spPr>
          <a:xfrm>
            <a:off x="7341507" y="1824718"/>
            <a:ext cx="2399961" cy="438613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41660" y="1824718"/>
            <a:ext cx="6603294" cy="440682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Uses </a:t>
            </a:r>
            <a:r>
              <a:rPr lang="en-US" dirty="0"/>
              <a:t>s</a:t>
            </a:r>
            <a:r>
              <a:rPr lang="en-US" dirty="0" smtClean="0"/>
              <a:t>tandard CF DN64 Copper gaskets and chain clamps</a:t>
            </a:r>
          </a:p>
          <a:p>
            <a:pPr lvl="2"/>
            <a:r>
              <a:rPr lang="en-US" dirty="0" smtClean="0"/>
              <a:t>Vacuum sealing unlikely to be a problem</a:t>
            </a:r>
          </a:p>
          <a:p>
            <a:pPr lvl="1"/>
            <a:r>
              <a:rPr lang="en-US" dirty="0" smtClean="0"/>
              <a:t>Separates the RF and Vacuum connections</a:t>
            </a:r>
          </a:p>
          <a:p>
            <a:pPr lvl="1"/>
            <a:r>
              <a:rPr lang="en-US" dirty="0" smtClean="0"/>
              <a:t>Axially rotatable</a:t>
            </a:r>
          </a:p>
          <a:p>
            <a:r>
              <a:rPr lang="en-US" dirty="0" smtClean="0"/>
              <a:t>Complications:</a:t>
            </a:r>
            <a:endParaRPr lang="en-US" dirty="0"/>
          </a:p>
          <a:p>
            <a:pPr lvl="1"/>
            <a:r>
              <a:rPr lang="en-US" dirty="0" smtClean="0"/>
              <a:t>Relatively complicated geometry</a:t>
            </a:r>
          </a:p>
          <a:p>
            <a:pPr lvl="1"/>
            <a:r>
              <a:rPr lang="en-US" dirty="0" smtClean="0"/>
              <a:t>Introduces additional brazing operations</a:t>
            </a:r>
          </a:p>
          <a:p>
            <a:r>
              <a:rPr lang="en-US" dirty="0" smtClean="0"/>
              <a:t>Status:</a:t>
            </a:r>
          </a:p>
          <a:p>
            <a:pPr lvl="1"/>
            <a:r>
              <a:rPr lang="en-US" dirty="0" smtClean="0"/>
              <a:t>Required for waveguide pumping ports</a:t>
            </a:r>
          </a:p>
          <a:p>
            <a:pPr lvl="1"/>
            <a:r>
              <a:rPr lang="en-US" dirty="0" smtClean="0"/>
              <a:t>RF Geometry not final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287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09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69" y="823238"/>
            <a:ext cx="10518331" cy="578076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Module</a:t>
            </a:r>
            <a:endParaRPr lang="en-US" b="1" dirty="0"/>
          </a:p>
        </p:txBody>
      </p:sp>
      <p:sp>
        <p:nvSpPr>
          <p:cNvPr id="7" name="Left Arrow 6"/>
          <p:cNvSpPr/>
          <p:nvPr/>
        </p:nvSpPr>
        <p:spPr>
          <a:xfrm rot="21219588">
            <a:off x="5924551" y="806449"/>
            <a:ext cx="876300" cy="228600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Left Arrow 10"/>
          <p:cNvSpPr/>
          <p:nvPr/>
        </p:nvSpPr>
        <p:spPr>
          <a:xfrm rot="21212655">
            <a:off x="3035300" y="4578350"/>
            <a:ext cx="895350" cy="241300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 rot="21212655">
            <a:off x="8648979" y="4034198"/>
            <a:ext cx="541165" cy="226290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87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RF Unit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3" r="22892" b="34841"/>
          <a:stretch/>
        </p:blipFill>
        <p:spPr>
          <a:xfrm>
            <a:off x="4197349" y="932656"/>
            <a:ext cx="7470793" cy="5388870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4FA680-FE24-CD48-AE60-B4C7A1E65CFD}"/>
              </a:ext>
            </a:extLst>
          </p:cNvPr>
          <p:cNvPicPr/>
          <p:nvPr/>
        </p:nvPicPr>
        <p:blipFill rotWithShape="1">
          <a:blip r:embed="rId3"/>
          <a:srcRect t="4180" r="25216"/>
          <a:stretch/>
        </p:blipFill>
        <p:spPr>
          <a:xfrm>
            <a:off x="355925" y="1902618"/>
            <a:ext cx="5809925" cy="27773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27900" y="404237"/>
            <a:ext cx="2330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BOC Cavities</a:t>
            </a:r>
          </a:p>
          <a:p>
            <a:pPr algn="ctr"/>
            <a:r>
              <a:rPr lang="en-US" sz="1600" dirty="0" smtClean="0"/>
              <a:t>x3.5 pulse compression</a:t>
            </a:r>
            <a:endParaRPr lang="en-US" sz="1600" dirty="0"/>
          </a:p>
        </p:txBody>
      </p:sp>
      <p:cxnSp>
        <p:nvCxnSpPr>
          <p:cNvPr id="7" name="Straight Arrow Connector 6"/>
          <p:cNvCxnSpPr>
            <a:stCxn id="3" idx="2"/>
          </p:cNvCxnSpPr>
          <p:nvPr/>
        </p:nvCxnSpPr>
        <p:spPr>
          <a:xfrm>
            <a:off x="8493125" y="989012"/>
            <a:ext cx="320675" cy="32543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3" idx="2"/>
          </p:cNvCxnSpPr>
          <p:nvPr/>
        </p:nvCxnSpPr>
        <p:spPr>
          <a:xfrm flipH="1">
            <a:off x="7842251" y="989012"/>
            <a:ext cx="650874" cy="4460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569592" y="2472745"/>
            <a:ext cx="1098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170MW</a:t>
            </a:r>
          </a:p>
          <a:p>
            <a:pPr algn="ctr"/>
            <a:r>
              <a:rPr lang="en-US" sz="1600" dirty="0" smtClean="0"/>
              <a:t>334ns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9109075" y="3780845"/>
            <a:ext cx="1098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40.6MW</a:t>
            </a:r>
          </a:p>
          <a:p>
            <a:pPr algn="ctr"/>
            <a:r>
              <a:rPr lang="en-US" sz="1600" dirty="0" smtClean="0"/>
              <a:t>334ns</a:t>
            </a:r>
            <a:endParaRPr lang="en-US" sz="16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0693402" y="3057520"/>
            <a:ext cx="425465" cy="37090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9092410" y="4365620"/>
            <a:ext cx="515140" cy="79693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53258" y="3291284"/>
            <a:ext cx="1527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Double Height</a:t>
            </a:r>
          </a:p>
          <a:p>
            <a:pPr algn="ctr"/>
            <a:r>
              <a:rPr lang="en-US" sz="1600" dirty="0" smtClean="0"/>
              <a:t>Waveguide</a:t>
            </a:r>
            <a:endParaRPr lang="en-US" sz="1600" dirty="0"/>
          </a:p>
        </p:txBody>
      </p:sp>
      <p:cxnSp>
        <p:nvCxnSpPr>
          <p:cNvPr id="23" name="Straight Arrow Connector 22"/>
          <p:cNvCxnSpPr>
            <a:stCxn id="29" idx="3"/>
          </p:cNvCxnSpPr>
          <p:nvPr/>
        </p:nvCxnSpPr>
        <p:spPr>
          <a:xfrm flipV="1">
            <a:off x="4149709" y="5543550"/>
            <a:ext cx="1006491" cy="56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Left Brace 27"/>
          <p:cNvSpPr/>
          <p:nvPr/>
        </p:nvSpPr>
        <p:spPr>
          <a:xfrm rot="10800000">
            <a:off x="6669079" y="2233266"/>
            <a:ext cx="317500" cy="2787650"/>
          </a:xfrm>
          <a:prstGeom prst="leftBrace">
            <a:avLst>
              <a:gd name="adj1" fmla="val 8333"/>
              <a:gd name="adj2" fmla="val 50228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692400" y="5184195"/>
            <a:ext cx="1457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Single Height WR90</a:t>
            </a:r>
          </a:p>
          <a:p>
            <a:pPr algn="ctr"/>
            <a:r>
              <a:rPr lang="en-US" sz="1600" dirty="0" smtClean="0"/>
              <a:t>Waveguide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1020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smtClean="0"/>
              <a:t>RF 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New components required for the RF unit and waveguide network</a:t>
            </a:r>
          </a:p>
          <a:p>
            <a:pPr lvl="1"/>
            <a:r>
              <a:rPr lang="en-GB" dirty="0" smtClean="0"/>
              <a:t>Double height waveguide</a:t>
            </a:r>
          </a:p>
          <a:p>
            <a:pPr lvl="1"/>
            <a:r>
              <a:rPr lang="en-GB" dirty="0" smtClean="0"/>
              <a:t>Double height waveguide flanges</a:t>
            </a:r>
          </a:p>
          <a:p>
            <a:pPr lvl="2"/>
            <a:r>
              <a:rPr lang="en-GB" dirty="0" smtClean="0"/>
              <a:t>Rectangular X</a:t>
            </a:r>
            <a:r>
              <a:rPr lang="en-US" dirty="0" smtClean="0"/>
              <a:t>-band </a:t>
            </a:r>
            <a:r>
              <a:rPr lang="en-GB" dirty="0" smtClean="0"/>
              <a:t>WR90</a:t>
            </a:r>
            <a:r>
              <a:rPr lang="en-GB" dirty="0" smtClean="0"/>
              <a:t> – </a:t>
            </a:r>
            <a:r>
              <a:rPr lang="en-GB" dirty="0" smtClean="0"/>
              <a:t>Bolted</a:t>
            </a:r>
          </a:p>
          <a:p>
            <a:pPr lvl="2"/>
            <a:r>
              <a:rPr lang="en-GB" dirty="0" smtClean="0"/>
              <a:t>Rectangular X</a:t>
            </a:r>
            <a:r>
              <a:rPr lang="en-US" dirty="0" smtClean="0"/>
              <a:t>-band </a:t>
            </a:r>
            <a:r>
              <a:rPr lang="en-GB" dirty="0" smtClean="0"/>
              <a:t>WR90 –  Clamped</a:t>
            </a:r>
          </a:p>
          <a:p>
            <a:pPr lvl="2"/>
            <a:r>
              <a:rPr lang="en-GB" dirty="0" smtClean="0"/>
              <a:t>Choke mode circular – Clamped</a:t>
            </a:r>
          </a:p>
          <a:p>
            <a:pPr lvl="1"/>
            <a:r>
              <a:rPr lang="en-GB" dirty="0" smtClean="0"/>
              <a:t>Bends for DHWG</a:t>
            </a:r>
            <a:endParaRPr lang="en-US" dirty="0" smtClean="0"/>
          </a:p>
          <a:p>
            <a:pPr lvl="1"/>
            <a:r>
              <a:rPr lang="en-GB" dirty="0" smtClean="0"/>
              <a:t>DH Hybrids</a:t>
            </a:r>
          </a:p>
          <a:p>
            <a:pPr lvl="2"/>
            <a:endParaRPr lang="en-GB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645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smtClean="0"/>
              <a:t>RF 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New components required for the RF unit and waveguide network</a:t>
            </a:r>
          </a:p>
          <a:p>
            <a:pPr lvl="1"/>
            <a:r>
              <a:rPr lang="en-GB" dirty="0" smtClean="0"/>
              <a:t>Double height waveguide</a:t>
            </a:r>
          </a:p>
          <a:p>
            <a:pPr lvl="1"/>
            <a:r>
              <a:rPr lang="en-GB" b="1" dirty="0" smtClean="0"/>
              <a:t>Double height waveguide flanges</a:t>
            </a:r>
          </a:p>
          <a:p>
            <a:pPr lvl="2"/>
            <a:r>
              <a:rPr lang="en-GB" b="1" dirty="0" smtClean="0"/>
              <a:t>Rectangular X</a:t>
            </a:r>
            <a:r>
              <a:rPr lang="en-US" b="1" dirty="0" smtClean="0"/>
              <a:t>-band </a:t>
            </a:r>
            <a:r>
              <a:rPr lang="en-GB" b="1" dirty="0" smtClean="0"/>
              <a:t>WR90</a:t>
            </a:r>
            <a:r>
              <a:rPr lang="en-GB" b="1" dirty="0" smtClean="0"/>
              <a:t> – </a:t>
            </a:r>
            <a:r>
              <a:rPr lang="en-GB" b="1" dirty="0" smtClean="0"/>
              <a:t>Bolted</a:t>
            </a:r>
          </a:p>
          <a:p>
            <a:pPr lvl="2"/>
            <a:r>
              <a:rPr lang="en-GB" b="1" dirty="0" smtClean="0"/>
              <a:t>Rectangular X</a:t>
            </a:r>
            <a:r>
              <a:rPr lang="en-US" b="1" dirty="0" smtClean="0"/>
              <a:t>-band </a:t>
            </a:r>
            <a:r>
              <a:rPr lang="en-GB" b="1" dirty="0" smtClean="0"/>
              <a:t>WR90 –  Clamped</a:t>
            </a:r>
          </a:p>
          <a:p>
            <a:pPr lvl="2"/>
            <a:r>
              <a:rPr lang="en-GB" b="1" dirty="0" smtClean="0"/>
              <a:t>Choke mode circular – Clamped</a:t>
            </a:r>
          </a:p>
          <a:p>
            <a:pPr lvl="1"/>
            <a:r>
              <a:rPr lang="en-GB" dirty="0" smtClean="0"/>
              <a:t>Bends for DHWG</a:t>
            </a:r>
            <a:endParaRPr lang="en-US" dirty="0" smtClean="0"/>
          </a:p>
          <a:p>
            <a:pPr lvl="1"/>
            <a:r>
              <a:rPr lang="en-GB" dirty="0" smtClean="0"/>
              <a:t>DH Hybrids</a:t>
            </a:r>
          </a:p>
          <a:p>
            <a:pPr lvl="2"/>
            <a:endParaRPr lang="en-GB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008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Flanges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3300868" cy="823912"/>
          </a:xfrm>
        </p:spPr>
        <p:txBody>
          <a:bodyPr/>
          <a:lstStyle/>
          <a:p>
            <a:r>
              <a:rPr lang="en-GB" dirty="0" smtClean="0"/>
              <a:t>DH X</a:t>
            </a:r>
            <a:r>
              <a:rPr lang="en-US" dirty="0" smtClean="0"/>
              <a:t>-band </a:t>
            </a:r>
            <a:r>
              <a:rPr lang="en-GB" dirty="0" smtClean="0"/>
              <a:t>WR90 –  Bolted</a:t>
            </a:r>
          </a:p>
        </p:txBody>
      </p:sp>
      <p:pic>
        <p:nvPicPr>
          <p:cNvPr id="8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960" b="84770" l="45396" r="78143">
                        <a14:backgroundMark x1="61729" y1="55316" x2="61329" y2="51006"/>
                        <a14:backgroundMark x1="62930" y1="58333" x2="59327" y2="55460"/>
                        <a14:backgroundMark x1="59327" y1="55460" x2="59007" y2="46695"/>
                        <a14:backgroundMark x1="59007" y1="46695" x2="61809" y2="468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504" t="10025" r="18799" b="10369"/>
          <a:stretch/>
        </p:blipFill>
        <p:spPr>
          <a:xfrm>
            <a:off x="839788" y="2505075"/>
            <a:ext cx="3300868" cy="3688614"/>
          </a:xfrm>
        </p:spPr>
      </p:pic>
      <p:sp>
        <p:nvSpPr>
          <p:cNvPr id="9" name="Text Placeholder 3"/>
          <p:cNvSpPr>
            <a:spLocks noGrp="1"/>
          </p:cNvSpPr>
          <p:nvPr>
            <p:ph type="body" idx="1"/>
          </p:nvPr>
        </p:nvSpPr>
        <p:spPr>
          <a:xfrm>
            <a:off x="4262439" y="1690688"/>
            <a:ext cx="3300868" cy="823912"/>
          </a:xfrm>
        </p:spPr>
        <p:txBody>
          <a:bodyPr/>
          <a:lstStyle/>
          <a:p>
            <a:r>
              <a:rPr lang="en-GB" dirty="0" smtClean="0"/>
              <a:t>DH X</a:t>
            </a:r>
            <a:r>
              <a:rPr lang="en-US" dirty="0" smtClean="0"/>
              <a:t>-band </a:t>
            </a:r>
            <a:r>
              <a:rPr lang="en-GB" dirty="0" smtClean="0"/>
              <a:t>WR90 –  Clamped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idx="1"/>
          </p:nvPr>
        </p:nvSpPr>
        <p:spPr>
          <a:xfrm>
            <a:off x="7705726" y="1690688"/>
            <a:ext cx="3300868" cy="823912"/>
          </a:xfrm>
        </p:spPr>
        <p:txBody>
          <a:bodyPr/>
          <a:lstStyle/>
          <a:p>
            <a:r>
              <a:rPr lang="en-US" dirty="0" smtClean="0"/>
              <a:t>Double Height Choke Mode</a:t>
            </a:r>
            <a:endParaRPr lang="en-US" dirty="0"/>
          </a:p>
        </p:txBody>
      </p:sp>
      <p:pic>
        <p:nvPicPr>
          <p:cNvPr id="13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48" t="2774" r="18303" b="2596"/>
          <a:stretch/>
        </p:blipFill>
        <p:spPr>
          <a:xfrm>
            <a:off x="4283857" y="2717632"/>
            <a:ext cx="3279450" cy="3416468"/>
          </a:xfrm>
          <a:prstGeom prst="ellipse">
            <a:avLst/>
          </a:prstGeom>
        </p:spPr>
      </p:pic>
      <p:pic>
        <p:nvPicPr>
          <p:cNvPr id="1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t="14801" r="51377" b="5645"/>
          <a:stretch/>
        </p:blipFill>
        <p:spPr>
          <a:xfrm>
            <a:off x="8358700" y="2602921"/>
            <a:ext cx="1994920" cy="3645889"/>
          </a:xfrm>
        </p:spPr>
      </p:pic>
    </p:spTree>
    <p:extLst>
      <p:ext uri="{BB962C8B-B14F-4D97-AF65-F5344CB8AC3E}">
        <p14:creationId xmlns:p14="http://schemas.microsoft.com/office/powerpoint/2010/main" val="410032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DH X</a:t>
            </a:r>
            <a:r>
              <a:rPr lang="en-US" b="1" dirty="0" smtClean="0"/>
              <a:t>-band W</a:t>
            </a:r>
            <a:r>
              <a:rPr lang="en-GB" b="1" dirty="0" smtClean="0"/>
              <a:t>R90 –  Bolted</a:t>
            </a:r>
            <a:endParaRPr lang="en-US" b="1" dirty="0"/>
          </a:p>
        </p:txBody>
      </p:sp>
      <p:pic>
        <p:nvPicPr>
          <p:cNvPr id="9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3" t="3085" r="25062" b="4857"/>
          <a:stretch/>
        </p:blipFill>
        <p:spPr>
          <a:xfrm>
            <a:off x="6251552" y="3397955"/>
            <a:ext cx="2392136" cy="2801601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86" t="3416" r="34441" b="4671"/>
          <a:stretch/>
        </p:blipFill>
        <p:spPr>
          <a:xfrm>
            <a:off x="3459345" y="3311752"/>
            <a:ext cx="1971198" cy="2887804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5580774" y="4585075"/>
            <a:ext cx="504497" cy="44143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636939"/>
            <a:ext cx="10407650" cy="2839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Rectangular </a:t>
            </a:r>
            <a:r>
              <a:rPr lang="en-GB" sz="2000" dirty="0" smtClean="0"/>
              <a:t>Flange design</a:t>
            </a:r>
            <a:r>
              <a:rPr lang="en-GB" sz="2000" dirty="0" smtClean="0"/>
              <a:t>:</a:t>
            </a:r>
          </a:p>
          <a:p>
            <a:r>
              <a:rPr lang="en-GB" sz="2000" dirty="0" smtClean="0"/>
              <a:t>Adapted from the </a:t>
            </a:r>
            <a:r>
              <a:rPr lang="en-GB" sz="2000" dirty="0"/>
              <a:t>current X-band WR90 </a:t>
            </a:r>
            <a:r>
              <a:rPr lang="en-GB" sz="2000" dirty="0" smtClean="0"/>
              <a:t>flange:</a:t>
            </a:r>
            <a:endParaRPr lang="en-GB" sz="2000" dirty="0" smtClean="0"/>
          </a:p>
          <a:p>
            <a:pPr lvl="1"/>
            <a:r>
              <a:rPr lang="en-GB" sz="1600" dirty="0" smtClean="0"/>
              <a:t>Assumes the current ‘square knife edge’ geometry will still work</a:t>
            </a:r>
          </a:p>
          <a:p>
            <a:pPr lvl="1"/>
            <a:r>
              <a:rPr lang="en-GB" sz="1600" dirty="0" smtClean="0"/>
              <a:t>Assumes that 8 bolts will still provide enough gasket sealing </a:t>
            </a:r>
            <a:r>
              <a:rPr lang="en-GB" sz="1600" dirty="0" smtClean="0"/>
              <a:t>pressure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633544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Vacuum Test Pieces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60" b="10897"/>
          <a:stretch/>
        </p:blipFill>
        <p:spPr>
          <a:xfrm>
            <a:off x="699735" y="1912938"/>
            <a:ext cx="10792530" cy="4176712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636939"/>
            <a:ext cx="4483100" cy="699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Currently in manufacture for testing: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90675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DH X</a:t>
            </a:r>
            <a:r>
              <a:rPr lang="en-US" b="1" dirty="0" smtClean="0"/>
              <a:t>-band W</a:t>
            </a:r>
            <a:r>
              <a:rPr lang="en-GB" b="1" dirty="0" smtClean="0"/>
              <a:t>R90 –  Clamped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81125"/>
          </a:xfrm>
        </p:spPr>
        <p:txBody>
          <a:bodyPr numCol="2">
            <a:normAutofit fontScale="62500" lnSpcReduction="20000"/>
          </a:bodyPr>
          <a:lstStyle/>
          <a:p>
            <a:pPr marL="0" indent="0">
              <a:buNone/>
            </a:pPr>
            <a:r>
              <a:rPr lang="en-GB" sz="3200" dirty="0" smtClean="0"/>
              <a:t>Markus suggested and alternative flange based around the:</a:t>
            </a:r>
          </a:p>
          <a:p>
            <a:r>
              <a:rPr lang="en-GB" sz="3200" dirty="0" smtClean="0"/>
              <a:t>IUWR90 gasket RF connection and vacuum seal</a:t>
            </a:r>
          </a:p>
          <a:p>
            <a:r>
              <a:rPr lang="en-GB" sz="3200" strike="sngStrike" dirty="0" smtClean="0"/>
              <a:t>KF50</a:t>
            </a:r>
            <a:r>
              <a:rPr lang="en-GB" sz="3200" dirty="0" smtClean="0"/>
              <a:t> equivalent external geometry</a:t>
            </a:r>
          </a:p>
          <a:p>
            <a:r>
              <a:rPr lang="en-GB" dirty="0" smtClean="0"/>
              <a:t>It would </a:t>
            </a:r>
            <a:r>
              <a:rPr lang="en-GB" dirty="0"/>
              <a:t>require alignment features (pins or dowels) to fix rotation</a:t>
            </a:r>
          </a:p>
          <a:p>
            <a:r>
              <a:rPr lang="en-GB" b="1" dirty="0"/>
              <a:t>Whether the KF50 clamp would produce enough clamping force is </a:t>
            </a:r>
            <a:r>
              <a:rPr lang="en-GB" b="1" dirty="0" smtClean="0"/>
              <a:t>unknown</a:t>
            </a:r>
            <a:endParaRPr lang="en-GB" b="1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5" r="28159"/>
          <a:stretch/>
        </p:blipFill>
        <p:spPr>
          <a:xfrm>
            <a:off x="9321799" y="3315531"/>
            <a:ext cx="2056151" cy="2951126"/>
          </a:xfrm>
          <a:prstGeom prst="rect">
            <a:avLst/>
          </a:prstGeom>
        </p:spPr>
      </p:pic>
      <p:pic>
        <p:nvPicPr>
          <p:cNvPr id="5" name="Content Placeholder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8" t="2774" r="18303" b="2596"/>
          <a:stretch/>
        </p:blipFill>
        <p:spPr>
          <a:xfrm>
            <a:off x="6064481" y="3570247"/>
            <a:ext cx="2699848" cy="2812650"/>
          </a:xfrm>
          <a:prstGeom prst="ellipse">
            <a:avLst/>
          </a:prstGeom>
        </p:spPr>
      </p:pic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3" t="3085" r="25062" b="4857"/>
          <a:stretch/>
        </p:blipFill>
        <p:spPr>
          <a:xfrm>
            <a:off x="3114876" y="3511647"/>
            <a:ext cx="2392136" cy="28016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86" t="3416" r="34441" b="4671"/>
          <a:stretch/>
        </p:blipFill>
        <p:spPr>
          <a:xfrm>
            <a:off x="488950" y="3468546"/>
            <a:ext cx="1971198" cy="2887804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2610379" y="4741869"/>
            <a:ext cx="504497" cy="44143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274758" y="4192348"/>
            <a:ext cx="1839643" cy="1568450"/>
          </a:xfrm>
          <a:prstGeom prst="roundRect">
            <a:avLst>
              <a:gd name="adj" fmla="val 8466"/>
            </a:avLst>
          </a:prstGeom>
          <a:noFill/>
          <a:ln w="28575">
            <a:solidFill>
              <a:srgbClr val="FF0000"/>
            </a:solidFill>
            <a:prstDash val="dash"/>
          </a:ln>
          <a:scene3d>
            <a:camera prst="isometricLeftDown">
              <a:rot lat="600004" lon="2700008" rev="2159998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494584" y="4287598"/>
            <a:ext cx="1839643" cy="1408352"/>
          </a:xfrm>
          <a:prstGeom prst="roundRect">
            <a:avLst>
              <a:gd name="adj" fmla="val 8466"/>
            </a:avLst>
          </a:prstGeom>
          <a:noFill/>
          <a:ln w="28575">
            <a:solidFill>
              <a:srgbClr val="FF0000"/>
            </a:solidFill>
            <a:prstDash val="dash"/>
          </a:ln>
          <a:scene3d>
            <a:camera prst="isometricLeftDown">
              <a:rot lat="300004" lon="2700009" rev="2159998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ircular Arrow 12"/>
          <p:cNvSpPr/>
          <p:nvPr/>
        </p:nvSpPr>
        <p:spPr>
          <a:xfrm>
            <a:off x="4642629" y="3952775"/>
            <a:ext cx="2287033" cy="2077997"/>
          </a:xfrm>
          <a:prstGeom prst="circularArrow">
            <a:avLst>
              <a:gd name="adj1" fmla="val 4890"/>
              <a:gd name="adj2" fmla="val 1142319"/>
              <a:gd name="adj3" fmla="val 18739010"/>
              <a:gd name="adj4" fmla="val 12714995"/>
              <a:gd name="adj5" fmla="val 9803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805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318</Words>
  <Application>Microsoft Office PowerPoint</Application>
  <PresentationFormat>Widescreen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RF Power Network – Draft Slides </vt:lpstr>
      <vt:lpstr>Module</vt:lpstr>
      <vt:lpstr>RF Unit</vt:lpstr>
      <vt:lpstr>RF Components</vt:lpstr>
      <vt:lpstr>RF Components</vt:lpstr>
      <vt:lpstr>Flanges</vt:lpstr>
      <vt:lpstr>DH X-band WR90 –  Bolted</vt:lpstr>
      <vt:lpstr>Vacuum Test Pieces</vt:lpstr>
      <vt:lpstr>DH X-band WR90 –  Clamped</vt:lpstr>
      <vt:lpstr>Vacuum Test Pieces</vt:lpstr>
      <vt:lpstr>Choke Mode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Unit Presentation – Draft Slides</dc:title>
  <dc:creator>Matthew John Capstick</dc:creator>
  <cp:lastModifiedBy>Matthew John Capstick</cp:lastModifiedBy>
  <cp:revision>12</cp:revision>
  <dcterms:created xsi:type="dcterms:W3CDTF">2021-03-23T16:00:38Z</dcterms:created>
  <dcterms:modified xsi:type="dcterms:W3CDTF">2021-03-24T07:42:50Z</dcterms:modified>
</cp:coreProperties>
</file>