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7" y="5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0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03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0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94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5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1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5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82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1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03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5004E-8A34-48A7-BFE0-B07386DBEF66}" type="datetimeFigureOut">
              <a:rPr lang="en-US" smtClean="0"/>
              <a:t>2021-06-29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79D0A-47AE-47D6-8E48-7D528DECB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0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Prototype Results 30-06-21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Matthew Capstick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84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Results Summary Table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2260486"/>
              </p:ext>
            </p:extLst>
          </p:nvPr>
        </p:nvGraphicFramePr>
        <p:xfrm>
          <a:off x="893618" y="2321180"/>
          <a:ext cx="9966965" cy="1314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5877">
                  <a:extLst>
                    <a:ext uri="{9D8B030D-6E8A-4147-A177-3AD203B41FA5}">
                      <a16:colId xmlns:a16="http://schemas.microsoft.com/office/drawing/2014/main" val="2975554473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968230271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501762326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694140316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387168526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019562831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4004934804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2163456429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478015867"/>
                    </a:ext>
                  </a:extLst>
                </a:gridCol>
              </a:tblGrid>
              <a:tr h="262866">
                <a:tc>
                  <a:txBody>
                    <a:bodyPr/>
                    <a:lstStyle/>
                    <a:p>
                      <a:pPr algn="l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Results Summary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304609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Wedge Axes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Differential Thread Axes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662283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u="none" strike="noStrike" dirty="0">
                          <a:effectLst/>
                        </a:rPr>
                        <a:t>Axis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V1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V2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V3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LN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Design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L1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L2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Design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359951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u="none" strike="noStrike">
                          <a:effectLst/>
                        </a:rPr>
                        <a:t>Average Gradient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29.55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30.63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29.04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29.91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30.00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36.12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32.19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40.00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321700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u="none" strike="noStrike" dirty="0">
                          <a:effectLst/>
                        </a:rPr>
                        <a:t>Average Backlash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9.73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9.77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12.80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13.83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--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 smtClean="0">
                          <a:effectLst/>
                        </a:rPr>
                        <a:t>8.75</a:t>
                      </a:r>
                      <a:endParaRPr lang="en-US" sz="1500" u="none" strike="noStrike" dirty="0">
                        <a:effectLst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 smtClean="0">
                          <a:effectLst/>
                        </a:rPr>
                        <a:t>3.92</a:t>
                      </a:r>
                      <a:endParaRPr lang="en-US" sz="1500" u="none" strike="noStrike" dirty="0">
                        <a:effectLst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--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1322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3618" y="1690688"/>
            <a:ext cx="1039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results: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3618" y="4016866"/>
            <a:ext cx="1039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Needs further investigation: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L2 – gradient was a lot lower than expected on certain repeats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Both L1 &amp; L2 experienced ‘positive backlash’ on certain repeats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total range (not shown) of L1 &amp; L2 was lower than expected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Largest backlash occurred on the longitudinal axis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cases where the vertical forks lifted from the wedge have been omitted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3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Results Summary Table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2260486"/>
              </p:ext>
            </p:extLst>
          </p:nvPr>
        </p:nvGraphicFramePr>
        <p:xfrm>
          <a:off x="893618" y="2321180"/>
          <a:ext cx="9966965" cy="1314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5877">
                  <a:extLst>
                    <a:ext uri="{9D8B030D-6E8A-4147-A177-3AD203B41FA5}">
                      <a16:colId xmlns:a16="http://schemas.microsoft.com/office/drawing/2014/main" val="2975554473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968230271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501762326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694140316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387168526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019562831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4004934804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2163456429"/>
                    </a:ext>
                  </a:extLst>
                </a:gridCol>
                <a:gridCol w="957636">
                  <a:extLst>
                    <a:ext uri="{9D8B030D-6E8A-4147-A177-3AD203B41FA5}">
                      <a16:colId xmlns:a16="http://schemas.microsoft.com/office/drawing/2014/main" val="1478015867"/>
                    </a:ext>
                  </a:extLst>
                </a:gridCol>
              </a:tblGrid>
              <a:tr h="262866">
                <a:tc>
                  <a:txBody>
                    <a:bodyPr/>
                    <a:lstStyle/>
                    <a:p>
                      <a:pPr algn="l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Results Summary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304609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Wedge Axes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Differential Thread Axes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662283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u="none" strike="noStrike" dirty="0">
                          <a:effectLst/>
                        </a:rPr>
                        <a:t>Axis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V1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V2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V3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LN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Design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L1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>
                          <a:effectLst/>
                        </a:rPr>
                        <a:t>L2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effectLst/>
                        </a:rPr>
                        <a:t>Design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359951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u="none" strike="noStrike">
                          <a:effectLst/>
                        </a:rPr>
                        <a:t>Average Gradient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29.55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30.63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29.04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29.91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30.00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36.12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32.19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40.00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321700"/>
                  </a:ext>
                </a:extLst>
              </a:tr>
              <a:tr h="262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u="none" strike="noStrike" dirty="0">
                          <a:effectLst/>
                        </a:rPr>
                        <a:t>Average Backlash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9.73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effectLst/>
                        </a:rPr>
                        <a:t>9.77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12.80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13.83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--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 smtClean="0">
                          <a:effectLst/>
                        </a:rPr>
                        <a:t>8.75</a:t>
                      </a:r>
                      <a:endParaRPr lang="en-US" sz="1500" u="none" strike="noStrike" dirty="0">
                        <a:effectLst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 smtClean="0">
                          <a:effectLst/>
                        </a:rPr>
                        <a:t>3.92</a:t>
                      </a:r>
                      <a:endParaRPr lang="en-US" sz="1500" u="none" strike="noStrike" dirty="0">
                        <a:effectLst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--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1322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3618" y="1690688"/>
            <a:ext cx="1039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results: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3618" y="4038990"/>
            <a:ext cx="1039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Needs further investigation: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L2 – gradient was a lot lower than expected on certain repeats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Both L1 &amp; L2 experienced ‘positive backlash’ on certain repeats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total range (not shown) of L1 &amp; L2 was lower than expected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Largest backlash occurred on the longitudinal axis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This is the only wedge with a return spring, likely spring force is to blame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cases where the vertical forks lifted from the wedge have been omitted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93618" y="4285211"/>
            <a:ext cx="6521335" cy="9933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16783" y="3840618"/>
            <a:ext cx="38716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All could be a result of the spring becoming almost fully compressed.</a:t>
            </a:r>
          </a:p>
          <a:p>
            <a:r>
              <a:rPr lang="en-GB" sz="1400" b="1" dirty="0" smtClean="0">
                <a:solidFill>
                  <a:srgbClr val="FF0000"/>
                </a:solidFill>
              </a:rPr>
              <a:t>Need to repeat with a higher stiffness spring, but less initial compression.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5486" y="4823820"/>
            <a:ext cx="3818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5"/>
                </a:solidFill>
              </a:rPr>
              <a:t>This could also be due to the point where I am measuring being relatively far from the flexure, and that only one axis is adjusted at one time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261167" y="5058295"/>
            <a:ext cx="255616" cy="1911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58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Spring Compression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873" y="1809000"/>
            <a:ext cx="6917866" cy="4351338"/>
          </a:xfrm>
        </p:spPr>
      </p:pic>
      <p:sp>
        <p:nvSpPr>
          <p:cNvPr id="9" name="TextBox 8"/>
          <p:cNvSpPr txBox="1"/>
          <p:nvPr/>
        </p:nvSpPr>
        <p:spPr>
          <a:xfrm>
            <a:off x="9227127" y="2673524"/>
            <a:ext cx="2190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spring which was being fully compressed.</a:t>
            </a:r>
            <a:r>
              <a:rPr lang="en-GB" dirty="0" smtClean="0"/>
              <a:t> 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6858000" y="3135189"/>
            <a:ext cx="2369127" cy="66372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242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Future Tests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Possible future tests in the lab:</a:t>
            </a:r>
          </a:p>
          <a:p>
            <a:pPr lvl="1"/>
            <a:r>
              <a:rPr lang="en-GB" dirty="0" smtClean="0"/>
              <a:t>Changing the lateral return springs</a:t>
            </a:r>
          </a:p>
          <a:p>
            <a:pPr lvl="2"/>
            <a:r>
              <a:rPr lang="en-GB" dirty="0"/>
              <a:t>A</a:t>
            </a:r>
            <a:r>
              <a:rPr lang="en-GB" dirty="0" smtClean="0"/>
              <a:t>voiding over compression</a:t>
            </a:r>
          </a:p>
          <a:p>
            <a:pPr lvl="1"/>
            <a:r>
              <a:rPr lang="en-GB" dirty="0" smtClean="0"/>
              <a:t>Increasing the longitudinal return spring force</a:t>
            </a:r>
          </a:p>
          <a:p>
            <a:pPr lvl="1"/>
            <a:r>
              <a:rPr lang="en-GB" dirty="0" smtClean="0"/>
              <a:t>Testing multiple axes at the same time</a:t>
            </a:r>
          </a:p>
          <a:p>
            <a:pPr lvl="1"/>
            <a:endParaRPr lang="en-GB" dirty="0"/>
          </a:p>
          <a:p>
            <a:r>
              <a:rPr lang="en-GB" dirty="0" smtClean="0"/>
              <a:t>Possible tests with the help of the Survey and Alignment group</a:t>
            </a:r>
          </a:p>
          <a:p>
            <a:pPr lvl="1"/>
            <a:r>
              <a:rPr lang="en-GB" dirty="0" smtClean="0"/>
              <a:t>Transport</a:t>
            </a:r>
          </a:p>
          <a:p>
            <a:pPr lvl="1"/>
            <a:r>
              <a:rPr lang="en-GB" dirty="0" smtClean="0"/>
              <a:t>More comprehensive performance tests</a:t>
            </a:r>
          </a:p>
          <a:p>
            <a:pPr lvl="2"/>
            <a:endParaRPr lang="en-GB" dirty="0"/>
          </a:p>
          <a:p>
            <a:endParaRPr lang="en-GB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595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Possible Joint Test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18" y="1825625"/>
            <a:ext cx="6917866" cy="4351338"/>
          </a:xfrm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953" y="2049088"/>
            <a:ext cx="3852400" cy="2423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267796" y="4830647"/>
            <a:ext cx="5086004" cy="1346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This would check the kinematics are the same between the flexure and the joint</a:t>
            </a:r>
          </a:p>
          <a:p>
            <a:r>
              <a:rPr lang="en-GB" sz="2000" dirty="0" smtClean="0"/>
              <a:t>Reusing most of the current prototype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409188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Joint Components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8"/>
          <a:stretch/>
        </p:blipFill>
        <p:spPr>
          <a:xfrm>
            <a:off x="444730" y="2699345"/>
            <a:ext cx="5054139" cy="375943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8" r="9115"/>
          <a:stretch/>
        </p:blipFill>
        <p:spPr>
          <a:xfrm>
            <a:off x="6047510" y="2371680"/>
            <a:ext cx="4721628" cy="4034817"/>
          </a:xfrm>
        </p:spPr>
      </p:pic>
      <p:sp>
        <p:nvSpPr>
          <p:cNvPr id="12" name="Rectangle 11"/>
          <p:cNvSpPr/>
          <p:nvPr/>
        </p:nvSpPr>
        <p:spPr>
          <a:xfrm>
            <a:off x="6235931" y="2187014"/>
            <a:ext cx="3780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Standard Components</a:t>
            </a:r>
            <a:endParaRPr lang="en-GB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836815" y="2184723"/>
            <a:ext cx="3780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All Components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186983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Flange Tests?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4" t="33714" r="32258" b="19502"/>
          <a:stretch/>
        </p:blipFill>
        <p:spPr>
          <a:xfrm>
            <a:off x="4925975" y="3159670"/>
            <a:ext cx="4089179" cy="3536234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8" t="22248" r="22248" b="22248"/>
          <a:stretch/>
        </p:blipFill>
        <p:spPr>
          <a:xfrm>
            <a:off x="2090651" y="1781458"/>
            <a:ext cx="3818526" cy="240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35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375</Words>
  <Application>Microsoft Office PowerPoint</Application>
  <PresentationFormat>Widescreen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Prototype Results 30-06-21</vt:lpstr>
      <vt:lpstr>Results Summary Table</vt:lpstr>
      <vt:lpstr>Results Summary Table</vt:lpstr>
      <vt:lpstr>Spring Compression</vt:lpstr>
      <vt:lpstr>Future Tests</vt:lpstr>
      <vt:lpstr>Possible Joint Test</vt:lpstr>
      <vt:lpstr>Joint Components</vt:lpstr>
      <vt:lpstr>Flange Tests?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John Capstick</dc:creator>
  <cp:lastModifiedBy>Matthew John Capstick</cp:lastModifiedBy>
  <cp:revision>7</cp:revision>
  <dcterms:created xsi:type="dcterms:W3CDTF">2021-06-29T15:31:01Z</dcterms:created>
  <dcterms:modified xsi:type="dcterms:W3CDTF">2021-06-30T06:58:28Z</dcterms:modified>
</cp:coreProperties>
</file>