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9"/>
  </p:notesMasterIdLst>
  <p:sldIdLst>
    <p:sldId id="256" r:id="rId3"/>
    <p:sldId id="308" r:id="rId4"/>
    <p:sldId id="257" r:id="rId5"/>
    <p:sldId id="269" r:id="rId6"/>
    <p:sldId id="316" r:id="rId7"/>
    <p:sldId id="297" r:id="rId8"/>
    <p:sldId id="298" r:id="rId9"/>
    <p:sldId id="268" r:id="rId10"/>
    <p:sldId id="270" r:id="rId11"/>
    <p:sldId id="307" r:id="rId12"/>
    <p:sldId id="315" r:id="rId13"/>
    <p:sldId id="299" r:id="rId14"/>
    <p:sldId id="279" r:id="rId15"/>
    <p:sldId id="272" r:id="rId16"/>
    <p:sldId id="305" r:id="rId17"/>
    <p:sldId id="304" r:id="rId18"/>
    <p:sldId id="310" r:id="rId19"/>
    <p:sldId id="300" r:id="rId20"/>
    <p:sldId id="301" r:id="rId21"/>
    <p:sldId id="302" r:id="rId22"/>
    <p:sldId id="311" r:id="rId23"/>
    <p:sldId id="266" r:id="rId24"/>
    <p:sldId id="309" r:id="rId25"/>
    <p:sldId id="314" r:id="rId26"/>
    <p:sldId id="312" r:id="rId27"/>
    <p:sldId id="313" r:id="rId2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0" d="100"/>
          <a:sy n="60" d="100"/>
        </p:scale>
        <p:origin x="92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ADEFB8-CF7E-4C7C-A695-8644C6718DD6}" type="datetimeFigureOut">
              <a:rPr lang="en-GB" smtClean="0"/>
              <a:t>22/02/2021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FEBE30-7DE1-4543-B244-731BB281DC0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8084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739752-BD53-4F25-ADBD-F4A12C133088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974555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37215-D1AB-471C-BC1A-69DEDB0EA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AA2161C-F283-4AFC-875B-FAFF0D769E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9B2918D-F037-4F7B-A476-E5F57AF06B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6382B-39A4-4882-81B3-0EF95F96752F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5EBC0A-A1FE-4C48-A9A2-64A31FC9D9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05F712-3207-4720-9096-15C6D265C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267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A7012F-5F75-49C3-93C0-D9553E0E57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720F98E-16D8-4622-9648-4FE566E4E49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75ADFB-94FA-40BE-BCAB-EE76588CDC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F280C9-A990-4D4F-96CE-5FC30A97D5C6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EEB96A-07C3-4AC8-BCD1-276437588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159E69-7E9E-40DF-8C19-6A805136F7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7689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0267C1-269C-47A1-AAAE-F2788A09E72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C001FD-87B6-48E9-AB3D-92C69044AE0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CCDCF-5488-4C64-9BD4-CAD874FC3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4C41F5-29F4-4BA9-98A3-35136C254590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84436D-C5A0-4247-8C14-E915D66E1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1B178C-367E-4F08-9CAC-51EAE3E8A6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9768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40F5F3-BEF1-4115-A8A6-40F32CCA25A6}" type="datetime1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22/02/2021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0379E7-4FEB-467B-8082-44A031154A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997066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C5188B-2B00-4B13-97E3-5EC810A8BFD9}" type="datetime1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74503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9D8BE6-DBCF-479D-9F4D-0BB35A5A3A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20E9A2-C44A-4C8E-B5DE-C0EF64CB5E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D03CF6-CA0F-43F5-BE54-2C18428140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F410FF-49EC-42B4-88CE-5B3FADBBDA8C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1451E0-2A2A-474E-B04B-E14E1455D7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47C4CB-1CEF-4DA7-8372-7A69C12476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85011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418BF2-C1CA-4563-ADD8-C2B18272FC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F4C935C-1719-4758-AE24-7A90ABA25D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39E5F9-CBBA-4FDA-AD3C-39DED6D2F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86189-C0B3-47F0-996D-F20F111A8E64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F0ADBA8-25D8-49E3-9BD0-8F8643E10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B8794F-3E17-4B75-B5CF-CC6AF3542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9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9FAB1-C2AA-4A3D-B39F-C6E6E5A2C3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5CEDC1-786C-42A8-BFA2-EA934B77F4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BF224FC-2348-42FF-8EA8-EE21EA5035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7B1CA4-23E3-42DC-9FC3-59FF97EA30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C81F60-1A18-4478-A746-050C9AE31D10}" type="datetime1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0C37BA-11ED-48E6-B252-E5AB9DF1C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8034EE-F24F-499C-A8BD-8CBD7E0F64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04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616FB0-4CAC-43FF-876C-D326D20B31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97A14E-81E2-4BFC-814D-0F1E1F5113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B6167B9-985C-426E-BF00-9CEDE0CDCA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3168721-6B5B-4544-AFD2-62B5E493976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3FBD46-857E-4C3D-A209-244B0F332C8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0A36DF4-0B1B-4124-A1A8-4DB5EFF6C7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4B316-4569-491A-BBD0-E626F4CDA7CD}" type="datetime1">
              <a:rPr lang="en-GB" smtClean="0"/>
              <a:t>22/02/2021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8AD50B2-53ED-462C-BF88-54A055C5EE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8319F74-7DE6-420E-81A9-E328677D54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66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CDB74C-7BC7-44F8-9EC5-C32044EE4D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55ECEE5-4D1D-441E-BB87-5511DEDB9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B561EE-3249-4B0D-B6CE-DB3ABAE78314}" type="datetime1">
              <a:rPr lang="en-GB" smtClean="0"/>
              <a:t>22/02/2021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B31989-6F7A-460F-96F6-270B1176F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7F466A4-1D24-424A-A057-C508319CA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333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E766DA3-0C81-4AA9-8E02-1E719E269D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307D1A-5443-4A09-9D96-01EE7056C33C}" type="datetime1">
              <a:rPr lang="en-GB" smtClean="0"/>
              <a:t>22/02/2021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C1F612-2318-45B3-B8D5-846EA4C6E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D122C1-CF47-445A-AFE3-A50D5E788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6364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67945E-125C-495C-875F-D5E586231C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25FC60-C88C-442F-A256-519E1D6EC1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33FAC19-A2E5-4BD2-9C11-11F2321C645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4EBE6B-206F-4531-BFA0-EDEBC31CF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622B3-9FFB-4DDB-BF2E-DB86C3EF706F}" type="datetime1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882976-9FC5-457A-958E-422D6EDE98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5D8442E-F622-4578-9315-8AE008F3E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24978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019722-4BF5-45A7-AD3F-46F39A6C8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0E19108-A584-4708-AC01-6A0340B4E96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383D4D-5848-45B7-96F8-354F1948E4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70A260-BC79-4334-A60E-6F596F9E8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8F9E30-891A-4359-BD82-800CBC5264E2}" type="datetime1">
              <a:rPr lang="en-GB" smtClean="0"/>
              <a:t>22/02/2021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D2792C-72BC-4AC9-A69A-35B4141BA7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75E90D-C85B-4C00-B4A8-568E10237A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3904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AEC2533-5C92-44D6-83C9-5AF12BBB5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59E10D-FEFB-4972-9721-F4709B8C89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6AC635-FB76-4775-813E-B9BF67926DF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2504B3-5DE6-4229-87C6-E662C54CA079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D279E0-DA9F-4359-9796-74CC0CE696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FA46D2-375C-4AF3-94D5-95FD4308E4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0000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F09DF8-EE10-46F3-A310-E9E9531ABBD9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6120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E8B7CD-82EB-41CA-9411-436716AEB303}" type="datetime1">
              <a:rPr lang="en-GB" smtClean="0"/>
              <a:t>22/02/2021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3788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0379E7-4FEB-467B-8082-44A031154A5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185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hyperlink" Target="http://www.globalneutrinonetwork.org/" TargetMode="External"/><Relationship Id="rId7" Type="http://schemas.openxmlformats.org/officeDocument/2006/relationships/image" Target="../media/image13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5" Type="http://schemas.openxmlformats.org/officeDocument/2006/relationships/image" Target="../media/image11.gif"/><Relationship Id="rId4" Type="http://schemas.openxmlformats.org/officeDocument/2006/relationships/image" Target="../media/image10.png"/><Relationship Id="rId9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0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emf"/><Relationship Id="rId5" Type="http://schemas.openxmlformats.org/officeDocument/2006/relationships/image" Target="../media/image17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0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7" Type="http://schemas.openxmlformats.org/officeDocument/2006/relationships/image" Target="../media/image5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371BEC-A99E-454D-8050-72735F32F86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dirty="0">
                <a:solidFill>
                  <a:schemeClr val="bg1"/>
                </a:solidFill>
              </a:rPr>
              <a:t>Astro-particle neutrino experiments </a:t>
            </a:r>
            <a:br>
              <a:rPr lang="en-GB" dirty="0">
                <a:solidFill>
                  <a:schemeClr val="bg1"/>
                </a:solidFill>
              </a:rPr>
            </a:br>
            <a:r>
              <a:rPr lang="en-GB" dirty="0">
                <a:solidFill>
                  <a:schemeClr val="bg1"/>
                </a:solidFill>
              </a:rPr>
              <a:t>KM3NeT, </a:t>
            </a:r>
            <a:r>
              <a:rPr lang="en-GB" dirty="0" err="1">
                <a:solidFill>
                  <a:schemeClr val="bg1"/>
                </a:solidFill>
              </a:rPr>
              <a:t>IceCube</a:t>
            </a:r>
            <a:r>
              <a:rPr lang="en-GB" dirty="0">
                <a:solidFill>
                  <a:schemeClr val="bg1"/>
                </a:solidFill>
              </a:rPr>
              <a:t>, GVD (Baikal)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F05181C-AFEF-4D5A-B439-FC8F9AAAA68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ECFA – 22</a:t>
            </a:r>
            <a:r>
              <a:rPr lang="en-GB" baseline="30000" dirty="0">
                <a:solidFill>
                  <a:schemeClr val="bg1"/>
                </a:solidFill>
              </a:rPr>
              <a:t>nd</a:t>
            </a:r>
            <a:r>
              <a:rPr lang="en-GB" dirty="0">
                <a:solidFill>
                  <a:schemeClr val="bg1"/>
                </a:solidFill>
              </a:rPr>
              <a:t> of February 2021</a:t>
            </a:r>
          </a:p>
          <a:p>
            <a:r>
              <a:rPr lang="en-GB" dirty="0">
                <a:solidFill>
                  <a:schemeClr val="bg1"/>
                </a:solidFill>
              </a:rPr>
              <a:t>Maarten de Jong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244E43-816C-4C4A-9396-56C2F009BF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639158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D2D6D70E-AA06-4B18-BFAF-9833D8ED25F6}"/>
              </a:ext>
            </a:extLst>
          </p:cNvPr>
          <p:cNvSpPr/>
          <p:nvPr/>
        </p:nvSpPr>
        <p:spPr>
          <a:xfrm>
            <a:off x="720000" y="180000"/>
            <a:ext cx="10800000" cy="6480000"/>
          </a:xfrm>
          <a:prstGeom prst="roundRect">
            <a:avLst>
              <a:gd name="adj" fmla="val 3498"/>
            </a:avLst>
          </a:prstGeom>
          <a:solidFill>
            <a:srgbClr val="00B0F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AA322E-37B4-4331-9A9A-472E883AB3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10</a:t>
            </a:fld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BCFF8E3-5739-4F37-B53C-ED0A092282C1}"/>
              </a:ext>
            </a:extLst>
          </p:cNvPr>
          <p:cNvCxnSpPr>
            <a:cxnSpLocks/>
          </p:cNvCxnSpPr>
          <p:nvPr/>
        </p:nvCxnSpPr>
        <p:spPr>
          <a:xfrm flipH="1">
            <a:off x="1440000" y="5220000"/>
            <a:ext cx="9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Freeform 125">
            <a:extLst>
              <a:ext uri="{FF2B5EF4-FFF2-40B4-BE49-F238E27FC236}">
                <a16:creationId xmlns:a16="http://schemas.microsoft.com/office/drawing/2014/main" id="{40C37612-1302-4D41-93E8-1089C54CE7D8}"/>
              </a:ext>
            </a:extLst>
          </p:cNvPr>
          <p:cNvSpPr>
            <a:spLocks/>
          </p:cNvSpPr>
          <p:nvPr/>
        </p:nvSpPr>
        <p:spPr bwMode="auto">
          <a:xfrm>
            <a:off x="4669969" y="5272403"/>
            <a:ext cx="2297066" cy="900000"/>
          </a:xfrm>
          <a:custGeom>
            <a:avLst/>
            <a:gdLst>
              <a:gd name="connsiteX0" fmla="*/ 2520 w 10000"/>
              <a:gd name="connsiteY0" fmla="*/ 10000 h 10063"/>
              <a:gd name="connsiteX1" fmla="*/ 9620 w 10000"/>
              <a:gd name="connsiteY1" fmla="*/ 8701 h 10063"/>
              <a:gd name="connsiteX2" fmla="*/ 355 w 10000"/>
              <a:gd name="connsiteY2" fmla="*/ 1372 h 10063"/>
              <a:gd name="connsiteX3" fmla="*/ 7512 w 10000"/>
              <a:gd name="connsiteY3" fmla="*/ 478 h 10063"/>
              <a:gd name="connsiteX0" fmla="*/ 3150 w 10000"/>
              <a:gd name="connsiteY0" fmla="*/ 10000 h 10063"/>
              <a:gd name="connsiteX1" fmla="*/ 9620 w 10000"/>
              <a:gd name="connsiteY1" fmla="*/ 8701 h 10063"/>
              <a:gd name="connsiteX2" fmla="*/ 355 w 10000"/>
              <a:gd name="connsiteY2" fmla="*/ 1372 h 10063"/>
              <a:gd name="connsiteX3" fmla="*/ 7512 w 10000"/>
              <a:gd name="connsiteY3" fmla="*/ 478 h 10063"/>
              <a:gd name="connsiteX0" fmla="*/ 3013 w 9063"/>
              <a:gd name="connsiteY0" fmla="*/ 9968 h 10031"/>
              <a:gd name="connsiteX1" fmla="*/ 8683 w 9063"/>
              <a:gd name="connsiteY1" fmla="*/ 8486 h 10031"/>
              <a:gd name="connsiteX2" fmla="*/ 218 w 9063"/>
              <a:gd name="connsiteY2" fmla="*/ 1340 h 10031"/>
              <a:gd name="connsiteX3" fmla="*/ 7375 w 9063"/>
              <a:gd name="connsiteY3" fmla="*/ 446 h 10031"/>
              <a:gd name="connsiteX0" fmla="*/ 3325 w 8137"/>
              <a:gd name="connsiteY0" fmla="*/ 9937 h 10000"/>
              <a:gd name="connsiteX1" fmla="*/ 7495 w 8137"/>
              <a:gd name="connsiteY1" fmla="*/ 8460 h 10000"/>
              <a:gd name="connsiteX2" fmla="*/ 241 w 8137"/>
              <a:gd name="connsiteY2" fmla="*/ 1336 h 10000"/>
              <a:gd name="connsiteX3" fmla="*/ 8137 w 8137"/>
              <a:gd name="connsiteY3" fmla="*/ 445 h 10000"/>
              <a:gd name="connsiteX0" fmla="*/ 2005 w 7919"/>
              <a:gd name="connsiteY0" fmla="*/ 10198 h 10261"/>
              <a:gd name="connsiteX1" fmla="*/ 7130 w 7919"/>
              <a:gd name="connsiteY1" fmla="*/ 8721 h 10261"/>
              <a:gd name="connsiteX2" fmla="*/ 296 w 7919"/>
              <a:gd name="connsiteY2" fmla="*/ 1336 h 10261"/>
              <a:gd name="connsiteX3" fmla="*/ 7919 w 7919"/>
              <a:gd name="connsiteY3" fmla="*/ 706 h 10261"/>
              <a:gd name="connsiteX0" fmla="*/ 2338 w 9889"/>
              <a:gd name="connsiteY0" fmla="*/ 10077 h 10138"/>
              <a:gd name="connsiteX1" fmla="*/ 8810 w 9889"/>
              <a:gd name="connsiteY1" fmla="*/ 8637 h 10138"/>
              <a:gd name="connsiteX2" fmla="*/ 180 w 9889"/>
              <a:gd name="connsiteY2" fmla="*/ 1440 h 10138"/>
              <a:gd name="connsiteX3" fmla="*/ 9889 w 9889"/>
              <a:gd name="connsiteY3" fmla="*/ 0 h 10138"/>
              <a:gd name="connsiteX0" fmla="*/ 2364 w 10000"/>
              <a:gd name="connsiteY0" fmla="*/ 11360 h 11420"/>
              <a:gd name="connsiteX1" fmla="*/ 8909 w 10000"/>
              <a:gd name="connsiteY1" fmla="*/ 9939 h 11420"/>
              <a:gd name="connsiteX2" fmla="*/ 182 w 10000"/>
              <a:gd name="connsiteY2" fmla="*/ 2840 h 11420"/>
              <a:gd name="connsiteX3" fmla="*/ 10000 w 10000"/>
              <a:gd name="connsiteY3" fmla="*/ 0 h 11420"/>
              <a:gd name="connsiteX0" fmla="*/ 2364 w 10000"/>
              <a:gd name="connsiteY0" fmla="*/ 11360 h 11420"/>
              <a:gd name="connsiteX1" fmla="*/ 8909 w 10000"/>
              <a:gd name="connsiteY1" fmla="*/ 9939 h 11420"/>
              <a:gd name="connsiteX2" fmla="*/ 182 w 10000"/>
              <a:gd name="connsiteY2" fmla="*/ 2840 h 11420"/>
              <a:gd name="connsiteX3" fmla="*/ 10000 w 10000"/>
              <a:gd name="connsiteY3" fmla="*/ 0 h 11420"/>
              <a:gd name="connsiteX0" fmla="*/ 2364 w 10000"/>
              <a:gd name="connsiteY0" fmla="*/ 11484 h 11544"/>
              <a:gd name="connsiteX1" fmla="*/ 8909 w 10000"/>
              <a:gd name="connsiteY1" fmla="*/ 10063 h 11544"/>
              <a:gd name="connsiteX2" fmla="*/ 182 w 10000"/>
              <a:gd name="connsiteY2" fmla="*/ 2964 h 11544"/>
              <a:gd name="connsiteX3" fmla="*/ 10000 w 10000"/>
              <a:gd name="connsiteY3" fmla="*/ 124 h 11544"/>
              <a:gd name="connsiteX0" fmla="*/ 2546 w 11273"/>
              <a:gd name="connsiteY0" fmla="*/ 10064 h 10124"/>
              <a:gd name="connsiteX1" fmla="*/ 9091 w 11273"/>
              <a:gd name="connsiteY1" fmla="*/ 8643 h 10124"/>
              <a:gd name="connsiteX2" fmla="*/ 364 w 11273"/>
              <a:gd name="connsiteY2" fmla="*/ 1544 h 10124"/>
              <a:gd name="connsiteX3" fmla="*/ 11273 w 11273"/>
              <a:gd name="connsiteY3" fmla="*/ 124 h 10124"/>
              <a:gd name="connsiteX0" fmla="*/ 2182 w 9384"/>
              <a:gd name="connsiteY0" fmla="*/ 10064 h 10124"/>
              <a:gd name="connsiteX1" fmla="*/ 8727 w 9384"/>
              <a:gd name="connsiteY1" fmla="*/ 8643 h 10124"/>
              <a:gd name="connsiteX2" fmla="*/ 0 w 9384"/>
              <a:gd name="connsiteY2" fmla="*/ 1544 h 10124"/>
              <a:gd name="connsiteX3" fmla="*/ 8727 w 9384"/>
              <a:gd name="connsiteY3" fmla="*/ 124 h 10124"/>
              <a:gd name="connsiteX0" fmla="*/ 2906 w 14068"/>
              <a:gd name="connsiteY0" fmla="*/ 9941 h 10000"/>
              <a:gd name="connsiteX1" fmla="*/ 13368 w 14068"/>
              <a:gd name="connsiteY1" fmla="*/ 8538 h 10000"/>
              <a:gd name="connsiteX2" fmla="*/ 581 w 14068"/>
              <a:gd name="connsiteY2" fmla="*/ 1525 h 10000"/>
              <a:gd name="connsiteX3" fmla="*/ 9881 w 14068"/>
              <a:gd name="connsiteY3" fmla="*/ 122 h 10000"/>
              <a:gd name="connsiteX0" fmla="*/ 3100 w 14262"/>
              <a:gd name="connsiteY0" fmla="*/ 9940 h 9999"/>
              <a:gd name="connsiteX1" fmla="*/ 13562 w 14262"/>
              <a:gd name="connsiteY1" fmla="*/ 8537 h 9999"/>
              <a:gd name="connsiteX2" fmla="*/ 775 w 14262"/>
              <a:gd name="connsiteY2" fmla="*/ 1524 h 9999"/>
              <a:gd name="connsiteX3" fmla="*/ 8912 w 14262"/>
              <a:gd name="connsiteY3" fmla="*/ 122 h 9999"/>
              <a:gd name="connsiteX0" fmla="*/ 2220 w 13087"/>
              <a:gd name="connsiteY0" fmla="*/ 10063 h 10122"/>
              <a:gd name="connsiteX1" fmla="*/ 9555 w 13087"/>
              <a:gd name="connsiteY1" fmla="*/ 8660 h 10122"/>
              <a:gd name="connsiteX2" fmla="*/ 589 w 13087"/>
              <a:gd name="connsiteY2" fmla="*/ 1646 h 10122"/>
              <a:gd name="connsiteX3" fmla="*/ 13087 w 13087"/>
              <a:gd name="connsiteY3" fmla="*/ 122 h 101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087" h="10122">
                <a:moveTo>
                  <a:pt x="2220" y="10063"/>
                </a:moveTo>
                <a:cubicBezTo>
                  <a:pt x="7562" y="10122"/>
                  <a:pt x="10046" y="9890"/>
                  <a:pt x="9555" y="8660"/>
                </a:cubicBezTo>
                <a:cubicBezTo>
                  <a:pt x="9032" y="7371"/>
                  <a:pt x="0" y="3069"/>
                  <a:pt x="589" y="1646"/>
                </a:cubicBezTo>
                <a:cubicBezTo>
                  <a:pt x="1178" y="223"/>
                  <a:pt x="9288" y="0"/>
                  <a:pt x="13087" y="122"/>
                </a:cubicBezTo>
              </a:path>
            </a:pathLst>
          </a:custGeom>
          <a:noFill/>
          <a:ln w="25400">
            <a:solidFill>
              <a:schemeClr val="bg1"/>
            </a:solidFill>
            <a:round/>
            <a:headEnd type="none" w="lg" len="med"/>
            <a:tailEnd type="none" w="lg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E7A16815-AFD5-4A3A-9972-A619402CFEF8}"/>
              </a:ext>
            </a:extLst>
          </p:cNvPr>
          <p:cNvSpPr txBox="1"/>
          <p:nvPr/>
        </p:nvSpPr>
        <p:spPr>
          <a:xfrm>
            <a:off x="4312006" y="5962608"/>
            <a:ext cx="678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chemeClr val="bg1"/>
                </a:solidFill>
              </a:rPr>
              <a:t>GPS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32978AAE-61AF-40EE-8066-786F26933319}"/>
              </a:ext>
            </a:extLst>
          </p:cNvPr>
          <p:cNvCxnSpPr/>
          <p:nvPr/>
        </p:nvCxnSpPr>
        <p:spPr>
          <a:xfrm flipV="1">
            <a:off x="2062036" y="2553407"/>
            <a:ext cx="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1B73C05-5293-446D-978F-B65E2ED33B46}"/>
              </a:ext>
            </a:extLst>
          </p:cNvPr>
          <p:cNvCxnSpPr>
            <a:cxnSpLocks/>
          </p:cNvCxnSpPr>
          <p:nvPr/>
        </p:nvCxnSpPr>
        <p:spPr>
          <a:xfrm>
            <a:off x="2062036" y="900000"/>
            <a:ext cx="0" cy="4320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6B0B9C96-989F-4FB7-8F3D-569DAEF1F65E}"/>
              </a:ext>
            </a:extLst>
          </p:cNvPr>
          <p:cNvCxnSpPr/>
          <p:nvPr/>
        </p:nvCxnSpPr>
        <p:spPr>
          <a:xfrm flipV="1">
            <a:off x="2062036" y="3982027"/>
            <a:ext cx="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22990C54-8959-45CB-BC13-CD9E01330808}"/>
              </a:ext>
            </a:extLst>
          </p:cNvPr>
          <p:cNvCxnSpPr/>
          <p:nvPr/>
        </p:nvCxnSpPr>
        <p:spPr>
          <a:xfrm>
            <a:off x="2340000" y="4859239"/>
            <a:ext cx="3024000" cy="0"/>
          </a:xfrm>
          <a:prstGeom prst="line">
            <a:avLst/>
          </a:prstGeom>
          <a:ln>
            <a:solidFill>
              <a:schemeClr val="bg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CD9D8BF-DF03-4835-95B3-FF6B9F4C20F1}"/>
              </a:ext>
            </a:extLst>
          </p:cNvPr>
          <p:cNvCxnSpPr/>
          <p:nvPr/>
        </p:nvCxnSpPr>
        <p:spPr>
          <a:xfrm>
            <a:off x="6696000" y="4859239"/>
            <a:ext cx="3024000" cy="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FDE8B23-A11C-4769-A708-E7419ACF76A9}"/>
              </a:ext>
            </a:extLst>
          </p:cNvPr>
          <p:cNvCxnSpPr>
            <a:cxnSpLocks/>
          </p:cNvCxnSpPr>
          <p:nvPr/>
        </p:nvCxnSpPr>
        <p:spPr>
          <a:xfrm>
            <a:off x="1522036" y="985064"/>
            <a:ext cx="0" cy="1548000"/>
          </a:xfrm>
          <a:prstGeom prst="line">
            <a:avLst/>
          </a:prstGeom>
          <a:ln>
            <a:solidFill>
              <a:schemeClr val="bg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>
            <a:extLst>
              <a:ext uri="{FF2B5EF4-FFF2-40B4-BE49-F238E27FC236}">
                <a16:creationId xmlns:a16="http://schemas.microsoft.com/office/drawing/2014/main" id="{4DDC1FBD-932D-41DC-B8EF-3B4FCF221AA3}"/>
              </a:ext>
            </a:extLst>
          </p:cNvPr>
          <p:cNvCxnSpPr>
            <a:cxnSpLocks/>
          </p:cNvCxnSpPr>
          <p:nvPr/>
        </p:nvCxnSpPr>
        <p:spPr>
          <a:xfrm>
            <a:off x="1522036" y="3420000"/>
            <a:ext cx="0" cy="1548000"/>
          </a:xfrm>
          <a:prstGeom prst="line">
            <a:avLst/>
          </a:prstGeom>
          <a:ln>
            <a:solidFill>
              <a:schemeClr val="bg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534298BC-D7B9-4762-9D4A-63278941828A}"/>
              </a:ext>
            </a:extLst>
          </p:cNvPr>
          <p:cNvCxnSpPr>
            <a:cxnSpLocks/>
          </p:cNvCxnSpPr>
          <p:nvPr/>
        </p:nvCxnSpPr>
        <p:spPr>
          <a:xfrm flipH="1">
            <a:off x="10009355" y="1620000"/>
            <a:ext cx="0" cy="360000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7363AD8-1A29-4469-AB51-AC226CAA0109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2256655" y="3728358"/>
            <a:ext cx="504000" cy="503357"/>
            <a:chOff x="1963992" y="1066800"/>
            <a:chExt cx="1237996" cy="1236417"/>
          </a:xfrm>
          <a:noFill/>
        </p:grpSpPr>
        <p:sp>
          <p:nvSpPr>
            <p:cNvPr id="68" name="Freeform 29">
              <a:extLst>
                <a:ext uri="{FF2B5EF4-FFF2-40B4-BE49-F238E27FC236}">
                  <a16:creationId xmlns:a16="http://schemas.microsoft.com/office/drawing/2014/main" id="{F9948799-7D87-4E91-85C4-CF493A1FDA03}"/>
                </a:ext>
              </a:extLst>
            </p:cNvPr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9" name="Freeform 30">
              <a:extLst>
                <a:ext uri="{FF2B5EF4-FFF2-40B4-BE49-F238E27FC236}">
                  <a16:creationId xmlns:a16="http://schemas.microsoft.com/office/drawing/2014/main" id="{7F7BD8A4-F1FA-47FF-938B-E7D3774F4188}"/>
                </a:ext>
              </a:extLst>
            </p:cNvPr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70" name="Straight Connector 69">
              <a:extLst>
                <a:ext uri="{FF2B5EF4-FFF2-40B4-BE49-F238E27FC236}">
                  <a16:creationId xmlns:a16="http://schemas.microsoft.com/office/drawing/2014/main" id="{CC95400F-D887-44C2-A7F3-18A9489F138B}"/>
                </a:ext>
              </a:extLst>
            </p:cNvPr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1BD712C4-5D29-4C26-B38F-919346CC4EF0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2256655" y="2299738"/>
            <a:ext cx="504000" cy="503357"/>
            <a:chOff x="1963992" y="1066800"/>
            <a:chExt cx="1237996" cy="1236417"/>
          </a:xfrm>
          <a:noFill/>
        </p:grpSpPr>
        <p:sp>
          <p:nvSpPr>
            <p:cNvPr id="65" name="Freeform 29">
              <a:extLst>
                <a:ext uri="{FF2B5EF4-FFF2-40B4-BE49-F238E27FC236}">
                  <a16:creationId xmlns:a16="http://schemas.microsoft.com/office/drawing/2014/main" id="{09565589-2B35-4005-A0CB-E97BAFE89B81}"/>
                </a:ext>
              </a:extLst>
            </p:cNvPr>
            <p:cNvSpPr/>
            <p:nvPr/>
          </p:nvSpPr>
          <p:spPr>
            <a:xfrm flipV="1">
              <a:off x="1968001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6" name="Freeform 30">
              <a:extLst>
                <a:ext uri="{FF2B5EF4-FFF2-40B4-BE49-F238E27FC236}">
                  <a16:creationId xmlns:a16="http://schemas.microsoft.com/office/drawing/2014/main" id="{5383551F-98E0-4B3C-BDB7-9E81952D4794}"/>
                </a:ext>
              </a:extLst>
            </p:cNvPr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781DD324-1FA5-453F-B5D6-CC0FB0A50C4C}"/>
                </a:ext>
              </a:extLst>
            </p:cNvPr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1" name="Right Triangle 70">
            <a:extLst>
              <a:ext uri="{FF2B5EF4-FFF2-40B4-BE49-F238E27FC236}">
                <a16:creationId xmlns:a16="http://schemas.microsoft.com/office/drawing/2014/main" id="{FCFCAF14-F0AB-4320-9B6C-662E5124A4D9}"/>
              </a:ext>
            </a:extLst>
          </p:cNvPr>
          <p:cNvSpPr>
            <a:spLocks noChangeAspect="1"/>
          </p:cNvSpPr>
          <p:nvPr/>
        </p:nvSpPr>
        <p:spPr>
          <a:xfrm rot="2700000" flipH="1">
            <a:off x="4987591" y="1512909"/>
            <a:ext cx="1080000" cy="108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ight Triangle 71">
            <a:extLst>
              <a:ext uri="{FF2B5EF4-FFF2-40B4-BE49-F238E27FC236}">
                <a16:creationId xmlns:a16="http://schemas.microsoft.com/office/drawing/2014/main" id="{D43CEEF6-69EB-4639-B92D-CB626C2B934B}"/>
              </a:ext>
            </a:extLst>
          </p:cNvPr>
          <p:cNvSpPr>
            <a:spLocks noChangeAspect="1"/>
          </p:cNvSpPr>
          <p:nvPr/>
        </p:nvSpPr>
        <p:spPr>
          <a:xfrm rot="2700000">
            <a:off x="5707591" y="2232909"/>
            <a:ext cx="1080000" cy="108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3" name="Straight Connector 72">
            <a:extLst>
              <a:ext uri="{FF2B5EF4-FFF2-40B4-BE49-F238E27FC236}">
                <a16:creationId xmlns:a16="http://schemas.microsoft.com/office/drawing/2014/main" id="{27EC4EC4-FC50-4487-8C72-791D2DDE4641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1440000" y="3114000"/>
            <a:ext cx="3744000" cy="3744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>
            <a:extLst>
              <a:ext uri="{FF2B5EF4-FFF2-40B4-BE49-F238E27FC236}">
                <a16:creationId xmlns:a16="http://schemas.microsoft.com/office/drawing/2014/main" id="{71C0AF90-ED1F-407A-A843-336C72361A6E}"/>
              </a:ext>
            </a:extLst>
          </p:cNvPr>
          <p:cNvCxnSpPr>
            <a:cxnSpLocks noChangeAspect="1"/>
          </p:cNvCxnSpPr>
          <p:nvPr/>
        </p:nvCxnSpPr>
        <p:spPr>
          <a:xfrm flipV="1">
            <a:off x="5167591" y="2052909"/>
            <a:ext cx="1080000" cy="108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>
            <a:extLst>
              <a:ext uri="{FF2B5EF4-FFF2-40B4-BE49-F238E27FC236}">
                <a16:creationId xmlns:a16="http://schemas.microsoft.com/office/drawing/2014/main" id="{CF9071C0-3F98-4F6E-AFB2-DE817E9E3928}"/>
              </a:ext>
            </a:extLst>
          </p:cNvPr>
          <p:cNvCxnSpPr/>
          <p:nvPr/>
        </p:nvCxnSpPr>
        <p:spPr>
          <a:xfrm flipH="1" flipV="1">
            <a:off x="9829355" y="2255697"/>
            <a:ext cx="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C0DC80AA-C3FA-4218-985A-D13AE947C82B}"/>
              </a:ext>
            </a:extLst>
          </p:cNvPr>
          <p:cNvCxnSpPr/>
          <p:nvPr/>
        </p:nvCxnSpPr>
        <p:spPr>
          <a:xfrm flipH="1" flipV="1">
            <a:off x="9829355" y="3780000"/>
            <a:ext cx="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18FEBCB-8D30-4E90-A478-52DD637EEAEB}"/>
              </a:ext>
            </a:extLst>
          </p:cNvPr>
          <p:cNvGrpSpPr>
            <a:grpSpLocks noChangeAspect="1"/>
          </p:cNvGrpSpPr>
          <p:nvPr/>
        </p:nvGrpSpPr>
        <p:grpSpPr>
          <a:xfrm>
            <a:off x="9308951" y="3529873"/>
            <a:ext cx="504000" cy="503357"/>
            <a:chOff x="1963992" y="1066800"/>
            <a:chExt cx="1237996" cy="1236417"/>
          </a:xfrm>
          <a:noFill/>
        </p:grpSpPr>
        <p:sp>
          <p:nvSpPr>
            <p:cNvPr id="47" name="Freeform 29">
              <a:extLst>
                <a:ext uri="{FF2B5EF4-FFF2-40B4-BE49-F238E27FC236}">
                  <a16:creationId xmlns:a16="http://schemas.microsoft.com/office/drawing/2014/main" id="{4E4D70CC-4A8D-477E-84B0-4458D385C3A4}"/>
                </a:ext>
              </a:extLst>
            </p:cNvPr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Freeform 30">
              <a:extLst>
                <a:ext uri="{FF2B5EF4-FFF2-40B4-BE49-F238E27FC236}">
                  <a16:creationId xmlns:a16="http://schemas.microsoft.com/office/drawing/2014/main" id="{CA1ED5AB-5F5D-4BCD-A88A-3907C91F4F26}"/>
                </a:ext>
              </a:extLst>
            </p:cNvPr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42A0B33C-FDC3-4989-9DB1-E2F6275E2DE9}"/>
                </a:ext>
              </a:extLst>
            </p:cNvPr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9A4C6C27-63AD-48ED-B387-2F80AA3A117D}"/>
              </a:ext>
            </a:extLst>
          </p:cNvPr>
          <p:cNvGrpSpPr>
            <a:grpSpLocks noChangeAspect="1"/>
          </p:cNvGrpSpPr>
          <p:nvPr/>
        </p:nvGrpSpPr>
        <p:grpSpPr>
          <a:xfrm>
            <a:off x="9308951" y="2005570"/>
            <a:ext cx="504000" cy="503357"/>
            <a:chOff x="1963992" y="1066800"/>
            <a:chExt cx="1237996" cy="1236417"/>
          </a:xfrm>
          <a:noFill/>
        </p:grpSpPr>
        <p:sp>
          <p:nvSpPr>
            <p:cNvPr id="53" name="Freeform 29">
              <a:extLst>
                <a:ext uri="{FF2B5EF4-FFF2-40B4-BE49-F238E27FC236}">
                  <a16:creationId xmlns:a16="http://schemas.microsoft.com/office/drawing/2014/main" id="{BADA92E6-11A3-4B8F-BB2C-284F538803D6}"/>
                </a:ext>
              </a:extLst>
            </p:cNvPr>
            <p:cNvSpPr/>
            <p:nvPr/>
          </p:nvSpPr>
          <p:spPr>
            <a:xfrm flipV="1">
              <a:off x="1968000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8" name="Freeform 30">
              <a:extLst>
                <a:ext uri="{FF2B5EF4-FFF2-40B4-BE49-F238E27FC236}">
                  <a16:creationId xmlns:a16="http://schemas.microsoft.com/office/drawing/2014/main" id="{931EB58B-7CC0-4846-81B6-D4D2BB3E97DF}"/>
                </a:ext>
              </a:extLst>
            </p:cNvPr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59FAD04-2B69-4CBA-B0BA-B1648426EAAB}"/>
                </a:ext>
              </a:extLst>
            </p:cNvPr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Speech Bubble: Rectangle with Corners Rounded 2">
                <a:extLst>
                  <a:ext uri="{FF2B5EF4-FFF2-40B4-BE49-F238E27FC236}">
                    <a16:creationId xmlns:a16="http://schemas.microsoft.com/office/drawing/2014/main" id="{39413A13-A8CD-4A7A-9530-3B27C7BAFF31}"/>
                  </a:ext>
                </a:extLst>
              </p:cNvPr>
              <p:cNvSpPr/>
              <p:nvPr/>
            </p:nvSpPr>
            <p:spPr>
              <a:xfrm>
                <a:off x="2474966" y="1614575"/>
                <a:ext cx="1620000" cy="504000"/>
              </a:xfrm>
              <a:prstGeom prst="wedgeRoundRectCallout">
                <a:avLst>
                  <a:gd name="adj1" fmla="val -32881"/>
                  <a:gd name="adj2" fmla="val 73289"/>
                  <a:gd name="adj3" fmla="val 16667"/>
                </a:avLst>
              </a:prstGeom>
              <a:solidFill>
                <a:srgbClr val="FFC000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r>
                      <a:rPr lang="nl-NL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= 1–5 ns</a:t>
                </a:r>
              </a:p>
            </p:txBody>
          </p:sp>
        </mc:Choice>
        <mc:Fallback>
          <p:sp>
            <p:nvSpPr>
              <p:cNvPr id="3" name="Speech Bubble: Rectangle with Corners Rounded 2">
                <a:extLst>
                  <a:ext uri="{FF2B5EF4-FFF2-40B4-BE49-F238E27FC236}">
                    <a16:creationId xmlns:a16="http://schemas.microsoft.com/office/drawing/2014/main" id="{39413A13-A8CD-4A7A-9530-3B27C7BAFF3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4966" y="1614575"/>
                <a:ext cx="1620000" cy="504000"/>
              </a:xfrm>
              <a:prstGeom prst="wedgeRoundRectCallout">
                <a:avLst>
                  <a:gd name="adj1" fmla="val -32881"/>
                  <a:gd name="adj2" fmla="val 73289"/>
                  <a:gd name="adj3" fmla="val 16667"/>
                </a:avLst>
              </a:prstGeom>
              <a:blipFill>
                <a:blip r:embed="rId2"/>
                <a:stretch>
                  <a:fillRect/>
                </a:stretch>
              </a:blipFill>
              <a:ln w="2540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7" name="Speech Bubble: Rectangle with Corners Rounded 76">
            <a:extLst>
              <a:ext uri="{FF2B5EF4-FFF2-40B4-BE49-F238E27FC236}">
                <a16:creationId xmlns:a16="http://schemas.microsoft.com/office/drawing/2014/main" id="{BD898795-9AE0-49F8-AA30-9E72E677E80D}"/>
              </a:ext>
            </a:extLst>
          </p:cNvPr>
          <p:cNvSpPr/>
          <p:nvPr/>
        </p:nvSpPr>
        <p:spPr>
          <a:xfrm>
            <a:off x="7528101" y="2837468"/>
            <a:ext cx="2160000" cy="504000"/>
          </a:xfrm>
          <a:prstGeom prst="wedgeRoundRectCallout">
            <a:avLst>
              <a:gd name="adj1" fmla="val 33353"/>
              <a:gd name="adj2" fmla="val 81728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ymbol" panose="05050102010706020507" pitchFamily="18" charset="2"/>
              </a:rPr>
              <a:t>S</a:t>
            </a:r>
            <a:r>
              <a:rPr lang="en-GB" dirty="0">
                <a:solidFill>
                  <a:schemeClr val="tx1"/>
                </a:solidFill>
              </a:rPr>
              <a:t>A = 250–1,000 m</a:t>
            </a:r>
            <a:r>
              <a:rPr lang="en-GB" baseline="300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78" name="Speech Bubble: Rectangle with Corners Rounded 77">
            <a:extLst>
              <a:ext uri="{FF2B5EF4-FFF2-40B4-BE49-F238E27FC236}">
                <a16:creationId xmlns:a16="http://schemas.microsoft.com/office/drawing/2014/main" id="{1D3C2B41-0733-4876-B35F-320018B5A7C9}"/>
              </a:ext>
            </a:extLst>
          </p:cNvPr>
          <p:cNvSpPr/>
          <p:nvPr/>
        </p:nvSpPr>
        <p:spPr>
          <a:xfrm>
            <a:off x="3139277" y="5392298"/>
            <a:ext cx="1440000" cy="504000"/>
          </a:xfrm>
          <a:prstGeom prst="wedgeRoundRectCallout">
            <a:avLst>
              <a:gd name="adj1" fmla="val 57582"/>
              <a:gd name="adj2" fmla="val -22890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20–100 km</a:t>
            </a:r>
          </a:p>
        </p:txBody>
      </p:sp>
      <p:sp>
        <p:nvSpPr>
          <p:cNvPr id="79" name="Speech Bubble: Rectangle with Corners Rounded 78">
            <a:extLst>
              <a:ext uri="{FF2B5EF4-FFF2-40B4-BE49-F238E27FC236}">
                <a16:creationId xmlns:a16="http://schemas.microsoft.com/office/drawing/2014/main" id="{7BCB5F18-4669-4AD1-9DF8-20C3EA3C24DF}"/>
              </a:ext>
            </a:extLst>
          </p:cNvPr>
          <p:cNvSpPr/>
          <p:nvPr/>
        </p:nvSpPr>
        <p:spPr>
          <a:xfrm>
            <a:off x="6638734" y="6040552"/>
            <a:ext cx="1800000" cy="504000"/>
          </a:xfrm>
          <a:prstGeom prst="wedgeRoundRectCallout">
            <a:avLst>
              <a:gd name="adj1" fmla="val -57975"/>
              <a:gd name="adj2" fmla="val -22890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1–100 Gb/s</a:t>
            </a:r>
          </a:p>
        </p:txBody>
      </p:sp>
      <p:sp>
        <p:nvSpPr>
          <p:cNvPr id="81" name="Speech Bubble: Rectangle with Corners Rounded 80">
            <a:extLst>
              <a:ext uri="{FF2B5EF4-FFF2-40B4-BE49-F238E27FC236}">
                <a16:creationId xmlns:a16="http://schemas.microsoft.com/office/drawing/2014/main" id="{2FC8CF3D-DE1F-4563-8AD5-59967CEADE73}"/>
              </a:ext>
            </a:extLst>
          </p:cNvPr>
          <p:cNvSpPr/>
          <p:nvPr/>
        </p:nvSpPr>
        <p:spPr>
          <a:xfrm>
            <a:off x="6340267" y="432000"/>
            <a:ext cx="1800000" cy="504000"/>
          </a:xfrm>
          <a:prstGeom prst="wedgeRoundRectCallout">
            <a:avLst>
              <a:gd name="adj1" fmla="val -18219"/>
              <a:gd name="adj2" fmla="val -7074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T = 10–20 years</a:t>
            </a:r>
          </a:p>
        </p:txBody>
      </p:sp>
      <p:sp>
        <p:nvSpPr>
          <p:cNvPr id="82" name="Speech Bubble: Rectangle with Corners Rounded 81">
            <a:extLst>
              <a:ext uri="{FF2B5EF4-FFF2-40B4-BE49-F238E27FC236}">
                <a16:creationId xmlns:a16="http://schemas.microsoft.com/office/drawing/2014/main" id="{22CFE2CA-A235-4605-86CD-CBA9A2A78289}"/>
              </a:ext>
            </a:extLst>
          </p:cNvPr>
          <p:cNvSpPr/>
          <p:nvPr/>
        </p:nvSpPr>
        <p:spPr>
          <a:xfrm>
            <a:off x="5753137" y="3697367"/>
            <a:ext cx="1800000" cy="504000"/>
          </a:xfrm>
          <a:prstGeom prst="wedgeRoundRectCallout">
            <a:avLst>
              <a:gd name="adj1" fmla="val -22353"/>
              <a:gd name="adj2" fmla="val -67199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GB" baseline="-25000" dirty="0">
                <a:solidFill>
                  <a:schemeClr val="tx1"/>
                </a:solidFill>
              </a:rPr>
              <a:t>abs</a:t>
            </a:r>
            <a:r>
              <a:rPr lang="en-GB" dirty="0">
                <a:solidFill>
                  <a:schemeClr val="tx1"/>
                </a:solidFill>
              </a:rPr>
              <a:t> = 50–100 m</a:t>
            </a:r>
          </a:p>
        </p:txBody>
      </p: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23202B2A-AF07-44DF-A8BB-97416A8D960F}"/>
              </a:ext>
            </a:extLst>
          </p:cNvPr>
          <p:cNvCxnSpPr/>
          <p:nvPr/>
        </p:nvCxnSpPr>
        <p:spPr>
          <a:xfrm flipV="1">
            <a:off x="2065574" y="1174713"/>
            <a:ext cx="180000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4" name="Group 83">
            <a:extLst>
              <a:ext uri="{FF2B5EF4-FFF2-40B4-BE49-F238E27FC236}">
                <a16:creationId xmlns:a16="http://schemas.microsoft.com/office/drawing/2014/main" id="{DA6A63C0-7419-4049-9083-16DF2E7FB16D}"/>
              </a:ext>
            </a:extLst>
          </p:cNvPr>
          <p:cNvGrpSpPr>
            <a:grpSpLocks noChangeAspect="1"/>
          </p:cNvGrpSpPr>
          <p:nvPr/>
        </p:nvGrpSpPr>
        <p:grpSpPr>
          <a:xfrm flipH="1">
            <a:off x="2260193" y="921044"/>
            <a:ext cx="504000" cy="503357"/>
            <a:chOff x="1963992" y="1066800"/>
            <a:chExt cx="1237996" cy="1236417"/>
          </a:xfrm>
          <a:noFill/>
        </p:grpSpPr>
        <p:sp>
          <p:nvSpPr>
            <p:cNvPr id="85" name="Freeform 29">
              <a:extLst>
                <a:ext uri="{FF2B5EF4-FFF2-40B4-BE49-F238E27FC236}">
                  <a16:creationId xmlns:a16="http://schemas.microsoft.com/office/drawing/2014/main" id="{F1174297-0B94-4494-8E25-638B64950CAB}"/>
                </a:ext>
              </a:extLst>
            </p:cNvPr>
            <p:cNvSpPr/>
            <p:nvPr/>
          </p:nvSpPr>
          <p:spPr>
            <a:xfrm flipV="1">
              <a:off x="1968001" y="1691217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6" name="Freeform 30">
              <a:extLst>
                <a:ext uri="{FF2B5EF4-FFF2-40B4-BE49-F238E27FC236}">
                  <a16:creationId xmlns:a16="http://schemas.microsoft.com/office/drawing/2014/main" id="{B99FDDDC-6F7D-40A5-8AC3-56D4F60709EC}"/>
                </a:ext>
              </a:extLst>
            </p:cNvPr>
            <p:cNvSpPr/>
            <p:nvPr/>
          </p:nvSpPr>
          <p:spPr>
            <a:xfrm>
              <a:off x="1963992" y="1066800"/>
              <a:ext cx="1224000" cy="612000"/>
            </a:xfrm>
            <a:custGeom>
              <a:avLst/>
              <a:gdLst>
                <a:gd name="connsiteX0" fmla="*/ 0 w 1061884"/>
                <a:gd name="connsiteY0" fmla="*/ 786580 h 786580"/>
                <a:gd name="connsiteX1" fmla="*/ 117987 w 1061884"/>
                <a:gd name="connsiteY1" fmla="*/ 49161 h 786580"/>
                <a:gd name="connsiteX2" fmla="*/ 619433 w 1061884"/>
                <a:gd name="connsiteY2" fmla="*/ 491612 h 786580"/>
                <a:gd name="connsiteX3" fmla="*/ 1061884 w 1061884"/>
                <a:gd name="connsiteY3" fmla="*/ 565354 h 786580"/>
                <a:gd name="connsiteX0" fmla="*/ 0 w 1061884"/>
                <a:gd name="connsiteY0" fmla="*/ 684616 h 684616"/>
                <a:gd name="connsiteX1" fmla="*/ 117987 w 1061884"/>
                <a:gd name="connsiteY1" fmla="*/ 34595 h 684616"/>
                <a:gd name="connsiteX2" fmla="*/ 619433 w 1061884"/>
                <a:gd name="connsiteY2" fmla="*/ 477046 h 684616"/>
                <a:gd name="connsiteX3" fmla="*/ 1061884 w 1061884"/>
                <a:gd name="connsiteY3" fmla="*/ 550788 h 684616"/>
                <a:gd name="connsiteX0" fmla="*/ 0 w 1061884"/>
                <a:gd name="connsiteY0" fmla="*/ 667622 h 667622"/>
                <a:gd name="connsiteX1" fmla="*/ 117987 w 1061884"/>
                <a:gd name="connsiteY1" fmla="*/ 32167 h 667622"/>
                <a:gd name="connsiteX2" fmla="*/ 619433 w 1061884"/>
                <a:gd name="connsiteY2" fmla="*/ 474618 h 667622"/>
                <a:gd name="connsiteX3" fmla="*/ 1061884 w 1061884"/>
                <a:gd name="connsiteY3" fmla="*/ 548360 h 667622"/>
                <a:gd name="connsiteX0" fmla="*/ 0 w 1211728"/>
                <a:gd name="connsiteY0" fmla="*/ 664787 h 664787"/>
                <a:gd name="connsiteX1" fmla="*/ 267831 w 1211728"/>
                <a:gd name="connsiteY1" fmla="*/ 31762 h 664787"/>
                <a:gd name="connsiteX2" fmla="*/ 769277 w 1211728"/>
                <a:gd name="connsiteY2" fmla="*/ 474213 h 664787"/>
                <a:gd name="connsiteX3" fmla="*/ 1211728 w 1211728"/>
                <a:gd name="connsiteY3" fmla="*/ 547955 h 6647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11728" h="664787">
                  <a:moveTo>
                    <a:pt x="0" y="664787"/>
                  </a:moveTo>
                  <a:cubicBezTo>
                    <a:pt x="7374" y="320658"/>
                    <a:pt x="139618" y="63524"/>
                    <a:pt x="267831" y="31762"/>
                  </a:cubicBezTo>
                  <a:cubicBezTo>
                    <a:pt x="396044" y="0"/>
                    <a:pt x="611961" y="388181"/>
                    <a:pt x="769277" y="474213"/>
                  </a:cubicBezTo>
                  <a:cubicBezTo>
                    <a:pt x="926593" y="560245"/>
                    <a:pt x="1069160" y="554100"/>
                    <a:pt x="1211728" y="547955"/>
                  </a:cubicBezTo>
                </a:path>
              </a:pathLst>
            </a:cu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9E90CDB4-41D8-4E32-B0D0-26AA34C4D3C9}"/>
                </a:ext>
              </a:extLst>
            </p:cNvPr>
            <p:cNvCxnSpPr/>
            <p:nvPr/>
          </p:nvCxnSpPr>
          <p:spPr>
            <a:xfrm rot="5400000">
              <a:off x="3093194" y="1678704"/>
              <a:ext cx="216000" cy="1588"/>
            </a:xfrm>
            <a:prstGeom prst="line">
              <a:avLst/>
            </a:prstGeom>
            <a:grpFill/>
            <a:ln w="254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1670FB0-BF98-4288-91D4-722830D523CC}"/>
              </a:ext>
            </a:extLst>
          </p:cNvPr>
          <p:cNvSpPr/>
          <p:nvPr/>
        </p:nvSpPr>
        <p:spPr>
          <a:xfrm>
            <a:off x="1126036" y="2736000"/>
            <a:ext cx="792000" cy="50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 km</a:t>
            </a:r>
          </a:p>
        </p:txBody>
      </p:sp>
      <p:sp>
        <p:nvSpPr>
          <p:cNvPr id="60" name="Rectangle: Rounded Corners 59">
            <a:extLst>
              <a:ext uri="{FF2B5EF4-FFF2-40B4-BE49-F238E27FC236}">
                <a16:creationId xmlns:a16="http://schemas.microsoft.com/office/drawing/2014/main" id="{28AA659C-3591-42FF-A16E-A1BCEBBC5015}"/>
              </a:ext>
            </a:extLst>
          </p:cNvPr>
          <p:cNvSpPr/>
          <p:nvPr/>
        </p:nvSpPr>
        <p:spPr>
          <a:xfrm>
            <a:off x="5652000" y="4608000"/>
            <a:ext cx="792000" cy="50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1 km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D8867B28-0F68-4846-A5E3-33F6DA9B3B1A}"/>
              </a:ext>
            </a:extLst>
          </p:cNvPr>
          <p:cNvSpPr/>
          <p:nvPr/>
        </p:nvSpPr>
        <p:spPr>
          <a:xfrm>
            <a:off x="6840000" y="5148000"/>
            <a:ext cx="18000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Speech Bubble: Rectangle with Corners Rounded 61">
                <a:extLst>
                  <a:ext uri="{FF2B5EF4-FFF2-40B4-BE49-F238E27FC236}">
                    <a16:creationId xmlns:a16="http://schemas.microsoft.com/office/drawing/2014/main" id="{529BDEEE-88FA-447F-93E5-AAA14B65F319}"/>
                  </a:ext>
                </a:extLst>
              </p:cNvPr>
              <p:cNvSpPr/>
              <p:nvPr/>
            </p:nvSpPr>
            <p:spPr>
              <a:xfrm>
                <a:off x="2478507" y="3042887"/>
                <a:ext cx="1620000" cy="504000"/>
              </a:xfrm>
              <a:prstGeom prst="wedgeRoundRectCallout">
                <a:avLst>
                  <a:gd name="adj1" fmla="val -32881"/>
                  <a:gd name="adj2" fmla="val 73289"/>
                  <a:gd name="adj3" fmla="val 16667"/>
                </a:avLst>
              </a:prstGeom>
              <a:solidFill>
                <a:srgbClr val="FFC000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36000" rIns="36000"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GB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𝛿</m:t>
                    </m:r>
                    <m:acc>
                      <m:accPr>
                        <m:chr m:val="̅"/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nl-NL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</m:acc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 = 10–50 cm</a:t>
                </a:r>
              </a:p>
            </p:txBody>
          </p:sp>
        </mc:Choice>
        <mc:Fallback xmlns="">
          <p:sp>
            <p:nvSpPr>
              <p:cNvPr id="62" name="Speech Bubble: Rectangle with Corners Rounded 61">
                <a:extLst>
                  <a:ext uri="{FF2B5EF4-FFF2-40B4-BE49-F238E27FC236}">
                    <a16:creationId xmlns:a16="http://schemas.microsoft.com/office/drawing/2014/main" id="{529BDEEE-88FA-447F-93E5-AAA14B65F31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507" y="3042887"/>
                <a:ext cx="1620000" cy="504000"/>
              </a:xfrm>
              <a:prstGeom prst="wedgeRoundRectCallout">
                <a:avLst>
                  <a:gd name="adj1" fmla="val -32881"/>
                  <a:gd name="adj2" fmla="val 73289"/>
                  <a:gd name="adj3" fmla="val 16667"/>
                </a:avLst>
              </a:prstGeom>
              <a:blipFill>
                <a:blip r:embed="rId3"/>
                <a:stretch>
                  <a:fillRect r="-1115"/>
                </a:stretch>
              </a:blipFill>
              <a:ln w="2540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4" name="Rectangle: Rounded Corners 63">
            <a:extLst>
              <a:ext uri="{FF2B5EF4-FFF2-40B4-BE49-F238E27FC236}">
                <a16:creationId xmlns:a16="http://schemas.microsoft.com/office/drawing/2014/main" id="{D1EB0862-CF30-4190-913F-9C353E1FF63A}"/>
              </a:ext>
            </a:extLst>
          </p:cNvPr>
          <p:cNvSpPr/>
          <p:nvPr/>
        </p:nvSpPr>
        <p:spPr>
          <a:xfrm>
            <a:off x="9913138" y="5148000"/>
            <a:ext cx="18000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5" name="Rectangle: Rounded Corners 74">
            <a:extLst>
              <a:ext uri="{FF2B5EF4-FFF2-40B4-BE49-F238E27FC236}">
                <a16:creationId xmlns:a16="http://schemas.microsoft.com/office/drawing/2014/main" id="{7F3A13FA-F6B7-458D-8CF0-B27C52C4B93B}"/>
              </a:ext>
            </a:extLst>
          </p:cNvPr>
          <p:cNvSpPr/>
          <p:nvPr/>
        </p:nvSpPr>
        <p:spPr>
          <a:xfrm>
            <a:off x="1972036" y="5148000"/>
            <a:ext cx="180000" cy="180000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6" name="Speech Bubble: Rectangle with Corners Rounded 75">
            <a:extLst>
              <a:ext uri="{FF2B5EF4-FFF2-40B4-BE49-F238E27FC236}">
                <a16:creationId xmlns:a16="http://schemas.microsoft.com/office/drawing/2014/main" id="{F0F1DFF0-BE0E-4770-A847-0A809FFA6E4B}"/>
              </a:ext>
            </a:extLst>
          </p:cNvPr>
          <p:cNvSpPr/>
          <p:nvPr/>
        </p:nvSpPr>
        <p:spPr>
          <a:xfrm>
            <a:off x="4398201" y="432000"/>
            <a:ext cx="1620000" cy="504000"/>
          </a:xfrm>
          <a:prstGeom prst="wedgeRoundRectCallout">
            <a:avLst>
              <a:gd name="adj1" fmla="val -22288"/>
              <a:gd name="adj2" fmla="val -41883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  <a:ea typeface="Cambria Math" panose="02040503050406030204" pitchFamily="18" charset="0"/>
              </a:rPr>
              <a:t>M =  10</a:t>
            </a:r>
            <a:r>
              <a:rPr lang="en-GB" baseline="30000" dirty="0">
                <a:solidFill>
                  <a:schemeClr val="tx1"/>
                </a:solidFill>
                <a:ea typeface="Cambria Math" panose="02040503050406030204" pitchFamily="18" charset="0"/>
              </a:rPr>
              <a:t>12</a:t>
            </a:r>
            <a:r>
              <a:rPr lang="en-GB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GB" dirty="0">
                <a:solidFill>
                  <a:schemeClr val="tx1"/>
                </a:solidFill>
              </a:rPr>
              <a:t>kg</a:t>
            </a:r>
          </a:p>
        </p:txBody>
      </p:sp>
      <p:sp>
        <p:nvSpPr>
          <p:cNvPr id="61" name="Speech Bubble: Rectangle with Corners Rounded 60">
            <a:extLst>
              <a:ext uri="{FF2B5EF4-FFF2-40B4-BE49-F238E27FC236}">
                <a16:creationId xmlns:a16="http://schemas.microsoft.com/office/drawing/2014/main" id="{3ACDBFAD-149B-4E5A-A237-21BED8AC3377}"/>
              </a:ext>
            </a:extLst>
          </p:cNvPr>
          <p:cNvSpPr/>
          <p:nvPr/>
        </p:nvSpPr>
        <p:spPr>
          <a:xfrm>
            <a:off x="7992000" y="1296000"/>
            <a:ext cx="1620000" cy="504000"/>
          </a:xfrm>
          <a:prstGeom prst="wedgeRoundRectCallout">
            <a:avLst>
              <a:gd name="adj1" fmla="val 32752"/>
              <a:gd name="adj2" fmla="val 79618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QE = 25%</a:t>
            </a:r>
          </a:p>
        </p:txBody>
      </p:sp>
    </p:spTree>
    <p:extLst>
      <p:ext uri="{BB962C8B-B14F-4D97-AF65-F5344CB8AC3E}">
        <p14:creationId xmlns:p14="http://schemas.microsoft.com/office/powerpoint/2010/main" val="30703352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1BB9B1A-837B-4C3E-9079-1BD8B71ED2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11</a:t>
            </a:fld>
            <a:endParaRPr lang="en-GB"/>
          </a:p>
        </p:txBody>
      </p:sp>
      <p:sp>
        <p:nvSpPr>
          <p:cNvPr id="5" name="Speech Bubble: Rectangle with Corners Rounded 4">
            <a:extLst>
              <a:ext uri="{FF2B5EF4-FFF2-40B4-BE49-F238E27FC236}">
                <a16:creationId xmlns:a16="http://schemas.microsoft.com/office/drawing/2014/main" id="{B819D98E-0AF4-429B-B8C1-024D38DF3A4A}"/>
              </a:ext>
            </a:extLst>
          </p:cNvPr>
          <p:cNvSpPr/>
          <p:nvPr/>
        </p:nvSpPr>
        <p:spPr>
          <a:xfrm>
            <a:off x="4320000" y="540000"/>
            <a:ext cx="3600000" cy="1800000"/>
          </a:xfrm>
          <a:prstGeom prst="wedgeRoundRectCallout">
            <a:avLst>
              <a:gd name="adj1" fmla="val -18219"/>
              <a:gd name="adj2" fmla="val -7074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0" bIns="0"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  <a:ea typeface="Cambria Math" panose="02040503050406030204" pitchFamily="18" charset="0"/>
              </a:rPr>
              <a:t>M = 10</a:t>
            </a:r>
            <a:r>
              <a:rPr lang="en-GB" sz="3600" baseline="30000" dirty="0">
                <a:solidFill>
                  <a:schemeClr val="tx1"/>
                </a:solidFill>
                <a:ea typeface="Cambria Math" panose="02040503050406030204" pitchFamily="18" charset="0"/>
              </a:rPr>
              <a:t>12</a:t>
            </a:r>
            <a:r>
              <a:rPr lang="en-GB" sz="3600" dirty="0">
                <a:solidFill>
                  <a:schemeClr val="tx1"/>
                </a:solidFill>
                <a:ea typeface="Cambria Math" panose="02040503050406030204" pitchFamily="18" charset="0"/>
              </a:rPr>
              <a:t> </a:t>
            </a:r>
            <a:r>
              <a:rPr lang="en-GB" sz="3600" dirty="0">
                <a:solidFill>
                  <a:schemeClr val="tx1"/>
                </a:solidFill>
              </a:rPr>
              <a:t>kg</a:t>
            </a:r>
          </a:p>
          <a:p>
            <a:pPr algn="ctr">
              <a:lnSpc>
                <a:spcPts val="5500"/>
              </a:lnSpc>
            </a:pPr>
            <a:r>
              <a:rPr lang="en-GB" sz="3600" dirty="0">
                <a:solidFill>
                  <a:schemeClr val="tx1"/>
                </a:solidFill>
                <a:latin typeface="Symbol" panose="05050102010706020507" pitchFamily="18" charset="2"/>
              </a:rPr>
              <a:t>l</a:t>
            </a:r>
            <a:r>
              <a:rPr lang="en-GB" sz="3600" baseline="-25000" dirty="0">
                <a:solidFill>
                  <a:schemeClr val="tx1"/>
                </a:solidFill>
              </a:rPr>
              <a:t>abs</a:t>
            </a:r>
            <a:r>
              <a:rPr lang="en-GB" sz="3600" dirty="0">
                <a:solidFill>
                  <a:schemeClr val="tx1"/>
                </a:solidFill>
              </a:rPr>
              <a:t> = 50–100 m</a:t>
            </a:r>
          </a:p>
        </p:txBody>
      </p:sp>
      <p:sp>
        <p:nvSpPr>
          <p:cNvPr id="6" name="Speech Bubble: Rectangle with Corners Rounded 5">
            <a:extLst>
              <a:ext uri="{FF2B5EF4-FFF2-40B4-BE49-F238E27FC236}">
                <a16:creationId xmlns:a16="http://schemas.microsoft.com/office/drawing/2014/main" id="{9A3E117E-3326-42EE-8FB1-126EC01AE0E0}"/>
              </a:ext>
            </a:extLst>
          </p:cNvPr>
          <p:cNvSpPr/>
          <p:nvPr/>
        </p:nvSpPr>
        <p:spPr>
          <a:xfrm>
            <a:off x="360000" y="5220000"/>
            <a:ext cx="3240000" cy="1080000"/>
          </a:xfrm>
          <a:prstGeom prst="wedgeRoundRectCallout">
            <a:avLst>
              <a:gd name="adj1" fmla="val -18219"/>
              <a:gd name="adj2" fmla="val -7074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Artic ice</a:t>
            </a:r>
          </a:p>
        </p:txBody>
      </p:sp>
      <p:sp>
        <p:nvSpPr>
          <p:cNvPr id="7" name="Speech Bubble: Rectangle with Corners Rounded 6">
            <a:extLst>
              <a:ext uri="{FF2B5EF4-FFF2-40B4-BE49-F238E27FC236}">
                <a16:creationId xmlns:a16="http://schemas.microsoft.com/office/drawing/2014/main" id="{A17504B1-9231-42AB-8746-9FAB16715672}"/>
              </a:ext>
            </a:extLst>
          </p:cNvPr>
          <p:cNvSpPr/>
          <p:nvPr/>
        </p:nvSpPr>
        <p:spPr>
          <a:xfrm>
            <a:off x="8640000" y="5220000"/>
            <a:ext cx="3240000" cy="1080000"/>
          </a:xfrm>
          <a:prstGeom prst="wedgeRoundRectCallout">
            <a:avLst>
              <a:gd name="adj1" fmla="val -18219"/>
              <a:gd name="adj2" fmla="val -7074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600" dirty="0">
                <a:solidFill>
                  <a:schemeClr val="tx1"/>
                </a:solidFill>
              </a:rPr>
              <a:t>deep sea</a:t>
            </a:r>
          </a:p>
        </p:txBody>
      </p:sp>
      <p:sp>
        <p:nvSpPr>
          <p:cNvPr id="8" name="Arrow: Striped Right 7">
            <a:extLst>
              <a:ext uri="{FF2B5EF4-FFF2-40B4-BE49-F238E27FC236}">
                <a16:creationId xmlns:a16="http://schemas.microsoft.com/office/drawing/2014/main" id="{0A081D4E-8F8B-40CA-95D1-AB2FEE77069D}"/>
              </a:ext>
            </a:extLst>
          </p:cNvPr>
          <p:cNvSpPr/>
          <p:nvPr/>
        </p:nvSpPr>
        <p:spPr>
          <a:xfrm rot="2700000">
            <a:off x="7930544" y="4680000"/>
            <a:ext cx="648000" cy="432000"/>
          </a:xfrm>
          <a:prstGeom prst="stripedRight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Arrow: Striped Right 8">
            <a:extLst>
              <a:ext uri="{FF2B5EF4-FFF2-40B4-BE49-F238E27FC236}">
                <a16:creationId xmlns:a16="http://schemas.microsoft.com/office/drawing/2014/main" id="{059471F5-54A0-42B7-B974-CA6DD877F9D3}"/>
              </a:ext>
            </a:extLst>
          </p:cNvPr>
          <p:cNvSpPr/>
          <p:nvPr/>
        </p:nvSpPr>
        <p:spPr>
          <a:xfrm rot="8100000">
            <a:off x="3661456" y="4680000"/>
            <a:ext cx="648000" cy="432000"/>
          </a:xfrm>
          <a:prstGeom prst="stripedRight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Speech Bubble: Rectangle with Corners Rounded 9">
                <a:extLst>
                  <a:ext uri="{FF2B5EF4-FFF2-40B4-BE49-F238E27FC236}">
                    <a16:creationId xmlns:a16="http://schemas.microsoft.com/office/drawing/2014/main" id="{8E93EFF5-199D-4766-B029-D306BAE59E47}"/>
                  </a:ext>
                </a:extLst>
              </p:cNvPr>
              <p:cNvSpPr/>
              <p:nvPr/>
            </p:nvSpPr>
            <p:spPr>
              <a:xfrm>
                <a:off x="4320000" y="3420000"/>
                <a:ext cx="3600000" cy="1080000"/>
              </a:xfrm>
              <a:prstGeom prst="wedgeRoundRectCallout">
                <a:avLst>
                  <a:gd name="adj1" fmla="val -18219"/>
                  <a:gd name="adj2" fmla="val -7074"/>
                  <a:gd name="adj3" fmla="val 16667"/>
                </a:avLst>
              </a:prstGeom>
              <a:solidFill>
                <a:srgbClr val="FFC000"/>
              </a:solidFill>
              <a:ln w="25400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tIns="0" bIns="0" rtlCol="0" anchor="ctr"/>
              <a:lstStyle/>
              <a:p>
                <a:pPr algn="ctr">
                  <a:lnSpc>
                    <a:spcPts val="5500"/>
                  </a:lnSpc>
                </a:pPr>
                <a:r>
                  <a:rPr lang="en-GB" sz="3600" dirty="0">
                    <a:solidFill>
                      <a:schemeClr val="tx1"/>
                    </a:solidFill>
                  </a:rPr>
                  <a:t>$ </a:t>
                </a:r>
                <a14:m>
                  <m:oMath xmlns:m="http://schemas.openxmlformats.org/officeDocument/2006/math">
                    <m:r>
                      <a:rPr lang="en-GB" sz="36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≪</m:t>
                    </m:r>
                  </m:oMath>
                </a14:m>
                <a:r>
                  <a:rPr lang="en-GB" sz="3600" dirty="0">
                    <a:solidFill>
                      <a:schemeClr val="tx1"/>
                    </a:solidFill>
                  </a:rPr>
                  <a:t> 10</a:t>
                </a:r>
                <a:r>
                  <a:rPr lang="en-GB" sz="3600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GB" sz="3600" dirty="0">
                    <a:solidFill>
                      <a:schemeClr val="tx1"/>
                    </a:solidFill>
                  </a:rPr>
                  <a:t> €/kg</a:t>
                </a:r>
              </a:p>
            </p:txBody>
          </p:sp>
        </mc:Choice>
        <mc:Fallback xmlns="">
          <p:sp>
            <p:nvSpPr>
              <p:cNvPr id="10" name="Speech Bubble: Rectangle with Corners Rounded 9">
                <a:extLst>
                  <a:ext uri="{FF2B5EF4-FFF2-40B4-BE49-F238E27FC236}">
                    <a16:creationId xmlns:a16="http://schemas.microsoft.com/office/drawing/2014/main" id="{8E93EFF5-199D-4766-B029-D306BAE59E4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20000" y="3420000"/>
                <a:ext cx="3600000" cy="1080000"/>
              </a:xfrm>
              <a:prstGeom prst="wedgeRoundRectCallout">
                <a:avLst>
                  <a:gd name="adj1" fmla="val -18219"/>
                  <a:gd name="adj2" fmla="val -7074"/>
                  <a:gd name="adj3" fmla="val 16667"/>
                </a:avLst>
              </a:prstGeom>
              <a:blipFill>
                <a:blip r:embed="rId2"/>
                <a:stretch>
                  <a:fillRect b="-4420"/>
                </a:stretch>
              </a:blipFill>
              <a:ln w="25400"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Arrow: Striped Right 10">
            <a:extLst>
              <a:ext uri="{FF2B5EF4-FFF2-40B4-BE49-F238E27FC236}">
                <a16:creationId xmlns:a16="http://schemas.microsoft.com/office/drawing/2014/main" id="{FF9938D7-4F05-4B52-9C67-E4FDF001B4BB}"/>
              </a:ext>
            </a:extLst>
          </p:cNvPr>
          <p:cNvSpPr/>
          <p:nvPr/>
        </p:nvSpPr>
        <p:spPr>
          <a:xfrm rot="5400000">
            <a:off x="5760000" y="2664000"/>
            <a:ext cx="648000" cy="432000"/>
          </a:xfrm>
          <a:prstGeom prst="stripedRightArrow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1562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Oval 10"/>
          <p:cNvSpPr>
            <a:spLocks noChangeAspect="1"/>
          </p:cNvSpPr>
          <p:nvPr/>
        </p:nvSpPr>
        <p:spPr>
          <a:xfrm>
            <a:off x="9293324" y="123997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736000" y="6677112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252804" y="1881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6023430" y="1629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5929944" y="1629000"/>
            <a:ext cx="108000" cy="1080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29194" y="156165"/>
            <a:ext cx="595522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Global Neutrino Network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0379E7-4FEB-467B-8082-44A031154A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CustomShape 4">
            <a:extLst>
              <a:ext uri="{FF2B5EF4-FFF2-40B4-BE49-F238E27FC236}">
                <a16:creationId xmlns:a16="http://schemas.microsoft.com/office/drawing/2014/main" id="{7113C79C-9F04-4CF4-BF33-F6A9F508281B}"/>
              </a:ext>
            </a:extLst>
          </p:cNvPr>
          <p:cNvSpPr/>
          <p:nvPr/>
        </p:nvSpPr>
        <p:spPr>
          <a:xfrm rot="16200000">
            <a:off x="5841040" y="4479398"/>
            <a:ext cx="1260000" cy="2700000"/>
          </a:xfrm>
          <a:prstGeom prst="wedgeRectCallout">
            <a:avLst>
              <a:gd name="adj1" fmla="val -59674"/>
              <a:gd name="adj2" fmla="val -2664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37" name="Picture 12">
            <a:extLst>
              <a:ext uri="{FF2B5EF4-FFF2-40B4-BE49-F238E27FC236}">
                <a16:creationId xmlns:a16="http://schemas.microsoft.com/office/drawing/2014/main" id="{6DD7D4D9-66D8-4855-B269-4EF81F27AD48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468" t="7427" r="6801" b="4116"/>
          <a:stretch/>
        </p:blipFill>
        <p:spPr>
          <a:xfrm>
            <a:off x="5146312" y="5248301"/>
            <a:ext cx="1058688" cy="118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38" name="CustomShape 11">
            <a:extLst>
              <a:ext uri="{FF2B5EF4-FFF2-40B4-BE49-F238E27FC236}">
                <a16:creationId xmlns:a16="http://schemas.microsoft.com/office/drawing/2014/main" id="{6B0E7041-1C0C-49CB-8787-0E82CF14C0D0}"/>
              </a:ext>
            </a:extLst>
          </p:cNvPr>
          <p:cNvSpPr/>
          <p:nvPr/>
        </p:nvSpPr>
        <p:spPr>
          <a:xfrm>
            <a:off x="6394784" y="5246850"/>
            <a:ext cx="1404000" cy="115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46" tIns="40823" rIns="81646" bIns="40823"/>
          <a:lstStyle/>
          <a:p>
            <a:pPr defTabSz="829544"/>
            <a:r>
              <a:rPr lang="en-US" b="1" u="sng" spc="-1" dirty="0" err="1">
                <a:solidFill>
                  <a:srgbClr val="000000"/>
                </a:solidFill>
                <a:ea typeface="ＭＳ Ｐゴシック"/>
              </a:rPr>
              <a:t>IceCube</a:t>
            </a:r>
            <a:br>
              <a:rPr dirty="0">
                <a:solidFill>
                  <a:prstClr val="black"/>
                </a:solidFill>
              </a:rPr>
            </a:br>
            <a:r>
              <a:rPr lang="en-US" spc="-1" dirty="0">
                <a:solidFill>
                  <a:srgbClr val="000000"/>
                </a:solidFill>
                <a:ea typeface="ＭＳ Ｐゴシック"/>
              </a:rPr>
              <a:t>deep ice</a:t>
            </a:r>
            <a:endParaRPr lang="en-US" spc="-1" dirty="0">
              <a:solidFill>
                <a:prstClr val="black"/>
              </a:solidFill>
            </a:endParaRPr>
          </a:p>
          <a:p>
            <a:pPr defTabSz="829544"/>
            <a:r>
              <a:rPr lang="en-US" spc="-1" dirty="0">
                <a:solidFill>
                  <a:srgbClr val="000000"/>
                </a:solidFill>
                <a:ea typeface="ＭＳ Ｐゴシック"/>
              </a:rPr>
              <a:t>1 km</a:t>
            </a:r>
            <a:r>
              <a:rPr lang="en-US" spc="-1" baseline="30000" dirty="0">
                <a:solidFill>
                  <a:srgbClr val="000000"/>
                </a:solidFill>
                <a:ea typeface="ＭＳ Ｐゴシック"/>
              </a:rPr>
              <a:t>3</a:t>
            </a:r>
            <a:endParaRPr lang="en-US" spc="-1" dirty="0">
              <a:solidFill>
                <a:prstClr val="black"/>
              </a:solidFill>
            </a:endParaRPr>
          </a:p>
          <a:p>
            <a:pPr defTabSz="829544"/>
            <a:r>
              <a:rPr lang="en-US" spc="-1" dirty="0">
                <a:solidFill>
                  <a:srgbClr val="000000"/>
                </a:solidFill>
                <a:ea typeface="ＭＳ Ｐゴシック"/>
              </a:rPr>
              <a:t>2011 </a:t>
            </a:r>
            <a:r>
              <a:rPr lang="en-US" sz="1633" spc="-1" dirty="0">
                <a:solidFill>
                  <a:srgbClr val="000000"/>
                </a:solidFill>
                <a:latin typeface="Arial"/>
                <a:ea typeface="ＭＳ Ｐゴシック"/>
              </a:rPr>
              <a:t>– </a:t>
            </a:r>
            <a:endParaRPr lang="en-US" sz="1633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44" name="CustomShape 5">
            <a:extLst>
              <a:ext uri="{FF2B5EF4-FFF2-40B4-BE49-F238E27FC236}">
                <a16:creationId xmlns:a16="http://schemas.microsoft.com/office/drawing/2014/main" id="{2DC334B0-6DA4-43D7-8717-640FAC343A92}"/>
              </a:ext>
            </a:extLst>
          </p:cNvPr>
          <p:cNvSpPr/>
          <p:nvPr/>
        </p:nvSpPr>
        <p:spPr>
          <a:xfrm rot="16200000">
            <a:off x="3514635" y="418175"/>
            <a:ext cx="1260000" cy="2700000"/>
          </a:xfrm>
          <a:prstGeom prst="wedgeRectCallout">
            <a:avLst>
              <a:gd name="adj1" fmla="val 8260"/>
              <a:gd name="adj2" fmla="val 61735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5" name="Picture 6">
            <a:extLst>
              <a:ext uri="{FF2B5EF4-FFF2-40B4-BE49-F238E27FC236}">
                <a16:creationId xmlns:a16="http://schemas.microsoft.com/office/drawing/2014/main" id="{925097E8-45DB-4F46-A3F3-3059C4FFF6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/>
        </p:blipFill>
        <p:spPr>
          <a:xfrm>
            <a:off x="2816276" y="1160837"/>
            <a:ext cx="1224000" cy="1224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46" name="CustomShape 8">
            <a:extLst>
              <a:ext uri="{FF2B5EF4-FFF2-40B4-BE49-F238E27FC236}">
                <a16:creationId xmlns:a16="http://schemas.microsoft.com/office/drawing/2014/main" id="{BCDDF20A-D312-4102-B4D8-9FC05943CAF5}"/>
              </a:ext>
            </a:extLst>
          </p:cNvPr>
          <p:cNvSpPr/>
          <p:nvPr/>
        </p:nvSpPr>
        <p:spPr>
          <a:xfrm>
            <a:off x="4187792" y="1206232"/>
            <a:ext cx="1222083" cy="115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46" tIns="40823" rIns="81646" bIns="40823"/>
          <a:lstStyle/>
          <a:p>
            <a:pPr defTabSz="829544"/>
            <a:r>
              <a:rPr lang="en-US" b="1" u="sng" spc="-1" dirty="0">
                <a:solidFill>
                  <a:srgbClr val="000000"/>
                </a:solidFill>
                <a:ea typeface="ＭＳ Ｐゴシック"/>
              </a:rPr>
              <a:t>ANTARES</a:t>
            </a:r>
            <a:br>
              <a:rPr dirty="0">
                <a:solidFill>
                  <a:prstClr val="black"/>
                </a:solidFill>
              </a:rPr>
            </a:br>
            <a:r>
              <a:rPr lang="en-US" spc="-1" dirty="0">
                <a:solidFill>
                  <a:srgbClr val="000000"/>
                </a:solidFill>
                <a:ea typeface="ＭＳ Ｐゴシック"/>
              </a:rPr>
              <a:t>deep water</a:t>
            </a:r>
            <a:endParaRPr lang="en-US" spc="-1" dirty="0">
              <a:solidFill>
                <a:prstClr val="black"/>
              </a:solidFill>
            </a:endParaRPr>
          </a:p>
          <a:p>
            <a:pPr defTabSz="829544"/>
            <a:r>
              <a:rPr lang="en-US" spc="-1" dirty="0">
                <a:solidFill>
                  <a:srgbClr val="000000"/>
                </a:solidFill>
                <a:ea typeface="ＭＳ Ｐゴシック"/>
              </a:rPr>
              <a:t>0.02 km</a:t>
            </a:r>
            <a:r>
              <a:rPr lang="en-US" spc="-1" baseline="30000" dirty="0">
                <a:solidFill>
                  <a:srgbClr val="000000"/>
                </a:solidFill>
                <a:ea typeface="ＭＳ Ｐゴシック"/>
              </a:rPr>
              <a:t>3</a:t>
            </a:r>
            <a:endParaRPr lang="en-US" spc="-1" dirty="0">
              <a:solidFill>
                <a:prstClr val="black"/>
              </a:solidFill>
            </a:endParaRPr>
          </a:p>
          <a:p>
            <a:pPr defTabSz="829544"/>
            <a:r>
              <a:rPr lang="en-US" spc="-1" dirty="0">
                <a:solidFill>
                  <a:srgbClr val="000000"/>
                </a:solidFill>
                <a:ea typeface="ＭＳ Ｐゴシック"/>
              </a:rPr>
              <a:t>2007 – </a:t>
            </a:r>
            <a:endParaRPr lang="en-US" spc="-1" dirty="0">
              <a:solidFill>
                <a:prstClr val="black"/>
              </a:solidFill>
            </a:endParaRPr>
          </a:p>
        </p:txBody>
      </p:sp>
      <p:sp>
        <p:nvSpPr>
          <p:cNvPr id="47" name="CustomShape 7">
            <a:extLst>
              <a:ext uri="{FF2B5EF4-FFF2-40B4-BE49-F238E27FC236}">
                <a16:creationId xmlns:a16="http://schemas.microsoft.com/office/drawing/2014/main" id="{6A673B10-5D44-454B-BB08-F8796C477E28}"/>
              </a:ext>
            </a:extLst>
          </p:cNvPr>
          <p:cNvSpPr/>
          <p:nvPr/>
        </p:nvSpPr>
        <p:spPr>
          <a:xfrm rot="16200000">
            <a:off x="9332843" y="824884"/>
            <a:ext cx="1260000" cy="2700000"/>
          </a:xfrm>
          <a:prstGeom prst="wedgeRectCallout">
            <a:avLst>
              <a:gd name="adj1" fmla="val 59464"/>
              <a:gd name="adj2" fmla="val -23354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48" name="Picture 11">
            <a:extLst>
              <a:ext uri="{FF2B5EF4-FFF2-40B4-BE49-F238E27FC236}">
                <a16:creationId xmlns:a16="http://schemas.microsoft.com/office/drawing/2014/main" id="{E138BC1F-2DAF-4EEB-9DF8-BDA76A5CAAE3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8693673" y="1584886"/>
            <a:ext cx="1149907" cy="1080018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9" name="CustomShape 9">
                <a:extLst>
                  <a:ext uri="{FF2B5EF4-FFF2-40B4-BE49-F238E27FC236}">
                    <a16:creationId xmlns:a16="http://schemas.microsoft.com/office/drawing/2014/main" id="{690878ED-50B8-4999-A231-C221A8861DBA}"/>
                  </a:ext>
                </a:extLst>
              </p:cNvPr>
              <p:cNvSpPr/>
              <p:nvPr/>
            </p:nvSpPr>
            <p:spPr>
              <a:xfrm>
                <a:off x="9888391" y="1590369"/>
                <a:ext cx="1404644" cy="11160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 wrap="none" lIns="81646" tIns="40823" rIns="81646" bIns="40823"/>
              <a:lstStyle/>
              <a:p>
                <a:pPr defTabSz="829544"/>
                <a:r>
                  <a:rPr lang="en-US" b="1" u="sng" spc="-1" dirty="0">
                    <a:solidFill>
                      <a:srgbClr val="000000"/>
                    </a:solidFill>
                    <a:ea typeface="ＭＳ Ｐゴシック"/>
                  </a:rPr>
                  <a:t>GVD (Baikal)</a:t>
                </a:r>
                <a:br>
                  <a:rPr b="1" dirty="0">
                    <a:solidFill>
                      <a:prstClr val="black"/>
                    </a:solidFill>
                  </a:rPr>
                </a:br>
                <a:r>
                  <a:rPr lang="en-US" spc="-1" dirty="0">
                    <a:solidFill>
                      <a:srgbClr val="000000"/>
                    </a:solidFill>
                    <a:ea typeface="ＭＳ Ｐゴシック"/>
                  </a:rPr>
                  <a:t>deep water</a:t>
                </a:r>
                <a:endParaRPr lang="en-US" spc="-1" dirty="0">
                  <a:solidFill>
                    <a:prstClr val="black"/>
                  </a:solidFill>
                </a:endParaRPr>
              </a:p>
              <a:p>
                <a:pPr defTabSz="829544"/>
                <a14:m>
                  <m:oMath xmlns:m="http://schemas.openxmlformats.org/officeDocument/2006/math">
                    <m:r>
                      <a:rPr lang="en-US" i="1" spc="-1" smtClean="0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~</m:t>
                    </m:r>
                  </m:oMath>
                </a14:m>
                <a:r>
                  <a:rPr lang="en-US" spc="-1" dirty="0">
                    <a:solidFill>
                      <a:srgbClr val="000000"/>
                    </a:solidFill>
                    <a:ea typeface="ＭＳ Ｐゴシック"/>
                  </a:rPr>
                  <a:t>1 km</a:t>
                </a:r>
                <a:r>
                  <a:rPr lang="en-US" spc="-1" baseline="30000" dirty="0">
                    <a:solidFill>
                      <a:srgbClr val="000000"/>
                    </a:solidFill>
                    <a:ea typeface="ＭＳ Ｐゴシック"/>
                  </a:rPr>
                  <a:t>3</a:t>
                </a:r>
                <a:endParaRPr lang="en-US" spc="-1" dirty="0">
                  <a:solidFill>
                    <a:prstClr val="black"/>
                  </a:solidFill>
                </a:endParaRPr>
              </a:p>
              <a:p>
                <a:pPr defTabSz="829544"/>
                <a:r>
                  <a:rPr lang="en-US" spc="-1" dirty="0">
                    <a:solidFill>
                      <a:srgbClr val="000000"/>
                    </a:solidFill>
                    <a:ea typeface="ＭＳ Ｐゴシック"/>
                  </a:rPr>
                  <a:t>half-complete</a:t>
                </a:r>
                <a:endParaRPr lang="en-US" spc="-1" dirty="0">
                  <a:solidFill>
                    <a:prstClr val="black"/>
                  </a:solidFill>
                </a:endParaRPr>
              </a:p>
            </p:txBody>
          </p:sp>
        </mc:Choice>
        <mc:Fallback xmlns="">
          <p:sp>
            <p:nvSpPr>
              <p:cNvPr id="49" name="CustomShape 9">
                <a:extLst>
                  <a:ext uri="{FF2B5EF4-FFF2-40B4-BE49-F238E27FC236}">
                    <a16:creationId xmlns:a16="http://schemas.microsoft.com/office/drawing/2014/main" id="{690878ED-50B8-4999-A231-C221A8861DB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88391" y="1590369"/>
                <a:ext cx="1404644" cy="1116000"/>
              </a:xfrm>
              <a:prstGeom prst="rect">
                <a:avLst/>
              </a:prstGeom>
              <a:blipFill>
                <a:blip r:embed="rId7"/>
                <a:stretch>
                  <a:fillRect l="-4329" t="-3279" r="-9091" b="-1475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0" name="Picture 5">
            <a:extLst>
              <a:ext uri="{FF2B5EF4-FFF2-40B4-BE49-F238E27FC236}">
                <a16:creationId xmlns:a16="http://schemas.microsoft.com/office/drawing/2014/main" id="{5F6A430F-B180-4ADB-8F86-0679EB2C222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/>
        </p:blipFill>
        <p:spPr>
          <a:xfrm>
            <a:off x="8651898" y="1599727"/>
            <a:ext cx="1221900" cy="118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1" name="CustomShape 6">
            <a:extLst>
              <a:ext uri="{FF2B5EF4-FFF2-40B4-BE49-F238E27FC236}">
                <a16:creationId xmlns:a16="http://schemas.microsoft.com/office/drawing/2014/main" id="{DD362D0D-3924-4CF5-9FDE-BCA1CC290880}"/>
              </a:ext>
            </a:extLst>
          </p:cNvPr>
          <p:cNvSpPr/>
          <p:nvPr/>
        </p:nvSpPr>
        <p:spPr>
          <a:xfrm rot="16200000">
            <a:off x="6309689" y="1513431"/>
            <a:ext cx="1260000" cy="2700000"/>
          </a:xfrm>
          <a:prstGeom prst="wedgeRectCallout">
            <a:avLst>
              <a:gd name="adj1" fmla="val 61146"/>
              <a:gd name="adj2" fmla="val -23608"/>
            </a:avLst>
          </a:prstGeom>
          <a:solidFill>
            <a:schemeClr val="bg1"/>
          </a:solidFill>
          <a:ln w="12700">
            <a:solidFill>
              <a:schemeClr val="tx1"/>
            </a:solidFill>
            <a:round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pic>
        <p:nvPicPr>
          <p:cNvPr id="52" name="Picture 13">
            <a:extLst>
              <a:ext uri="{FF2B5EF4-FFF2-40B4-BE49-F238E27FC236}">
                <a16:creationId xmlns:a16="http://schemas.microsoft.com/office/drawing/2014/main" id="{955B3D03-21CB-4A63-991B-1B9C4C78B86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/>
        </p:blipFill>
        <p:spPr>
          <a:xfrm>
            <a:off x="5631617" y="2282729"/>
            <a:ext cx="1188000" cy="1188000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  <p:sp>
        <p:nvSpPr>
          <p:cNvPr id="53" name="CustomShape 10">
            <a:extLst>
              <a:ext uri="{FF2B5EF4-FFF2-40B4-BE49-F238E27FC236}">
                <a16:creationId xmlns:a16="http://schemas.microsoft.com/office/drawing/2014/main" id="{B0C99849-7534-4EB4-9635-0A5910069098}"/>
              </a:ext>
            </a:extLst>
          </p:cNvPr>
          <p:cNvSpPr/>
          <p:nvPr/>
        </p:nvSpPr>
        <p:spPr>
          <a:xfrm>
            <a:off x="6866148" y="2293392"/>
            <a:ext cx="1404000" cy="11520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none" lIns="81646" tIns="40823" rIns="81646" bIns="40823"/>
          <a:lstStyle/>
          <a:p>
            <a:pPr defTabSz="829544"/>
            <a:r>
              <a:rPr lang="en-US" b="1" u="sng" spc="-1" dirty="0">
                <a:solidFill>
                  <a:srgbClr val="000000"/>
                </a:solidFill>
                <a:ea typeface="ＭＳ Ｐゴシック"/>
              </a:rPr>
              <a:t>KM3NeT</a:t>
            </a:r>
            <a:br>
              <a:rPr dirty="0">
                <a:solidFill>
                  <a:prstClr val="black"/>
                </a:solidFill>
              </a:rPr>
            </a:br>
            <a:r>
              <a:rPr lang="en-US" spc="-1" dirty="0">
                <a:solidFill>
                  <a:srgbClr val="000000"/>
                </a:solidFill>
                <a:ea typeface="ＭＳ Ｐゴシック"/>
              </a:rPr>
              <a:t>deep water</a:t>
            </a:r>
            <a:endParaRPr lang="en-US" spc="-1" dirty="0">
              <a:solidFill>
                <a:prstClr val="black"/>
              </a:solidFill>
            </a:endParaRPr>
          </a:p>
          <a:p>
            <a:pPr defTabSz="829544"/>
            <a:r>
              <a:rPr lang="en-US" spc="-1" dirty="0">
                <a:solidFill>
                  <a:srgbClr val="000000"/>
                </a:solidFill>
                <a:ea typeface="ＭＳ Ｐゴシック"/>
              </a:rPr>
              <a:t>1++ km</a:t>
            </a:r>
            <a:r>
              <a:rPr lang="en-US" spc="-1" baseline="30000" dirty="0">
                <a:solidFill>
                  <a:srgbClr val="000000"/>
                </a:solidFill>
                <a:ea typeface="ＭＳ Ｐゴシック"/>
              </a:rPr>
              <a:t>3</a:t>
            </a:r>
            <a:endParaRPr lang="en-US" spc="-1" dirty="0">
              <a:solidFill>
                <a:prstClr val="black"/>
              </a:solidFill>
            </a:endParaRPr>
          </a:p>
          <a:p>
            <a:pPr defTabSz="829544"/>
            <a:r>
              <a:rPr lang="en-US" spc="-1" dirty="0">
                <a:solidFill>
                  <a:srgbClr val="000000"/>
                </a:solidFill>
                <a:ea typeface="ＭＳ Ｐゴシック"/>
              </a:rPr>
              <a:t>construction</a:t>
            </a:r>
            <a:endParaRPr lang="en-US" spc="-1" dirty="0">
              <a:solidFill>
                <a:prstClr val="black"/>
              </a:solidFill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15FD7CB-DC73-4402-9280-2DED466A82EF}"/>
              </a:ext>
            </a:extLst>
          </p:cNvPr>
          <p:cNvCxnSpPr/>
          <p:nvPr/>
        </p:nvCxnSpPr>
        <p:spPr>
          <a:xfrm flipH="1" flipV="1">
            <a:off x="6072048" y="1671532"/>
            <a:ext cx="226800" cy="252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900303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41914224"/>
                  </p:ext>
                </p:extLst>
              </p:nvPr>
            </p:nvGraphicFramePr>
            <p:xfrm>
              <a:off x="437598" y="1858373"/>
              <a:ext cx="11461944" cy="47969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149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291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65812">
                    <a:tc gridSpan="2">
                      <a:txBody>
                        <a:bodyPr/>
                        <a:lstStyle/>
                        <a:p>
                          <a:pPr algn="ctr"/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err="1">
                              <a:solidFill>
                                <a:schemeClr val="bg1"/>
                              </a:solidFill>
                            </a:rPr>
                            <a:t>IceCube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GVD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Antares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KM3NeT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659313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Status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baseline="0" noProof="0" dirty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</a:p>
                        <a:p>
                          <a:pPr algn="ctr"/>
                          <a:r>
                            <a:rPr lang="en-GB" sz="2000" b="0" baseline="0" noProof="0" dirty="0">
                              <a:solidFill>
                                <a:schemeClr val="bg1"/>
                              </a:solidFill>
                            </a:rPr>
                            <a:t>2011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</a:p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  <a:b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2007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  <a:b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South</a:t>
                          </a:r>
                          <a:r>
                            <a:rPr lang="en-GB" sz="2000" baseline="0" noProof="0" dirty="0">
                              <a:solidFill>
                                <a:schemeClr val="bg1"/>
                              </a:solidFill>
                            </a:rPr>
                            <a:t> Pole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Lake Baikal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Mediterranean Sea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ice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lake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sea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Light transmission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GB" sz="2000" b="0" i="1" noProof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</a:rPr>
                                  <m:t>&lt;</m:t>
                                </m:r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𝑎𝑏𝑠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GB" sz="2000" b="0" i="1" noProof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≫</m:t>
                                </m:r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𝑎𝑏𝑠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  <m:r>
                                  <a:rPr lang="en-GB" sz="2000" b="0" i="1" noProof="0" smtClean="0">
                                    <a:solidFill>
                                      <a:schemeClr val="bg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≫</m:t>
                                </m:r>
                                <m:sSub>
                                  <m:sSubPr>
                                    <m:ctrlP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𝜆</m:t>
                                    </m:r>
                                  </m:e>
                                  <m:sub>
                                    <m:r>
                                      <a:rPr lang="en-GB" sz="2000" b="0" i="1" noProof="0" smtClean="0">
                                        <a:solidFill>
                                          <a:schemeClr val="bg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𝑎𝑏𝑠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659313"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Resolution	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1" baseline="-25000" noProof="0" dirty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m</a:t>
                          </a:r>
                        </a:p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1" baseline="-25000" noProof="0" dirty="0">
                              <a:solidFill>
                                <a:schemeClr val="bg1"/>
                              </a:solidFill>
                            </a:rPr>
                            <a:t>e</a:t>
                          </a:r>
                        </a:p>
                      </a:txBody>
                      <a:tcPr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b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10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0.5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0.05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1.5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Noise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extremely low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nl-NL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PMT</a:t>
                          </a:r>
                          <a:r>
                            <a:rPr lang="en-GB" sz="2000" b="1" baseline="0" noProof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size</a:t>
                          </a:r>
                          <a:r>
                            <a:rPr lang="en-GB" sz="2000" b="1" baseline="0" noProof="0" dirty="0">
                              <a:solidFill>
                                <a:schemeClr val="bg1"/>
                              </a:solidFill>
                            </a:rPr>
                            <a:t> (</a:t>
                          </a: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QE)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>
                              <a:solidFill>
                                <a:schemeClr val="bg1"/>
                              </a:solidFill>
                            </a:rPr>
                            <a:t> (25%)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altLang="ru-RU" sz="2000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Times New Roman" pitchFamily="18" charset="0"/>
                            </a:rPr>
                            <a:t>(35%)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10” (20%)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3” (30%)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Table 6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741914224"/>
                  </p:ext>
                </p:extLst>
              </p:nvPr>
            </p:nvGraphicFramePr>
            <p:xfrm>
              <a:off x="437598" y="1858373"/>
              <a:ext cx="11461944" cy="4796952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41491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72915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3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4"/>
                        </a:ext>
                      </a:extLst>
                    </a:gridCol>
                    <a:gridCol w="2329468">
                      <a:extLst>
                        <a:ext uri="{9D8B030D-6E8A-4147-A177-3AD203B41FA5}">
                          <a16:colId xmlns:a16="http://schemas.microsoft.com/office/drawing/2014/main" val="20005"/>
                        </a:ext>
                      </a:extLst>
                    </a:gridCol>
                  </a:tblGrid>
                  <a:tr h="565812">
                    <a:tc gridSpan="2">
                      <a:txBody>
                        <a:bodyPr/>
                        <a:lstStyle/>
                        <a:p>
                          <a:pPr algn="ctr"/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 err="1">
                              <a:solidFill>
                                <a:schemeClr val="bg1"/>
                              </a:solidFill>
                            </a:rPr>
                            <a:t>IceCube</a:t>
                          </a:r>
                          <a:endParaRPr lang="en-GB" sz="2000" b="1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GVD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Antares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KM3NeT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701040">
                    <a:tc gridSpan="2">
                      <a:txBody>
                        <a:bodyPr/>
                        <a:lstStyle/>
                        <a:p>
                          <a:pPr algn="l"/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Status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baseline="0" noProof="0" dirty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</a:p>
                        <a:p>
                          <a:pPr algn="ctr"/>
                          <a:r>
                            <a:rPr lang="en-GB" sz="2000" b="0" baseline="0" noProof="0" dirty="0">
                              <a:solidFill>
                                <a:schemeClr val="bg1"/>
                              </a:solidFill>
                            </a:rPr>
                            <a:t>2011</a:t>
                          </a:r>
                          <a:endParaRPr lang="en-GB" sz="2000" b="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</a:p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completed</a:t>
                          </a:r>
                          <a:b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2007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under</a:t>
                          </a:r>
                          <a:b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b="0" noProof="0" dirty="0">
                              <a:solidFill>
                                <a:schemeClr val="bg1"/>
                              </a:solidFill>
                            </a:rPr>
                            <a:t>construction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Location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South</a:t>
                          </a:r>
                          <a:r>
                            <a:rPr lang="en-GB" sz="2000" baseline="0" noProof="0" dirty="0">
                              <a:solidFill>
                                <a:schemeClr val="bg1"/>
                              </a:solidFill>
                            </a:rPr>
                            <a:t> Pole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Lake Baikal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Mediterranean Sea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ice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lake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sea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Light transmission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92428" t="-425806" r="-300522" b="-32903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92932" t="-425806" r="-201309" b="-329032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blipFill>
                          <a:blip r:embed="rId2"/>
                          <a:stretch>
                            <a:fillRect l="-146275" t="-425806" r="-523" b="-329032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701040"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Resolution	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1" baseline="-25000" noProof="0" dirty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m</a:t>
                          </a:r>
                        </a:p>
                        <a:p>
                          <a:pPr>
                            <a:tabLst>
                              <a:tab pos="1349375" algn="r"/>
                            </a:tabLst>
                          </a:pP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  <a:latin typeface="Symbol" panose="05050102010706020507" pitchFamily="18" charset="2"/>
                            </a:rPr>
                            <a:t>n</a:t>
                          </a:r>
                          <a:r>
                            <a:rPr lang="en-GB" sz="2000" b="1" baseline="-25000" noProof="0" dirty="0">
                              <a:solidFill>
                                <a:schemeClr val="bg1"/>
                              </a:solidFill>
                            </a:rPr>
                            <a:t>e</a:t>
                          </a:r>
                        </a:p>
                      </a:txBody>
                      <a:tcPr marB="0">
                        <a:lnL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b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</a:b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10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0.5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 defTabSz="812800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0.4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2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0.05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  <a:p>
                          <a:pPr algn="l">
                            <a:tabLst>
                              <a:tab pos="900113" algn="r"/>
                              <a:tab pos="987425" algn="l"/>
                            </a:tabLst>
                          </a:pPr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	1.5	</a:t>
                          </a:r>
                          <a:r>
                            <a:rPr lang="en-GB" sz="2000" noProof="0" dirty="0" err="1">
                              <a:solidFill>
                                <a:schemeClr val="bg1"/>
                              </a:solidFill>
                            </a:rPr>
                            <a:t>deg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Noise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extremely low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medium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nl-NL" sz="2400" noProof="0" dirty="0"/>
                        </a:p>
                      </a:txBody>
                      <a:tcPr marL="252000" anchor="ctr">
                        <a:solidFill>
                          <a:schemeClr val="bg1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65812">
                    <a:tc gridSpan="2">
                      <a:txBody>
                        <a:bodyPr/>
                        <a:lstStyle/>
                        <a:p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PMT</a:t>
                          </a:r>
                          <a:r>
                            <a:rPr lang="en-GB" sz="2000" b="1" baseline="0" noProof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size</a:t>
                          </a:r>
                          <a:r>
                            <a:rPr lang="en-GB" sz="2000" b="1" baseline="0" noProof="0" dirty="0">
                              <a:solidFill>
                                <a:schemeClr val="bg1"/>
                              </a:solidFill>
                            </a:rPr>
                            <a:t> (</a:t>
                          </a:r>
                          <a:r>
                            <a:rPr lang="en-GB" sz="2000" b="1" noProof="0" dirty="0">
                              <a:solidFill>
                                <a:schemeClr val="bg1"/>
                              </a:solidFill>
                            </a:rPr>
                            <a:t>QE)</a:t>
                          </a:r>
                        </a:p>
                      </a:txBody>
                      <a:tcPr anchor="ctr">
                        <a:lnL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>
                              <a:solidFill>
                                <a:schemeClr val="bg1"/>
                              </a:solidFill>
                            </a:rPr>
                            <a:t> (25%)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10”</a:t>
                          </a:r>
                          <a:r>
                            <a:rPr lang="en-GB" sz="2000" baseline="0" noProof="0" dirty="0">
                              <a:solidFill>
                                <a:schemeClr val="bg1"/>
                              </a:solidFill>
                            </a:rPr>
                            <a:t> </a:t>
                          </a:r>
                          <a:r>
                            <a:rPr lang="en-GB" altLang="ru-RU" sz="2000" dirty="0">
                              <a:solidFill>
                                <a:schemeClr val="bg1"/>
                              </a:solidFill>
                              <a:latin typeface="Calibri" panose="020F0502020204030204" pitchFamily="34" charset="0"/>
                              <a:cs typeface="Times New Roman" pitchFamily="18" charset="0"/>
                            </a:rPr>
                            <a:t>(35%)</a:t>
                          </a:r>
                          <a:endParaRPr lang="en-GB" sz="2000" noProof="0" dirty="0">
                            <a:solidFill>
                              <a:schemeClr val="bg1"/>
                            </a:solidFill>
                          </a:endParaRP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10” (20%)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bg1"/>
                              </a:solidFill>
                            </a:rPr>
                            <a:t>3” (30%)</a:t>
                          </a:r>
                        </a:p>
                      </a:txBody>
                      <a:tcPr marL="252000" anchor="ctr">
                        <a:lnL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28575" cap="flat" cmpd="sng" algn="ctr">
                          <a:solidFill>
                            <a:schemeClr val="bg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lnTlToBr w="12700" cmpd="sng">
                          <a:noFill/>
                          <a:prstDash val="solid"/>
                        </a:lnTlToBr>
                        <a:lnBlToTr w="12700" cmpd="sng">
                          <a:noFill/>
                          <a:prstDash val="solid"/>
                        </a:lnBlToTr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10007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Neutrino telescopes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959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60000" y="4140000"/>
            <a:ext cx="7920000" cy="2641752"/>
          </a:xfrm>
          <a:prstGeom prst="rect">
            <a:avLst/>
          </a:prstGeom>
          <a:solidFill>
            <a:schemeClr val="bg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/>
              <a:t>ETEL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itle 4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ctr"/>
                <a:r>
                  <a:rPr lang="en-US" dirty="0">
                    <a:solidFill>
                      <a:schemeClr val="bg1"/>
                    </a:solidFill>
                  </a:rPr>
                  <a:t>Photo-sensors: 10”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>
                    <a:solidFill>
                      <a:schemeClr val="bg1"/>
                    </a:solidFill>
                  </a:rPr>
                  <a:t> 3” PMTs</a:t>
                </a:r>
              </a:p>
            </p:txBody>
          </p:sp>
        </mc:Choice>
        <mc:Fallback xmlns="">
          <p:sp>
            <p:nvSpPr>
              <p:cNvPr id="5" name="Title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160000" y="1980000"/>
            <a:ext cx="7920000" cy="2160000"/>
          </a:xfrm>
        </p:spPr>
        <p:txBody>
          <a:bodyPr>
            <a:normAutofit/>
          </a:bodyPr>
          <a:lstStyle/>
          <a:p>
            <a:pPr marL="452438" lvl="1" indent="-276225">
              <a:tabLst>
                <a:tab pos="3856038" algn="l"/>
              </a:tabLst>
            </a:pPr>
            <a:r>
              <a:rPr lang="en-US" dirty="0">
                <a:solidFill>
                  <a:schemeClr val="bg1"/>
                </a:solidFill>
              </a:rPr>
              <a:t>timing	≤ 2.5 ns</a:t>
            </a:r>
          </a:p>
          <a:p>
            <a:pPr marL="452438" lvl="1" indent="-276225">
              <a:tabLst>
                <a:tab pos="3856038" algn="l"/>
              </a:tabLst>
            </a:pPr>
            <a:r>
              <a:rPr lang="en-US" dirty="0">
                <a:solidFill>
                  <a:schemeClr val="bg1"/>
                </a:solidFill>
              </a:rPr>
              <a:t>QE	≥ 25–30%</a:t>
            </a:r>
          </a:p>
          <a:p>
            <a:pPr marL="452438" lvl="1" indent="-276225">
              <a:tabLst>
                <a:tab pos="3856038" algn="l"/>
              </a:tabLst>
            </a:pPr>
            <a:r>
              <a:rPr lang="en-US" dirty="0">
                <a:solidFill>
                  <a:schemeClr val="bg1"/>
                </a:solidFill>
              </a:rPr>
              <a:t>collection efficiency	≥ 90%</a:t>
            </a:r>
          </a:p>
          <a:p>
            <a:pPr marL="452438" lvl="1" indent="-276225">
              <a:tabLst>
                <a:tab pos="3856038" algn="l"/>
              </a:tabLst>
            </a:pPr>
            <a:r>
              <a:rPr lang="en-US" dirty="0">
                <a:solidFill>
                  <a:schemeClr val="bg1"/>
                </a:solidFill>
              </a:rPr>
              <a:t>photon counting purity	100% (by hits, up to 7)</a:t>
            </a:r>
          </a:p>
          <a:p>
            <a:pPr marL="452438" lvl="1" indent="-276225">
              <a:tabLst>
                <a:tab pos="3856038" algn="l"/>
              </a:tabLst>
            </a:pPr>
            <a:r>
              <a:rPr lang="en-US" dirty="0">
                <a:solidFill>
                  <a:schemeClr val="bg1"/>
                </a:solidFill>
              </a:rPr>
              <a:t>price/cm</a:t>
            </a:r>
            <a:r>
              <a:rPr lang="en-US" baseline="30000" dirty="0">
                <a:solidFill>
                  <a:schemeClr val="bg1"/>
                </a:solidFill>
              </a:rPr>
              <a:t>2</a:t>
            </a:r>
            <a:r>
              <a:rPr lang="en-US" dirty="0">
                <a:solidFill>
                  <a:schemeClr val="bg1"/>
                </a:solidFill>
              </a:rPr>
              <a:t>	≤ 10” PMT</a:t>
            </a:r>
            <a:endParaRPr lang="en-US" baseline="30000" dirty="0">
              <a:solidFill>
                <a:schemeClr val="bg1"/>
              </a:solidFill>
            </a:endParaRPr>
          </a:p>
          <a:p>
            <a:endParaRPr lang="en-US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95402" y="4811417"/>
            <a:ext cx="2390166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R12199withActiveBase.png"/>
          <p:cNvPicPr>
            <a:picLocks noChangeAspect="1"/>
          </p:cNvPicPr>
          <p:nvPr/>
        </p:nvPicPr>
        <p:blipFill rotWithShape="1">
          <a:blip r:embed="rId5" cstate="print"/>
          <a:srcRect l="-1" t="5556" r="28310" b="704"/>
          <a:stretch/>
        </p:blipFill>
        <p:spPr bwMode="auto">
          <a:xfrm rot="16200000">
            <a:off x="5298402" y="4512385"/>
            <a:ext cx="1800000" cy="2393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0162" y="4802561"/>
            <a:ext cx="2269821" cy="1800000"/>
          </a:xfrm>
          <a:prstGeom prst="rect">
            <a:avLst/>
          </a:prstGeom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2916908" y="4253521"/>
            <a:ext cx="13821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/>
              <a:t>ETEL D792</a:t>
            </a:r>
            <a:endParaRPr lang="en-GB" sz="2200" dirty="0"/>
          </a:p>
        </p:txBody>
      </p:sp>
      <p:sp>
        <p:nvSpPr>
          <p:cNvPr id="9" name="TextBox 8"/>
          <p:cNvSpPr txBox="1"/>
          <p:nvPr/>
        </p:nvSpPr>
        <p:spPr>
          <a:xfrm>
            <a:off x="4930152" y="4253817"/>
            <a:ext cx="249837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 err="1"/>
              <a:t>Hamamatsu</a:t>
            </a:r>
            <a:r>
              <a:rPr lang="nl-NL" sz="2200" dirty="0"/>
              <a:t> R12199</a:t>
            </a:r>
            <a:endParaRPr lang="en-GB" sz="2200" dirty="0"/>
          </a:p>
        </p:txBody>
      </p:sp>
      <p:sp>
        <p:nvSpPr>
          <p:cNvPr id="10" name="TextBox 9"/>
          <p:cNvSpPr txBox="1"/>
          <p:nvPr/>
        </p:nvSpPr>
        <p:spPr>
          <a:xfrm>
            <a:off x="7792377" y="4253817"/>
            <a:ext cx="172008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sz="2200" dirty="0"/>
              <a:t>HZC XP53B20</a:t>
            </a:r>
            <a:endParaRPr lang="en-GB" sz="2200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4FA2D2-B08E-479C-8EFA-F462BF97C60C}" type="slidenum">
              <a:rPr lang="en-GB" smtClean="0"/>
              <a:pPr/>
              <a:t>14</a:t>
            </a:fld>
            <a:endParaRPr lang="en-GB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40DCBAE-80B9-4A36-96C2-D38AC8C20409}"/>
              </a:ext>
            </a:extLst>
          </p:cNvPr>
          <p:cNvSpPr/>
          <p:nvPr/>
        </p:nvSpPr>
        <p:spPr>
          <a:xfrm>
            <a:off x="2104225" y="3404211"/>
            <a:ext cx="5760000" cy="720000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peech Bubble: Rectangle with Corners Rounded 12">
            <a:extLst>
              <a:ext uri="{FF2B5EF4-FFF2-40B4-BE49-F238E27FC236}">
                <a16:creationId xmlns:a16="http://schemas.microsoft.com/office/drawing/2014/main" id="{9E599C68-1904-430E-A1C4-7665D7488CCC}"/>
              </a:ext>
            </a:extLst>
          </p:cNvPr>
          <p:cNvSpPr/>
          <p:nvPr/>
        </p:nvSpPr>
        <p:spPr>
          <a:xfrm>
            <a:off x="9583200" y="2283268"/>
            <a:ext cx="2160000" cy="1224000"/>
          </a:xfrm>
          <a:prstGeom prst="wedgeRoundRectCallout">
            <a:avLst>
              <a:gd name="adj1" fmla="val -18219"/>
              <a:gd name="adj2" fmla="val -7074"/>
              <a:gd name="adj3" fmla="val 16667"/>
            </a:avLst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tx1"/>
                </a:solidFill>
              </a:rPr>
              <a:t>more pixels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=</a:t>
            </a:r>
          </a:p>
          <a:p>
            <a:pPr algn="ctr"/>
            <a:r>
              <a:rPr lang="en-GB" sz="2400" dirty="0">
                <a:solidFill>
                  <a:schemeClr val="tx1"/>
                </a:solidFill>
              </a:rPr>
              <a:t>better physics</a:t>
            </a:r>
          </a:p>
        </p:txBody>
      </p:sp>
    </p:spTree>
    <p:extLst>
      <p:ext uri="{BB962C8B-B14F-4D97-AF65-F5344CB8AC3E}">
        <p14:creationId xmlns:p14="http://schemas.microsoft.com/office/powerpoint/2010/main" val="4692189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99E72C3-A2F8-4688-8670-F622BD3C00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15</a:t>
            </a:fld>
            <a:endParaRPr lang="en-GB"/>
          </a:p>
        </p:txBody>
      </p:sp>
      <p:pic>
        <p:nvPicPr>
          <p:cNvPr id="9218" name="Picture 2" descr="Image result for icecube neutrino telescope front-end electronics digital optical module">
            <a:extLst>
              <a:ext uri="{FF2B5EF4-FFF2-40B4-BE49-F238E27FC236}">
                <a16:creationId xmlns:a16="http://schemas.microsoft.com/office/drawing/2014/main" id="{B27E7D07-8646-4173-BABC-6A9F1AA5DF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0000" y="2286074"/>
            <a:ext cx="3647999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C76B52F2-820F-4362-A39C-09E7402707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Front-end electronics</a:t>
            </a:r>
          </a:p>
        </p:txBody>
      </p:sp>
      <p:pic>
        <p:nvPicPr>
          <p:cNvPr id="9222" name="Picture 6" descr="File:KM3NeT DOM-electronics.jpg">
            <a:extLst>
              <a:ext uri="{FF2B5EF4-FFF2-40B4-BE49-F238E27FC236}">
                <a16:creationId xmlns:a16="http://schemas.microsoft.com/office/drawing/2014/main" id="{FFD0E54D-E3D1-4323-9D64-F6B1B005CE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0000" y="2286074"/>
            <a:ext cx="4853925" cy="32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49DCD547-EE5C-410F-A21F-8E77842E362C}"/>
              </a:ext>
            </a:extLst>
          </p:cNvPr>
          <p:cNvSpPr/>
          <p:nvPr/>
        </p:nvSpPr>
        <p:spPr>
          <a:xfrm>
            <a:off x="1080000" y="1746074"/>
            <a:ext cx="3647999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IceCube</a:t>
            </a:r>
            <a:endParaRPr lang="en-GB" sz="2400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02DE18-8691-4F15-AFC8-D775B711844E}"/>
              </a:ext>
            </a:extLst>
          </p:cNvPr>
          <p:cNvSpPr/>
          <p:nvPr/>
        </p:nvSpPr>
        <p:spPr>
          <a:xfrm>
            <a:off x="6120000" y="1746074"/>
            <a:ext cx="4853925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KM3NeT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374DAE4-7124-4800-AF47-A79D8542779E}"/>
              </a:ext>
            </a:extLst>
          </p:cNvPr>
          <p:cNvSpPr/>
          <p:nvPr/>
        </p:nvSpPr>
        <p:spPr>
          <a:xfrm>
            <a:off x="2880000" y="5760000"/>
            <a:ext cx="6480000" cy="72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custom low-power HV, TDC and ADC</a:t>
            </a:r>
          </a:p>
        </p:txBody>
      </p:sp>
    </p:spTree>
    <p:extLst>
      <p:ext uri="{BB962C8B-B14F-4D97-AF65-F5344CB8AC3E}">
        <p14:creationId xmlns:p14="http://schemas.microsoft.com/office/powerpoint/2010/main" val="369460540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FE3F24-F2BF-4F4D-A260-E79066A2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Housing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3C93CA2-D6C4-4ED9-9BE5-98ABBD4F1F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16</a:t>
            </a:fld>
            <a:endParaRPr lang="en-GB"/>
          </a:p>
        </p:txBody>
      </p:sp>
      <p:pic>
        <p:nvPicPr>
          <p:cNvPr id="4098" name="Picture 2" descr="nautlius-2.jpg">
            <a:extLst>
              <a:ext uri="{FF2B5EF4-FFF2-40B4-BE49-F238E27FC236}">
                <a16:creationId xmlns:a16="http://schemas.microsoft.com/office/drawing/2014/main" id="{5CC1EA99-0689-4086-87A8-D58E39ED390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0000" y="2160000"/>
            <a:ext cx="9951683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852A96C-3F69-4B72-B3E7-82BE77D2DE8B}"/>
              </a:ext>
            </a:extLst>
          </p:cNvPr>
          <p:cNvSpPr/>
          <p:nvPr/>
        </p:nvSpPr>
        <p:spPr>
          <a:xfrm>
            <a:off x="2880000" y="5760000"/>
            <a:ext cx="6480000" cy="72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commercial floatation devices</a:t>
            </a:r>
          </a:p>
        </p:txBody>
      </p:sp>
    </p:spTree>
    <p:extLst>
      <p:ext uri="{BB962C8B-B14F-4D97-AF65-F5344CB8AC3E}">
        <p14:creationId xmlns:p14="http://schemas.microsoft.com/office/powerpoint/2010/main" val="96219475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DC262A-7235-42B4-9586-7C732FA6FD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Cabling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CCE8A7-8A7B-4EAE-91B7-BF6EAD90D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17</a:t>
            </a:fld>
            <a:endParaRPr lang="en-GB"/>
          </a:p>
        </p:txBody>
      </p:sp>
      <p:pic>
        <p:nvPicPr>
          <p:cNvPr id="1026" name="Picture 2" descr="Frozen secrets of the 'Ice Cube'">
            <a:extLst>
              <a:ext uri="{FF2B5EF4-FFF2-40B4-BE49-F238E27FC236}">
                <a16:creationId xmlns:a16="http://schemas.microsoft.com/office/drawing/2014/main" id="{E83720EE-73A8-4A25-998A-19D884D34D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00" y="2160000"/>
            <a:ext cx="4680000" cy="35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F12E7D2-15E0-4EB3-9020-E273535A4A63}"/>
              </a:ext>
            </a:extLst>
          </p:cNvPr>
          <p:cNvSpPr/>
          <p:nvPr/>
        </p:nvSpPr>
        <p:spPr>
          <a:xfrm>
            <a:off x="720000" y="1620000"/>
            <a:ext cx="468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err="1"/>
              <a:t>IceCube</a:t>
            </a:r>
            <a:endParaRPr lang="en-GB" sz="24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D1182FF-E44C-4FA3-98C3-5C77ABA9CCA1}"/>
              </a:ext>
            </a:extLst>
          </p:cNvPr>
          <p:cNvSpPr/>
          <p:nvPr/>
        </p:nvSpPr>
        <p:spPr>
          <a:xfrm>
            <a:off x="6480000" y="1620000"/>
            <a:ext cx="4680000" cy="540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KM3NeT</a:t>
            </a:r>
          </a:p>
        </p:txBody>
      </p:sp>
      <p:pic>
        <p:nvPicPr>
          <p:cNvPr id="1028" name="Picture 4" descr="https://www.km3net.org/wp-content/uploads/2016/08/Album-LOM-top-view-1.png">
            <a:extLst>
              <a:ext uri="{FF2B5EF4-FFF2-40B4-BE49-F238E27FC236}">
                <a16:creationId xmlns:a16="http://schemas.microsoft.com/office/drawing/2014/main" id="{D5C2C4B3-2BBE-4B3C-AB9E-B175D2DB07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0000" y="2160000"/>
            <a:ext cx="4680000" cy="3512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598B9EF2-4EC7-40FF-957C-82357BD047ED}"/>
              </a:ext>
            </a:extLst>
          </p:cNvPr>
          <p:cNvSpPr/>
          <p:nvPr/>
        </p:nvSpPr>
        <p:spPr>
          <a:xfrm>
            <a:off x="720000" y="5760000"/>
            <a:ext cx="4680000" cy="72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/>
              <a:t>commercial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B30611-0F95-4996-B7FB-B7E68FD21C1B}"/>
                  </a:ext>
                </a:extLst>
              </p:cNvPr>
              <p:cNvSpPr/>
              <p:nvPr/>
            </p:nvSpPr>
            <p:spPr>
              <a:xfrm>
                <a:off x="6480000" y="5760000"/>
                <a:ext cx="4680000" cy="720000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GB" sz="2400" dirty="0"/>
                  <a:t>custom 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400" dirty="0"/>
                  <a:t> commercial</a:t>
                </a:r>
              </a:p>
            </p:txBody>
          </p:sp>
        </mc:Choice>
        <mc:Fallback xmlns=""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4B30611-0F95-4996-B7FB-B7E68FD21C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80000" y="5760000"/>
                <a:ext cx="4680000" cy="72000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solidFill>
                  <a:schemeClr val="bg1"/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804630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77234E-E338-441C-A4F1-86C2D83552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Civil engineering (1/3)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988D50-9EAB-4A39-9B29-3CFC4063E6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18</a:t>
            </a:fld>
            <a:endParaRPr lang="en-GB"/>
          </a:p>
        </p:txBody>
      </p:sp>
      <p:pic>
        <p:nvPicPr>
          <p:cNvPr id="1028" name="Picture 4" descr="https://upload.wikimedia.org/wikipedia/commons/thumb/5/50/IceCube_drill_camp_2009.jpg/1920px-IceCube_drill_camp_2009.jpg">
            <a:extLst>
              <a:ext uri="{FF2B5EF4-FFF2-40B4-BE49-F238E27FC236}">
                <a16:creationId xmlns:a16="http://schemas.microsoft.com/office/drawing/2014/main" id="{63A93DB1-7F1E-4735-9AF1-1B8C00CB6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557046"/>
            <a:ext cx="10204724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18FF7AE8-E125-4FEB-ACA2-3210A42A932C}"/>
              </a:ext>
            </a:extLst>
          </p:cNvPr>
          <p:cNvSpPr/>
          <p:nvPr/>
        </p:nvSpPr>
        <p:spPr>
          <a:xfrm>
            <a:off x="900000" y="4320000"/>
            <a:ext cx="5400000" cy="23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 err="1"/>
              <a:t>IceCube</a:t>
            </a:r>
            <a:r>
              <a:rPr lang="en-GB" sz="2400" dirty="0"/>
              <a:t>:</a:t>
            </a:r>
          </a:p>
          <a:p>
            <a:pPr marL="446088" indent="-265113">
              <a:buFont typeface="Arial" panose="020B0604020202020204" pitchFamily="34" charset="0"/>
              <a:buChar char="•"/>
            </a:pPr>
            <a:r>
              <a:rPr lang="en-GB" sz="2400" dirty="0"/>
              <a:t>hole drilling in ice (custom)</a:t>
            </a:r>
          </a:p>
          <a:p>
            <a:pPr marL="446088" indent="-265113">
              <a:buFont typeface="Arial" panose="020B0604020202020204" pitchFamily="34" charset="0"/>
              <a:buChar char="•"/>
            </a:pPr>
            <a:r>
              <a:rPr lang="en-GB" sz="2400" dirty="0"/>
              <a:t>shore station (custom)</a:t>
            </a:r>
          </a:p>
        </p:txBody>
      </p:sp>
      <p:pic>
        <p:nvPicPr>
          <p:cNvPr id="9" name="Picture 2" descr="IceCube">
            <a:extLst>
              <a:ext uri="{FF2B5EF4-FFF2-40B4-BE49-F238E27FC236}">
                <a16:creationId xmlns:a16="http://schemas.microsoft.com/office/drawing/2014/main" id="{6D8C0C12-740E-4028-A6BB-D1FE56563E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000" y="4320000"/>
            <a:ext cx="3851856" cy="234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0822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B6B38C-B2EB-49CB-AFF6-54A1D57C29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Civil engineering (2/3)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A4C6969-904B-4232-8C6F-45D8FFDDF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19</a:t>
            </a:fld>
            <a:endParaRPr lang="en-GB"/>
          </a:p>
        </p:txBody>
      </p:sp>
      <p:pic>
        <p:nvPicPr>
          <p:cNvPr id="4" name="Grafik 3" descr="DSC 5501">
            <a:extLst>
              <a:ext uri="{FF2B5EF4-FFF2-40B4-BE49-F238E27FC236}">
                <a16:creationId xmlns:a16="http://schemas.microsoft.com/office/drawing/2014/main" id="{31277550-6F19-410D-BD1C-3926E175AC94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57" r="1462"/>
          <a:stretch/>
        </p:blipFill>
        <p:spPr bwMode="auto">
          <a:xfrm>
            <a:off x="180000" y="1800000"/>
            <a:ext cx="6840000" cy="3060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120BEFBF-D6CB-4A59-9C5C-48B3AA5ADB97}"/>
              </a:ext>
            </a:extLst>
          </p:cNvPr>
          <p:cNvSpPr/>
          <p:nvPr/>
        </p:nvSpPr>
        <p:spPr>
          <a:xfrm>
            <a:off x="196158" y="5004000"/>
            <a:ext cx="6840000" cy="162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/>
              <a:t>GVD (Baikal):</a:t>
            </a:r>
          </a:p>
          <a:p>
            <a:pPr marL="446088" indent="-265113">
              <a:buFont typeface="Arial" panose="020B0604020202020204" pitchFamily="34" charset="0"/>
              <a:buChar char="•"/>
            </a:pPr>
            <a:r>
              <a:rPr lang="en-GB" sz="2400" dirty="0"/>
              <a:t>deployment from ice surface (custom)</a:t>
            </a:r>
          </a:p>
          <a:p>
            <a:pPr marL="446088" indent="-265113">
              <a:buFont typeface="Arial" panose="020B0604020202020204" pitchFamily="34" charset="0"/>
              <a:buChar char="•"/>
            </a:pPr>
            <a:r>
              <a:rPr lang="en-GB" sz="2400" dirty="0"/>
              <a:t>shore station (commercial)</a:t>
            </a:r>
          </a:p>
        </p:txBody>
      </p:sp>
      <p:pic>
        <p:nvPicPr>
          <p:cNvPr id="6" name="Picture 2" descr="image_copy_copy_copy_copy_copy_copy_copy_copy_copy_copy_copy_copy_copy_copy_copy_copy_copy_copy_copy_copy_copy_copy_copy_copy_copy_copy_copy.png">
            <a:extLst>
              <a:ext uri="{FF2B5EF4-FFF2-40B4-BE49-F238E27FC236}">
                <a16:creationId xmlns:a16="http://schemas.microsoft.com/office/drawing/2014/main" id="{99C8EE19-BAF2-469E-9877-5BD0712EC9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36" r="140"/>
          <a:stretch/>
        </p:blipFill>
        <p:spPr bwMode="auto">
          <a:xfrm>
            <a:off x="7200000" y="1800000"/>
            <a:ext cx="4680000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25819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354FB053-6C47-4930-9DEA-E97AACDA1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>
                <a:solidFill>
                  <a:schemeClr val="bg1"/>
                </a:solidFill>
              </a:rPr>
              <a:t>Disclaimer:</a:t>
            </a:r>
            <a:endParaRPr lang="en-GB" sz="3800" dirty="0">
              <a:solidFill>
                <a:schemeClr val="bg1"/>
              </a:solidFill>
            </a:endParaRP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20BB2D0-56F8-46C0-B308-F90A41B910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200000"/>
              </a:lnSpc>
            </a:pPr>
            <a:endParaRPr lang="en-GB" dirty="0">
              <a:solidFill>
                <a:schemeClr val="bg1"/>
              </a:solidFill>
            </a:endParaRP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bg1"/>
                </a:solidFill>
              </a:rPr>
              <a:t>Numbers are indicative and should be taken with a pinch of salt;</a:t>
            </a:r>
          </a:p>
          <a:p>
            <a:pPr>
              <a:lnSpc>
                <a:spcPct val="200000"/>
              </a:lnSpc>
            </a:pPr>
            <a:r>
              <a:rPr lang="en-GB" dirty="0">
                <a:solidFill>
                  <a:schemeClr val="bg1"/>
                </a:solidFill>
              </a:rPr>
              <a:t>Visions are meant for discussion and may be biased;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7F61D-D5B7-4775-B875-5FFE52A49C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3924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7EA5F-1F6C-496B-85E7-45891D14FC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Civil engineering (3/3)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3F6CCF6-F315-45C0-B881-DE90FFB0F4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20</a:t>
            </a:fld>
            <a:endParaRPr lang="en-GB"/>
          </a:p>
        </p:txBody>
      </p:sp>
      <p:pic>
        <p:nvPicPr>
          <p:cNvPr id="2052" name="Picture 4" descr="Image">
            <a:extLst>
              <a:ext uri="{FF2B5EF4-FFF2-40B4-BE49-F238E27FC236}">
                <a16:creationId xmlns:a16="http://schemas.microsoft.com/office/drawing/2014/main" id="{919DB4C8-8C7F-4E1B-B076-49472745F2F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000" y="1562624"/>
            <a:ext cx="3840000" cy="28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4BE5F0CB-C71B-4EE1-A472-BA1511F58C38}"/>
              </a:ext>
            </a:extLst>
          </p:cNvPr>
          <p:cNvSpPr/>
          <p:nvPr/>
        </p:nvSpPr>
        <p:spPr>
          <a:xfrm>
            <a:off x="900000" y="4680000"/>
            <a:ext cx="6480000" cy="19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/>
              <a:t>KM3NeT:</a:t>
            </a:r>
          </a:p>
          <a:p>
            <a:pPr marL="446088" indent="-265113">
              <a:buFont typeface="Arial" panose="020B0604020202020204" pitchFamily="34" charset="0"/>
              <a:buChar char="•"/>
            </a:pPr>
            <a:r>
              <a:rPr lang="en-GB" sz="2400" dirty="0"/>
              <a:t>deployment with surface vessel (commercial)</a:t>
            </a:r>
          </a:p>
          <a:p>
            <a:pPr marL="446088" indent="-265113">
              <a:buFont typeface="Arial" panose="020B0604020202020204" pitchFamily="34" charset="0"/>
              <a:buChar char="•"/>
            </a:pPr>
            <a:r>
              <a:rPr lang="en-GB" sz="2400" dirty="0"/>
              <a:t>shore station (commercial)</a:t>
            </a:r>
          </a:p>
        </p:txBody>
      </p:sp>
      <p:pic>
        <p:nvPicPr>
          <p:cNvPr id="7" name="Picture 4" descr="https://upload.wikimedia.org/wikipedia/commons/thumb/9/98/InstitutMichelPacha.JPG/1280px-InstitutMichelPacha.JPG">
            <a:extLst>
              <a:ext uri="{FF2B5EF4-FFF2-40B4-BE49-F238E27FC236}">
                <a16:creationId xmlns:a16="http://schemas.microsoft.com/office/drawing/2014/main" id="{1FDD8DE1-5A9E-4F30-A832-BB2ECC7971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7140" y="3960000"/>
            <a:ext cx="3600000" cy="27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s://www.km3net.org/wp-content/uploads/2015/07/KM3NeT-It-ShoreStation.jpg">
            <a:extLst>
              <a:ext uri="{FF2B5EF4-FFF2-40B4-BE49-F238E27FC236}">
                <a16:creationId xmlns:a16="http://schemas.microsoft.com/office/drawing/2014/main" id="{1F3BADB4-A7D1-4D00-8141-4A3018E69A8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17" r="3789"/>
          <a:stretch/>
        </p:blipFill>
        <p:spPr bwMode="auto">
          <a:xfrm>
            <a:off x="6300000" y="1620000"/>
            <a:ext cx="493714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19522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9274486-954C-4BAB-9045-999F3C0E71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Clock – DAQ – Computing</a:t>
            </a:r>
            <a:endParaRPr lang="en-GB" baseline="30000" dirty="0">
              <a:solidFill>
                <a:schemeClr val="bg1"/>
              </a:solidFill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A098562-FD03-4B53-B909-D5E9956E79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  <a:tabLst>
                <a:tab pos="2509838" algn="ctr"/>
                <a:tab pos="5645150" algn="ctr"/>
                <a:tab pos="8612188" algn="ctr"/>
              </a:tabLst>
            </a:pPr>
            <a:r>
              <a:rPr lang="en-GB" dirty="0">
                <a:solidFill>
                  <a:schemeClr val="bg1"/>
                </a:solidFill>
              </a:rPr>
              <a:t>	</a:t>
            </a:r>
            <a:r>
              <a:rPr lang="en-GB" dirty="0" err="1">
                <a:solidFill>
                  <a:schemeClr val="bg1"/>
                </a:solidFill>
              </a:rPr>
              <a:t>IceCube</a:t>
            </a:r>
            <a:r>
              <a:rPr lang="en-GB" dirty="0">
                <a:solidFill>
                  <a:schemeClr val="bg1"/>
                </a:solidFill>
              </a:rPr>
              <a:t>	GVD, Baikal	KM3NeT</a:t>
            </a:r>
          </a:p>
          <a:p>
            <a:pPr marL="0" indent="0">
              <a:buNone/>
              <a:tabLst>
                <a:tab pos="2509838" algn="ctr"/>
                <a:tab pos="5645150" algn="ctr"/>
                <a:tab pos="8612188" algn="ctr"/>
              </a:tabLst>
            </a:pPr>
            <a:r>
              <a:rPr lang="en-GB" dirty="0">
                <a:solidFill>
                  <a:schemeClr val="bg1"/>
                </a:solidFill>
              </a:rPr>
              <a:t>clock	custom	custom + White-Rabbit	White-Rabbit</a:t>
            </a:r>
          </a:p>
          <a:p>
            <a:pPr marL="0" indent="0">
              <a:buNone/>
              <a:tabLst>
                <a:tab pos="2509838" algn="ctr"/>
                <a:tab pos="5645150" algn="ctr"/>
                <a:tab pos="8612188" algn="ctr"/>
              </a:tabLst>
            </a:pPr>
            <a:r>
              <a:rPr lang="en-GB" dirty="0">
                <a:solidFill>
                  <a:schemeClr val="bg1"/>
                </a:solidFill>
              </a:rPr>
              <a:t>data transfer	wire	wire	fibre</a:t>
            </a:r>
          </a:p>
          <a:p>
            <a:pPr marL="0" indent="0">
              <a:buNone/>
              <a:tabLst>
                <a:tab pos="2509838" algn="ctr"/>
                <a:tab pos="5645150" algn="ctr"/>
                <a:tab pos="8612188" algn="ctr"/>
              </a:tabLst>
            </a:pPr>
            <a:r>
              <a:rPr lang="en-GB" dirty="0">
                <a:solidFill>
                  <a:schemeClr val="bg1"/>
                </a:solidFill>
              </a:rPr>
              <a:t>Tier-0	custom	custom	CPU (100)</a:t>
            </a:r>
          </a:p>
          <a:p>
            <a:pPr marL="0" indent="0">
              <a:buNone/>
              <a:tabLst>
                <a:tab pos="2509838" algn="ctr"/>
                <a:tab pos="5645150" algn="ctr"/>
                <a:tab pos="8612188" algn="ctr"/>
              </a:tabLst>
            </a:pPr>
            <a:r>
              <a:rPr lang="en-GB" dirty="0">
                <a:solidFill>
                  <a:schemeClr val="bg1"/>
                </a:solidFill>
              </a:rPr>
              <a:t>Tier-1+2	?	CPU (450)	CPU (500)</a:t>
            </a:r>
          </a:p>
          <a:p>
            <a:pPr marL="0" indent="0">
              <a:buNone/>
              <a:tabLst>
                <a:tab pos="2147888" algn="ctr"/>
                <a:tab pos="5380038" algn="ctr"/>
                <a:tab pos="8612188" algn="ctr"/>
              </a:tabLst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  <a:tabLst>
                <a:tab pos="2147888" algn="ctr"/>
                <a:tab pos="5380038" algn="ctr"/>
                <a:tab pos="8612188" algn="ctr"/>
              </a:tabLst>
            </a:pPr>
            <a:endParaRPr lang="en-GB" dirty="0">
              <a:solidFill>
                <a:schemeClr val="bg1"/>
              </a:solidFill>
            </a:endParaRPr>
          </a:p>
          <a:p>
            <a:pPr marL="0" indent="0">
              <a:buNone/>
              <a:tabLst>
                <a:tab pos="2147888" algn="ctr"/>
                <a:tab pos="5380038" algn="ctr"/>
                <a:tab pos="8612188" algn="ctr"/>
              </a:tabLst>
            </a:pPr>
            <a:r>
              <a:rPr lang="en-GB" dirty="0">
                <a:solidFill>
                  <a:schemeClr val="bg1"/>
                </a:solidFill>
              </a:rPr>
              <a:t>APPEC roadmap (to be published)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en-GB" sz="2400" dirty="0">
                <a:solidFill>
                  <a:schemeClr val="bg1"/>
                </a:solidFill>
              </a:rPr>
              <a:t>	“</a:t>
            </a:r>
            <a:r>
              <a:rPr lang="en-GB" sz="2400" i="1" dirty="0">
                <a:solidFill>
                  <a:schemeClr val="bg1"/>
                </a:solidFill>
              </a:rPr>
              <a:t>Computing resources are relatively modest …</a:t>
            </a:r>
            <a:r>
              <a:rPr lang="en-GB" sz="2400" dirty="0">
                <a:solidFill>
                  <a:schemeClr val="bg1"/>
                </a:solidFill>
              </a:rPr>
              <a:t>”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en-GB" sz="2400" dirty="0">
                <a:solidFill>
                  <a:schemeClr val="bg1"/>
                </a:solidFill>
              </a:rPr>
              <a:t>	“</a:t>
            </a:r>
            <a:r>
              <a:rPr lang="en-GB" sz="2400" i="1" dirty="0">
                <a:solidFill>
                  <a:schemeClr val="bg1"/>
                </a:solidFill>
              </a:rPr>
              <a:t>Filtering of the rare neutrino signal from the high background … poses challenges</a:t>
            </a:r>
            <a:r>
              <a:rPr lang="en-GB" sz="2400" dirty="0">
                <a:solidFill>
                  <a:schemeClr val="bg1"/>
                </a:solidFill>
              </a:rPr>
              <a:t>”</a:t>
            </a:r>
          </a:p>
          <a:p>
            <a:pPr marL="0" indent="0">
              <a:buNone/>
              <a:tabLst>
                <a:tab pos="265113" algn="l"/>
              </a:tabLst>
            </a:pPr>
            <a:r>
              <a:rPr lang="en-GB" sz="2400" dirty="0">
                <a:solidFill>
                  <a:schemeClr val="bg1"/>
                </a:solidFill>
              </a:rPr>
              <a:t>	“</a:t>
            </a:r>
            <a:r>
              <a:rPr lang="en-GB" sz="2400" i="1" dirty="0">
                <a:solidFill>
                  <a:schemeClr val="bg1"/>
                </a:solidFill>
              </a:rPr>
              <a:t>… machine learning and use of GPUs can improve the science output</a:t>
            </a:r>
            <a:r>
              <a:rPr lang="en-GB" sz="2400" dirty="0">
                <a:solidFill>
                  <a:schemeClr val="bg1"/>
                </a:solidFill>
              </a:rPr>
              <a:t>”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CB8AC18-B290-4230-9089-E44D40988D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60282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Present</a:t>
            </a: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D8715093-BF9F-4B15-9337-9DC8D31FF6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>
                <a:solidFill>
                  <a:schemeClr val="bg1"/>
                </a:solidFill>
              </a:rPr>
              <a:t>Era of multi-messenger astronomy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GB" dirty="0">
                <a:solidFill>
                  <a:schemeClr val="bg1"/>
                </a:solidFill>
              </a:rPr>
              <a:t>EM-radiation – cosmic rays – neutrinos – gravitational waves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GB" dirty="0">
                <a:solidFill>
                  <a:schemeClr val="bg1"/>
                </a:solidFill>
              </a:rPr>
              <a:t>alerts (from astronomy)</a:t>
            </a:r>
          </a:p>
          <a:p>
            <a:pPr lvl="2">
              <a:buFont typeface="Calibri" panose="020F0502020204030204" pitchFamily="34" charset="0"/>
              <a:buChar char="–"/>
            </a:pPr>
            <a:r>
              <a:rPr lang="en-GB" dirty="0">
                <a:solidFill>
                  <a:schemeClr val="bg1"/>
                </a:solidFill>
              </a:rPr>
              <a:t>point telescopes world-wide to astrophysical event in real time</a:t>
            </a:r>
          </a:p>
          <a:p>
            <a:pPr lvl="1">
              <a:buFont typeface="Calibri" panose="020F0502020204030204" pitchFamily="34" charset="0"/>
              <a:buChar char="–"/>
            </a:pPr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Fundamental particle physics with atmospheric and cosmic neutrinos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GB" dirty="0">
                <a:solidFill>
                  <a:schemeClr val="bg1"/>
                </a:solidFill>
              </a:rPr>
              <a:t>neutrino mass ordering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GB" dirty="0" err="1">
                <a:solidFill>
                  <a:schemeClr val="bg1"/>
                </a:solidFill>
                <a:latin typeface="Symbol" panose="05050102010706020507" pitchFamily="18" charset="2"/>
              </a:rPr>
              <a:t>n</a:t>
            </a:r>
            <a:r>
              <a:rPr lang="en-GB" baseline="-25000" dirty="0" err="1">
                <a:solidFill>
                  <a:schemeClr val="bg1"/>
                </a:solidFill>
                <a:latin typeface="Symbol" panose="05050102010706020507" pitchFamily="18" charset="2"/>
              </a:rPr>
              <a:t>t</a:t>
            </a:r>
            <a:r>
              <a:rPr lang="en-GB" dirty="0">
                <a:solidFill>
                  <a:schemeClr val="bg1"/>
                </a:solidFill>
              </a:rPr>
              <a:t> appearance</a:t>
            </a:r>
          </a:p>
          <a:p>
            <a:pPr lvl="1">
              <a:buFont typeface="Calibri" panose="020F0502020204030204" pitchFamily="34" charset="0"/>
              <a:buChar char="–"/>
            </a:pPr>
            <a:r>
              <a:rPr lang="en-GB" dirty="0">
                <a:solidFill>
                  <a:schemeClr val="bg1"/>
                </a:solidFill>
              </a:rPr>
              <a:t>sterile neutrinos, Lorentz invariance, non-standard interactions, …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20926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E024056-85C9-419D-B802-23DBA944A5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Future (1/2)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416E647D-08FB-48D5-899C-09A820607B7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Benefit from serendipities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Earth and sea sciences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climate change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marine life (e.g. noise pollution)</a:t>
            </a:r>
          </a:p>
          <a:p>
            <a:pPr lvl="2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tsunami warnings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Explore alternative technologies for </a:t>
            </a:r>
            <a:r>
              <a:rPr lang="en-GB" dirty="0" err="1">
                <a:solidFill>
                  <a:schemeClr val="bg1"/>
                </a:solidFill>
              </a:rPr>
              <a:t>EeV</a:t>
            </a:r>
            <a:r>
              <a:rPr lang="en-GB" dirty="0">
                <a:solidFill>
                  <a:schemeClr val="bg1"/>
                </a:solidFill>
              </a:rPr>
              <a:t> neutrino detection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radio detection (e.g. GRAND, RNO)</a:t>
            </a:r>
          </a:p>
          <a:p>
            <a:pPr lvl="1">
              <a:buFont typeface="Symbol" panose="05050102010706020507" pitchFamily="18" charset="2"/>
              <a:buChar char="-"/>
            </a:pPr>
            <a:r>
              <a:rPr lang="en-GB" dirty="0">
                <a:solidFill>
                  <a:schemeClr val="bg1"/>
                </a:solidFill>
              </a:rPr>
              <a:t>acoustics neutrino detection (e.g. KM3NeT)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93BAC04-8315-4200-B056-7F77C29621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053903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00EBD0-D5FC-418D-BBD1-C1EDF4A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Future (2/2)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4D9FC0-52ED-4363-9D49-DFB31444807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>
                    <a:solidFill>
                      <a:schemeClr val="bg1"/>
                    </a:solidFill>
                  </a:rPr>
                  <a:t>Make cosmic-ray detector on bottom of sea</a:t>
                </a:r>
              </a:p>
              <a:p>
                <a:pPr lvl="1">
                  <a:buFont typeface="Calibri" panose="020F0502020204030204" pitchFamily="34" charset="0"/>
                  <a:buChar char="–"/>
                </a:pPr>
                <a:r>
                  <a:rPr lang="en-GB" dirty="0">
                    <a:solidFill>
                      <a:schemeClr val="bg1"/>
                    </a:solidFill>
                  </a:rPr>
                  <a:t>2D-array à la KM3NeT “</a:t>
                </a:r>
                <a:r>
                  <a:rPr lang="en-GB" i="1" dirty="0">
                    <a:solidFill>
                      <a:schemeClr val="bg1"/>
                    </a:solidFill>
                  </a:rPr>
                  <a:t>Pierre Auger in the North</a:t>
                </a:r>
                <a:r>
                  <a:rPr lang="en-GB" dirty="0">
                    <a:solidFill>
                      <a:schemeClr val="bg1"/>
                    </a:solidFill>
                  </a:rPr>
                  <a:t>”</a:t>
                </a:r>
              </a:p>
              <a:p>
                <a:pPr lvl="2"/>
                <a:r>
                  <a:rPr lang="en-GB" dirty="0">
                    <a:solidFill>
                      <a:schemeClr val="bg1"/>
                    </a:solidFill>
                  </a:rPr>
                  <a:t>involvement of offshore industry</a:t>
                </a:r>
              </a:p>
              <a:p>
                <a:endParaRPr lang="en-GB" dirty="0">
                  <a:solidFill>
                    <a:schemeClr val="bg1"/>
                  </a:solidFill>
                </a:endParaRPr>
              </a:p>
              <a:p>
                <a:r>
                  <a:rPr lang="en-GB" dirty="0">
                    <a:solidFill>
                      <a:schemeClr val="bg1"/>
                    </a:solidFill>
                  </a:rPr>
                  <a:t>Make long baseline neutrino experiment</a:t>
                </a:r>
              </a:p>
              <a:p>
                <a:pPr lvl="1">
                  <a:buFont typeface="Symbol" panose="05050102010706020507" pitchFamily="18" charset="2"/>
                  <a:buChar char="-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nl-NL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GB" dirty="0">
                    <a:solidFill>
                      <a:schemeClr val="bg1"/>
                    </a:solidFill>
                  </a:rPr>
                  <a:t> measurement with [tagged] neutrino beam from </a:t>
                </a:r>
                <a:r>
                  <a:rPr lang="en-GB" dirty="0" err="1">
                    <a:solidFill>
                      <a:schemeClr val="bg1"/>
                    </a:solidFill>
                  </a:rPr>
                  <a:t>Protvino</a:t>
                </a:r>
                <a:r>
                  <a:rPr lang="en-GB" dirty="0">
                    <a:solidFill>
                      <a:schemeClr val="bg1"/>
                    </a:solidFill>
                  </a:rPr>
                  <a:t> to KM3NeT</a:t>
                </a:r>
              </a:p>
              <a:p>
                <a:pPr lvl="2"/>
                <a:r>
                  <a:rPr lang="en-GB" dirty="0" err="1">
                    <a:solidFill>
                      <a:schemeClr val="bg1"/>
                    </a:solidFill>
                  </a:rPr>
                  <a:t>ps</a:t>
                </a:r>
                <a:r>
                  <a:rPr lang="en-GB" dirty="0">
                    <a:solidFill>
                      <a:schemeClr val="bg1"/>
                    </a:solidFill>
                  </a:rPr>
                  <a:t>-tracking detectors in decay tunnel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F4D9FC0-52ED-4363-9D49-DFB31444807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BAECF0-CEA2-4292-B45B-5FD79BE801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658060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B3AAF3-D1A8-4BDA-8670-0D8A79689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Summary &amp; Outlook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199221-0EB8-4FAA-AB9F-7D263D7ABEF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Technology for 10</a:t>
            </a:r>
            <a:r>
              <a:rPr lang="en-GB" baseline="30000" dirty="0">
                <a:solidFill>
                  <a:schemeClr val="bg1"/>
                </a:solidFill>
              </a:rPr>
              <a:t>12</a:t>
            </a:r>
            <a:r>
              <a:rPr lang="en-GB" dirty="0">
                <a:solidFill>
                  <a:schemeClr val="bg1"/>
                </a:solidFill>
              </a:rPr>
              <a:t> kg neutrino detectors now is affordable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standardise – maximise – capitalise</a:t>
            </a:r>
          </a:p>
          <a:p>
            <a:pPr lvl="2"/>
            <a:r>
              <a:rPr lang="en-GB" dirty="0">
                <a:solidFill>
                  <a:schemeClr val="bg1"/>
                </a:solidFill>
              </a:rPr>
              <a:t>price photo-sensors important (high QE – low dark count)</a:t>
            </a:r>
          </a:p>
          <a:p>
            <a:pPr lvl="2"/>
            <a:r>
              <a:rPr lang="en-GB" dirty="0">
                <a:solidFill>
                  <a:schemeClr val="bg1"/>
                </a:solidFill>
              </a:rPr>
              <a:t>costs civil engineering significant but much less than excavation</a:t>
            </a:r>
          </a:p>
          <a:p>
            <a:r>
              <a:rPr lang="en-GB" dirty="0">
                <a:solidFill>
                  <a:schemeClr val="bg1"/>
                </a:solidFill>
              </a:rPr>
              <a:t>Global Neutrino Network (GNN)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[European] </a:t>
            </a:r>
            <a:r>
              <a:rPr lang="en-GB" dirty="0" err="1">
                <a:solidFill>
                  <a:schemeClr val="bg1"/>
                </a:solidFill>
              </a:rPr>
              <a:t>astro</a:t>
            </a:r>
            <a:r>
              <a:rPr lang="en-GB" dirty="0">
                <a:solidFill>
                  <a:schemeClr val="bg1"/>
                </a:solidFill>
              </a:rPr>
              <a:t>-particle neutrino experiments could benefit from interaction with particle physics centres, in particular CERN</a:t>
            </a:r>
          </a:p>
          <a:p>
            <a:pPr lvl="2"/>
            <a:r>
              <a:rPr lang="en-GB" dirty="0">
                <a:solidFill>
                  <a:schemeClr val="bg1"/>
                </a:solidFill>
              </a:rPr>
              <a:t>know-how, reviews, collaboration</a:t>
            </a:r>
          </a:p>
          <a:p>
            <a:r>
              <a:rPr lang="en-GB" dirty="0">
                <a:solidFill>
                  <a:schemeClr val="bg1"/>
                </a:solidFill>
              </a:rPr>
              <a:t>Lone baseline neutrino and/or cosmic-ray experiments</a:t>
            </a:r>
          </a:p>
          <a:p>
            <a:pPr lvl="1"/>
            <a:r>
              <a:rPr lang="en-GB" dirty="0">
                <a:solidFill>
                  <a:schemeClr val="bg1"/>
                </a:solidFill>
              </a:rPr>
              <a:t>use &amp; push technology to limit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15012D-C7EC-4119-AEEA-A74BA23DD5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6421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CB03F9-A471-4E6C-8C2E-B27078A83D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26</a:t>
            </a:fld>
            <a:endParaRPr lang="en-GB"/>
          </a:p>
        </p:txBody>
      </p:sp>
      <p:pic>
        <p:nvPicPr>
          <p:cNvPr id="1034" name="Picture 10" descr="https://www.theinteriorgallery.com/prod_images_large/Elephant-Sitting-Life-Size-Statue-4.jpg">
            <a:extLst>
              <a:ext uri="{FF2B5EF4-FFF2-40B4-BE49-F238E27FC236}">
                <a16:creationId xmlns:a16="http://schemas.microsoft.com/office/drawing/2014/main" id="{0C51C2B6-51C7-44D7-A401-2125CB2216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92566" y="1341325"/>
            <a:ext cx="3746500" cy="3192018"/>
          </a:xfrm>
          <a:prstGeom prst="rect">
            <a:avLst/>
          </a:prstGeom>
          <a:noFill/>
          <a:scene3d>
            <a:camera prst="orthographicFront">
              <a:rot lat="149856" lon="19805668" rev="259972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rapezoid 1">
            <a:extLst>
              <a:ext uri="{FF2B5EF4-FFF2-40B4-BE49-F238E27FC236}">
                <a16:creationId xmlns:a16="http://schemas.microsoft.com/office/drawing/2014/main" id="{4FAA79C2-2F3A-45F2-B32D-5468B753B880}"/>
              </a:ext>
            </a:extLst>
          </p:cNvPr>
          <p:cNvSpPr/>
          <p:nvPr/>
        </p:nvSpPr>
        <p:spPr>
          <a:xfrm rot="16260000">
            <a:off x="9954664" y="514800"/>
            <a:ext cx="1440000" cy="2232000"/>
          </a:xfrm>
          <a:prstGeom prst="trapezoid">
            <a:avLst>
              <a:gd name="adj" fmla="val 12682"/>
            </a:avLst>
          </a:prstGeom>
          <a:solidFill>
            <a:srgbClr val="FFC000"/>
          </a:solidFill>
          <a:scene3d>
            <a:camera prst="orthographicFront">
              <a:rot lat="2090849" lon="365778" rev="209536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endParaRPr lang="en-GB" sz="2000" dirty="0">
              <a:solidFill>
                <a:schemeClr val="tx1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F5F7FF7-C037-43CA-B63F-E4BAF260925B}"/>
              </a:ext>
            </a:extLst>
          </p:cNvPr>
          <p:cNvSpPr/>
          <p:nvPr/>
        </p:nvSpPr>
        <p:spPr>
          <a:xfrm rot="-180000">
            <a:off x="9817212" y="1104967"/>
            <a:ext cx="1692000" cy="10800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FadeLeft">
              <a:avLst>
                <a:gd name="adj" fmla="val 10841"/>
              </a:avLst>
            </a:prstTxWarp>
            <a:spAutoFit/>
          </a:bodyPr>
          <a:lstStyle/>
          <a:p>
            <a:pPr algn="ctr"/>
            <a:r>
              <a:rPr lang="en-GB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complexity of</a:t>
            </a:r>
            <a:br>
              <a:rPr lang="en-GB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GB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funding</a:t>
            </a:r>
          </a:p>
          <a:p>
            <a:pPr algn="ctr"/>
            <a:r>
              <a:rPr lang="en-GB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limits progress</a:t>
            </a:r>
          </a:p>
        </p:txBody>
      </p:sp>
    </p:spTree>
    <p:extLst>
      <p:ext uri="{BB962C8B-B14F-4D97-AF65-F5344CB8AC3E}">
        <p14:creationId xmlns:p14="http://schemas.microsoft.com/office/powerpoint/2010/main" val="246281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28000" b="-2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000116"/>
              </a:clrFrom>
              <a:clrTo>
                <a:srgbClr val="00011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57" t="7402" r="17692" b="6927"/>
          <a:stretch/>
        </p:blipFill>
        <p:spPr>
          <a:xfrm>
            <a:off x="9205374" y="4209864"/>
            <a:ext cx="2160000" cy="216000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 rot="1500000">
            <a:off x="1569425" y="2267781"/>
            <a:ext cx="540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rot="1500000">
            <a:off x="8799982" y="4559545"/>
            <a:ext cx="72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7" name="Group 36"/>
          <p:cNvGrpSpPr/>
          <p:nvPr/>
        </p:nvGrpSpPr>
        <p:grpSpPr>
          <a:xfrm rot="1500000">
            <a:off x="1992494" y="1662596"/>
            <a:ext cx="7200000" cy="2880000"/>
            <a:chOff x="1012379" y="1501382"/>
            <a:chExt cx="8897658" cy="2880000"/>
          </a:xfrm>
        </p:grpSpPr>
        <p:grpSp>
          <p:nvGrpSpPr>
            <p:cNvPr id="38" name="Group 37"/>
            <p:cNvGrpSpPr/>
            <p:nvPr/>
          </p:nvGrpSpPr>
          <p:grpSpPr>
            <a:xfrm>
              <a:off x="1012379" y="1501382"/>
              <a:ext cx="8897658" cy="2880000"/>
              <a:chOff x="3297520" y="1266134"/>
              <a:chExt cx="5334259" cy="2880000"/>
            </a:xfrm>
          </p:grpSpPr>
          <p:sp>
            <p:nvSpPr>
              <p:cNvPr id="41" name="Rectangle 40"/>
              <p:cNvSpPr/>
              <p:nvPr/>
            </p:nvSpPr>
            <p:spPr>
              <a:xfrm>
                <a:off x="3299365" y="2518020"/>
                <a:ext cx="4618645" cy="360000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neutrinos</a:t>
                </a: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2" name="Isosceles Triangle 41"/>
              <p:cNvSpPr/>
              <p:nvPr/>
            </p:nvSpPr>
            <p:spPr>
              <a:xfrm rot="5400000">
                <a:off x="6831779" y="2346134"/>
                <a:ext cx="2880000" cy="720000"/>
              </a:xfrm>
              <a:prstGeom prst="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3" name="Right Triangle 42"/>
              <p:cNvSpPr/>
              <p:nvPr/>
            </p:nvSpPr>
            <p:spPr>
              <a:xfrm rot="16200000">
                <a:off x="5166202" y="-229503"/>
                <a:ext cx="900000" cy="4618645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44" name="Right Triangle 43"/>
              <p:cNvSpPr/>
              <p:nvPr/>
            </p:nvSpPr>
            <p:spPr>
              <a:xfrm rot="10800000">
                <a:off x="3297520" y="2866846"/>
                <a:ext cx="4618645" cy="900000"/>
              </a:xfrm>
              <a:prstGeom prst="rtTriangl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39" name="Straight Connector 38"/>
            <p:cNvCxnSpPr/>
            <p:nvPr/>
          </p:nvCxnSpPr>
          <p:spPr>
            <a:xfrm>
              <a:off x="1186621" y="2952892"/>
              <a:ext cx="4893712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>
              <a:off x="8839687" y="2941227"/>
              <a:ext cx="6673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Oval 1"/>
          <p:cNvSpPr/>
          <p:nvPr/>
        </p:nvSpPr>
        <p:spPr>
          <a:xfrm>
            <a:off x="1004676" y="534585"/>
            <a:ext cx="1440000" cy="1440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8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80379E7-4FEB-467B-8082-44A031154A57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176765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case for </a:t>
            </a:r>
            <a:r>
              <a:rPr lang="en-GB" dirty="0" err="1">
                <a:solidFill>
                  <a:schemeClr val="bg1"/>
                </a:solidFill>
              </a:rPr>
              <a:t>TeV</a:t>
            </a:r>
            <a:r>
              <a:rPr lang="en-GB" dirty="0" err="1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GB" dirty="0" err="1">
                <a:solidFill>
                  <a:schemeClr val="bg1"/>
                </a:solidFill>
              </a:rPr>
              <a:t>PeV</a:t>
            </a:r>
            <a:r>
              <a:rPr lang="en-GB" dirty="0">
                <a:solidFill>
                  <a:schemeClr val="bg1"/>
                </a:solidFill>
              </a:rPr>
              <a:t> neutrino astronomy</a:t>
            </a:r>
            <a:endParaRPr lang="en-GB" dirty="0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FFE1A909-91C7-447E-83F3-F23872D69E75}"/>
              </a:ext>
            </a:extLst>
          </p:cNvPr>
          <p:cNvGrpSpPr/>
          <p:nvPr/>
        </p:nvGrpSpPr>
        <p:grpSpPr>
          <a:xfrm>
            <a:off x="73974" y="2100941"/>
            <a:ext cx="12060000" cy="4320000"/>
            <a:chOff x="73974" y="2100941"/>
            <a:chExt cx="12060000" cy="4320000"/>
          </a:xfrm>
        </p:grpSpPr>
        <p:sp>
          <p:nvSpPr>
            <p:cNvPr id="3" name="Rectangle 2"/>
            <p:cNvSpPr/>
            <p:nvPr/>
          </p:nvSpPr>
          <p:spPr>
            <a:xfrm>
              <a:off x="73974" y="2100941"/>
              <a:ext cx="12060000" cy="432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4" name="Picture 3"/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83" t="8781" r="8897" b="9146"/>
            <a:stretch/>
          </p:blipFill>
          <p:spPr>
            <a:xfrm>
              <a:off x="829272" y="2775941"/>
              <a:ext cx="3240000" cy="2808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0" t="8781" r="8453" b="9146"/>
            <a:stretch/>
          </p:blipFill>
          <p:spPr>
            <a:xfrm>
              <a:off x="4723542" y="2775941"/>
              <a:ext cx="3276000" cy="280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" name="TextBox 5"/>
                <p:cNvSpPr txBox="1"/>
                <p:nvPr/>
              </p:nvSpPr>
              <p:spPr>
                <a:xfrm rot="16200000">
                  <a:off x="-849936" y="4060886"/>
                  <a:ext cx="22701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⟶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𝑙𝑋</m:t>
                          </m:r>
                        </m:e>
                      </m:d>
                    </m:oMath>
                  </a14:m>
                  <a:r>
                    <a:rPr lang="en-GB" sz="2000" dirty="0"/>
                    <a:t> [cm</a:t>
                  </a:r>
                  <a:r>
                    <a:rPr lang="en-GB" sz="2000" baseline="30000" dirty="0"/>
                    <a:t>2</a:t>
                  </a:r>
                  <a:r>
                    <a:rPr lang="en-GB" sz="2000" dirty="0"/>
                    <a:t>]</a:t>
                  </a:r>
                </a:p>
              </p:txBody>
            </p:sp>
          </mc:Choice>
          <mc:Fallback xmlns="">
            <p:sp>
              <p:nvSpPr>
                <p:cNvPr id="6" name="TextBox 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49936" y="4060886"/>
                  <a:ext cx="2270109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9091" t="-2419" r="-257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7" name="Straight Connector 6"/>
            <p:cNvCxnSpPr/>
            <p:nvPr/>
          </p:nvCxnSpPr>
          <p:spPr>
            <a:xfrm>
              <a:off x="1149740" y="3127992"/>
              <a:ext cx="25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/>
                <p:cNvSpPr txBox="1"/>
                <p:nvPr/>
              </p:nvSpPr>
              <p:spPr>
                <a:xfrm>
                  <a:off x="1393627" y="2893512"/>
                  <a:ext cx="449995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nl-NL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8" name="TextBox 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3627" y="2893512"/>
                  <a:ext cx="449995" cy="707886"/>
                </a:xfrm>
                <a:prstGeom prst="rect">
                  <a:avLst/>
                </a:prstGeom>
                <a:blipFill>
                  <a:blip r:embed="rId5"/>
                  <a:stretch>
                    <a:fillRect r="-205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/>
            <p:cNvCxnSpPr/>
            <p:nvPr/>
          </p:nvCxnSpPr>
          <p:spPr>
            <a:xfrm>
              <a:off x="1149740" y="3391397"/>
              <a:ext cx="252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1918992" y="5919009"/>
              <a:ext cx="1050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/>
                <a:t>E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n</a:t>
              </a:r>
              <a:r>
                <a:rPr lang="en-GB" sz="2000" dirty="0"/>
                <a:t> [GeV]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846073" y="5914296"/>
              <a:ext cx="1050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/>
                <a:t>E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n</a:t>
              </a:r>
              <a:r>
                <a:rPr lang="en-GB" sz="2000" dirty="0"/>
                <a:t> [GeV]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 rot="16200000">
                  <a:off x="3792107" y="4060885"/>
                  <a:ext cx="101771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a14:m>
                  <a:r>
                    <a:rPr lang="en-GB" sz="2000" dirty="0"/>
                    <a:t> [</a:t>
                  </a:r>
                  <a:r>
                    <a:rPr lang="en-GB" sz="2000" dirty="0" err="1"/>
                    <a:t>deg</a:t>
                  </a:r>
                  <a:r>
                    <a:rPr lang="en-GB" sz="2000" dirty="0"/>
                    <a:t>]</a:t>
                  </a:r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792107" y="4060885"/>
                  <a:ext cx="1017715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9231" t="-5389" r="-2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3" name="Straight Connector 12"/>
            <p:cNvCxnSpPr/>
            <p:nvPr/>
          </p:nvCxnSpPr>
          <p:spPr>
            <a:xfrm>
              <a:off x="5929988" y="3127992"/>
              <a:ext cx="21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6217418" y="2913632"/>
              <a:ext cx="15937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median angle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35727" y="2340000"/>
              <a:ext cx="18191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cross section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256844" y="2340000"/>
              <a:ext cx="2205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scattering angle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519792" y="2521853"/>
              <a:ext cx="387927" cy="30777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-5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-7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-9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-11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-13</a:t>
              </a: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921489" y="2814481"/>
              <a:ext cx="2956269" cy="275032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8928994" y="2914583"/>
              <a:ext cx="2924721" cy="2575302"/>
            </a:xfrm>
            <a:custGeom>
              <a:avLst/>
              <a:gdLst>
                <a:gd name="connsiteX0" fmla="*/ 0 w 4630057"/>
                <a:gd name="connsiteY0" fmla="*/ 0 h 3686629"/>
                <a:gd name="connsiteX1" fmla="*/ 2162628 w 4630057"/>
                <a:gd name="connsiteY1" fmla="*/ 1335314 h 3686629"/>
                <a:gd name="connsiteX2" fmla="*/ 4630057 w 4630057"/>
                <a:gd name="connsiteY2" fmla="*/ 3686629 h 3686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0057" h="3686629">
                  <a:moveTo>
                    <a:pt x="0" y="0"/>
                  </a:moveTo>
                  <a:cubicBezTo>
                    <a:pt x="695476" y="360438"/>
                    <a:pt x="1390952" y="720876"/>
                    <a:pt x="2162628" y="1335314"/>
                  </a:cubicBezTo>
                  <a:cubicBezTo>
                    <a:pt x="2934304" y="1949752"/>
                    <a:pt x="3782180" y="2818190"/>
                    <a:pt x="4630057" y="368662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8929142" y="3084817"/>
              <a:ext cx="2631332" cy="2475291"/>
            </a:xfrm>
            <a:custGeom>
              <a:avLst/>
              <a:gdLst>
                <a:gd name="connsiteX0" fmla="*/ 0 w 4165600"/>
                <a:gd name="connsiteY0" fmla="*/ 0 h 3454400"/>
                <a:gd name="connsiteX1" fmla="*/ 2104571 w 4165600"/>
                <a:gd name="connsiteY1" fmla="*/ 1436914 h 3454400"/>
                <a:gd name="connsiteX2" fmla="*/ 4165600 w 4165600"/>
                <a:gd name="connsiteY2" fmla="*/ 3454400 h 34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65600" h="3454400">
                  <a:moveTo>
                    <a:pt x="0" y="0"/>
                  </a:moveTo>
                  <a:cubicBezTo>
                    <a:pt x="705152" y="430590"/>
                    <a:pt x="1410304" y="861181"/>
                    <a:pt x="2104571" y="1436914"/>
                  </a:cubicBezTo>
                  <a:cubicBezTo>
                    <a:pt x="2798838" y="2012647"/>
                    <a:pt x="3482219" y="2733523"/>
                    <a:pt x="4165600" y="345440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reeform 20"/>
            <p:cNvSpPr/>
            <p:nvPr/>
          </p:nvSpPr>
          <p:spPr>
            <a:xfrm>
              <a:off x="8930421" y="3771755"/>
              <a:ext cx="2943058" cy="1481841"/>
            </a:xfrm>
            <a:custGeom>
              <a:avLst/>
              <a:gdLst>
                <a:gd name="connsiteX0" fmla="*/ 0 w 4659086"/>
                <a:gd name="connsiteY0" fmla="*/ 0 h 2133600"/>
                <a:gd name="connsiteX1" fmla="*/ 2656115 w 4659086"/>
                <a:gd name="connsiteY1" fmla="*/ 682172 h 2133600"/>
                <a:gd name="connsiteX2" fmla="*/ 4659086 w 4659086"/>
                <a:gd name="connsiteY2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9086" h="2133600">
                  <a:moveTo>
                    <a:pt x="0" y="0"/>
                  </a:moveTo>
                  <a:cubicBezTo>
                    <a:pt x="939800" y="163286"/>
                    <a:pt x="1879601" y="326572"/>
                    <a:pt x="2656115" y="682172"/>
                  </a:cubicBezTo>
                  <a:cubicBezTo>
                    <a:pt x="3432629" y="1037772"/>
                    <a:pt x="4045857" y="1585686"/>
                    <a:pt x="4659086" y="2133600"/>
                  </a:cubicBezTo>
                </a:path>
              </a:pathLst>
            </a:custGeom>
            <a:noFill/>
            <a:ln w="1905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2" name="Group 21"/>
            <p:cNvGrpSpPr/>
            <p:nvPr/>
          </p:nvGrpSpPr>
          <p:grpSpPr>
            <a:xfrm>
              <a:off x="8922726" y="2811600"/>
              <a:ext cx="68221" cy="2500293"/>
              <a:chOff x="1800000" y="1989000"/>
              <a:chExt cx="108000" cy="3600000"/>
            </a:xfrm>
          </p:grpSpPr>
          <p:cxnSp>
            <p:nvCxnSpPr>
              <p:cNvPr id="23" name="Straight Connector 22"/>
              <p:cNvCxnSpPr/>
              <p:nvPr/>
            </p:nvCxnSpPr>
            <p:spPr>
              <a:xfrm>
                <a:off x="1800000" y="198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1800000" y="270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1800000" y="342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>
                <a:off x="1800000" y="414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>
                <a:off x="1800000" y="486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1800000" y="558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9" name="TextBox 28"/>
            <p:cNvSpPr txBox="1"/>
            <p:nvPr/>
          </p:nvSpPr>
          <p:spPr>
            <a:xfrm>
              <a:off x="9889580" y="5910012"/>
              <a:ext cx="1042273" cy="39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/>
                <a:t>E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n</a:t>
              </a:r>
              <a:r>
                <a:rPr lang="en-GB" sz="2000" dirty="0"/>
                <a:t> [GeV</a:t>
              </a:r>
              <a:r>
                <a:rPr lang="en-GB" dirty="0"/>
                <a:t>]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 rot="16200000">
              <a:off x="7049473" y="3985675"/>
              <a:ext cx="24977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/>
                <a:t>E</a:t>
              </a:r>
              <a:r>
                <a:rPr lang="en-GB" sz="2000" baseline="30000" dirty="0"/>
                <a:t>2</a:t>
              </a:r>
              <a:r>
                <a:rPr lang="en-GB" sz="2000" dirty="0"/>
                <a:t> </a:t>
              </a:r>
              <a:r>
                <a:rPr lang="en-GB" sz="2000" dirty="0">
                  <a:latin typeface="Symbol" panose="05050102010706020507" pitchFamily="18" charset="2"/>
                </a:rPr>
                <a:t>F</a:t>
              </a:r>
              <a:r>
                <a:rPr lang="en-GB" sz="2000" dirty="0"/>
                <a:t> [GeV cm</a:t>
              </a:r>
              <a:r>
                <a:rPr lang="en-GB" sz="2000" baseline="30000" dirty="0"/>
                <a:t>-2</a:t>
              </a:r>
              <a:r>
                <a:rPr lang="en-GB" sz="2000" dirty="0"/>
                <a:t> s</a:t>
              </a:r>
              <a:r>
                <a:rPr lang="en-GB" sz="2000" baseline="30000" dirty="0"/>
                <a:t>-1</a:t>
              </a:r>
              <a:r>
                <a:rPr lang="en-GB" sz="2000" dirty="0"/>
                <a:t> sr</a:t>
              </a:r>
              <a:r>
                <a:rPr lang="en-GB" sz="2000" baseline="30000" dirty="0"/>
                <a:t>-1</a:t>
              </a:r>
              <a:r>
                <a:rPr lang="en-GB" sz="2000" dirty="0"/>
                <a:t>]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339284" y="4548100"/>
              <a:ext cx="1938479" cy="904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Symbol" panose="05050102010706020507" pitchFamily="18" charset="2"/>
                </a:rPr>
                <a:t>n</a:t>
              </a:r>
              <a:r>
                <a:rPr lang="en-GB" baseline="-25000" dirty="0">
                  <a:latin typeface="Symbol" panose="05050102010706020507" pitchFamily="18" charset="2"/>
                </a:rPr>
                <a:t>m</a:t>
              </a:r>
              <a:r>
                <a:rPr lang="en-GB" dirty="0"/>
                <a:t> (Honda)</a:t>
              </a:r>
              <a:br>
                <a:rPr lang="en-GB" dirty="0"/>
              </a:br>
              <a:r>
                <a:rPr lang="en-GB" dirty="0">
                  <a:latin typeface="Symbol" panose="05050102010706020507" pitchFamily="18" charset="2"/>
                </a:rPr>
                <a:t>n</a:t>
              </a:r>
              <a:r>
                <a:rPr lang="en-GB" baseline="-25000" dirty="0"/>
                <a:t>e</a:t>
              </a:r>
              <a:r>
                <a:rPr lang="en-GB" dirty="0"/>
                <a:t> (Honda)</a:t>
              </a:r>
            </a:p>
            <a:p>
              <a:r>
                <a:rPr lang="en-GB" dirty="0"/>
                <a:t>“prompt” (Enberg)</a:t>
              </a: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9147829" y="4745286"/>
              <a:ext cx="180000" cy="564096"/>
              <a:chOff x="3782106" y="2210277"/>
              <a:chExt cx="218049" cy="482338"/>
            </a:xfrm>
          </p:grpSpPr>
          <p:cxnSp>
            <p:nvCxnSpPr>
              <p:cNvPr id="33" name="Straight Connector 32"/>
              <p:cNvCxnSpPr/>
              <p:nvPr/>
            </p:nvCxnSpPr>
            <p:spPr>
              <a:xfrm>
                <a:off x="3782106" y="2210277"/>
                <a:ext cx="218049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Connector 33"/>
              <p:cNvCxnSpPr/>
              <p:nvPr/>
            </p:nvCxnSpPr>
            <p:spPr>
              <a:xfrm>
                <a:off x="3782106" y="2444283"/>
                <a:ext cx="218049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Straight Connector 34"/>
              <p:cNvCxnSpPr/>
              <p:nvPr/>
            </p:nvCxnSpPr>
            <p:spPr>
              <a:xfrm>
                <a:off x="3782106" y="2692615"/>
                <a:ext cx="218049" cy="0"/>
              </a:xfrm>
              <a:prstGeom prst="line">
                <a:avLst/>
              </a:prstGeom>
              <a:ln w="254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6" name="Group 35"/>
            <p:cNvGrpSpPr/>
            <p:nvPr/>
          </p:nvGrpSpPr>
          <p:grpSpPr>
            <a:xfrm>
              <a:off x="8928000" y="5490603"/>
              <a:ext cx="2955600" cy="75934"/>
              <a:chOff x="1974811" y="5823507"/>
              <a:chExt cx="4076789" cy="106208"/>
            </a:xfrm>
          </p:grpSpPr>
          <p:cxnSp>
            <p:nvCxnSpPr>
              <p:cNvPr id="37" name="Straight Connector 36"/>
              <p:cNvCxnSpPr/>
              <p:nvPr/>
            </p:nvCxnSpPr>
            <p:spPr>
              <a:xfrm>
                <a:off x="1974811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/>
              <p:cNvCxnSpPr/>
              <p:nvPr/>
            </p:nvCxnSpPr>
            <p:spPr>
              <a:xfrm>
                <a:off x="1974811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Straight Connector 38"/>
              <p:cNvCxnSpPr/>
              <p:nvPr/>
            </p:nvCxnSpPr>
            <p:spPr>
              <a:xfrm>
                <a:off x="2653876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/>
              <p:cNvCxnSpPr/>
              <p:nvPr/>
            </p:nvCxnSpPr>
            <p:spPr>
              <a:xfrm>
                <a:off x="3332942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Connector 40"/>
              <p:cNvCxnSpPr/>
              <p:nvPr/>
            </p:nvCxnSpPr>
            <p:spPr>
              <a:xfrm>
                <a:off x="4012007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Straight Connector 41"/>
              <p:cNvCxnSpPr/>
              <p:nvPr/>
            </p:nvCxnSpPr>
            <p:spPr>
              <a:xfrm>
                <a:off x="4691073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Straight Connector 42"/>
              <p:cNvCxnSpPr/>
              <p:nvPr/>
            </p:nvCxnSpPr>
            <p:spPr>
              <a:xfrm>
                <a:off x="5372136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Connector 43"/>
              <p:cNvCxnSpPr/>
              <p:nvPr/>
            </p:nvCxnSpPr>
            <p:spPr>
              <a:xfrm>
                <a:off x="6051600" y="5824800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/>
            <p:cNvGrpSpPr/>
            <p:nvPr/>
          </p:nvGrpSpPr>
          <p:grpSpPr>
            <a:xfrm>
              <a:off x="8758896" y="5637553"/>
              <a:ext cx="3273397" cy="247022"/>
              <a:chOff x="8847150" y="5136116"/>
              <a:chExt cx="3273397" cy="247022"/>
            </a:xfrm>
          </p:grpSpPr>
          <p:sp>
            <p:nvSpPr>
              <p:cNvPr id="46" name="TextBox 45"/>
              <p:cNvSpPr txBox="1"/>
              <p:nvPr/>
            </p:nvSpPr>
            <p:spPr>
              <a:xfrm>
                <a:off x="8847150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2</a:t>
                </a:r>
              </a:p>
            </p:txBody>
          </p:sp>
          <p:sp>
            <p:nvSpPr>
              <p:cNvPr id="47" name="TextBox 46"/>
              <p:cNvSpPr txBox="1"/>
              <p:nvPr/>
            </p:nvSpPr>
            <p:spPr>
              <a:xfrm>
                <a:off x="9346496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3</a:t>
                </a:r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9845842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4</a:t>
                </a:r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10345188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5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0844534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6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1343880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7</a:t>
                </a: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1843227" y="513611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8</a:t>
                </a:r>
              </a:p>
            </p:txBody>
          </p:sp>
        </p:grpSp>
        <p:sp>
          <p:nvSpPr>
            <p:cNvPr id="53" name="TextBox 52"/>
            <p:cNvSpPr txBox="1"/>
            <p:nvPr/>
          </p:nvSpPr>
          <p:spPr>
            <a:xfrm>
              <a:off x="9562315" y="2340000"/>
              <a:ext cx="16893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background</a:t>
              </a:r>
            </a:p>
          </p:txBody>
        </p:sp>
        <p:grpSp>
          <p:nvGrpSpPr>
            <p:cNvPr id="54" name="Group 53"/>
            <p:cNvGrpSpPr/>
            <p:nvPr/>
          </p:nvGrpSpPr>
          <p:grpSpPr>
            <a:xfrm>
              <a:off x="4646188" y="5628524"/>
              <a:ext cx="3437958" cy="246221"/>
              <a:chOff x="4602646" y="5127087"/>
              <a:chExt cx="3437958" cy="246221"/>
            </a:xfrm>
          </p:grpSpPr>
          <p:sp>
            <p:nvSpPr>
              <p:cNvPr id="55" name="TextBox 54"/>
              <p:cNvSpPr txBox="1"/>
              <p:nvPr/>
            </p:nvSpPr>
            <p:spPr>
              <a:xfrm>
                <a:off x="4602646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1</a:t>
                </a:r>
              </a:p>
            </p:txBody>
          </p:sp>
          <p:sp>
            <p:nvSpPr>
              <p:cNvPr id="56" name="TextBox 55"/>
              <p:cNvSpPr txBox="1"/>
              <p:nvPr/>
            </p:nvSpPr>
            <p:spPr>
              <a:xfrm>
                <a:off x="5392806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2</a:t>
                </a: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6182965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3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6973125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4</a:t>
                </a:r>
              </a:p>
            </p:txBody>
          </p:sp>
          <p:sp>
            <p:nvSpPr>
              <p:cNvPr id="59" name="TextBox 58"/>
              <p:cNvSpPr txBox="1"/>
              <p:nvPr/>
            </p:nvSpPr>
            <p:spPr>
              <a:xfrm>
                <a:off x="7763284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5</a:t>
                </a: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687645" y="5636703"/>
              <a:ext cx="3436716" cy="246221"/>
              <a:chOff x="657915" y="5135266"/>
              <a:chExt cx="3436716" cy="246221"/>
            </a:xfrm>
          </p:grpSpPr>
          <p:sp>
            <p:nvSpPr>
              <p:cNvPr id="61" name="TextBox 60"/>
              <p:cNvSpPr txBox="1"/>
              <p:nvPr/>
            </p:nvSpPr>
            <p:spPr>
              <a:xfrm>
                <a:off x="657915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2</a:t>
                </a:r>
              </a:p>
            </p:txBody>
          </p:sp>
          <p:sp>
            <p:nvSpPr>
              <p:cNvPr id="62" name="TextBox 61"/>
              <p:cNvSpPr txBox="1"/>
              <p:nvPr/>
            </p:nvSpPr>
            <p:spPr>
              <a:xfrm>
                <a:off x="1289795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3</a:t>
                </a:r>
              </a:p>
            </p:txBody>
          </p:sp>
          <p:sp>
            <p:nvSpPr>
              <p:cNvPr id="63" name="TextBox 62"/>
              <p:cNvSpPr txBox="1"/>
              <p:nvPr/>
            </p:nvSpPr>
            <p:spPr>
              <a:xfrm>
                <a:off x="1921673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4</a:t>
                </a:r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2553553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5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3185432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6</a:t>
                </a: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3817311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7</a:t>
                </a:r>
              </a:p>
            </p:txBody>
          </p:sp>
        </p:grpSp>
        <p:sp>
          <p:nvSpPr>
            <p:cNvPr id="67" name="TextBox 66"/>
            <p:cNvSpPr txBox="1"/>
            <p:nvPr/>
          </p:nvSpPr>
          <p:spPr>
            <a:xfrm>
              <a:off x="438768" y="2712369"/>
              <a:ext cx="387927" cy="28212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-33</a:t>
              </a:r>
            </a:p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-34</a:t>
              </a:r>
            </a:p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-35</a:t>
              </a:r>
            </a:p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-36</a:t>
              </a:r>
            </a:p>
          </p:txBody>
        </p:sp>
        <p:sp>
          <p:nvSpPr>
            <p:cNvPr id="68" name="TextBox 67"/>
            <p:cNvSpPr txBox="1"/>
            <p:nvPr/>
          </p:nvSpPr>
          <p:spPr>
            <a:xfrm>
              <a:off x="4551102" y="2764254"/>
              <a:ext cx="104196" cy="265457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GB" sz="1600" dirty="0"/>
                <a:t>9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8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7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6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5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4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3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2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1</a:t>
              </a:r>
            </a:p>
          </p:txBody>
        </p:sp>
      </p:grp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F9DF-DA3A-4F4B-A532-F027336B0D9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35692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F8800-F3A4-455A-9B00-7A8C1FAB95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The case for </a:t>
            </a:r>
            <a:r>
              <a:rPr lang="en-GB" dirty="0" err="1">
                <a:solidFill>
                  <a:schemeClr val="bg1"/>
                </a:solidFill>
              </a:rPr>
              <a:t>TeV</a:t>
            </a:r>
            <a:r>
              <a:rPr lang="en-GB" dirty="0" err="1">
                <a:solidFill>
                  <a:schemeClr val="bg1"/>
                </a:solidFill>
                <a:sym typeface="Symbol" panose="05050102010706020507" pitchFamily="18" charset="2"/>
              </a:rPr>
              <a:t></a:t>
            </a:r>
            <a:r>
              <a:rPr lang="en-GB" dirty="0" err="1">
                <a:solidFill>
                  <a:schemeClr val="bg1"/>
                </a:solidFill>
              </a:rPr>
              <a:t>PeV</a:t>
            </a:r>
            <a:r>
              <a:rPr lang="en-GB" dirty="0">
                <a:solidFill>
                  <a:schemeClr val="bg1"/>
                </a:solidFill>
              </a:rPr>
              <a:t> neutrino astronomy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E1EBF70-9BCC-4FAF-AF13-1AEA7B062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F09DF8-EE10-46F3-A310-E9E9531ABBD9}" type="slidenum">
              <a:rPr lang="en-GB" smtClean="0"/>
              <a:t>5</a:t>
            </a:fld>
            <a:endParaRPr lang="en-GB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E35574D-37C9-4597-9884-148F97E6D679}"/>
              </a:ext>
            </a:extLst>
          </p:cNvPr>
          <p:cNvGrpSpPr/>
          <p:nvPr/>
        </p:nvGrpSpPr>
        <p:grpSpPr>
          <a:xfrm>
            <a:off x="73974" y="2100941"/>
            <a:ext cx="12060000" cy="4320000"/>
            <a:chOff x="73974" y="2100941"/>
            <a:chExt cx="12060000" cy="4320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F9FAF8D9-EE1B-4475-82E7-5E9CA0B65F01}"/>
                </a:ext>
              </a:extLst>
            </p:cNvPr>
            <p:cNvSpPr/>
            <p:nvPr/>
          </p:nvSpPr>
          <p:spPr>
            <a:xfrm>
              <a:off x="73974" y="2100941"/>
              <a:ext cx="12060000" cy="432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4A9B3C3-1D7A-4D17-9928-B220CFCF1729}"/>
                </a:ext>
              </a:extLst>
            </p:cNvPr>
            <p:cNvPicPr>
              <a:picLocks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83" t="8781" r="8897" b="9146"/>
            <a:stretch/>
          </p:blipFill>
          <p:spPr>
            <a:xfrm>
              <a:off x="829272" y="2775941"/>
              <a:ext cx="3240000" cy="28080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4FF42ED-0B1D-442B-B0CB-8FF9AA0FEDE0}"/>
                </a:ext>
              </a:extLst>
            </p:cNvPr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820" t="8781" r="8453" b="9146"/>
            <a:stretch/>
          </p:blipFill>
          <p:spPr>
            <a:xfrm>
              <a:off x="4723542" y="2775941"/>
              <a:ext cx="3276000" cy="2808000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E02B6B6-7B7A-49AF-9BB9-256AB8DEC6D1}"/>
                    </a:ext>
                  </a:extLst>
                </p:cNvPr>
                <p:cNvSpPr txBox="1"/>
                <p:nvPr/>
              </p:nvSpPr>
              <p:spPr>
                <a:xfrm rot="16200000">
                  <a:off x="-849936" y="4060886"/>
                  <a:ext cx="2270109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𝜎</m:t>
                      </m:r>
                      <m:d>
                        <m:dPr>
                          <m:ctrlP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⟶</m:t>
                          </m:r>
                          <m:r>
                            <a:rPr lang="nl-NL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𝑙𝑋</m:t>
                          </m:r>
                        </m:e>
                      </m:d>
                    </m:oMath>
                  </a14:m>
                  <a:r>
                    <a:rPr lang="en-GB" sz="2000" dirty="0"/>
                    <a:t> [cm</a:t>
                  </a:r>
                  <a:r>
                    <a:rPr lang="en-GB" sz="2000" baseline="30000" dirty="0"/>
                    <a:t>2</a:t>
                  </a:r>
                  <a:r>
                    <a:rPr lang="en-GB" sz="2000" dirty="0"/>
                    <a:t>]</a:t>
                  </a:r>
                </a:p>
              </p:txBody>
            </p:sp>
          </mc:Choice>
          <mc:Fallback xmlns=""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4E02B6B6-7B7A-49AF-9BB9-256AB8DEC6D1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-849936" y="4060886"/>
                  <a:ext cx="2270109" cy="400110"/>
                </a:xfrm>
                <a:prstGeom prst="rect">
                  <a:avLst/>
                </a:prstGeom>
                <a:blipFill>
                  <a:blip r:embed="rId4"/>
                  <a:stretch>
                    <a:fillRect l="-9091" t="-2419" r="-2575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8E45C92E-E059-48D3-B5F0-E0ED2F381697}"/>
                </a:ext>
              </a:extLst>
            </p:cNvPr>
            <p:cNvCxnSpPr/>
            <p:nvPr/>
          </p:nvCxnSpPr>
          <p:spPr>
            <a:xfrm>
              <a:off x="1149740" y="3127992"/>
              <a:ext cx="252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81F444E-265A-43FC-8F1C-CB9661CF8766}"/>
                    </a:ext>
                  </a:extLst>
                </p:cNvPr>
                <p:cNvSpPr txBox="1"/>
                <p:nvPr/>
              </p:nvSpPr>
              <p:spPr>
                <a:xfrm>
                  <a:off x="1393627" y="2893512"/>
                  <a:ext cx="449995" cy="70788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nl-NL" sz="2000" dirty="0"/>
                </a:p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GB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GB" sz="2000" i="1" smtClean="0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GB" sz="200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𝜈</m:t>
                                </m:r>
                              </m:e>
                            </m:acc>
                          </m:e>
                          <m:sub>
                            <m: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  <m:t>𝑙</m:t>
                            </m:r>
                          </m:sub>
                        </m:sSub>
                      </m:oMath>
                    </m:oMathPara>
                  </a14:m>
                  <a:endParaRPr lang="en-GB" sz="2000" dirty="0"/>
                </a:p>
              </p:txBody>
            </p:sp>
          </mc:Choice>
          <mc:Fallback xmlns=""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981F444E-265A-43FC-8F1C-CB9661CF876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393627" y="2893512"/>
                  <a:ext cx="449995" cy="707886"/>
                </a:xfrm>
                <a:prstGeom prst="rect">
                  <a:avLst/>
                </a:prstGeom>
                <a:blipFill>
                  <a:blip r:embed="rId5"/>
                  <a:stretch>
                    <a:fillRect r="-20548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7022BB8-2B17-4E42-904D-4F88A2D2C262}"/>
                </a:ext>
              </a:extLst>
            </p:cNvPr>
            <p:cNvCxnSpPr/>
            <p:nvPr/>
          </p:nvCxnSpPr>
          <p:spPr>
            <a:xfrm>
              <a:off x="1149740" y="3391397"/>
              <a:ext cx="252000" cy="0"/>
            </a:xfrm>
            <a:prstGeom prst="line">
              <a:avLst/>
            </a:prstGeom>
            <a:ln w="19050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F16DF9D-7AE6-4645-A33B-0D6DB35DD57B}"/>
                </a:ext>
              </a:extLst>
            </p:cNvPr>
            <p:cNvSpPr txBox="1"/>
            <p:nvPr/>
          </p:nvSpPr>
          <p:spPr>
            <a:xfrm>
              <a:off x="1918992" y="5919009"/>
              <a:ext cx="1050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/>
                <a:t>E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n</a:t>
              </a:r>
              <a:r>
                <a:rPr lang="en-GB" sz="2000" dirty="0"/>
                <a:t> [GeV]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74ADB98E-E0AF-4C3F-A061-57814011B3B3}"/>
                </a:ext>
              </a:extLst>
            </p:cNvPr>
            <p:cNvSpPr txBox="1"/>
            <p:nvPr/>
          </p:nvSpPr>
          <p:spPr>
            <a:xfrm>
              <a:off x="5846073" y="5914296"/>
              <a:ext cx="105028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/>
                <a:t>E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n</a:t>
              </a:r>
              <a:r>
                <a:rPr lang="en-GB" sz="2000" dirty="0"/>
                <a:t> [GeV]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49649AC-C677-41B6-A34A-FE9A380AC474}"/>
                    </a:ext>
                  </a:extLst>
                </p:cNvPr>
                <p:cNvSpPr txBox="1"/>
                <p:nvPr/>
              </p:nvSpPr>
              <p:spPr>
                <a:xfrm rot="16200000">
                  <a:off x="3792107" y="4060885"/>
                  <a:ext cx="1017715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14:m>
                    <m:oMath xmlns:m="http://schemas.openxmlformats.org/officeDocument/2006/math">
                      <m:sSub>
                        <m:sSubPr>
                          <m:ctrlPr>
                            <a:rPr lang="en-GB" sz="2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𝜃</m:t>
                          </m:r>
                        </m:e>
                        <m:sub>
                          <m:r>
                            <a:rPr lang="nl-NL" sz="2000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</m:oMath>
                  </a14:m>
                  <a:r>
                    <a:rPr lang="en-GB" sz="2000" dirty="0"/>
                    <a:t> [</a:t>
                  </a:r>
                  <a:r>
                    <a:rPr lang="en-GB" sz="2000" dirty="0" err="1"/>
                    <a:t>deg</a:t>
                  </a:r>
                  <a:r>
                    <a:rPr lang="en-GB" sz="2000" dirty="0"/>
                    <a:t>]</a:t>
                  </a:r>
                </a:p>
              </p:txBody>
            </p:sp>
          </mc:Choice>
          <mc:Fallback xmlns=""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E49649AC-C677-41B6-A34A-FE9A380AC47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 rot="16200000">
                  <a:off x="3792107" y="4060885"/>
                  <a:ext cx="1017715" cy="400110"/>
                </a:xfrm>
                <a:prstGeom prst="rect">
                  <a:avLst/>
                </a:prstGeom>
                <a:blipFill>
                  <a:blip r:embed="rId6"/>
                  <a:stretch>
                    <a:fillRect l="-9231" t="-5389" r="-27692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952B077-76EC-4FC6-9650-50C26870F60C}"/>
                </a:ext>
              </a:extLst>
            </p:cNvPr>
            <p:cNvCxnSpPr/>
            <p:nvPr/>
          </p:nvCxnSpPr>
          <p:spPr>
            <a:xfrm>
              <a:off x="5929988" y="3127992"/>
              <a:ext cx="216000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1C0035A-C055-4D0A-8D16-BCDFCA319D53}"/>
                </a:ext>
              </a:extLst>
            </p:cNvPr>
            <p:cNvSpPr txBox="1"/>
            <p:nvPr/>
          </p:nvSpPr>
          <p:spPr>
            <a:xfrm>
              <a:off x="6217418" y="2913632"/>
              <a:ext cx="15937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000" dirty="0"/>
                <a:t>median angle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D43D63C-56C1-4824-A79D-4D852947F34D}"/>
                </a:ext>
              </a:extLst>
            </p:cNvPr>
            <p:cNvSpPr txBox="1"/>
            <p:nvPr/>
          </p:nvSpPr>
          <p:spPr>
            <a:xfrm>
              <a:off x="1535727" y="2340000"/>
              <a:ext cx="181915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cross section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E1D53CB-C316-4629-AD73-3A67CFD8F954}"/>
                </a:ext>
              </a:extLst>
            </p:cNvPr>
            <p:cNvSpPr txBox="1"/>
            <p:nvPr/>
          </p:nvSpPr>
          <p:spPr>
            <a:xfrm>
              <a:off x="5256844" y="2340000"/>
              <a:ext cx="220521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scattering angle</a:t>
              </a: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5F274A8-19C4-4EA5-8053-1BC5BEDF3FD0}"/>
                </a:ext>
              </a:extLst>
            </p:cNvPr>
            <p:cNvSpPr txBox="1"/>
            <p:nvPr/>
          </p:nvSpPr>
          <p:spPr>
            <a:xfrm>
              <a:off x="8519792" y="2521853"/>
              <a:ext cx="387927" cy="30777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-5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-7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-9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-11</a:t>
              </a:r>
            </a:p>
            <a:p>
              <a:pPr>
                <a:lnSpc>
                  <a:spcPts val="40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-13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CDD0F1F-D9D9-476D-91D8-00EDDCCF5B0A}"/>
                </a:ext>
              </a:extLst>
            </p:cNvPr>
            <p:cNvSpPr/>
            <p:nvPr/>
          </p:nvSpPr>
          <p:spPr>
            <a:xfrm>
              <a:off x="8921489" y="2814481"/>
              <a:ext cx="2956269" cy="2750324"/>
            </a:xfrm>
            <a:prstGeom prst="rect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D838ECF9-D1E4-460D-BCF9-7D6EC8D059FB}"/>
                </a:ext>
              </a:extLst>
            </p:cNvPr>
            <p:cNvSpPr/>
            <p:nvPr/>
          </p:nvSpPr>
          <p:spPr>
            <a:xfrm>
              <a:off x="8928994" y="2914583"/>
              <a:ext cx="2924721" cy="2575302"/>
            </a:xfrm>
            <a:custGeom>
              <a:avLst/>
              <a:gdLst>
                <a:gd name="connsiteX0" fmla="*/ 0 w 4630057"/>
                <a:gd name="connsiteY0" fmla="*/ 0 h 3686629"/>
                <a:gd name="connsiteX1" fmla="*/ 2162628 w 4630057"/>
                <a:gd name="connsiteY1" fmla="*/ 1335314 h 3686629"/>
                <a:gd name="connsiteX2" fmla="*/ 4630057 w 4630057"/>
                <a:gd name="connsiteY2" fmla="*/ 3686629 h 36866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30057" h="3686629">
                  <a:moveTo>
                    <a:pt x="0" y="0"/>
                  </a:moveTo>
                  <a:cubicBezTo>
                    <a:pt x="695476" y="360438"/>
                    <a:pt x="1390952" y="720876"/>
                    <a:pt x="2162628" y="1335314"/>
                  </a:cubicBezTo>
                  <a:cubicBezTo>
                    <a:pt x="2934304" y="1949752"/>
                    <a:pt x="3782180" y="2818190"/>
                    <a:pt x="4630057" y="3686629"/>
                  </a:cubicBezTo>
                </a:path>
              </a:pathLst>
            </a:custGeom>
            <a:no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B83C61A6-D95A-4F6A-95B9-C0C896F8E865}"/>
                </a:ext>
              </a:extLst>
            </p:cNvPr>
            <p:cNvSpPr/>
            <p:nvPr/>
          </p:nvSpPr>
          <p:spPr>
            <a:xfrm>
              <a:off x="8929142" y="3084817"/>
              <a:ext cx="2631332" cy="2475291"/>
            </a:xfrm>
            <a:custGeom>
              <a:avLst/>
              <a:gdLst>
                <a:gd name="connsiteX0" fmla="*/ 0 w 4165600"/>
                <a:gd name="connsiteY0" fmla="*/ 0 h 3454400"/>
                <a:gd name="connsiteX1" fmla="*/ 2104571 w 4165600"/>
                <a:gd name="connsiteY1" fmla="*/ 1436914 h 3454400"/>
                <a:gd name="connsiteX2" fmla="*/ 4165600 w 4165600"/>
                <a:gd name="connsiteY2" fmla="*/ 3454400 h 345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165600" h="3454400">
                  <a:moveTo>
                    <a:pt x="0" y="0"/>
                  </a:moveTo>
                  <a:cubicBezTo>
                    <a:pt x="705152" y="430590"/>
                    <a:pt x="1410304" y="861181"/>
                    <a:pt x="2104571" y="1436914"/>
                  </a:cubicBezTo>
                  <a:cubicBezTo>
                    <a:pt x="2798838" y="2012647"/>
                    <a:pt x="3482219" y="2733523"/>
                    <a:pt x="4165600" y="3454400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5AC94BFB-E172-4CA6-A4BE-6C6983D0FC53}"/>
                </a:ext>
              </a:extLst>
            </p:cNvPr>
            <p:cNvSpPr/>
            <p:nvPr/>
          </p:nvSpPr>
          <p:spPr>
            <a:xfrm>
              <a:off x="8930421" y="3771755"/>
              <a:ext cx="2943058" cy="1481841"/>
            </a:xfrm>
            <a:custGeom>
              <a:avLst/>
              <a:gdLst>
                <a:gd name="connsiteX0" fmla="*/ 0 w 4659086"/>
                <a:gd name="connsiteY0" fmla="*/ 0 h 2133600"/>
                <a:gd name="connsiteX1" fmla="*/ 2656115 w 4659086"/>
                <a:gd name="connsiteY1" fmla="*/ 682172 h 2133600"/>
                <a:gd name="connsiteX2" fmla="*/ 4659086 w 4659086"/>
                <a:gd name="connsiteY2" fmla="*/ 2133600 h 2133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659086" h="2133600">
                  <a:moveTo>
                    <a:pt x="0" y="0"/>
                  </a:moveTo>
                  <a:cubicBezTo>
                    <a:pt x="939800" y="163286"/>
                    <a:pt x="1879601" y="326572"/>
                    <a:pt x="2656115" y="682172"/>
                  </a:cubicBezTo>
                  <a:cubicBezTo>
                    <a:pt x="3432629" y="1037772"/>
                    <a:pt x="4045857" y="1585686"/>
                    <a:pt x="4659086" y="2133600"/>
                  </a:cubicBezTo>
                </a:path>
              </a:pathLst>
            </a:custGeom>
            <a:noFill/>
            <a:ln w="19050">
              <a:solidFill>
                <a:srgbClr val="00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698E9EF8-6620-4967-8952-0E8A935EE18E}"/>
                </a:ext>
              </a:extLst>
            </p:cNvPr>
            <p:cNvGrpSpPr/>
            <p:nvPr/>
          </p:nvGrpSpPr>
          <p:grpSpPr>
            <a:xfrm>
              <a:off x="8922726" y="2811600"/>
              <a:ext cx="68221" cy="2500293"/>
              <a:chOff x="1800000" y="1989000"/>
              <a:chExt cx="108000" cy="3600000"/>
            </a:xfrm>
          </p:grpSpPr>
          <p:cxnSp>
            <p:nvCxnSpPr>
              <p:cNvPr id="65" name="Straight Connector 64">
                <a:extLst>
                  <a:ext uri="{FF2B5EF4-FFF2-40B4-BE49-F238E27FC236}">
                    <a16:creationId xmlns:a16="http://schemas.microsoft.com/office/drawing/2014/main" id="{6AB0BEAF-6FB0-4FDC-8F57-A56C0A9F86A0}"/>
                  </a:ext>
                </a:extLst>
              </p:cNvPr>
              <p:cNvCxnSpPr/>
              <p:nvPr/>
            </p:nvCxnSpPr>
            <p:spPr>
              <a:xfrm>
                <a:off x="1800000" y="198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Connector 65">
                <a:extLst>
                  <a:ext uri="{FF2B5EF4-FFF2-40B4-BE49-F238E27FC236}">
                    <a16:creationId xmlns:a16="http://schemas.microsoft.com/office/drawing/2014/main" id="{B90D8644-630F-4EDA-ABF5-16039DEE5AE1}"/>
                  </a:ext>
                </a:extLst>
              </p:cNvPr>
              <p:cNvCxnSpPr/>
              <p:nvPr/>
            </p:nvCxnSpPr>
            <p:spPr>
              <a:xfrm>
                <a:off x="1800000" y="270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7" name="Straight Connector 66">
                <a:extLst>
                  <a:ext uri="{FF2B5EF4-FFF2-40B4-BE49-F238E27FC236}">
                    <a16:creationId xmlns:a16="http://schemas.microsoft.com/office/drawing/2014/main" id="{E233B08D-3C56-4418-B368-ED4EDEBEC068}"/>
                  </a:ext>
                </a:extLst>
              </p:cNvPr>
              <p:cNvCxnSpPr/>
              <p:nvPr/>
            </p:nvCxnSpPr>
            <p:spPr>
              <a:xfrm>
                <a:off x="1800000" y="342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FEF5F01F-E395-489A-8207-61810D26FD48}"/>
                  </a:ext>
                </a:extLst>
              </p:cNvPr>
              <p:cNvCxnSpPr/>
              <p:nvPr/>
            </p:nvCxnSpPr>
            <p:spPr>
              <a:xfrm>
                <a:off x="1800000" y="414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Straight Connector 68">
                <a:extLst>
                  <a:ext uri="{FF2B5EF4-FFF2-40B4-BE49-F238E27FC236}">
                    <a16:creationId xmlns:a16="http://schemas.microsoft.com/office/drawing/2014/main" id="{8914E1ED-40A2-4A37-8352-233EE5F837EA}"/>
                  </a:ext>
                </a:extLst>
              </p:cNvPr>
              <p:cNvCxnSpPr/>
              <p:nvPr/>
            </p:nvCxnSpPr>
            <p:spPr>
              <a:xfrm>
                <a:off x="1800000" y="486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Straight Connector 69">
                <a:extLst>
                  <a:ext uri="{FF2B5EF4-FFF2-40B4-BE49-F238E27FC236}">
                    <a16:creationId xmlns:a16="http://schemas.microsoft.com/office/drawing/2014/main" id="{0AD483A4-14F1-408A-B575-F77CD8E74642}"/>
                  </a:ext>
                </a:extLst>
              </p:cNvPr>
              <p:cNvCxnSpPr/>
              <p:nvPr/>
            </p:nvCxnSpPr>
            <p:spPr>
              <a:xfrm>
                <a:off x="1800000" y="5589000"/>
                <a:ext cx="1080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928BD056-F388-4CD2-B735-7AA029A7D8CE}"/>
                </a:ext>
              </a:extLst>
            </p:cNvPr>
            <p:cNvSpPr txBox="1"/>
            <p:nvPr/>
          </p:nvSpPr>
          <p:spPr>
            <a:xfrm>
              <a:off x="9889580" y="5910012"/>
              <a:ext cx="1042273" cy="3918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 err="1"/>
                <a:t>E</a:t>
              </a:r>
              <a:r>
                <a:rPr lang="en-GB" sz="2000" baseline="-25000" dirty="0" err="1">
                  <a:latin typeface="Symbol" panose="05050102010706020507" pitchFamily="18" charset="2"/>
                </a:rPr>
                <a:t>n</a:t>
              </a:r>
              <a:r>
                <a:rPr lang="en-GB" sz="2000" dirty="0"/>
                <a:t> [GeV</a:t>
              </a:r>
              <a:r>
                <a:rPr lang="en-GB" dirty="0"/>
                <a:t>]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FB29DC01-B4E3-4788-8FC5-5A46E20AFFB7}"/>
                </a:ext>
              </a:extLst>
            </p:cNvPr>
            <p:cNvSpPr txBox="1"/>
            <p:nvPr/>
          </p:nvSpPr>
          <p:spPr>
            <a:xfrm rot="16200000">
              <a:off x="7049473" y="3985675"/>
              <a:ext cx="249779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000" dirty="0"/>
                <a:t>E</a:t>
              </a:r>
              <a:r>
                <a:rPr lang="en-GB" sz="2000" baseline="30000" dirty="0"/>
                <a:t>2</a:t>
              </a:r>
              <a:r>
                <a:rPr lang="en-GB" sz="2000" dirty="0"/>
                <a:t> </a:t>
              </a:r>
              <a:r>
                <a:rPr lang="en-GB" sz="2000" dirty="0">
                  <a:latin typeface="Symbol" panose="05050102010706020507" pitchFamily="18" charset="2"/>
                </a:rPr>
                <a:t>F</a:t>
              </a:r>
              <a:r>
                <a:rPr lang="en-GB" sz="2000" dirty="0"/>
                <a:t> [GeV cm</a:t>
              </a:r>
              <a:r>
                <a:rPr lang="en-GB" sz="2000" baseline="30000" dirty="0"/>
                <a:t>-2</a:t>
              </a:r>
              <a:r>
                <a:rPr lang="en-GB" sz="2000" dirty="0"/>
                <a:t> s</a:t>
              </a:r>
              <a:r>
                <a:rPr lang="en-GB" sz="2000" baseline="30000" dirty="0"/>
                <a:t>-1</a:t>
              </a:r>
              <a:r>
                <a:rPr lang="en-GB" sz="2000" dirty="0"/>
                <a:t> sr</a:t>
              </a:r>
              <a:r>
                <a:rPr lang="en-GB" sz="2000" baseline="30000" dirty="0"/>
                <a:t>-1</a:t>
              </a:r>
              <a:r>
                <a:rPr lang="en-GB" sz="2000" dirty="0"/>
                <a:t>]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CEA1DC98-39C1-47FF-BDDE-B1944A7EA58D}"/>
                </a:ext>
              </a:extLst>
            </p:cNvPr>
            <p:cNvSpPr txBox="1"/>
            <p:nvPr/>
          </p:nvSpPr>
          <p:spPr>
            <a:xfrm>
              <a:off x="9339284" y="4548100"/>
              <a:ext cx="1938479" cy="9042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>
                  <a:latin typeface="Symbol" panose="05050102010706020507" pitchFamily="18" charset="2"/>
                </a:rPr>
                <a:t>n</a:t>
              </a:r>
              <a:r>
                <a:rPr lang="en-GB" baseline="-25000" dirty="0">
                  <a:latin typeface="Symbol" panose="05050102010706020507" pitchFamily="18" charset="2"/>
                </a:rPr>
                <a:t>m</a:t>
              </a:r>
              <a:r>
                <a:rPr lang="en-GB" dirty="0"/>
                <a:t> (Honda)</a:t>
              </a:r>
              <a:br>
                <a:rPr lang="en-GB" dirty="0"/>
              </a:br>
              <a:r>
                <a:rPr lang="en-GB" dirty="0">
                  <a:latin typeface="Symbol" panose="05050102010706020507" pitchFamily="18" charset="2"/>
                </a:rPr>
                <a:t>n</a:t>
              </a:r>
              <a:r>
                <a:rPr lang="en-GB" baseline="-25000" dirty="0"/>
                <a:t>e</a:t>
              </a:r>
              <a:r>
                <a:rPr lang="en-GB" dirty="0"/>
                <a:t> (Honda)</a:t>
              </a:r>
            </a:p>
            <a:p>
              <a:r>
                <a:rPr lang="en-GB" dirty="0"/>
                <a:t>“prompt” (Enberg)</a:t>
              </a:r>
            </a:p>
          </p:txBody>
        </p: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26FC4371-C460-4054-AC66-984D74B5FB75}"/>
                </a:ext>
              </a:extLst>
            </p:cNvPr>
            <p:cNvGrpSpPr/>
            <p:nvPr/>
          </p:nvGrpSpPr>
          <p:grpSpPr>
            <a:xfrm>
              <a:off x="9147829" y="4745286"/>
              <a:ext cx="180000" cy="564096"/>
              <a:chOff x="3782106" y="2210277"/>
              <a:chExt cx="218049" cy="482338"/>
            </a:xfrm>
          </p:grpSpPr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04C308E0-DF56-4D9B-975D-E8670D7A3C94}"/>
                  </a:ext>
                </a:extLst>
              </p:cNvPr>
              <p:cNvCxnSpPr/>
              <p:nvPr/>
            </p:nvCxnSpPr>
            <p:spPr>
              <a:xfrm>
                <a:off x="3782106" y="2210277"/>
                <a:ext cx="218049" cy="0"/>
              </a:xfrm>
              <a:prstGeom prst="line">
                <a:avLst/>
              </a:prstGeom>
              <a:ln w="254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>
                <a:extLst>
                  <a:ext uri="{FF2B5EF4-FFF2-40B4-BE49-F238E27FC236}">
                    <a16:creationId xmlns:a16="http://schemas.microsoft.com/office/drawing/2014/main" id="{78FF5B8D-058B-4399-9BE7-6A202104B700}"/>
                  </a:ext>
                </a:extLst>
              </p:cNvPr>
              <p:cNvCxnSpPr/>
              <p:nvPr/>
            </p:nvCxnSpPr>
            <p:spPr>
              <a:xfrm>
                <a:off x="3782106" y="2444283"/>
                <a:ext cx="218049" cy="0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891A0F5B-F42A-4B63-9EB1-7A959F9CDF5F}"/>
                  </a:ext>
                </a:extLst>
              </p:cNvPr>
              <p:cNvCxnSpPr/>
              <p:nvPr/>
            </p:nvCxnSpPr>
            <p:spPr>
              <a:xfrm>
                <a:off x="3782106" y="2692615"/>
                <a:ext cx="218049" cy="0"/>
              </a:xfrm>
              <a:prstGeom prst="line">
                <a:avLst/>
              </a:prstGeom>
              <a:ln w="25400">
                <a:solidFill>
                  <a:srgbClr val="00FF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1E7B9B6-3D91-4E96-B9E7-D0D30810C4C2}"/>
                </a:ext>
              </a:extLst>
            </p:cNvPr>
            <p:cNvGrpSpPr/>
            <p:nvPr/>
          </p:nvGrpSpPr>
          <p:grpSpPr>
            <a:xfrm>
              <a:off x="8928000" y="5490603"/>
              <a:ext cx="2955600" cy="75934"/>
              <a:chOff x="1974811" y="5823507"/>
              <a:chExt cx="4076789" cy="106208"/>
            </a:xfrm>
          </p:grpSpPr>
          <p:cxnSp>
            <p:nvCxnSpPr>
              <p:cNvPr id="54" name="Straight Connector 53">
                <a:extLst>
                  <a:ext uri="{FF2B5EF4-FFF2-40B4-BE49-F238E27FC236}">
                    <a16:creationId xmlns:a16="http://schemas.microsoft.com/office/drawing/2014/main" id="{530CBCFF-AA37-4265-810E-CECB2602A72E}"/>
                  </a:ext>
                </a:extLst>
              </p:cNvPr>
              <p:cNvCxnSpPr/>
              <p:nvPr/>
            </p:nvCxnSpPr>
            <p:spPr>
              <a:xfrm>
                <a:off x="1974811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25494F3E-EFFA-4905-9443-5E7D51A2CD54}"/>
                  </a:ext>
                </a:extLst>
              </p:cNvPr>
              <p:cNvCxnSpPr/>
              <p:nvPr/>
            </p:nvCxnSpPr>
            <p:spPr>
              <a:xfrm>
                <a:off x="1974811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B0A7AEB1-2B6F-41C0-BC6C-4C82E60B905C}"/>
                  </a:ext>
                </a:extLst>
              </p:cNvPr>
              <p:cNvCxnSpPr/>
              <p:nvPr/>
            </p:nvCxnSpPr>
            <p:spPr>
              <a:xfrm>
                <a:off x="2653876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1F716EEB-BF43-40AC-95C9-D45E424D668D}"/>
                  </a:ext>
                </a:extLst>
              </p:cNvPr>
              <p:cNvCxnSpPr/>
              <p:nvPr/>
            </p:nvCxnSpPr>
            <p:spPr>
              <a:xfrm>
                <a:off x="3332942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5FF465CF-E852-4E62-ABE7-F01D767C9380}"/>
                  </a:ext>
                </a:extLst>
              </p:cNvPr>
              <p:cNvCxnSpPr/>
              <p:nvPr/>
            </p:nvCxnSpPr>
            <p:spPr>
              <a:xfrm>
                <a:off x="4012007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1572B311-E008-47C9-870B-420D05B82185}"/>
                  </a:ext>
                </a:extLst>
              </p:cNvPr>
              <p:cNvCxnSpPr/>
              <p:nvPr/>
            </p:nvCxnSpPr>
            <p:spPr>
              <a:xfrm>
                <a:off x="4691073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2D748959-BD5F-46C2-AA56-4DA5711E6211}"/>
                  </a:ext>
                </a:extLst>
              </p:cNvPr>
              <p:cNvCxnSpPr/>
              <p:nvPr/>
            </p:nvCxnSpPr>
            <p:spPr>
              <a:xfrm>
                <a:off x="5372136" y="5823507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99F0DA5F-A78D-4C68-9EFE-09D24BA74118}"/>
                  </a:ext>
                </a:extLst>
              </p:cNvPr>
              <p:cNvCxnSpPr/>
              <p:nvPr/>
            </p:nvCxnSpPr>
            <p:spPr>
              <a:xfrm>
                <a:off x="6051600" y="5824800"/>
                <a:ext cx="0" cy="104915"/>
              </a:xfrm>
              <a:prstGeom prst="line">
                <a:avLst/>
              </a:prstGeom>
              <a:ln w="952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47BC2C38-D8E0-435C-B52C-1D76844941B1}"/>
                </a:ext>
              </a:extLst>
            </p:cNvPr>
            <p:cNvGrpSpPr/>
            <p:nvPr/>
          </p:nvGrpSpPr>
          <p:grpSpPr>
            <a:xfrm>
              <a:off x="8758896" y="5637553"/>
              <a:ext cx="3273397" cy="247022"/>
              <a:chOff x="8847150" y="5136116"/>
              <a:chExt cx="3273397" cy="247022"/>
            </a:xfrm>
          </p:grpSpPr>
          <p:sp>
            <p:nvSpPr>
              <p:cNvPr id="47" name="TextBox 46">
                <a:extLst>
                  <a:ext uri="{FF2B5EF4-FFF2-40B4-BE49-F238E27FC236}">
                    <a16:creationId xmlns:a16="http://schemas.microsoft.com/office/drawing/2014/main" id="{6167AF10-BBB8-4068-86D2-6244E33C39E4}"/>
                  </a:ext>
                </a:extLst>
              </p:cNvPr>
              <p:cNvSpPr txBox="1"/>
              <p:nvPr/>
            </p:nvSpPr>
            <p:spPr>
              <a:xfrm>
                <a:off x="8847150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2</a:t>
                </a:r>
              </a:p>
            </p:txBody>
          </p: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CE27822B-2F80-4319-9364-9AD1F443AE3D}"/>
                  </a:ext>
                </a:extLst>
              </p:cNvPr>
              <p:cNvSpPr txBox="1"/>
              <p:nvPr/>
            </p:nvSpPr>
            <p:spPr>
              <a:xfrm>
                <a:off x="9346496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3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A9D3430E-8D7A-4815-99A7-5A9DF53C6FD4}"/>
                  </a:ext>
                </a:extLst>
              </p:cNvPr>
              <p:cNvSpPr txBox="1"/>
              <p:nvPr/>
            </p:nvSpPr>
            <p:spPr>
              <a:xfrm>
                <a:off x="9845842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4</a:t>
                </a:r>
              </a:p>
            </p:txBody>
          </p:sp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62842188-C372-4BC0-A32B-C39B243C1EEA}"/>
                  </a:ext>
                </a:extLst>
              </p:cNvPr>
              <p:cNvSpPr txBox="1"/>
              <p:nvPr/>
            </p:nvSpPr>
            <p:spPr>
              <a:xfrm>
                <a:off x="10345188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5</a:t>
                </a:r>
              </a:p>
            </p:txBody>
          </p:sp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26B2C5FE-9A58-402F-A667-9F076E2D9ECE}"/>
                  </a:ext>
                </a:extLst>
              </p:cNvPr>
              <p:cNvSpPr txBox="1"/>
              <p:nvPr/>
            </p:nvSpPr>
            <p:spPr>
              <a:xfrm>
                <a:off x="10844534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6</a:t>
                </a:r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9C9FE5C0-682F-4F24-B687-8CF48BE7B944}"/>
                  </a:ext>
                </a:extLst>
              </p:cNvPr>
              <p:cNvSpPr txBox="1"/>
              <p:nvPr/>
            </p:nvSpPr>
            <p:spPr>
              <a:xfrm>
                <a:off x="11343880" y="513691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7</a:t>
                </a:r>
              </a:p>
            </p:txBody>
          </p:sp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997E6B4A-04F9-43EA-B6D0-E3B84863768E}"/>
                  </a:ext>
                </a:extLst>
              </p:cNvPr>
              <p:cNvSpPr txBox="1"/>
              <p:nvPr/>
            </p:nvSpPr>
            <p:spPr>
              <a:xfrm>
                <a:off x="11843227" y="513611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8</a:t>
                </a:r>
              </a:p>
            </p:txBody>
          </p:sp>
        </p:grp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A557DD9E-BDA6-46AC-A139-41076FB5EF05}"/>
                </a:ext>
              </a:extLst>
            </p:cNvPr>
            <p:cNvSpPr txBox="1"/>
            <p:nvPr/>
          </p:nvSpPr>
          <p:spPr>
            <a:xfrm>
              <a:off x="9562315" y="2340000"/>
              <a:ext cx="168931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sz="2400" b="1" dirty="0"/>
                <a:t>background</a:t>
              </a: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14F8D7F-7FD8-4BB6-AC87-575B86C3264C}"/>
                </a:ext>
              </a:extLst>
            </p:cNvPr>
            <p:cNvGrpSpPr/>
            <p:nvPr/>
          </p:nvGrpSpPr>
          <p:grpSpPr>
            <a:xfrm>
              <a:off x="4646188" y="5628524"/>
              <a:ext cx="3437958" cy="246221"/>
              <a:chOff x="4602646" y="5127087"/>
              <a:chExt cx="3437958" cy="246221"/>
            </a:xfrm>
          </p:grpSpPr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7FB79CA4-2790-4606-A6B7-D319A0103DDE}"/>
                  </a:ext>
                </a:extLst>
              </p:cNvPr>
              <p:cNvSpPr txBox="1"/>
              <p:nvPr/>
            </p:nvSpPr>
            <p:spPr>
              <a:xfrm>
                <a:off x="4602646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1</a:t>
                </a:r>
              </a:p>
            </p:txBody>
          </p:sp>
          <p:sp>
            <p:nvSpPr>
              <p:cNvPr id="43" name="TextBox 42">
                <a:extLst>
                  <a:ext uri="{FF2B5EF4-FFF2-40B4-BE49-F238E27FC236}">
                    <a16:creationId xmlns:a16="http://schemas.microsoft.com/office/drawing/2014/main" id="{DFE5EC27-5C3C-49AD-86BD-E566387B4F80}"/>
                  </a:ext>
                </a:extLst>
              </p:cNvPr>
              <p:cNvSpPr txBox="1"/>
              <p:nvPr/>
            </p:nvSpPr>
            <p:spPr>
              <a:xfrm>
                <a:off x="5392806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2</a:t>
                </a:r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BB2B3ED7-1AAA-4A93-BAC4-C4DD70FB3BD3}"/>
                  </a:ext>
                </a:extLst>
              </p:cNvPr>
              <p:cNvSpPr txBox="1"/>
              <p:nvPr/>
            </p:nvSpPr>
            <p:spPr>
              <a:xfrm>
                <a:off x="6182965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3</a:t>
                </a:r>
              </a:p>
            </p:txBody>
          </p:sp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D7C85F90-F83C-45D6-A2BF-5292AB9F8943}"/>
                  </a:ext>
                </a:extLst>
              </p:cNvPr>
              <p:cNvSpPr txBox="1"/>
              <p:nvPr/>
            </p:nvSpPr>
            <p:spPr>
              <a:xfrm>
                <a:off x="6973125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4</a:t>
                </a:r>
              </a:p>
            </p:txBody>
          </p:sp>
          <p:sp>
            <p:nvSpPr>
              <p:cNvPr id="46" name="TextBox 45">
                <a:extLst>
                  <a:ext uri="{FF2B5EF4-FFF2-40B4-BE49-F238E27FC236}">
                    <a16:creationId xmlns:a16="http://schemas.microsoft.com/office/drawing/2014/main" id="{9B5C26CD-32EC-4FC5-9718-2FED9E890311}"/>
                  </a:ext>
                </a:extLst>
              </p:cNvPr>
              <p:cNvSpPr txBox="1"/>
              <p:nvPr/>
            </p:nvSpPr>
            <p:spPr>
              <a:xfrm>
                <a:off x="7763284" y="5127087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5</a:t>
                </a:r>
              </a:p>
            </p:txBody>
          </p:sp>
        </p:grpSp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87996744-49B0-4AE4-9EE9-0CF98EC537CA}"/>
                </a:ext>
              </a:extLst>
            </p:cNvPr>
            <p:cNvGrpSpPr/>
            <p:nvPr/>
          </p:nvGrpSpPr>
          <p:grpSpPr>
            <a:xfrm>
              <a:off x="687645" y="5636703"/>
              <a:ext cx="3436716" cy="246221"/>
              <a:chOff x="657915" y="5135266"/>
              <a:chExt cx="3436716" cy="246221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DB4A36B5-7120-4F4F-9376-B8DC4C027AEF}"/>
                  </a:ext>
                </a:extLst>
              </p:cNvPr>
              <p:cNvSpPr txBox="1"/>
              <p:nvPr/>
            </p:nvSpPr>
            <p:spPr>
              <a:xfrm>
                <a:off x="657915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2</a:t>
                </a: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70ED6C3C-653A-4472-A4BD-EEAA71197F7A}"/>
                  </a:ext>
                </a:extLst>
              </p:cNvPr>
              <p:cNvSpPr txBox="1"/>
              <p:nvPr/>
            </p:nvSpPr>
            <p:spPr>
              <a:xfrm>
                <a:off x="1289795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3</a:t>
                </a:r>
              </a:p>
            </p:txBody>
          </p:sp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9C6EFD77-1226-4100-86AE-E224C06DF4E1}"/>
                  </a:ext>
                </a:extLst>
              </p:cNvPr>
              <p:cNvSpPr txBox="1"/>
              <p:nvPr/>
            </p:nvSpPr>
            <p:spPr>
              <a:xfrm>
                <a:off x="1921673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4</a:t>
                </a: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7E4F422F-6AA6-4C73-94E0-1329F392AA3B}"/>
                  </a:ext>
                </a:extLst>
              </p:cNvPr>
              <p:cNvSpPr txBox="1"/>
              <p:nvPr/>
            </p:nvSpPr>
            <p:spPr>
              <a:xfrm>
                <a:off x="2553553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5</a:t>
                </a:r>
              </a:p>
            </p:txBody>
          </p:sp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738E3BD1-3BD9-4356-8E3B-77942F81F9EC}"/>
                  </a:ext>
                </a:extLst>
              </p:cNvPr>
              <p:cNvSpPr txBox="1"/>
              <p:nvPr/>
            </p:nvSpPr>
            <p:spPr>
              <a:xfrm>
                <a:off x="3185432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6</a:t>
                </a:r>
              </a:p>
            </p:txBody>
          </p:sp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1217C280-851C-4E67-A27A-5E39C691D6AE}"/>
                  </a:ext>
                </a:extLst>
              </p:cNvPr>
              <p:cNvSpPr txBox="1"/>
              <p:nvPr/>
            </p:nvSpPr>
            <p:spPr>
              <a:xfrm>
                <a:off x="3817311" y="5135266"/>
                <a:ext cx="277320" cy="24622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algn="ctr"/>
                <a:r>
                  <a:rPr lang="en-GB" sz="1600" dirty="0"/>
                  <a:t>10</a:t>
                </a:r>
                <a:r>
                  <a:rPr lang="en-GB" sz="1600" baseline="30000" dirty="0"/>
                  <a:t>7</a:t>
                </a:r>
              </a:p>
            </p:txBody>
          </p:sp>
        </p:grp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B802C359-9B3B-4869-9631-D14EAEAFAA7F}"/>
                </a:ext>
              </a:extLst>
            </p:cNvPr>
            <p:cNvSpPr txBox="1"/>
            <p:nvPr/>
          </p:nvSpPr>
          <p:spPr>
            <a:xfrm>
              <a:off x="438768" y="2712369"/>
              <a:ext cx="387927" cy="282128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-33</a:t>
              </a:r>
            </a:p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-34</a:t>
              </a:r>
            </a:p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-35</a:t>
              </a:r>
            </a:p>
            <a:p>
              <a:pPr>
                <a:lnSpc>
                  <a:spcPts val="5500"/>
                </a:lnSpc>
              </a:pPr>
              <a:r>
                <a:rPr lang="en-GB" sz="1600" dirty="0"/>
                <a:t>10</a:t>
              </a:r>
              <a:r>
                <a:rPr lang="en-GB" sz="1600" baseline="30000" dirty="0"/>
                <a:t>-36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ABED181A-4E0C-4311-893E-BCF40B282AB6}"/>
                </a:ext>
              </a:extLst>
            </p:cNvPr>
            <p:cNvSpPr txBox="1"/>
            <p:nvPr/>
          </p:nvSpPr>
          <p:spPr>
            <a:xfrm>
              <a:off x="4551102" y="2764254"/>
              <a:ext cx="104196" cy="265457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ts val="2300"/>
                </a:lnSpc>
              </a:pPr>
              <a:r>
                <a:rPr lang="en-GB" sz="1600" dirty="0"/>
                <a:t>9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8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7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6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5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4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3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2</a:t>
              </a:r>
            </a:p>
            <a:p>
              <a:pPr>
                <a:lnSpc>
                  <a:spcPts val="2300"/>
                </a:lnSpc>
              </a:pPr>
              <a:r>
                <a:rPr lang="en-GB" sz="1600" dirty="0"/>
                <a:t>1</a:t>
              </a:r>
            </a:p>
          </p:txBody>
        </p:sp>
      </p:grpSp>
      <p:pic>
        <p:nvPicPr>
          <p:cNvPr id="71" name="Picture 2" descr="Cover image expansion">
            <a:extLst>
              <a:ext uri="{FF2B5EF4-FFF2-40B4-BE49-F238E27FC236}">
                <a16:creationId xmlns:a16="http://schemas.microsoft.com/office/drawing/2014/main" id="{06A7CAA3-7EBF-4342-848E-BDC6EDBD6823}"/>
              </a:ext>
            </a:extLst>
          </p:cNvPr>
          <p:cNvPicPr>
            <a:picLocks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04000" y="1548001"/>
            <a:ext cx="3295650" cy="4191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40427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762626" y="1959973"/>
            <a:ext cx="8640000" cy="1512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8127091" y="2110418"/>
            <a:ext cx="2078046" cy="120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400" dirty="0"/>
              <a:t>mass states</a:t>
            </a:r>
          </a:p>
          <a:p>
            <a:pPr algn="ctr"/>
            <a:r>
              <a:rPr lang="en-GB" sz="2400" dirty="0"/>
              <a:t>=</a:t>
            </a:r>
          </a:p>
          <a:p>
            <a:pPr algn="ctr"/>
            <a:r>
              <a:rPr lang="en-GB" sz="2400" dirty="0"/>
              <a:t>“</a:t>
            </a:r>
            <a:r>
              <a:rPr lang="en-GB" sz="2400" i="1" dirty="0"/>
              <a:t>what you get</a:t>
            </a:r>
            <a:r>
              <a:rPr lang="en-GB" sz="2400" dirty="0"/>
              <a:t>”</a:t>
            </a: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936959" y="2103016"/>
            <a:ext cx="2086125" cy="12025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 algn="ctr"/>
            <a:r>
              <a:rPr lang="en-GB" sz="2400" dirty="0"/>
              <a:t>weak states</a:t>
            </a:r>
          </a:p>
          <a:p>
            <a:pPr algn="ctr"/>
            <a:r>
              <a:rPr lang="en-GB" sz="2400" dirty="0"/>
              <a:t>=</a:t>
            </a:r>
          </a:p>
          <a:p>
            <a:pPr algn="ctr"/>
            <a:r>
              <a:rPr lang="en-GB" sz="2400" dirty="0"/>
              <a:t>“</a:t>
            </a:r>
            <a:r>
              <a:rPr lang="en-GB" sz="2400" i="1" dirty="0"/>
              <a:t>what you see</a:t>
            </a:r>
            <a:r>
              <a:rPr lang="en-GB" sz="2400" dirty="0"/>
              <a:t>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881361" y="2243060"/>
                <a:ext cx="2409185" cy="97340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𝑈</m:t>
                      </m:r>
                      <m:r>
                        <a:rPr lang="nl-NL" sz="24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d>
                        <m:dPr>
                          <m:ctrlPr>
                            <a:rPr lang="en-GB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nl-NL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nor/>
                                      </m:rPr>
                                      <a:rPr lang="nl-NL" sz="2400">
                                        <a:solidFill>
                                          <a:schemeClr val="tx1"/>
                                        </a:solidFill>
                                        <a:latin typeface="Symbol" panose="05050102010706020507" pitchFamily="18" charset="2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a:rPr lang="nl-NL" sz="2400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81361" y="2243060"/>
                <a:ext cx="2409185" cy="973408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Neutrino propagation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03084" y="4066841"/>
                <a:ext cx="9117881" cy="10827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2000" dirty="0">
                    <a:solidFill>
                      <a:schemeClr val="bg1"/>
                    </a:solidFill>
                  </a:rPr>
                  <a:t>U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0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 smtClean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sSubSup>
                                <m:sSubSupPr>
                                  <m:ctrlPr>
                                    <a:rPr lang="en-GB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23</m:t>
                                  </m:r>
                                </m:sub>
                                <m:sup/>
                              </m:sSubSup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𝛿</m:t>
                                  </m:r>
                                </m:sup>
                              </m:sSup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GB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   </m:t>
                                  </m:r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12</m:t>
                                  </m:r>
                                </m:sub>
                                <m:sup/>
                              </m:sSubSup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  <m:r>
                                    <a:rPr lang="nl-NL" sz="2000" i="1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i="1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p>
                              </m:sSup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nl-NL" sz="2000" b="0" i="1" smtClean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nl-NL" sz="20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sSubSup>
                                <m:sSubSupPr>
                                  <m:ctrlPr>
                                    <a:rPr lang="nl-NL" sz="200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e>
                                <m:sub/>
                                <m:sup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𝛼</m:t>
                                      </m:r>
                                    </m:e>
                                    <m:sub>
                                      <m:r>
                                        <a:rPr lang="nl-NL" sz="2000" b="0" i="1" smtClean="0">
                                          <a:solidFill>
                                            <a:schemeClr val="bg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nl-NL" sz="2000" b="0" i="1" smtClean="0">
                                      <a:solidFill>
                                        <a:schemeClr val="bg1"/>
                                      </a:solidFill>
                                      <a:latin typeface="Cambria Math" panose="02040503050406030204" pitchFamily="18" charset="0"/>
                                    </a:rPr>
                                    <m:t>/2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en-GB" sz="2000" dirty="0"/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3084" y="4066841"/>
                <a:ext cx="9117881" cy="1082732"/>
              </a:xfrm>
              <a:prstGeom prst="rect">
                <a:avLst/>
              </a:prstGeom>
              <a:blipFill rotWithShape="0">
                <a:blip r:embed="rId3"/>
                <a:stretch>
                  <a:fillRect l="-7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4764685" y="5157747"/>
                <a:ext cx="2674258" cy="35836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60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𝑐</m:t>
                          </m:r>
                        </m:e>
                        <m:sub>
                          <m: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nl-NL" sz="1600" b="0" i="1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  <m:r>
                        <a:rPr lang="nl-NL" sz="1600" b="0" i="0" smtClean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     </m:t>
                      </m:r>
                      <m:sSub>
                        <m:sSubPr>
                          <m:ctrlPr>
                            <a:rPr lang="en-GB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e>
                        <m:sub>
                          <m:r>
                            <a:rPr lang="nl-NL" sz="1600" i="1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𝑖𝑗</m:t>
                          </m:r>
                        </m:sub>
                      </m:sSub>
                      <m:r>
                        <a:rPr lang="nl-NL" sz="1600" i="1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nl-NL" sz="1600" b="0" i="1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nl-NL" sz="1600" b="0" i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sin</m:t>
                          </m:r>
                        </m:fName>
                        <m:e>
                          <m:sSub>
                            <m:sSubPr>
                              <m:ctrlP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sz="1600" i="1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𝑖𝑗</m:t>
                              </m:r>
                            </m:sub>
                          </m:sSub>
                        </m:e>
                      </m:func>
                    </m:oMath>
                  </m:oMathPara>
                </a14:m>
                <a:endParaRPr lang="en-GB" sz="1600" dirty="0"/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64685" y="5157747"/>
                <a:ext cx="2674258" cy="358368"/>
              </a:xfrm>
              <a:prstGeom prst="rect">
                <a:avLst/>
              </a:prstGeom>
              <a:blipFill rotWithShape="0">
                <a:blip r:embed="rId4"/>
                <a:stretch>
                  <a:fillRect b="-67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/>
          <p:cNvSpPr txBox="1"/>
          <p:nvPr/>
        </p:nvSpPr>
        <p:spPr>
          <a:xfrm>
            <a:off x="8382371" y="3655516"/>
            <a:ext cx="128496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 err="1">
                <a:solidFill>
                  <a:schemeClr val="bg1"/>
                </a:solidFill>
              </a:rPr>
              <a:t>Majorana</a:t>
            </a:r>
            <a:endParaRPr lang="en-GB" sz="22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267571" y="3655516"/>
            <a:ext cx="155901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200" dirty="0">
                <a:solidFill>
                  <a:schemeClr val="bg1"/>
                </a:solidFill>
              </a:rPr>
              <a:t>CP-violation</a:t>
            </a:r>
          </a:p>
        </p:txBody>
      </p:sp>
      <p:sp>
        <p:nvSpPr>
          <p:cNvPr id="11" name="Rounded Rectangle 10"/>
          <p:cNvSpPr/>
          <p:nvPr/>
        </p:nvSpPr>
        <p:spPr>
          <a:xfrm>
            <a:off x="3831911" y="5776233"/>
            <a:ext cx="4536000" cy="864000"/>
          </a:xfrm>
          <a:prstGeom prst="roundRect">
            <a:avLst/>
          </a:prstGeom>
          <a:solidFill>
            <a:srgbClr val="FFC000"/>
          </a:solidFill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solidFill>
                  <a:schemeClr val="tx1"/>
                </a:solidFill>
              </a:rPr>
              <a:t>Test of fundamental physics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068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Neutrino telescope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379E7-4FEB-467B-8082-44A031154A57}" type="slidenum">
              <a:rPr lang="en-GB" smtClean="0"/>
              <a:t>7</a:t>
            </a:fld>
            <a:endParaRPr lang="en-GB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B0BB0F7-9C3E-4188-9202-C5A61811ED6D}"/>
              </a:ext>
            </a:extLst>
          </p:cNvPr>
          <p:cNvGrpSpPr/>
          <p:nvPr/>
        </p:nvGrpSpPr>
        <p:grpSpPr>
          <a:xfrm>
            <a:off x="3600000" y="2952000"/>
            <a:ext cx="5040000" cy="3240000"/>
            <a:chOff x="3600000" y="2340000"/>
            <a:chExt cx="5040000" cy="3240000"/>
          </a:xfrm>
        </p:grpSpPr>
        <p:sp>
          <p:nvSpPr>
            <p:cNvPr id="83" name="Rectangle 82"/>
            <p:cNvSpPr/>
            <p:nvPr/>
          </p:nvSpPr>
          <p:spPr>
            <a:xfrm>
              <a:off x="3600000" y="2340000"/>
              <a:ext cx="5040000" cy="3240000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84" name="Group 83"/>
            <p:cNvGrpSpPr/>
            <p:nvPr/>
          </p:nvGrpSpPr>
          <p:grpSpPr>
            <a:xfrm>
              <a:off x="4012919" y="2769076"/>
              <a:ext cx="4285633" cy="2418469"/>
              <a:chOff x="3877944" y="3069000"/>
              <a:chExt cx="4285633" cy="2418469"/>
            </a:xfrm>
          </p:grpSpPr>
          <p:cxnSp>
            <p:nvCxnSpPr>
              <p:cNvPr id="85" name="Straight Connector 84"/>
              <p:cNvCxnSpPr/>
              <p:nvPr/>
            </p:nvCxnSpPr>
            <p:spPr>
              <a:xfrm>
                <a:off x="3877944" y="4149000"/>
                <a:ext cx="1800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>
                <a:off x="5762177" y="4149000"/>
                <a:ext cx="1080000" cy="0"/>
              </a:xfrm>
              <a:prstGeom prst="line">
                <a:avLst/>
              </a:prstGeom>
              <a:ln w="9525">
                <a:solidFill>
                  <a:schemeClr val="bg1">
                    <a:lumMod val="8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Connector 86"/>
              <p:cNvCxnSpPr/>
              <p:nvPr/>
            </p:nvCxnSpPr>
            <p:spPr>
              <a:xfrm flipV="1">
                <a:off x="5736000" y="3069000"/>
                <a:ext cx="1800000" cy="108000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8" name="TextBox 87"/>
                  <p:cNvSpPr txBox="1"/>
                  <p:nvPr/>
                </p:nvSpPr>
                <p:spPr>
                  <a:xfrm>
                    <a:off x="4541253" y="3543419"/>
                    <a:ext cx="503664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nl-NL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sub>
                          </m:sSub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10" name="TextBox 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4541253" y="3543419"/>
                    <a:ext cx="503664" cy="461665"/>
                  </a:xfrm>
                  <a:prstGeom prst="rect">
                    <a:avLst/>
                  </a:prstGeom>
                  <a:blipFill rotWithShape="0">
                    <a:blip r:embed="rId2"/>
                    <a:stretch>
                      <a:fillRect b="-2632"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89" name="TextBox 88"/>
                  <p:cNvSpPr txBox="1"/>
                  <p:nvPr/>
                </p:nvSpPr>
                <p:spPr>
                  <a:xfrm>
                    <a:off x="6276000" y="3117945"/>
                    <a:ext cx="537391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p>
                            <m:sSup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nl-NL" sz="24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nl-NL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11" name="TextBox 10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276000" y="3117945"/>
                    <a:ext cx="537391" cy="461665"/>
                  </a:xfrm>
                  <a:prstGeom prst="rect">
                    <a:avLst/>
                  </a:prstGeom>
                  <a:blipFill rotWithShape="0">
                    <a:blip r:embed="rId3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sp>
            <p:nvSpPr>
              <p:cNvPr id="90" name="Arc 89"/>
              <p:cNvSpPr>
                <a:spLocks noChangeAspect="1"/>
              </p:cNvSpPr>
              <p:nvPr/>
            </p:nvSpPr>
            <p:spPr>
              <a:xfrm>
                <a:off x="5184276" y="3514817"/>
                <a:ext cx="1260000" cy="1260000"/>
              </a:xfrm>
              <a:prstGeom prst="arc">
                <a:avLst>
                  <a:gd name="adj1" fmla="val 19747734"/>
                  <a:gd name="adj2" fmla="val 0"/>
                </a:avLst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1" name="TextBox 90"/>
                  <p:cNvSpPr txBox="1"/>
                  <p:nvPr/>
                </p:nvSpPr>
                <p:spPr>
                  <a:xfrm>
                    <a:off x="6500244" y="3679716"/>
                    <a:ext cx="535083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GB" sz="24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4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𝜃</m:t>
                              </m:r>
                            </m:e>
                            <m:sub>
                              <m:r>
                                <a:rPr lang="nl-NL" sz="2400" b="0" i="1" smtClean="0">
                                  <a:latin typeface="Cambria Math" panose="02040503050406030204" pitchFamily="18" charset="0"/>
                                </a:rPr>
                                <m:t>𝑠</m:t>
                              </m:r>
                            </m:sub>
                          </m:sSub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13" name="TextBox 12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6500244" y="3679716"/>
                    <a:ext cx="535083" cy="461665"/>
                  </a:xfrm>
                  <a:prstGeom prst="rect">
                    <a:avLst/>
                  </a:prstGeom>
                  <a:blipFill rotWithShape="0">
                    <a:blip r:embed="rId4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grpSp>
            <p:nvGrpSpPr>
              <p:cNvPr id="92" name="Group 39"/>
              <p:cNvGrpSpPr>
                <a:grpSpLocks noChangeAspect="1"/>
              </p:cNvGrpSpPr>
              <p:nvPr/>
            </p:nvGrpSpPr>
            <p:grpSpPr bwMode="auto">
              <a:xfrm rot="5400000">
                <a:off x="5656283" y="4301288"/>
                <a:ext cx="863600" cy="442913"/>
                <a:chOff x="3911" y="2939"/>
                <a:chExt cx="846" cy="434"/>
              </a:xfrm>
            </p:grpSpPr>
            <p:grpSp>
              <p:nvGrpSpPr>
                <p:cNvPr id="100" name="Group 40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4469" y="2730"/>
                  <a:ext cx="80" cy="496"/>
                  <a:chOff x="288" y="1536"/>
                  <a:chExt cx="288" cy="2304"/>
                </a:xfrm>
              </p:grpSpPr>
              <p:grpSp>
                <p:nvGrpSpPr>
                  <p:cNvPr id="130" name="Group 4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1536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52" name="Group 4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56" name="Arc 43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57" name="Arc 44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53" name="Group 45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54" name="Arc 46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55" name="Arc 47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131" name="Group 4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2112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46" name="Group 49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50" name="Arc 50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51" name="Arc 51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47" name="Group 52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48" name="Arc 53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49" name="Arc 54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132" name="Group 55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2688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40" name="Group 56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44" name="Arc 57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45" name="Arc 58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41" name="Group 59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42" name="Arc 60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43" name="Arc 61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133" name="Group 62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3264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34" name="Group 63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38" name="Arc 64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39" name="Arc 65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35" name="Group 66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36" name="Arc 67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37" name="Arc 68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</p:grpSp>
            <p:grpSp>
              <p:nvGrpSpPr>
                <p:cNvPr id="101" name="Group 69"/>
                <p:cNvGrpSpPr>
                  <a:grpSpLocks noChangeAspect="1"/>
                </p:cNvGrpSpPr>
                <p:nvPr/>
              </p:nvGrpSpPr>
              <p:grpSpPr bwMode="auto">
                <a:xfrm rot="2700000">
                  <a:off x="4120" y="3084"/>
                  <a:ext cx="80" cy="496"/>
                  <a:chOff x="288" y="1536"/>
                  <a:chExt cx="288" cy="2304"/>
                </a:xfrm>
              </p:grpSpPr>
              <p:grpSp>
                <p:nvGrpSpPr>
                  <p:cNvPr id="102" name="Group 70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1536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24" name="Group 71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28" name="Arc 72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29" name="Arc 73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25" name="Group 74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26" name="Arc 75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27" name="Arc 76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103" name="Group 77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2112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18" name="Group 78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22" name="Arc 79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23" name="Arc 80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19" name="Group 81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20" name="Arc 82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21" name="Arc 83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104" name="Group 84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2688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12" name="Group 85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16" name="Arc 86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17" name="Arc 87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13" name="Group 88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14" name="Arc 89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15" name="Arc 90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  <p:grpSp>
                <p:nvGrpSpPr>
                  <p:cNvPr id="105" name="Group 91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88" y="3264"/>
                    <a:ext cx="288" cy="576"/>
                    <a:chOff x="288" y="1536"/>
                    <a:chExt cx="1152" cy="2304"/>
                  </a:xfrm>
                </p:grpSpPr>
                <p:grpSp>
                  <p:nvGrpSpPr>
                    <p:cNvPr id="106" name="Group 92"/>
                    <p:cNvGrpSpPr>
                      <a:grpSpLocks noChangeAspect="1"/>
                    </p:cNvGrpSpPr>
                    <p:nvPr/>
                  </p:nvGrpSpPr>
                  <p:grpSpPr bwMode="auto">
                    <a:xfrm>
                      <a:off x="864" y="2688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10" name="Arc 93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11" name="Arc 94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  <p:grpSp>
                  <p:nvGrpSpPr>
                    <p:cNvPr id="107" name="Group 95"/>
                    <p:cNvGrpSpPr>
                      <a:grpSpLocks noChangeAspect="1"/>
                    </p:cNvGrpSpPr>
                    <p:nvPr/>
                  </p:nvGrpSpPr>
                  <p:grpSpPr bwMode="auto">
                    <a:xfrm rot="10800000">
                      <a:off x="288" y="1536"/>
                      <a:ext cx="576" cy="1152"/>
                      <a:chOff x="864" y="2688"/>
                      <a:chExt cx="576" cy="1152"/>
                    </a:xfrm>
                  </p:grpSpPr>
                  <p:sp>
                    <p:nvSpPr>
                      <p:cNvPr id="108" name="Arc 96"/>
                      <p:cNvSpPr>
                        <a:spLocks noChangeAspect="1"/>
                      </p:cNvSpPr>
                      <p:nvPr/>
                    </p:nvSpPr>
                    <p:spPr bwMode="auto">
                      <a:xfrm>
                        <a:off x="864" y="2688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  <p:sp>
                    <p:nvSpPr>
                      <p:cNvPr id="109" name="Arc 97"/>
                      <p:cNvSpPr>
                        <a:spLocks noChangeAspect="1"/>
                      </p:cNvSpPr>
                      <p:nvPr/>
                    </p:nvSpPr>
                    <p:spPr bwMode="auto">
                      <a:xfrm rot="5400000">
                        <a:off x="864" y="3264"/>
                        <a:ext cx="576" cy="576"/>
                      </a:xfrm>
                      <a:custGeom>
                        <a:avLst/>
                        <a:gdLst>
                          <a:gd name="G0" fmla="+- 0 0 0"/>
                          <a:gd name="G1" fmla="+- 21600 0 0"/>
                          <a:gd name="G2" fmla="+- 21600 0 0"/>
                          <a:gd name="T0" fmla="*/ 0 w 21600"/>
                          <a:gd name="T1" fmla="*/ 0 h 21600"/>
                          <a:gd name="T2" fmla="*/ 21600 w 21600"/>
                          <a:gd name="T3" fmla="*/ 21600 h 21600"/>
                          <a:gd name="T4" fmla="*/ 0 w 21600"/>
                          <a:gd name="T5" fmla="*/ 21600 h 21600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</a:cxnLst>
                        <a:rect l="0" t="0" r="r" b="b"/>
                        <a:pathLst>
                          <a:path w="21600" h="21600" fill="none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</a:path>
                          <a:path w="21600" h="21600" stroke="0" extrusionOk="0">
                            <a:moveTo>
                              <a:pt x="-1" y="0"/>
                            </a:moveTo>
                            <a:cubicBezTo>
                              <a:pt x="11929" y="0"/>
                              <a:pt x="21600" y="9670"/>
                              <a:pt x="21600" y="21600"/>
                            </a:cubicBezTo>
                            <a:lnTo>
                              <a:pt x="0" y="21600"/>
                            </a:lnTo>
                            <a:close/>
                          </a:path>
                        </a:pathLst>
                      </a:custGeom>
                      <a:noFill/>
                      <a:ln w="2540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</p:spPr>
                    <p:txBody>
                      <a:bodyPr wrap="none" anchor="ctr"/>
                      <a:lstStyle/>
                      <a:p>
                        <a:endParaRPr lang="en-US" dirty="0"/>
                      </a:p>
                    </p:txBody>
                  </p:sp>
                </p:grpSp>
              </p:grpSp>
            </p:grpSp>
          </p:grpSp>
          <p:sp>
            <p:nvSpPr>
              <p:cNvPr id="93" name="Oval 92"/>
              <p:cNvSpPr>
                <a:spLocks noChangeAspect="1"/>
              </p:cNvSpPr>
              <p:nvPr/>
            </p:nvSpPr>
            <p:spPr>
              <a:xfrm>
                <a:off x="6398646" y="4854486"/>
                <a:ext cx="288000" cy="288000"/>
              </a:xfrm>
              <a:prstGeom prst="ellipse">
                <a:avLst/>
              </a:prstGeom>
              <a:solidFill>
                <a:schemeClr val="bg1">
                  <a:lumMod val="6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4" name="TextBox 93"/>
                  <p:cNvSpPr txBox="1"/>
                  <p:nvPr/>
                </p:nvSpPr>
                <p:spPr>
                  <a:xfrm>
                    <a:off x="5939198" y="5025804"/>
                    <a:ext cx="487121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74" name="TextBox 73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5939198" y="5025804"/>
                    <a:ext cx="487121" cy="461665"/>
                  </a:xfrm>
                  <a:prstGeom prst="rect">
                    <a:avLst/>
                  </a:prstGeom>
                  <a:blipFill rotWithShape="0">
                    <a:blip r:embed="rId5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5" name="Straight Connector 94"/>
              <p:cNvCxnSpPr/>
              <p:nvPr/>
            </p:nvCxnSpPr>
            <p:spPr>
              <a:xfrm>
                <a:off x="6802860" y="5025537"/>
                <a:ext cx="792000" cy="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6" name="Straight Connector 95"/>
              <p:cNvCxnSpPr/>
              <p:nvPr/>
            </p:nvCxnSpPr>
            <p:spPr>
              <a:xfrm>
                <a:off x="6802860" y="5119881"/>
                <a:ext cx="792000" cy="18000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Straight Connector 96"/>
              <p:cNvCxnSpPr/>
              <p:nvPr/>
            </p:nvCxnSpPr>
            <p:spPr>
              <a:xfrm flipV="1">
                <a:off x="6802860" y="4740697"/>
                <a:ext cx="792000" cy="180000"/>
              </a:xfrm>
              <a:prstGeom prst="line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mc:AlternateContent xmlns:mc="http://schemas.openxmlformats.org/markup-compatibility/2006" xmlns:a14="http://schemas.microsoft.com/office/drawing/2010/main">
            <mc:Choice Requires="a14">
              <p:sp>
                <p:nvSpPr>
                  <p:cNvPr id="98" name="TextBox 97"/>
                  <p:cNvSpPr txBox="1"/>
                  <p:nvPr/>
                </p:nvSpPr>
                <p:spPr>
                  <a:xfrm>
                    <a:off x="7703708" y="4783184"/>
                    <a:ext cx="459869" cy="461665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/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r>
                            <a:rPr lang="nl-NL" sz="2400" b="0" i="1" smtClean="0">
                              <a:latin typeface="Cambria Math" panose="02040503050406030204" pitchFamily="18" charset="0"/>
                            </a:rPr>
                            <m:t>𝑋</m:t>
                          </m:r>
                        </m:oMath>
                      </m:oMathPara>
                    </a14:m>
                    <a:endParaRPr lang="en-GB" sz="2400" dirty="0"/>
                  </a:p>
                </p:txBody>
              </p:sp>
            </mc:Choice>
            <mc:Fallback xmlns="">
              <p:sp>
                <p:nvSpPr>
                  <p:cNvPr id="80" name="TextBox 79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7703708" y="4783184"/>
                    <a:ext cx="459869" cy="461665"/>
                  </a:xfrm>
                  <a:prstGeom prst="rect">
                    <a:avLst/>
                  </a:prstGeom>
                  <a:blipFill rotWithShape="0">
                    <a:blip r:embed="rId6"/>
                    <a:stretch>
                      <a:fillRect/>
                    </a:stretch>
                  </a:blipFill>
                </p:spPr>
                <p:txBody>
                  <a:bodyPr/>
                  <a:lstStyle/>
                  <a:p>
                    <a:r>
                      <a:rPr lang="en-GB">
                        <a:noFill/>
                      </a:rPr>
                      <a:t> </a:t>
                    </a:r>
                  </a:p>
                </p:txBody>
              </p:sp>
            </mc:Fallback>
          </mc:AlternateContent>
          <p:cxnSp>
            <p:nvCxnSpPr>
              <p:cNvPr id="99" name="Straight Connector 98"/>
              <p:cNvCxnSpPr/>
              <p:nvPr/>
            </p:nvCxnSpPr>
            <p:spPr>
              <a:xfrm>
                <a:off x="4751654" y="4156257"/>
                <a:ext cx="36000" cy="0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solid"/>
                <a:tailEnd type="triangle" w="lg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" name="Rectangle 3">
            <a:extLst>
              <a:ext uri="{FF2B5EF4-FFF2-40B4-BE49-F238E27FC236}">
                <a16:creationId xmlns:a16="http://schemas.microsoft.com/office/drawing/2014/main" id="{F2C98C3F-9D0E-4789-86E5-DB4F78FD91D1}"/>
              </a:ext>
            </a:extLst>
          </p:cNvPr>
          <p:cNvSpPr/>
          <p:nvPr/>
        </p:nvSpPr>
        <p:spPr>
          <a:xfrm>
            <a:off x="3600000" y="1800000"/>
            <a:ext cx="5040000" cy="108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/>
              <a:t>Cherenkov (1934):</a:t>
            </a:r>
          </a:p>
          <a:p>
            <a:pPr algn="ctr"/>
            <a:r>
              <a:rPr lang="en-GB" sz="2400" dirty="0"/>
              <a:t>H</a:t>
            </a:r>
            <a:r>
              <a:rPr lang="en-GB" sz="2400" baseline="-25000" dirty="0"/>
              <a:t>2</a:t>
            </a:r>
            <a:r>
              <a:rPr lang="en-GB" sz="2400" dirty="0"/>
              <a:t>O as detector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B60FC50E-2002-4505-B121-57EEE26718E9}"/>
              </a:ext>
            </a:extLst>
          </p:cNvPr>
          <p:cNvSpPr/>
          <p:nvPr/>
        </p:nvSpPr>
        <p:spPr>
          <a:xfrm>
            <a:off x="288000" y="2952000"/>
            <a:ext cx="3240000" cy="32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/>
              <a:t>Markov (1960):</a:t>
            </a:r>
          </a:p>
          <a:p>
            <a:pPr algn="ctr"/>
            <a:r>
              <a:rPr lang="en-GB" sz="2400" dirty="0"/>
              <a:t>H</a:t>
            </a:r>
            <a:r>
              <a:rPr lang="en-GB" sz="2400" baseline="-25000" dirty="0"/>
              <a:t>2</a:t>
            </a:r>
            <a:r>
              <a:rPr lang="en-GB" sz="2400" dirty="0"/>
              <a:t>O as target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9EC957EB-9508-4233-A6E7-EE5349E37F93}"/>
              </a:ext>
            </a:extLst>
          </p:cNvPr>
          <p:cNvSpPr/>
          <p:nvPr/>
        </p:nvSpPr>
        <p:spPr>
          <a:xfrm>
            <a:off x="8711999" y="2952000"/>
            <a:ext cx="3240000" cy="324000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61950" indent="-361950">
              <a:lnSpc>
                <a:spcPct val="140000"/>
              </a:lnSpc>
              <a:buFont typeface="+mj-lt"/>
              <a:buAutoNum type="arabicPeriod"/>
            </a:pPr>
            <a:r>
              <a:rPr lang="en-GB" sz="2400" dirty="0"/>
              <a:t>target mass</a:t>
            </a:r>
            <a:br>
              <a:rPr lang="en-GB" sz="2400" dirty="0"/>
            </a:br>
            <a:r>
              <a:rPr lang="en-GB" sz="2000" dirty="0"/>
              <a:t>overcome small x-section</a:t>
            </a:r>
            <a:endParaRPr lang="en-GB" sz="2000" dirty="0">
              <a:latin typeface="Symbol" panose="05050102010706020507" pitchFamily="18" charset="2"/>
            </a:endParaRPr>
          </a:p>
          <a:p>
            <a:pPr marL="361950" indent="-361950">
              <a:lnSpc>
                <a:spcPct val="140000"/>
              </a:lnSpc>
              <a:buFont typeface="+mj-lt"/>
              <a:buAutoNum type="arabicPeriod"/>
            </a:pPr>
            <a:r>
              <a:rPr lang="en-GB" sz="2400" dirty="0"/>
              <a:t>muon range</a:t>
            </a:r>
            <a:br>
              <a:rPr lang="en-GB" sz="2400" dirty="0"/>
            </a:br>
            <a:r>
              <a:rPr lang="en-GB" sz="2000" dirty="0"/>
              <a:t>good angular resolution</a:t>
            </a:r>
          </a:p>
          <a:p>
            <a:pPr marL="361950" indent="-361950">
              <a:lnSpc>
                <a:spcPct val="140000"/>
              </a:lnSpc>
              <a:buFont typeface="+mj-lt"/>
              <a:buAutoNum type="arabicPeriod"/>
            </a:pPr>
            <a:r>
              <a:rPr lang="en-GB" sz="2400" dirty="0"/>
              <a:t>transparency</a:t>
            </a:r>
            <a:br>
              <a:rPr lang="en-GB" sz="2400" dirty="0"/>
            </a:br>
            <a:r>
              <a:rPr lang="en-GB" sz="2000" dirty="0"/>
              <a:t>sparse detector</a:t>
            </a:r>
          </a:p>
        </p:txBody>
      </p:sp>
    </p:spTree>
    <p:extLst>
      <p:ext uri="{BB962C8B-B14F-4D97-AF65-F5344CB8AC3E}">
        <p14:creationId xmlns:p14="http://schemas.microsoft.com/office/powerpoint/2010/main" val="19481957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Neutrino detection</a:t>
            </a:r>
          </a:p>
        </p:txBody>
      </p:sp>
      <p:sp>
        <p:nvSpPr>
          <p:cNvPr id="3" name="Rectangle 2"/>
          <p:cNvSpPr/>
          <p:nvPr/>
        </p:nvSpPr>
        <p:spPr>
          <a:xfrm>
            <a:off x="6380580" y="2105112"/>
            <a:ext cx="4680000" cy="44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electron neutrino</a:t>
            </a:r>
          </a:p>
        </p:txBody>
      </p:sp>
      <p:pic>
        <p:nvPicPr>
          <p:cNvPr id="4" name="Picture 3"/>
          <p:cNvPicPr>
            <a:picLocks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0" t="8968" r="9110" b="11760"/>
          <a:stretch/>
        </p:blipFill>
        <p:spPr>
          <a:xfrm>
            <a:off x="7123939" y="2640583"/>
            <a:ext cx="3276000" cy="2700000"/>
          </a:xfrm>
          <a:prstGeom prst="rect">
            <a:avLst/>
          </a:prstGeom>
          <a:noFill/>
        </p:spPr>
      </p:pic>
      <p:sp>
        <p:nvSpPr>
          <p:cNvPr id="5" name="Oval 4"/>
          <p:cNvSpPr>
            <a:spLocks noChangeAspect="1" noChangeArrowheads="1"/>
          </p:cNvSpPr>
          <p:nvPr/>
        </p:nvSpPr>
        <p:spPr bwMode="auto">
          <a:xfrm>
            <a:off x="7852522" y="3083514"/>
            <a:ext cx="2052638" cy="2051050"/>
          </a:xfrm>
          <a:prstGeom prst="ellipse">
            <a:avLst/>
          </a:prstGeom>
          <a:solidFill>
            <a:schemeClr val="bg1"/>
          </a:solidFill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6" name="Arc 5"/>
          <p:cNvSpPr>
            <a:spLocks noChangeAspect="1"/>
          </p:cNvSpPr>
          <p:nvPr/>
        </p:nvSpPr>
        <p:spPr>
          <a:xfrm>
            <a:off x="8339824" y="3573619"/>
            <a:ext cx="1080000" cy="1080000"/>
          </a:xfrm>
          <a:prstGeom prst="arc">
            <a:avLst>
              <a:gd name="adj1" fmla="val 19197921"/>
              <a:gd name="adj2" fmla="val 0"/>
            </a:avLst>
          </a:prstGeom>
          <a:noFill/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353954" y="2105112"/>
            <a:ext cx="4680000" cy="4464000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1"/>
          <a:lstStyle/>
          <a:p>
            <a:pPr algn="ctr"/>
            <a:r>
              <a:rPr lang="en-GB" sz="2400" b="1" dirty="0">
                <a:solidFill>
                  <a:schemeClr val="tx1"/>
                </a:solidFill>
              </a:rPr>
              <a:t>muon neutrino</a:t>
            </a:r>
          </a:p>
        </p:txBody>
      </p:sp>
      <p:sp>
        <p:nvSpPr>
          <p:cNvPr id="8" name="Oval 7"/>
          <p:cNvSpPr>
            <a:spLocks noChangeAspect="1" noChangeArrowheads="1"/>
          </p:cNvSpPr>
          <p:nvPr/>
        </p:nvSpPr>
        <p:spPr bwMode="auto">
          <a:xfrm>
            <a:off x="3490284" y="3701767"/>
            <a:ext cx="817562" cy="817563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9" name="Oval 8"/>
          <p:cNvSpPr>
            <a:spLocks noChangeAspect="1" noChangeArrowheads="1"/>
          </p:cNvSpPr>
          <p:nvPr/>
        </p:nvSpPr>
        <p:spPr bwMode="auto">
          <a:xfrm>
            <a:off x="3977646" y="3903380"/>
            <a:ext cx="411163" cy="4095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0" name="Oval 9"/>
          <p:cNvSpPr>
            <a:spLocks noChangeAspect="1" noChangeArrowheads="1"/>
          </p:cNvSpPr>
          <p:nvPr/>
        </p:nvSpPr>
        <p:spPr bwMode="auto">
          <a:xfrm>
            <a:off x="2991809" y="3498567"/>
            <a:ext cx="1230312" cy="1230313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1" name="Line 8"/>
          <p:cNvSpPr>
            <a:spLocks noChangeAspect="1" noChangeShapeType="1"/>
          </p:cNvSpPr>
          <p:nvPr/>
        </p:nvSpPr>
        <p:spPr bwMode="auto">
          <a:xfrm>
            <a:off x="3188430" y="2854040"/>
            <a:ext cx="1260000" cy="1258544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lIns="90000" tIns="46800" rIns="90000" bIns="46800" anchorCtr="1"/>
          <a:lstStyle/>
          <a:p>
            <a:endParaRPr lang="en-US" dirty="0"/>
          </a:p>
        </p:txBody>
      </p:sp>
      <p:sp>
        <p:nvSpPr>
          <p:cNvPr id="12" name="Line 9"/>
          <p:cNvSpPr>
            <a:spLocks noChangeAspect="1" noChangeShapeType="1"/>
          </p:cNvSpPr>
          <p:nvPr/>
        </p:nvSpPr>
        <p:spPr bwMode="auto">
          <a:xfrm flipH="1">
            <a:off x="3188430" y="4119280"/>
            <a:ext cx="1261458" cy="126000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  <a:effectLst/>
        </p:spPr>
        <p:txBody>
          <a:bodyPr lIns="90000" tIns="46800" rIns="90000" bIns="46800" anchorCtr="1"/>
          <a:lstStyle/>
          <a:p>
            <a:endParaRPr lang="en-US" dirty="0"/>
          </a:p>
        </p:txBody>
      </p:sp>
      <p:sp>
        <p:nvSpPr>
          <p:cNvPr id="13" name="Oval 12"/>
          <p:cNvSpPr>
            <a:spLocks noChangeAspect="1" noChangeArrowheads="1"/>
          </p:cNvSpPr>
          <p:nvPr/>
        </p:nvSpPr>
        <p:spPr bwMode="auto">
          <a:xfrm>
            <a:off x="2479046" y="3298542"/>
            <a:ext cx="1641475" cy="1641475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4" name="Oval 13"/>
          <p:cNvSpPr>
            <a:spLocks noChangeAspect="1" noChangeArrowheads="1"/>
          </p:cNvSpPr>
          <p:nvPr/>
        </p:nvSpPr>
        <p:spPr bwMode="auto">
          <a:xfrm>
            <a:off x="1996446" y="3076292"/>
            <a:ext cx="2052638" cy="2051050"/>
          </a:xfrm>
          <a:prstGeom prst="ellips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/>
          <a:lstStyle/>
          <a:p>
            <a:endParaRPr lang="en-US" dirty="0"/>
          </a:p>
        </p:txBody>
      </p:sp>
      <p:sp>
        <p:nvSpPr>
          <p:cNvPr id="15" name="Line 14"/>
          <p:cNvSpPr>
            <a:spLocks noChangeAspect="1" noChangeShapeType="1"/>
          </p:cNvSpPr>
          <p:nvPr/>
        </p:nvSpPr>
        <p:spPr bwMode="auto">
          <a:xfrm>
            <a:off x="1458864" y="4119280"/>
            <a:ext cx="2988000" cy="1462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lg" len="med"/>
          </a:ln>
          <a:effectLst/>
        </p:spPr>
        <p:txBody>
          <a:bodyPr lIns="90000" tIns="46800" rIns="90000" bIns="46800" anchorCtr="1"/>
          <a:lstStyle/>
          <a:p>
            <a:endParaRPr lang="en-US" dirty="0"/>
          </a:p>
        </p:txBody>
      </p:sp>
      <p:sp>
        <p:nvSpPr>
          <p:cNvPr id="16" name="Oval 15"/>
          <p:cNvSpPr>
            <a:spLocks noChangeAspect="1" noChangeArrowheads="1"/>
          </p:cNvSpPr>
          <p:nvPr/>
        </p:nvSpPr>
        <p:spPr bwMode="auto">
          <a:xfrm>
            <a:off x="2988634" y="4079592"/>
            <a:ext cx="68262" cy="68263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7" name="Oval 16"/>
          <p:cNvSpPr>
            <a:spLocks noChangeAspect="1" noChangeArrowheads="1"/>
          </p:cNvSpPr>
          <p:nvPr/>
        </p:nvSpPr>
        <p:spPr bwMode="auto">
          <a:xfrm>
            <a:off x="3269621" y="4084355"/>
            <a:ext cx="68263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8" name="Oval 17"/>
          <p:cNvSpPr>
            <a:spLocks noChangeAspect="1" noChangeArrowheads="1"/>
          </p:cNvSpPr>
          <p:nvPr/>
        </p:nvSpPr>
        <p:spPr bwMode="auto">
          <a:xfrm>
            <a:off x="3595059" y="4084355"/>
            <a:ext cx="68262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9" name="Oval 18"/>
          <p:cNvSpPr>
            <a:spLocks noChangeAspect="1" noChangeArrowheads="1"/>
          </p:cNvSpPr>
          <p:nvPr/>
        </p:nvSpPr>
        <p:spPr bwMode="auto">
          <a:xfrm>
            <a:off x="3876046" y="4084355"/>
            <a:ext cx="66675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0" name="Oval 19"/>
          <p:cNvSpPr>
            <a:spLocks noChangeAspect="1" noChangeArrowheads="1"/>
          </p:cNvSpPr>
          <p:nvPr/>
        </p:nvSpPr>
        <p:spPr bwMode="auto">
          <a:xfrm>
            <a:off x="4164971" y="4084355"/>
            <a:ext cx="68263" cy="68262"/>
          </a:xfrm>
          <a:prstGeom prst="ellipse">
            <a:avLst/>
          </a:prstGeom>
          <a:solidFill>
            <a:srgbClr val="0000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1" name="Text Box 20"/>
          <p:cNvSpPr txBox="1">
            <a:spLocks noChangeAspect="1" noChangeArrowheads="1"/>
          </p:cNvSpPr>
          <p:nvPr/>
        </p:nvSpPr>
        <p:spPr bwMode="auto">
          <a:xfrm>
            <a:off x="2863221" y="3804955"/>
            <a:ext cx="29527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/>
              <a:t>1</a:t>
            </a:r>
          </a:p>
        </p:txBody>
      </p:sp>
      <p:sp>
        <p:nvSpPr>
          <p:cNvPr id="22" name="Text Box 21"/>
          <p:cNvSpPr txBox="1">
            <a:spLocks noChangeAspect="1" noChangeArrowheads="1"/>
          </p:cNvSpPr>
          <p:nvPr/>
        </p:nvSpPr>
        <p:spPr bwMode="auto">
          <a:xfrm>
            <a:off x="3160084" y="3804955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/>
              <a:t>2</a:t>
            </a:r>
          </a:p>
        </p:txBody>
      </p:sp>
      <p:sp>
        <p:nvSpPr>
          <p:cNvPr id="23" name="Text Box 22"/>
          <p:cNvSpPr txBox="1">
            <a:spLocks noChangeAspect="1" noChangeArrowheads="1"/>
          </p:cNvSpPr>
          <p:nvPr/>
        </p:nvSpPr>
        <p:spPr bwMode="auto">
          <a:xfrm>
            <a:off x="3490284" y="3804955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/>
              <a:t>3</a:t>
            </a:r>
          </a:p>
        </p:txBody>
      </p:sp>
      <p:sp>
        <p:nvSpPr>
          <p:cNvPr id="24" name="Text Box 23"/>
          <p:cNvSpPr txBox="1">
            <a:spLocks noChangeAspect="1" noChangeArrowheads="1"/>
          </p:cNvSpPr>
          <p:nvPr/>
        </p:nvSpPr>
        <p:spPr bwMode="auto">
          <a:xfrm>
            <a:off x="3764921" y="3804955"/>
            <a:ext cx="29686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/>
              <a:t>4</a:t>
            </a:r>
          </a:p>
        </p:txBody>
      </p:sp>
      <p:sp>
        <p:nvSpPr>
          <p:cNvPr id="25" name="Text Box 24"/>
          <p:cNvSpPr txBox="1">
            <a:spLocks noChangeAspect="1" noChangeArrowheads="1"/>
          </p:cNvSpPr>
          <p:nvPr/>
        </p:nvSpPr>
        <p:spPr bwMode="auto">
          <a:xfrm>
            <a:off x="4068134" y="3804955"/>
            <a:ext cx="296862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l"/>
            <a:r>
              <a:rPr lang="en-US" sz="1600" dirty="0"/>
              <a:t>5</a:t>
            </a:r>
          </a:p>
        </p:txBody>
      </p:sp>
      <p:sp>
        <p:nvSpPr>
          <p:cNvPr id="26" name="Line 25"/>
          <p:cNvSpPr>
            <a:spLocks noChangeShapeType="1"/>
          </p:cNvSpPr>
          <p:nvPr/>
        </p:nvSpPr>
        <p:spPr bwMode="auto">
          <a:xfrm>
            <a:off x="4060926" y="5878228"/>
            <a:ext cx="28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7" name="Line 26"/>
          <p:cNvSpPr>
            <a:spLocks noChangeShapeType="1"/>
          </p:cNvSpPr>
          <p:nvPr/>
        </p:nvSpPr>
        <p:spPr bwMode="auto">
          <a:xfrm>
            <a:off x="1922657" y="5878228"/>
            <a:ext cx="28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28" name="Text Box 27"/>
          <p:cNvSpPr txBox="1">
            <a:spLocks noChangeArrowheads="1"/>
          </p:cNvSpPr>
          <p:nvPr/>
        </p:nvSpPr>
        <p:spPr bwMode="auto">
          <a:xfrm>
            <a:off x="2201648" y="5688649"/>
            <a:ext cx="1885132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 </a:t>
            </a:r>
            <a:r>
              <a:rPr lang="en-US" sz="2000" dirty="0">
                <a:cs typeface="Arial" panose="020B0604020202020204" pitchFamily="34" charset="0"/>
              </a:rPr>
              <a:t>[</a:t>
            </a:r>
            <a:r>
              <a:rPr lang="en-US" sz="2000" dirty="0"/>
              <a:t>km] ln(E/</a:t>
            </a:r>
            <a:r>
              <a:rPr lang="en-US" sz="2000" dirty="0" err="1"/>
              <a:t>TeV</a:t>
            </a:r>
            <a:r>
              <a:rPr lang="en-US" sz="2000" dirty="0"/>
              <a:t>)</a:t>
            </a:r>
          </a:p>
        </p:txBody>
      </p:sp>
      <p:sp>
        <p:nvSpPr>
          <p:cNvPr id="29" name="Line 28"/>
          <p:cNvSpPr>
            <a:spLocks noChangeShapeType="1"/>
          </p:cNvSpPr>
          <p:nvPr/>
        </p:nvSpPr>
        <p:spPr bwMode="auto">
          <a:xfrm>
            <a:off x="5379631" y="4571717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0" name="Line 29"/>
          <p:cNvSpPr>
            <a:spLocks noChangeShapeType="1"/>
          </p:cNvSpPr>
          <p:nvPr/>
        </p:nvSpPr>
        <p:spPr bwMode="auto">
          <a:xfrm>
            <a:off x="5379631" y="2990567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1" name="Text Box 30"/>
          <p:cNvSpPr txBox="1">
            <a:spLocks noChangeArrowheads="1"/>
          </p:cNvSpPr>
          <p:nvPr/>
        </p:nvSpPr>
        <p:spPr bwMode="auto">
          <a:xfrm>
            <a:off x="4903014" y="3919709"/>
            <a:ext cx="9861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000" dirty="0"/>
              <a:t>100 m</a:t>
            </a:r>
          </a:p>
        </p:txBody>
      </p:sp>
      <p:sp>
        <p:nvSpPr>
          <p:cNvPr id="32" name="Line 32"/>
          <p:cNvSpPr>
            <a:spLocks noChangeShapeType="1"/>
          </p:cNvSpPr>
          <p:nvPr/>
        </p:nvSpPr>
        <p:spPr bwMode="auto">
          <a:xfrm>
            <a:off x="98341" y="4106580"/>
            <a:ext cx="7200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33" name="AutoShape 33"/>
          <p:cNvSpPr>
            <a:spLocks noChangeAspect="1" noChangeArrowheads="1"/>
          </p:cNvSpPr>
          <p:nvPr/>
        </p:nvSpPr>
        <p:spPr bwMode="auto">
          <a:xfrm>
            <a:off x="889499" y="3892267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4" name="Line 36"/>
          <p:cNvSpPr>
            <a:spLocks noChangeShapeType="1"/>
          </p:cNvSpPr>
          <p:nvPr/>
        </p:nvSpPr>
        <p:spPr bwMode="auto">
          <a:xfrm>
            <a:off x="370155" y="4101817"/>
            <a:ext cx="36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grpSp>
        <p:nvGrpSpPr>
          <p:cNvPr id="35" name="Group 39"/>
          <p:cNvGrpSpPr>
            <a:grpSpLocks noChangeAspect="1"/>
          </p:cNvGrpSpPr>
          <p:nvPr/>
        </p:nvGrpSpPr>
        <p:grpSpPr bwMode="auto">
          <a:xfrm>
            <a:off x="2967996" y="3568417"/>
            <a:ext cx="863600" cy="442913"/>
            <a:chOff x="3911" y="2939"/>
            <a:chExt cx="846" cy="434"/>
          </a:xfrm>
        </p:grpSpPr>
        <p:grpSp>
          <p:nvGrpSpPr>
            <p:cNvPr id="36" name="Group 40"/>
            <p:cNvGrpSpPr>
              <a:grpSpLocks noChangeAspect="1"/>
            </p:cNvGrpSpPr>
            <p:nvPr/>
          </p:nvGrpSpPr>
          <p:grpSpPr bwMode="auto">
            <a:xfrm rot="2700000">
              <a:off x="4469" y="2730"/>
              <a:ext cx="80" cy="496"/>
              <a:chOff x="288" y="1536"/>
              <a:chExt cx="288" cy="2304"/>
            </a:xfrm>
          </p:grpSpPr>
          <p:grpSp>
            <p:nvGrpSpPr>
              <p:cNvPr id="66" name="Group 41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88" name="Group 4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92" name="Arc 4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93" name="Arc 4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9" name="Group 4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90" name="Arc 4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91" name="Arc 4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7" name="Group 48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82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86" name="Arc 5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7" name="Arc 5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83" name="Group 52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84" name="Arc 5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5" name="Arc 5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8" name="Group 55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76" name="Group 56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80" name="Arc 5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81" name="Arc 5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7" name="Group 59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8" name="Arc 6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9" name="Arc 6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69" name="Group 62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70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74" name="Arc 64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5" name="Arc 65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71" name="Group 66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72" name="Arc 6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73" name="Arc 6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37" name="Group 69"/>
            <p:cNvGrpSpPr>
              <a:grpSpLocks noChangeAspect="1"/>
            </p:cNvGrpSpPr>
            <p:nvPr/>
          </p:nvGrpSpPr>
          <p:grpSpPr bwMode="auto">
            <a:xfrm rot="2700000">
              <a:off x="4120" y="3084"/>
              <a:ext cx="80" cy="496"/>
              <a:chOff x="288" y="1536"/>
              <a:chExt cx="288" cy="2304"/>
            </a:xfrm>
          </p:grpSpPr>
          <p:grpSp>
            <p:nvGrpSpPr>
              <p:cNvPr id="38" name="Group 7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60" name="Group 7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64" name="Arc 7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65" name="Arc 7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61" name="Group 7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62" name="Arc 7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63" name="Arc 7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39" name="Group 7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54" name="Group 7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58" name="Arc 7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9" name="Arc 8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55" name="Group 8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56" name="Arc 8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7" name="Arc 8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40" name="Group 8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48" name="Group 8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52" name="Arc 8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3" name="Arc 8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9" name="Group 8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50" name="Arc 8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51" name="Arc 9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41" name="Group 9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42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46" name="Arc 9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47" name="Arc 9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43" name="Group 9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44" name="Arc 9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45" name="Arc 9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</p:grpSp>
      <p:sp>
        <p:nvSpPr>
          <p:cNvPr id="94" name="TextBox 93"/>
          <p:cNvSpPr txBox="1"/>
          <p:nvPr/>
        </p:nvSpPr>
        <p:spPr>
          <a:xfrm>
            <a:off x="3929278" y="4598487"/>
            <a:ext cx="131555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/>
              <a:t>light</a:t>
            </a:r>
          </a:p>
          <a:p>
            <a:pPr algn="ctr"/>
            <a:r>
              <a:rPr lang="en-GB" sz="2000" dirty="0"/>
              <a:t>absorption</a:t>
            </a:r>
          </a:p>
        </p:txBody>
      </p:sp>
      <p:sp>
        <p:nvSpPr>
          <p:cNvPr id="95" name="TextBox 94"/>
          <p:cNvSpPr txBox="1"/>
          <p:nvPr/>
        </p:nvSpPr>
        <p:spPr>
          <a:xfrm>
            <a:off x="2173445" y="6151761"/>
            <a:ext cx="20181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muon energy loss</a:t>
            </a:r>
          </a:p>
        </p:txBody>
      </p:sp>
      <p:sp>
        <p:nvSpPr>
          <p:cNvPr id="96" name="Text Box 27"/>
          <p:cNvSpPr txBox="1">
            <a:spLocks noChangeArrowheads="1"/>
          </p:cNvSpPr>
          <p:nvPr/>
        </p:nvSpPr>
        <p:spPr bwMode="auto">
          <a:xfrm>
            <a:off x="7961949" y="5691346"/>
            <a:ext cx="182101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~</a:t>
            </a:r>
            <a:r>
              <a:rPr lang="en-US" sz="2000" dirty="0"/>
              <a:t>  [m] ln(E/</a:t>
            </a:r>
            <a:r>
              <a:rPr lang="en-US" sz="2000" dirty="0" err="1"/>
              <a:t>TeV</a:t>
            </a:r>
            <a:r>
              <a:rPr lang="en-US" sz="2000" dirty="0"/>
              <a:t>)</a:t>
            </a:r>
          </a:p>
        </p:txBody>
      </p:sp>
      <p:sp>
        <p:nvSpPr>
          <p:cNvPr id="97" name="Line 32"/>
          <p:cNvSpPr>
            <a:spLocks noChangeShapeType="1"/>
          </p:cNvSpPr>
          <p:nvPr/>
        </p:nvSpPr>
        <p:spPr bwMode="auto">
          <a:xfrm>
            <a:off x="6648582" y="4129310"/>
            <a:ext cx="2160000" cy="0"/>
          </a:xfrm>
          <a:prstGeom prst="line">
            <a:avLst/>
          </a:prstGeom>
          <a:noFill/>
          <a:ln w="254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98" name="Line 36"/>
          <p:cNvSpPr>
            <a:spLocks noChangeShapeType="1"/>
          </p:cNvSpPr>
          <p:nvPr/>
        </p:nvSpPr>
        <p:spPr bwMode="auto">
          <a:xfrm>
            <a:off x="7132886" y="4124547"/>
            <a:ext cx="365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  <a:effectLst/>
        </p:spPr>
        <p:txBody>
          <a:bodyPr/>
          <a:lstStyle/>
          <a:p>
            <a:endParaRPr lang="en-US" dirty="0"/>
          </a:p>
        </p:txBody>
      </p:sp>
      <p:cxnSp>
        <p:nvCxnSpPr>
          <p:cNvPr id="99" name="Straight Connector 98"/>
          <p:cNvCxnSpPr/>
          <p:nvPr/>
        </p:nvCxnSpPr>
        <p:spPr>
          <a:xfrm>
            <a:off x="9100926" y="4509000"/>
            <a:ext cx="504000" cy="10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8124132" y="4509000"/>
            <a:ext cx="504000" cy="100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39"/>
          <p:cNvGrpSpPr>
            <a:grpSpLocks noChangeAspect="1"/>
          </p:cNvGrpSpPr>
          <p:nvPr/>
        </p:nvGrpSpPr>
        <p:grpSpPr bwMode="auto">
          <a:xfrm>
            <a:off x="8799168" y="3545360"/>
            <a:ext cx="863600" cy="442913"/>
            <a:chOff x="3911" y="2939"/>
            <a:chExt cx="846" cy="434"/>
          </a:xfrm>
        </p:grpSpPr>
        <p:grpSp>
          <p:nvGrpSpPr>
            <p:cNvPr id="102" name="Group 40"/>
            <p:cNvGrpSpPr>
              <a:grpSpLocks noChangeAspect="1"/>
            </p:cNvGrpSpPr>
            <p:nvPr/>
          </p:nvGrpSpPr>
          <p:grpSpPr bwMode="auto">
            <a:xfrm rot="2700000">
              <a:off x="4469" y="2730"/>
              <a:ext cx="80" cy="496"/>
              <a:chOff x="288" y="1536"/>
              <a:chExt cx="288" cy="2304"/>
            </a:xfrm>
          </p:grpSpPr>
          <p:grpSp>
            <p:nvGrpSpPr>
              <p:cNvPr id="132" name="Group 41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154" name="Group 4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58" name="Arc 4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59" name="Arc 4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55" name="Group 4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56" name="Arc 4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57" name="Arc 4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33" name="Group 48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148" name="Group 49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52" name="Arc 5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53" name="Arc 5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49" name="Group 52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50" name="Arc 5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51" name="Arc 5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34" name="Group 55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42" name="Group 56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46" name="Arc 5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47" name="Arc 5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43" name="Group 59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44" name="Arc 60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45" name="Arc 61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35" name="Group 62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36" name="Group 63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40" name="Arc 64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41" name="Arc 65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37" name="Group 66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38" name="Arc 67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39" name="Arc 68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  <p:grpSp>
          <p:nvGrpSpPr>
            <p:cNvPr id="103" name="Group 69"/>
            <p:cNvGrpSpPr>
              <a:grpSpLocks noChangeAspect="1"/>
            </p:cNvGrpSpPr>
            <p:nvPr/>
          </p:nvGrpSpPr>
          <p:grpSpPr bwMode="auto">
            <a:xfrm rot="2700000">
              <a:off x="4120" y="3084"/>
              <a:ext cx="80" cy="496"/>
              <a:chOff x="288" y="1536"/>
              <a:chExt cx="288" cy="2304"/>
            </a:xfrm>
          </p:grpSpPr>
          <p:grpSp>
            <p:nvGrpSpPr>
              <p:cNvPr id="104" name="Group 70"/>
              <p:cNvGrpSpPr>
                <a:grpSpLocks noChangeAspect="1"/>
              </p:cNvGrpSpPr>
              <p:nvPr/>
            </p:nvGrpSpPr>
            <p:grpSpPr bwMode="auto">
              <a:xfrm>
                <a:off x="288" y="1536"/>
                <a:ext cx="288" cy="576"/>
                <a:chOff x="288" y="1536"/>
                <a:chExt cx="1152" cy="2304"/>
              </a:xfrm>
            </p:grpSpPr>
            <p:grpSp>
              <p:nvGrpSpPr>
                <p:cNvPr id="126" name="Group 71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30" name="Arc 7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31" name="Arc 7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27" name="Group 74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28" name="Arc 75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29" name="Arc 76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05" name="Group 77"/>
              <p:cNvGrpSpPr>
                <a:grpSpLocks noChangeAspect="1"/>
              </p:cNvGrpSpPr>
              <p:nvPr/>
            </p:nvGrpSpPr>
            <p:grpSpPr bwMode="auto">
              <a:xfrm>
                <a:off x="288" y="2112"/>
                <a:ext cx="288" cy="576"/>
                <a:chOff x="288" y="1536"/>
                <a:chExt cx="1152" cy="2304"/>
              </a:xfrm>
            </p:grpSpPr>
            <p:grpSp>
              <p:nvGrpSpPr>
                <p:cNvPr id="120" name="Group 78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24" name="Arc 7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25" name="Arc 8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21" name="Group 81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22" name="Arc 82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23" name="Arc 83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06" name="Group 84"/>
              <p:cNvGrpSpPr>
                <a:grpSpLocks noChangeAspect="1"/>
              </p:cNvGrpSpPr>
              <p:nvPr/>
            </p:nvGrpSpPr>
            <p:grpSpPr bwMode="auto">
              <a:xfrm>
                <a:off x="288" y="2688"/>
                <a:ext cx="288" cy="576"/>
                <a:chOff x="288" y="1536"/>
                <a:chExt cx="1152" cy="2304"/>
              </a:xfrm>
            </p:grpSpPr>
            <p:grpSp>
              <p:nvGrpSpPr>
                <p:cNvPr id="114" name="Group 85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18" name="Arc 8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19" name="Arc 8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15" name="Group 88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16" name="Arc 89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17" name="Arc 90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  <p:grpSp>
            <p:nvGrpSpPr>
              <p:cNvPr id="107" name="Group 91"/>
              <p:cNvGrpSpPr>
                <a:grpSpLocks noChangeAspect="1"/>
              </p:cNvGrpSpPr>
              <p:nvPr/>
            </p:nvGrpSpPr>
            <p:grpSpPr bwMode="auto">
              <a:xfrm>
                <a:off x="288" y="3264"/>
                <a:ext cx="288" cy="576"/>
                <a:chOff x="288" y="1536"/>
                <a:chExt cx="1152" cy="2304"/>
              </a:xfrm>
            </p:grpSpPr>
            <p:grpSp>
              <p:nvGrpSpPr>
                <p:cNvPr id="108" name="Group 92"/>
                <p:cNvGrpSpPr>
                  <a:grpSpLocks noChangeAspect="1"/>
                </p:cNvGrpSpPr>
                <p:nvPr/>
              </p:nvGrpSpPr>
              <p:grpSpPr bwMode="auto">
                <a:xfrm>
                  <a:off x="864" y="2688"/>
                  <a:ext cx="576" cy="1152"/>
                  <a:chOff x="864" y="2688"/>
                  <a:chExt cx="576" cy="1152"/>
                </a:xfrm>
              </p:grpSpPr>
              <p:sp>
                <p:nvSpPr>
                  <p:cNvPr id="112" name="Arc 93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13" name="Arc 94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  <p:grpSp>
              <p:nvGrpSpPr>
                <p:cNvPr id="109" name="Group 95"/>
                <p:cNvGrpSpPr>
                  <a:grpSpLocks noChangeAspect="1"/>
                </p:cNvGrpSpPr>
                <p:nvPr/>
              </p:nvGrpSpPr>
              <p:grpSpPr bwMode="auto">
                <a:xfrm rot="10800000">
                  <a:off x="288" y="1536"/>
                  <a:ext cx="576" cy="1152"/>
                  <a:chOff x="864" y="2688"/>
                  <a:chExt cx="576" cy="1152"/>
                </a:xfrm>
              </p:grpSpPr>
              <p:sp>
                <p:nvSpPr>
                  <p:cNvPr id="110" name="Arc 96"/>
                  <p:cNvSpPr>
                    <a:spLocks noChangeAspect="1"/>
                  </p:cNvSpPr>
                  <p:nvPr/>
                </p:nvSpPr>
                <p:spPr bwMode="auto">
                  <a:xfrm>
                    <a:off x="864" y="2688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  <p:sp>
                <p:nvSpPr>
                  <p:cNvPr id="111" name="Arc 97"/>
                  <p:cNvSpPr>
                    <a:spLocks noChangeAspect="1"/>
                  </p:cNvSpPr>
                  <p:nvPr/>
                </p:nvSpPr>
                <p:spPr bwMode="auto">
                  <a:xfrm rot="5400000">
                    <a:off x="864" y="3264"/>
                    <a:ext cx="576" cy="576"/>
                  </a:xfrm>
                  <a:custGeom>
                    <a:avLst/>
                    <a:gdLst>
                      <a:gd name="G0" fmla="+- 0 0 0"/>
                      <a:gd name="G1" fmla="+- 21600 0 0"/>
                      <a:gd name="G2" fmla="+- 21600 0 0"/>
                      <a:gd name="T0" fmla="*/ 0 w 21600"/>
                      <a:gd name="T1" fmla="*/ 0 h 21600"/>
                      <a:gd name="T2" fmla="*/ 21600 w 21600"/>
                      <a:gd name="T3" fmla="*/ 21600 h 21600"/>
                      <a:gd name="T4" fmla="*/ 0 w 21600"/>
                      <a:gd name="T5" fmla="*/ 21600 h 21600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</a:cxnLst>
                    <a:rect l="0" t="0" r="r" b="b"/>
                    <a:pathLst>
                      <a:path w="21600" h="21600" fill="none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</a:path>
                      <a:path w="21600" h="21600" stroke="0" extrusionOk="0">
                        <a:moveTo>
                          <a:pt x="-1" y="0"/>
                        </a:moveTo>
                        <a:cubicBezTo>
                          <a:pt x="11929" y="0"/>
                          <a:pt x="21600" y="9670"/>
                          <a:pt x="21600" y="21600"/>
                        </a:cubicBezTo>
                        <a:lnTo>
                          <a:pt x="0" y="21600"/>
                        </a:lnTo>
                        <a:close/>
                      </a:path>
                    </a:pathLst>
                  </a:custGeom>
                  <a:noFill/>
                  <a:ln w="25400">
                    <a:solidFill>
                      <a:srgbClr val="FF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 dirty="0"/>
                  </a:p>
                </p:txBody>
              </p:sp>
            </p:grpSp>
          </p:grpSp>
        </p:grpSp>
      </p:grpSp>
      <p:sp>
        <p:nvSpPr>
          <p:cNvPr id="160" name="TextBox 159"/>
          <p:cNvSpPr txBox="1"/>
          <p:nvPr/>
        </p:nvSpPr>
        <p:spPr>
          <a:xfrm>
            <a:off x="8494399" y="5317159"/>
            <a:ext cx="75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l-NL" dirty="0" err="1"/>
              <a:t>cos</a:t>
            </a:r>
            <a:r>
              <a:rPr lang="nl-NL" dirty="0"/>
              <a:t>(</a:t>
            </a:r>
            <a:r>
              <a:rPr lang="nl-NL" dirty="0">
                <a:latin typeface="Symbol" panose="05050102010706020507" pitchFamily="18" charset="2"/>
              </a:rPr>
              <a:t>q</a:t>
            </a:r>
            <a:r>
              <a:rPr lang="nl-NL" dirty="0"/>
              <a:t>)</a:t>
            </a:r>
            <a:endParaRPr lang="en-GB" dirty="0"/>
          </a:p>
        </p:txBody>
      </p:sp>
      <p:sp>
        <p:nvSpPr>
          <p:cNvPr id="161" name="TextBox 160"/>
          <p:cNvSpPr txBox="1"/>
          <p:nvPr/>
        </p:nvSpPr>
        <p:spPr>
          <a:xfrm>
            <a:off x="9469759" y="3661224"/>
            <a:ext cx="192929" cy="349702"/>
          </a:xfrm>
          <a:prstGeom prst="rect">
            <a:avLst/>
          </a:prstGeom>
          <a:noFill/>
        </p:spPr>
        <p:txBody>
          <a:bodyPr wrap="none" lIns="36000" tIns="36000" rIns="36000" bIns="36000" rtlCol="0">
            <a:spAutoFit/>
          </a:bodyPr>
          <a:lstStyle/>
          <a:p>
            <a:r>
              <a:rPr lang="nl-NL" dirty="0">
                <a:latin typeface="Symbol" panose="05050102010706020507" pitchFamily="18" charset="2"/>
              </a:rPr>
              <a:t>q</a:t>
            </a:r>
            <a:endParaRPr lang="en-GB" dirty="0">
              <a:latin typeface="Symbol" panose="05050102010706020507" pitchFamily="18" charset="2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7959549" y="6144507"/>
            <a:ext cx="184024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/>
              <a:t>radiation length</a:t>
            </a:r>
          </a:p>
        </p:txBody>
      </p:sp>
      <p:sp>
        <p:nvSpPr>
          <p:cNvPr id="163" name="Line 32"/>
          <p:cNvSpPr>
            <a:spLocks noChangeShapeType="1"/>
          </p:cNvSpPr>
          <p:nvPr/>
        </p:nvSpPr>
        <p:spPr bwMode="auto">
          <a:xfrm>
            <a:off x="8896914" y="4122739"/>
            <a:ext cx="720000" cy="0"/>
          </a:xfrm>
          <a:prstGeom prst="line">
            <a:avLst/>
          </a:prstGeom>
          <a:noFill/>
          <a:ln w="9525" cap="rnd">
            <a:solidFill>
              <a:schemeClr val="bg1">
                <a:lumMod val="85000"/>
              </a:schemeClr>
            </a:solidFill>
            <a:prstDash val="sysDash"/>
            <a:round/>
            <a:headEnd/>
            <a:tailEnd/>
          </a:ln>
          <a:effectLst/>
        </p:spPr>
        <p:txBody>
          <a:bodyPr/>
          <a:lstStyle/>
          <a:p>
            <a:endParaRPr lang="en-US" dirty="0"/>
          </a:p>
        </p:txBody>
      </p:sp>
      <p:sp>
        <p:nvSpPr>
          <p:cNvPr id="164" name="AutoShape 33"/>
          <p:cNvSpPr>
            <a:spLocks noChangeAspect="1" noChangeArrowheads="1"/>
          </p:cNvSpPr>
          <p:nvPr/>
        </p:nvSpPr>
        <p:spPr bwMode="auto">
          <a:xfrm>
            <a:off x="8641692" y="3914997"/>
            <a:ext cx="457200" cy="457200"/>
          </a:xfrm>
          <a:prstGeom prst="irregularSeal1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65" name="Slide Number Placeholder 16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F9DF-DA3A-4F4B-A532-F027336B0D9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164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dirty="0">
                <a:solidFill>
                  <a:schemeClr val="bg1"/>
                </a:solidFill>
              </a:rPr>
              <a:t>Neutrino detector</a:t>
            </a:r>
          </a:p>
        </p:txBody>
      </p:sp>
      <p:sp>
        <p:nvSpPr>
          <p:cNvPr id="3" name="Rectangle 2"/>
          <p:cNvSpPr/>
          <p:nvPr/>
        </p:nvSpPr>
        <p:spPr>
          <a:xfrm>
            <a:off x="696000" y="2003514"/>
            <a:ext cx="5040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2034401" y="3191841"/>
            <a:ext cx="2160000" cy="19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6456000" y="2019168"/>
            <a:ext cx="5040000" cy="4104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Freeform 113"/>
          <p:cNvSpPr>
            <a:spLocks/>
          </p:cNvSpPr>
          <p:nvPr/>
        </p:nvSpPr>
        <p:spPr bwMode="auto">
          <a:xfrm flipH="1">
            <a:off x="7678288" y="3214145"/>
            <a:ext cx="3326843" cy="2217962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  <a:gd name="connsiteX0" fmla="*/ 0 w 22425"/>
              <a:gd name="connsiteY0" fmla="*/ 10200 h 10200"/>
              <a:gd name="connsiteX1" fmla="*/ 18294 w 22425"/>
              <a:gd name="connsiteY1" fmla="*/ 0 h 10200"/>
              <a:gd name="connsiteX2" fmla="*/ 22425 w 22425"/>
              <a:gd name="connsiteY2" fmla="*/ 10066 h 10200"/>
              <a:gd name="connsiteX0" fmla="*/ 0 w 22425"/>
              <a:gd name="connsiteY0" fmla="*/ 10200 h 10200"/>
              <a:gd name="connsiteX1" fmla="*/ 18294 w 22425"/>
              <a:gd name="connsiteY1" fmla="*/ 0 h 10200"/>
              <a:gd name="connsiteX2" fmla="*/ 22425 w 22425"/>
              <a:gd name="connsiteY2" fmla="*/ 10066 h 1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425" h="10200">
                <a:moveTo>
                  <a:pt x="0" y="10200"/>
                </a:moveTo>
                <a:cubicBezTo>
                  <a:pt x="16766" y="10067"/>
                  <a:pt x="16855" y="0"/>
                  <a:pt x="18294" y="0"/>
                </a:cubicBezTo>
                <a:cubicBezTo>
                  <a:pt x="19734" y="0"/>
                  <a:pt x="19546" y="10066"/>
                  <a:pt x="22425" y="10066"/>
                </a:cubicBezTo>
              </a:path>
            </a:pathLst>
          </a:custGeom>
          <a:solidFill>
            <a:schemeClr val="bg1">
              <a:lumMod val="75000"/>
            </a:schemeClr>
          </a:soli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H="1" flipV="1">
            <a:off x="7434400" y="2883168"/>
            <a:ext cx="0" cy="252000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050246" y="5545458"/>
            <a:ext cx="182877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/>
              <a:t>arrival time [ns]</a:t>
            </a:r>
          </a:p>
        </p:txBody>
      </p:sp>
      <p:sp>
        <p:nvSpPr>
          <p:cNvPr id="9" name="TextBox 8"/>
          <p:cNvSpPr txBox="1"/>
          <p:nvPr/>
        </p:nvSpPr>
        <p:spPr>
          <a:xfrm rot="16200000">
            <a:off x="6450701" y="3928599"/>
            <a:ext cx="108523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000" dirty="0"/>
              <a:t>intensity</a:t>
            </a:r>
          </a:p>
        </p:txBody>
      </p:sp>
      <p:sp>
        <p:nvSpPr>
          <p:cNvPr id="10" name="Text Box 118"/>
          <p:cNvSpPr txBox="1">
            <a:spLocks noChangeAspect="1" noChangeArrowheads="1"/>
          </p:cNvSpPr>
          <p:nvPr/>
        </p:nvSpPr>
        <p:spPr bwMode="auto">
          <a:xfrm>
            <a:off x="7679336" y="2328021"/>
            <a:ext cx="12575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chromatic</a:t>
            </a:r>
          </a:p>
          <a:p>
            <a:pPr algn="ctr"/>
            <a:r>
              <a:rPr lang="en-GB" sz="2000" dirty="0"/>
              <a:t>dispersion</a:t>
            </a:r>
          </a:p>
        </p:txBody>
      </p:sp>
      <p:sp>
        <p:nvSpPr>
          <p:cNvPr id="11" name="Text Box 117"/>
          <p:cNvSpPr txBox="1">
            <a:spLocks noChangeAspect="1" noChangeArrowheads="1"/>
          </p:cNvSpPr>
          <p:nvPr/>
        </p:nvSpPr>
        <p:spPr bwMode="auto">
          <a:xfrm>
            <a:off x="9792863" y="4222020"/>
            <a:ext cx="12125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light</a:t>
            </a:r>
          </a:p>
          <a:p>
            <a:pPr algn="ctr"/>
            <a:r>
              <a:rPr lang="en-GB" sz="2000" dirty="0"/>
              <a:t>scattering</a:t>
            </a:r>
          </a:p>
        </p:txBody>
      </p:sp>
      <p:sp>
        <p:nvSpPr>
          <p:cNvPr id="12" name="Freeform 113"/>
          <p:cNvSpPr>
            <a:spLocks/>
          </p:cNvSpPr>
          <p:nvPr/>
        </p:nvSpPr>
        <p:spPr bwMode="auto">
          <a:xfrm flipH="1">
            <a:off x="7700056" y="3206885"/>
            <a:ext cx="1483542" cy="2188824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66">
                <a:moveTo>
                  <a:pt x="0" y="10000"/>
                </a:moveTo>
                <a:cubicBezTo>
                  <a:pt x="3754" y="10000"/>
                  <a:pt x="4430" y="0"/>
                  <a:pt x="5869" y="0"/>
                </a:cubicBezTo>
                <a:cubicBezTo>
                  <a:pt x="7309" y="0"/>
                  <a:pt x="7121" y="10066"/>
                  <a:pt x="10000" y="10066"/>
                </a:cubicBezTo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  <a:gs pos="50000">
                <a:srgbClr val="00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3" name="Freeform 113"/>
          <p:cNvSpPr>
            <a:spLocks/>
          </p:cNvSpPr>
          <p:nvPr/>
        </p:nvSpPr>
        <p:spPr bwMode="auto">
          <a:xfrm flipH="1">
            <a:off x="7697801" y="3206953"/>
            <a:ext cx="1483542" cy="2188824"/>
          </a:xfrm>
          <a:custGeom>
            <a:avLst/>
            <a:gdLst>
              <a:gd name="T0" fmla="*/ 0 w 1335"/>
              <a:gd name="T1" fmla="*/ 2147483647 h 741"/>
              <a:gd name="T2" fmla="*/ 2147483647 w 1335"/>
              <a:gd name="T3" fmla="*/ 0 h 741"/>
              <a:gd name="T4" fmla="*/ 2147483647 w 1335"/>
              <a:gd name="T5" fmla="*/ 2147483647 h 741"/>
              <a:gd name="T6" fmla="*/ 0 60000 65536"/>
              <a:gd name="T7" fmla="*/ 0 60000 65536"/>
              <a:gd name="T8" fmla="*/ 0 60000 65536"/>
              <a:gd name="T9" fmla="*/ 0 w 1335"/>
              <a:gd name="T10" fmla="*/ 0 h 741"/>
              <a:gd name="T11" fmla="*/ 1335 w 1335"/>
              <a:gd name="T12" fmla="*/ 741 h 741"/>
              <a:gd name="connsiteX0" fmla="*/ 0 w 7127"/>
              <a:gd name="connsiteY0" fmla="*/ 10067 h 10067"/>
              <a:gd name="connsiteX1" fmla="*/ 4183 w 7127"/>
              <a:gd name="connsiteY1" fmla="*/ 0 h 10067"/>
              <a:gd name="connsiteX2" fmla="*/ 7127 w 7127"/>
              <a:gd name="connsiteY2" fmla="*/ 10000 h 10067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00"/>
              <a:gd name="connsiteX1" fmla="*/ 5869 w 10000"/>
              <a:gd name="connsiteY1" fmla="*/ 0 h 10000"/>
              <a:gd name="connsiteX2" fmla="*/ 10000 w 10000"/>
              <a:gd name="connsiteY2" fmla="*/ 9933 h 10000"/>
              <a:gd name="connsiteX0" fmla="*/ 0 w 10000"/>
              <a:gd name="connsiteY0" fmla="*/ 10000 h 10066"/>
              <a:gd name="connsiteX1" fmla="*/ 5869 w 10000"/>
              <a:gd name="connsiteY1" fmla="*/ 0 h 10066"/>
              <a:gd name="connsiteX2" fmla="*/ 10000 w 10000"/>
              <a:gd name="connsiteY2" fmla="*/ 10066 h 10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00" h="10066">
                <a:moveTo>
                  <a:pt x="0" y="10000"/>
                </a:moveTo>
                <a:cubicBezTo>
                  <a:pt x="3754" y="10000"/>
                  <a:pt x="4430" y="0"/>
                  <a:pt x="5869" y="0"/>
                </a:cubicBezTo>
                <a:cubicBezTo>
                  <a:pt x="7309" y="0"/>
                  <a:pt x="7121" y="10066"/>
                  <a:pt x="10000" y="10066"/>
                </a:cubicBezTo>
              </a:path>
            </a:pathLst>
          </a:custGeom>
          <a:gradFill flip="none" rotWithShape="1">
            <a:gsLst>
              <a:gs pos="0">
                <a:srgbClr val="FF0000"/>
              </a:gs>
              <a:gs pos="100000">
                <a:srgbClr val="0000FF"/>
              </a:gs>
              <a:gs pos="50000">
                <a:srgbClr val="00FF00"/>
              </a:gs>
              <a:gs pos="100000">
                <a:schemeClr val="accent1">
                  <a:lumMod val="30000"/>
                  <a:lumOff val="70000"/>
                </a:schemeClr>
              </a:gs>
            </a:gsLst>
            <a:lin ang="10800000" scaled="1"/>
            <a:tileRect/>
          </a:gradFill>
          <a:ln w="25400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>
          <a:xfrm rot="2700000" flipH="1">
            <a:off x="2576500" y="3902658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ight Triangle 14"/>
          <p:cNvSpPr>
            <a:spLocks noChangeAspect="1"/>
          </p:cNvSpPr>
          <p:nvPr/>
        </p:nvSpPr>
        <p:spPr>
          <a:xfrm rot="2700000">
            <a:off x="2957456" y="4279226"/>
            <a:ext cx="540000" cy="540000"/>
          </a:xfrm>
          <a:prstGeom prst="rtTriangle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FF00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Line 129"/>
          <p:cNvSpPr>
            <a:spLocks noChangeShapeType="1"/>
          </p:cNvSpPr>
          <p:nvPr/>
        </p:nvSpPr>
        <p:spPr bwMode="auto">
          <a:xfrm>
            <a:off x="2517554" y="5084364"/>
            <a:ext cx="1223963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2523312" y="3802068"/>
            <a:ext cx="54384" cy="1260000"/>
            <a:chOff x="827583" y="5265344"/>
            <a:chExt cx="54384" cy="1260000"/>
          </a:xfrm>
        </p:grpSpPr>
        <p:sp>
          <p:nvSpPr>
            <p:cNvPr id="18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9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3684854" y="3793242"/>
            <a:ext cx="54384" cy="1260000"/>
            <a:chOff x="827583" y="5265344"/>
            <a:chExt cx="54384" cy="1260000"/>
          </a:xfrm>
        </p:grpSpPr>
        <p:sp>
          <p:nvSpPr>
            <p:cNvPr id="31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3108790" y="3799126"/>
            <a:ext cx="54384" cy="1260000"/>
            <a:chOff x="827583" y="5265344"/>
            <a:chExt cx="54384" cy="1260000"/>
          </a:xfrm>
        </p:grpSpPr>
        <p:sp>
          <p:nvSpPr>
            <p:cNvPr id="44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2823392" y="3721234"/>
            <a:ext cx="54384" cy="1260000"/>
            <a:chOff x="827583" y="5265344"/>
            <a:chExt cx="54384" cy="1260000"/>
          </a:xfrm>
        </p:grpSpPr>
        <p:sp>
          <p:nvSpPr>
            <p:cNvPr id="57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90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3414446" y="3721234"/>
            <a:ext cx="54384" cy="1260000"/>
            <a:chOff x="827583" y="5265344"/>
            <a:chExt cx="54384" cy="1260000"/>
          </a:xfrm>
        </p:grpSpPr>
        <p:sp>
          <p:nvSpPr>
            <p:cNvPr id="70" name="Line 211"/>
            <p:cNvSpPr>
              <a:spLocks noChangeAspect="1" noChangeShapeType="1"/>
            </p:cNvSpPr>
            <p:nvPr/>
          </p:nvSpPr>
          <p:spPr bwMode="auto">
            <a:xfrm>
              <a:off x="847654" y="5297251"/>
              <a:ext cx="0" cy="1228093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Oval 178"/>
            <p:cNvSpPr>
              <a:spLocks noChangeAspect="1" noChangeArrowheads="1"/>
            </p:cNvSpPr>
            <p:nvPr/>
          </p:nvSpPr>
          <p:spPr bwMode="auto">
            <a:xfrm>
              <a:off x="827956" y="5430039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182"/>
            <p:cNvSpPr>
              <a:spLocks noChangeAspect="1" noChangeArrowheads="1"/>
            </p:cNvSpPr>
            <p:nvPr/>
          </p:nvSpPr>
          <p:spPr bwMode="auto">
            <a:xfrm>
              <a:off x="827956" y="554926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186"/>
            <p:cNvSpPr>
              <a:spLocks noChangeAspect="1" noChangeArrowheads="1"/>
            </p:cNvSpPr>
            <p:nvPr/>
          </p:nvSpPr>
          <p:spPr bwMode="auto">
            <a:xfrm>
              <a:off x="827956" y="5669011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73"/>
            <p:cNvSpPr>
              <a:spLocks noChangeAspect="1" noChangeArrowheads="1"/>
            </p:cNvSpPr>
            <p:nvPr/>
          </p:nvSpPr>
          <p:spPr bwMode="auto">
            <a:xfrm>
              <a:off x="827956" y="5788235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94"/>
            <p:cNvSpPr>
              <a:spLocks noChangeAspect="1" noChangeArrowheads="1"/>
            </p:cNvSpPr>
            <p:nvPr/>
          </p:nvSpPr>
          <p:spPr bwMode="auto">
            <a:xfrm>
              <a:off x="827956" y="5906933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198"/>
            <p:cNvSpPr>
              <a:spLocks noChangeAspect="1" noChangeArrowheads="1"/>
            </p:cNvSpPr>
            <p:nvPr/>
          </p:nvSpPr>
          <p:spPr bwMode="auto">
            <a:xfrm>
              <a:off x="827956" y="6026157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202"/>
            <p:cNvSpPr>
              <a:spLocks noChangeAspect="1" noChangeArrowheads="1"/>
            </p:cNvSpPr>
            <p:nvPr/>
          </p:nvSpPr>
          <p:spPr bwMode="auto">
            <a:xfrm>
              <a:off x="827956" y="6145380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206"/>
            <p:cNvSpPr>
              <a:spLocks noChangeAspect="1" noChangeArrowheads="1"/>
            </p:cNvSpPr>
            <p:nvPr/>
          </p:nvSpPr>
          <p:spPr bwMode="auto">
            <a:xfrm>
              <a:off x="827956" y="6264604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210"/>
            <p:cNvSpPr>
              <a:spLocks noChangeAspect="1" noChangeArrowheads="1"/>
            </p:cNvSpPr>
            <p:nvPr/>
          </p:nvSpPr>
          <p:spPr bwMode="auto">
            <a:xfrm>
              <a:off x="827956" y="6383302"/>
              <a:ext cx="54011" cy="54000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212"/>
            <p:cNvSpPr>
              <a:spLocks noChangeAspect="1" noChangeArrowheads="1"/>
            </p:cNvSpPr>
            <p:nvPr/>
          </p:nvSpPr>
          <p:spPr bwMode="auto">
            <a:xfrm>
              <a:off x="827583" y="5315085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212"/>
            <p:cNvSpPr>
              <a:spLocks noChangeAspect="1" noChangeArrowheads="1"/>
            </p:cNvSpPr>
            <p:nvPr/>
          </p:nvSpPr>
          <p:spPr bwMode="auto">
            <a:xfrm>
              <a:off x="827583" y="5265344"/>
              <a:ext cx="54000" cy="54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82" name="Straight Connector 81"/>
          <p:cNvCxnSpPr/>
          <p:nvPr/>
        </p:nvCxnSpPr>
        <p:spPr>
          <a:xfrm flipV="1">
            <a:off x="2688174" y="4158428"/>
            <a:ext cx="540000" cy="540000"/>
          </a:xfrm>
          <a:prstGeom prst="line">
            <a:avLst/>
          </a:prstGeom>
          <a:ln w="25400">
            <a:solidFill>
              <a:srgbClr val="FF0000"/>
            </a:solidFill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740"/>
          <p:cNvGrpSpPr>
            <a:grpSpLocks noChangeAspect="1"/>
          </p:cNvGrpSpPr>
          <p:nvPr/>
        </p:nvGrpSpPr>
        <p:grpSpPr bwMode="auto">
          <a:xfrm>
            <a:off x="4265088" y="2278652"/>
            <a:ext cx="175046" cy="180000"/>
            <a:chOff x="2295" y="2016"/>
            <a:chExt cx="1161" cy="1200"/>
          </a:xfrm>
        </p:grpSpPr>
        <p:sp>
          <p:nvSpPr>
            <p:cNvPr id="84" name="Oval 741"/>
            <p:cNvSpPr>
              <a:spLocks noChangeAspect="1" noChangeArrowheads="1"/>
            </p:cNvSpPr>
            <p:nvPr/>
          </p:nvSpPr>
          <p:spPr bwMode="auto">
            <a:xfrm>
              <a:off x="2295" y="237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5" name="Oval 742"/>
            <p:cNvSpPr>
              <a:spLocks noChangeAspect="1" noChangeArrowheads="1"/>
            </p:cNvSpPr>
            <p:nvPr/>
          </p:nvSpPr>
          <p:spPr bwMode="auto">
            <a:xfrm>
              <a:off x="2544" y="264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6" name="Oval 743"/>
            <p:cNvSpPr>
              <a:spLocks noChangeAspect="1" noChangeArrowheads="1"/>
            </p:cNvSpPr>
            <p:nvPr/>
          </p:nvSpPr>
          <p:spPr bwMode="auto">
            <a:xfrm>
              <a:off x="2688" y="2016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" name="Oval 744"/>
            <p:cNvSpPr>
              <a:spLocks noChangeAspect="1" noChangeArrowheads="1"/>
            </p:cNvSpPr>
            <p:nvPr/>
          </p:nvSpPr>
          <p:spPr bwMode="auto">
            <a:xfrm>
              <a:off x="2400" y="2064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" name="Oval 745"/>
            <p:cNvSpPr>
              <a:spLocks noChangeAspect="1" noChangeArrowheads="1"/>
            </p:cNvSpPr>
            <p:nvPr/>
          </p:nvSpPr>
          <p:spPr bwMode="auto">
            <a:xfrm>
              <a:off x="2880" y="2496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9" name="Oval 746"/>
            <p:cNvSpPr>
              <a:spLocks noChangeAspect="1" noChangeArrowheads="1"/>
            </p:cNvSpPr>
            <p:nvPr/>
          </p:nvSpPr>
          <p:spPr bwMode="auto">
            <a:xfrm>
              <a:off x="2880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0" name="Oval 747"/>
            <p:cNvSpPr>
              <a:spLocks noChangeAspect="1" noChangeArrowheads="1"/>
            </p:cNvSpPr>
            <p:nvPr/>
          </p:nvSpPr>
          <p:spPr bwMode="auto">
            <a:xfrm>
              <a:off x="2304" y="2160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1" name="Oval 748"/>
            <p:cNvSpPr>
              <a:spLocks noChangeAspect="1" noChangeArrowheads="1"/>
            </p:cNvSpPr>
            <p:nvPr/>
          </p:nvSpPr>
          <p:spPr bwMode="auto">
            <a:xfrm>
              <a:off x="2409" y="2553"/>
              <a:ext cx="576" cy="576"/>
            </a:xfrm>
            <a:prstGeom prst="ellipse">
              <a:avLst/>
            </a:prstGeom>
            <a:gradFill rotWithShape="1">
              <a:gsLst>
                <a:gs pos="0">
                  <a:srgbClr val="FF0000"/>
                </a:gs>
                <a:gs pos="100000">
                  <a:srgbClr val="FF0000">
                    <a:gamma/>
                    <a:shade val="46275"/>
                    <a:invGamma/>
                  </a:srgb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2" name="Oval 749"/>
            <p:cNvSpPr>
              <a:spLocks noChangeAspect="1" noChangeArrowheads="1"/>
            </p:cNvSpPr>
            <p:nvPr/>
          </p:nvSpPr>
          <p:spPr bwMode="auto">
            <a:xfrm>
              <a:off x="2592" y="2352"/>
              <a:ext cx="576" cy="576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shade val="46275"/>
                    <a:invGamma/>
                  </a:schemeClr>
                </a:gs>
              </a:gsLst>
              <a:path path="shape">
                <a:fillToRect l="50000" t="50000" r="50000" b="50000"/>
              </a:path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93" name="Line 731"/>
          <p:cNvSpPr>
            <a:spLocks noChangeAspect="1" noChangeShapeType="1"/>
          </p:cNvSpPr>
          <p:nvPr/>
        </p:nvSpPr>
        <p:spPr bwMode="auto">
          <a:xfrm flipH="1">
            <a:off x="4409102" y="1581039"/>
            <a:ext cx="216000" cy="61115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94" name="Line 763"/>
          <p:cNvSpPr>
            <a:spLocks noChangeAspect="1" noChangeShapeType="1"/>
          </p:cNvSpPr>
          <p:nvPr/>
        </p:nvSpPr>
        <p:spPr bwMode="auto">
          <a:xfrm flipH="1">
            <a:off x="4268607" y="2568965"/>
            <a:ext cx="53975" cy="257175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triangle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95" name="Straight Connector 94"/>
          <p:cNvCxnSpPr/>
          <p:nvPr/>
        </p:nvCxnSpPr>
        <p:spPr>
          <a:xfrm flipV="1">
            <a:off x="4103504" y="2580146"/>
            <a:ext cx="132782" cy="321778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/>
          <p:cNvCxnSpPr/>
          <p:nvPr/>
        </p:nvCxnSpPr>
        <p:spPr>
          <a:xfrm flipH="1">
            <a:off x="3999743" y="2887636"/>
            <a:ext cx="107226" cy="1018173"/>
          </a:xfrm>
          <a:prstGeom prst="line">
            <a:avLst/>
          </a:prstGeom>
          <a:ln w="25400">
            <a:solidFill>
              <a:srgbClr val="FF0000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 flipH="1">
            <a:off x="2857751" y="2887636"/>
            <a:ext cx="1245548" cy="3163172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3999667" y="3905809"/>
            <a:ext cx="76" cy="2144999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>
            <a:off x="4398326" y="2583253"/>
            <a:ext cx="53984" cy="649637"/>
          </a:xfrm>
          <a:prstGeom prst="line">
            <a:avLst/>
          </a:prstGeom>
          <a:ln w="25400">
            <a:solidFill>
              <a:srgbClr val="00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4371106" y="3232890"/>
            <a:ext cx="74034" cy="200164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>
            <a:off x="4452310" y="3200468"/>
            <a:ext cx="126813" cy="259293"/>
          </a:xfrm>
          <a:prstGeom prst="line">
            <a:avLst/>
          </a:prstGeom>
          <a:ln w="25400">
            <a:solidFill>
              <a:srgbClr val="00FF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>
            <a:cxnSpLocks noChangeAspect="1"/>
          </p:cNvCxnSpPr>
          <p:nvPr/>
        </p:nvCxnSpPr>
        <p:spPr>
          <a:xfrm flipV="1">
            <a:off x="528360" y="4695998"/>
            <a:ext cx="2160000" cy="2160000"/>
          </a:xfrm>
          <a:prstGeom prst="line">
            <a:avLst/>
          </a:prstGeom>
          <a:ln w="254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>
            <a:off x="1822399" y="3220869"/>
            <a:ext cx="0" cy="576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889219" y="3344766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2</a:t>
            </a:r>
            <a:r>
              <a:rPr lang="en-GB" dirty="0">
                <a:sym typeface="Symbol" panose="05050102010706020507" pitchFamily="18" charset="2"/>
              </a:rPr>
              <a:t></a:t>
            </a:r>
            <a:r>
              <a:rPr lang="en-GB" dirty="0"/>
              <a:t>3 km</a:t>
            </a:r>
          </a:p>
        </p:txBody>
      </p:sp>
      <p:cxnSp>
        <p:nvCxnSpPr>
          <p:cNvPr id="106" name="Straight Connector 105"/>
          <p:cNvCxnSpPr/>
          <p:nvPr/>
        </p:nvCxnSpPr>
        <p:spPr>
          <a:xfrm>
            <a:off x="1834056" y="3882486"/>
            <a:ext cx="0" cy="118800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TextBox 106"/>
          <p:cNvSpPr txBox="1"/>
          <p:nvPr/>
        </p:nvSpPr>
        <p:spPr>
          <a:xfrm>
            <a:off x="1144532" y="4255780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1 km</a:t>
            </a:r>
          </a:p>
        </p:txBody>
      </p:sp>
      <p:cxnSp>
        <p:nvCxnSpPr>
          <p:cNvPr id="108" name="Straight Connector 107"/>
          <p:cNvCxnSpPr/>
          <p:nvPr/>
        </p:nvCxnSpPr>
        <p:spPr>
          <a:xfrm>
            <a:off x="2517554" y="2972697"/>
            <a:ext cx="252000" cy="0"/>
          </a:xfrm>
          <a:prstGeom prst="line">
            <a:avLst/>
          </a:prstGeom>
          <a:ln>
            <a:solidFill>
              <a:schemeClr val="tx1"/>
            </a:solidFill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>
            <a:off x="3440112" y="2979954"/>
            <a:ext cx="252000" cy="0"/>
          </a:xfrm>
          <a:prstGeom prst="line">
            <a:avLst/>
          </a:prstGeom>
          <a:ln>
            <a:solidFill>
              <a:schemeClr val="tx1"/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2802249" y="2784424"/>
            <a:ext cx="643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dirty="0"/>
              <a:t>1 km</a:t>
            </a:r>
          </a:p>
        </p:txBody>
      </p:sp>
      <p:sp>
        <p:nvSpPr>
          <p:cNvPr id="111" name="Line 731"/>
          <p:cNvSpPr>
            <a:spLocks noChangeAspect="1" noChangeShapeType="1"/>
          </p:cNvSpPr>
          <p:nvPr/>
        </p:nvSpPr>
        <p:spPr bwMode="auto">
          <a:xfrm flipH="1">
            <a:off x="4956801" y="-11346"/>
            <a:ext cx="229019" cy="6480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 type="none" w="med" len="med"/>
          </a:ln>
          <a:effectLst/>
        </p:spPr>
        <p:txBody>
          <a:bodyPr/>
          <a:lstStyle/>
          <a:p>
            <a:endParaRPr lang="en-GB"/>
          </a:p>
        </p:txBody>
      </p:sp>
      <p:cxnSp>
        <p:nvCxnSpPr>
          <p:cNvPr id="112" name="Straight Connector 111"/>
          <p:cNvCxnSpPr/>
          <p:nvPr/>
        </p:nvCxnSpPr>
        <p:spPr>
          <a:xfrm>
            <a:off x="7434400" y="5403168"/>
            <a:ext cx="3420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Text Box 118"/>
          <p:cNvSpPr txBox="1">
            <a:spLocks noChangeAspect="1" noChangeArrowheads="1"/>
          </p:cNvSpPr>
          <p:nvPr/>
        </p:nvSpPr>
        <p:spPr bwMode="auto">
          <a:xfrm>
            <a:off x="8762968" y="3653216"/>
            <a:ext cx="183095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GB" sz="2000" dirty="0"/>
              <a:t>light absorption</a:t>
            </a:r>
          </a:p>
        </p:txBody>
      </p:sp>
      <p:cxnSp>
        <p:nvCxnSpPr>
          <p:cNvPr id="114" name="Straight Connector 113"/>
          <p:cNvCxnSpPr/>
          <p:nvPr/>
        </p:nvCxnSpPr>
        <p:spPr>
          <a:xfrm flipH="1">
            <a:off x="9456825" y="4894662"/>
            <a:ext cx="360000" cy="360000"/>
          </a:xfrm>
          <a:prstGeom prst="line">
            <a:avLst/>
          </a:prstGeom>
          <a:ln>
            <a:solidFill>
              <a:schemeClr val="tx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 flipV="1">
            <a:off x="9159166" y="3260439"/>
            <a:ext cx="0" cy="360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9161831" y="4090758"/>
            <a:ext cx="0" cy="1296000"/>
          </a:xfrm>
          <a:prstGeom prst="line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8096345" y="3079020"/>
            <a:ext cx="432000" cy="0"/>
          </a:xfrm>
          <a:prstGeom prst="line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8" name="Slide Number Placeholder 1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3EF9DF-DA3A-4F4B-A532-F027336B0D96}" type="slidenum">
              <a:rPr lang="en-GB" smtClean="0"/>
              <a:t>9</a:t>
            </a:fld>
            <a:endParaRPr lang="en-GB"/>
          </a:p>
        </p:txBody>
      </p:sp>
      <p:sp>
        <p:nvSpPr>
          <p:cNvPr id="102" name="Text Box 109"/>
          <p:cNvSpPr txBox="1">
            <a:spLocks noChangeArrowheads="1"/>
          </p:cNvSpPr>
          <p:nvPr/>
        </p:nvSpPr>
        <p:spPr bwMode="auto">
          <a:xfrm>
            <a:off x="1721083" y="5167535"/>
            <a:ext cx="2876878" cy="40011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 eaLnBrk="0" hangingPunct="0"/>
            <a:r>
              <a:rPr lang="en-US" sz="2000" dirty="0">
                <a:cs typeface="Arial" pitchFamily="34" charset="0"/>
              </a:rPr>
              <a:t>3D array of photo-sensors</a:t>
            </a:r>
          </a:p>
        </p:txBody>
      </p:sp>
    </p:spTree>
    <p:extLst>
      <p:ext uri="{BB962C8B-B14F-4D97-AF65-F5344CB8AC3E}">
        <p14:creationId xmlns:p14="http://schemas.microsoft.com/office/powerpoint/2010/main" val="13628516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926</TotalTime>
  <Words>1099</Words>
  <Application>Microsoft Office PowerPoint</Application>
  <PresentationFormat>Widescreen</PresentationFormat>
  <Paragraphs>356</Paragraphs>
  <Slides>26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26</vt:i4>
      </vt:variant>
    </vt:vector>
  </HeadingPairs>
  <TitlesOfParts>
    <vt:vector size="35" baseType="lpstr">
      <vt:lpstr>ＭＳ Ｐゴシック</vt:lpstr>
      <vt:lpstr>Arial</vt:lpstr>
      <vt:lpstr>Calibri</vt:lpstr>
      <vt:lpstr>Calibri Light</vt:lpstr>
      <vt:lpstr>Cambria Math</vt:lpstr>
      <vt:lpstr>Symbol</vt:lpstr>
      <vt:lpstr>Times New Roman</vt:lpstr>
      <vt:lpstr>Office Theme</vt:lpstr>
      <vt:lpstr>1_Office Theme</vt:lpstr>
      <vt:lpstr>Astro-particle neutrino experiments  KM3NeT, IceCube, GVD (Baikal) </vt:lpstr>
      <vt:lpstr>Disclaimer:</vt:lpstr>
      <vt:lpstr>PowerPoint Presentation</vt:lpstr>
      <vt:lpstr>The case for TeVPeV neutrino astronomy</vt:lpstr>
      <vt:lpstr>The case for TeVPeV neutrino astronomy</vt:lpstr>
      <vt:lpstr>Neutrino propagation</vt:lpstr>
      <vt:lpstr>Neutrino telescope</vt:lpstr>
      <vt:lpstr>Neutrino detection</vt:lpstr>
      <vt:lpstr>Neutrino detector</vt:lpstr>
      <vt:lpstr>PowerPoint Presentation</vt:lpstr>
      <vt:lpstr>PowerPoint Presentation</vt:lpstr>
      <vt:lpstr>PowerPoint Presentation</vt:lpstr>
      <vt:lpstr>Neutrino telescopes</vt:lpstr>
      <vt:lpstr>Photo-sensors: 10” → 3” PMTs</vt:lpstr>
      <vt:lpstr>Front-end electronics</vt:lpstr>
      <vt:lpstr>Housing</vt:lpstr>
      <vt:lpstr>Cabling</vt:lpstr>
      <vt:lpstr>Civil engineering (1/3)</vt:lpstr>
      <vt:lpstr>Civil engineering (2/3)</vt:lpstr>
      <vt:lpstr>Civil engineering (3/3)</vt:lpstr>
      <vt:lpstr>Clock – DAQ – Computing</vt:lpstr>
      <vt:lpstr>Present</vt:lpstr>
      <vt:lpstr>Future (1/2)</vt:lpstr>
      <vt:lpstr>Future (2/2)</vt:lpstr>
      <vt:lpstr>Summary &amp; Outlook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Astro-particle neutrino experiments  (KM3NeT, IceCube, BAIKAL) </dc:title>
  <dc:creator>Maarten de Jong</dc:creator>
  <cp:lastModifiedBy>Maarten de Jong</cp:lastModifiedBy>
  <cp:revision>296</cp:revision>
  <dcterms:created xsi:type="dcterms:W3CDTF">2021-02-15T07:09:25Z</dcterms:created>
  <dcterms:modified xsi:type="dcterms:W3CDTF">2021-02-22T11:09:54Z</dcterms:modified>
</cp:coreProperties>
</file>