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
  </p:notesMasterIdLst>
  <p:sldIdLst>
    <p:sldId id="256" r:id="rId2"/>
    <p:sldId id="261" r:id="rId3"/>
    <p:sldId id="263" r:id="rId4"/>
    <p:sldId id="262" r:id="rId5"/>
    <p:sldId id="257" r:id="rId6"/>
    <p:sldId id="258" r:id="rId7"/>
    <p:sldId id="260"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00" autoAdjust="0"/>
    <p:restoredTop sz="94660"/>
  </p:normalViewPr>
  <p:slideViewPr>
    <p:cSldViewPr snapToGrid="0">
      <p:cViewPr varScale="1">
        <p:scale>
          <a:sx n="118" d="100"/>
          <a:sy n="118" d="100"/>
        </p:scale>
        <p:origin x="120" y="14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420F5D-94D4-4C6C-8D26-1E514CF6BD6E}" type="datetimeFigureOut">
              <a:rPr lang="en-US" smtClean="0"/>
              <a:t>1/14/2021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EDDF30-57B5-4903-A759-4F4BEDDAD2F1}" type="slidenum">
              <a:rPr lang="en-US" smtClean="0"/>
              <a:t>‹#›</a:t>
            </a:fld>
            <a:endParaRPr lang="en-US"/>
          </a:p>
        </p:txBody>
      </p:sp>
    </p:spTree>
    <p:extLst>
      <p:ext uri="{BB962C8B-B14F-4D97-AF65-F5344CB8AC3E}">
        <p14:creationId xmlns:p14="http://schemas.microsoft.com/office/powerpoint/2010/main" val="2837909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A06E8-F68B-4BD6-8041-FE8DDE052F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CF0484-4CD4-4251-9719-22C7FBB5DD5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6E0B18E-9387-416E-8CC2-C2C32E6CB08E}"/>
              </a:ext>
            </a:extLst>
          </p:cNvPr>
          <p:cNvSpPr>
            <a:spLocks noGrp="1"/>
          </p:cNvSpPr>
          <p:nvPr>
            <p:ph type="dt" sz="half" idx="10"/>
          </p:nvPr>
        </p:nvSpPr>
        <p:spPr/>
        <p:txBody>
          <a:bodyPr/>
          <a:lstStyle/>
          <a:p>
            <a:fld id="{84A99FA8-CA4C-4293-9085-30F3E9044B54}" type="datetime1">
              <a:rPr lang="en-US" smtClean="0"/>
              <a:t>1/14/2021</a:t>
            </a:fld>
            <a:endParaRPr lang="en-US"/>
          </a:p>
        </p:txBody>
      </p:sp>
      <p:sp>
        <p:nvSpPr>
          <p:cNvPr id="5" name="Footer Placeholder 4">
            <a:extLst>
              <a:ext uri="{FF2B5EF4-FFF2-40B4-BE49-F238E27FC236}">
                <a16:creationId xmlns:a16="http://schemas.microsoft.com/office/drawing/2014/main" id="{A0A8CF45-CCA0-43A0-91C9-E913E8B983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D2B5E0-1733-42B5-A9F7-BBC447706DDF}"/>
              </a:ext>
            </a:extLst>
          </p:cNvPr>
          <p:cNvSpPr>
            <a:spLocks noGrp="1"/>
          </p:cNvSpPr>
          <p:nvPr>
            <p:ph type="sldNum" sz="quarter" idx="12"/>
          </p:nvPr>
        </p:nvSpPr>
        <p:spPr/>
        <p:txBody>
          <a:bodyPr/>
          <a:lstStyle/>
          <a:p>
            <a:fld id="{7D7A0D74-5A86-4706-83CB-BC966A82936E}" type="slidenum">
              <a:rPr lang="en-US" smtClean="0"/>
              <a:t>‹#›</a:t>
            </a:fld>
            <a:endParaRPr lang="en-US"/>
          </a:p>
        </p:txBody>
      </p:sp>
    </p:spTree>
    <p:extLst>
      <p:ext uri="{BB962C8B-B14F-4D97-AF65-F5344CB8AC3E}">
        <p14:creationId xmlns:p14="http://schemas.microsoft.com/office/powerpoint/2010/main" val="11167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D6BCD-A309-4468-8EC7-F3DFC125F9A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6D724F-3A3C-40C2-98D2-841AD450A9A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5D9F1E-11F0-4CC4-82A6-FAC135B5D9D9}"/>
              </a:ext>
            </a:extLst>
          </p:cNvPr>
          <p:cNvSpPr>
            <a:spLocks noGrp="1"/>
          </p:cNvSpPr>
          <p:nvPr>
            <p:ph type="dt" sz="half" idx="10"/>
          </p:nvPr>
        </p:nvSpPr>
        <p:spPr/>
        <p:txBody>
          <a:bodyPr/>
          <a:lstStyle/>
          <a:p>
            <a:fld id="{D893043A-EF40-42C9-BF10-439BF2336A01}" type="datetime1">
              <a:rPr lang="en-US" smtClean="0"/>
              <a:t>1/14/2021</a:t>
            </a:fld>
            <a:endParaRPr lang="en-US"/>
          </a:p>
        </p:txBody>
      </p:sp>
      <p:sp>
        <p:nvSpPr>
          <p:cNvPr id="5" name="Footer Placeholder 4">
            <a:extLst>
              <a:ext uri="{FF2B5EF4-FFF2-40B4-BE49-F238E27FC236}">
                <a16:creationId xmlns:a16="http://schemas.microsoft.com/office/drawing/2014/main" id="{BA05E810-4EA0-4638-980F-68CC9C7793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F6C5B7-2C27-4E9E-9253-C11881F8C350}"/>
              </a:ext>
            </a:extLst>
          </p:cNvPr>
          <p:cNvSpPr>
            <a:spLocks noGrp="1"/>
          </p:cNvSpPr>
          <p:nvPr>
            <p:ph type="sldNum" sz="quarter" idx="12"/>
          </p:nvPr>
        </p:nvSpPr>
        <p:spPr/>
        <p:txBody>
          <a:bodyPr/>
          <a:lstStyle/>
          <a:p>
            <a:fld id="{7D7A0D74-5A86-4706-83CB-BC966A82936E}" type="slidenum">
              <a:rPr lang="en-US" smtClean="0"/>
              <a:t>‹#›</a:t>
            </a:fld>
            <a:endParaRPr lang="en-US"/>
          </a:p>
        </p:txBody>
      </p:sp>
    </p:spTree>
    <p:extLst>
      <p:ext uri="{BB962C8B-B14F-4D97-AF65-F5344CB8AC3E}">
        <p14:creationId xmlns:p14="http://schemas.microsoft.com/office/powerpoint/2010/main" val="4250581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0EF37D7-33B9-4E55-8EE0-2BF74069D1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DBA955A-1919-4A6B-B6A3-66F9DE0FDDC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141F03-5537-4670-933F-F6FA4D1CFD66}"/>
              </a:ext>
            </a:extLst>
          </p:cNvPr>
          <p:cNvSpPr>
            <a:spLocks noGrp="1"/>
          </p:cNvSpPr>
          <p:nvPr>
            <p:ph type="dt" sz="half" idx="10"/>
          </p:nvPr>
        </p:nvSpPr>
        <p:spPr/>
        <p:txBody>
          <a:bodyPr/>
          <a:lstStyle/>
          <a:p>
            <a:fld id="{DE9F5B40-EB2F-4C8D-B7EA-3D93EE7EE1A7}" type="datetime1">
              <a:rPr lang="en-US" smtClean="0"/>
              <a:t>1/14/2021</a:t>
            </a:fld>
            <a:endParaRPr lang="en-US"/>
          </a:p>
        </p:txBody>
      </p:sp>
      <p:sp>
        <p:nvSpPr>
          <p:cNvPr id="5" name="Footer Placeholder 4">
            <a:extLst>
              <a:ext uri="{FF2B5EF4-FFF2-40B4-BE49-F238E27FC236}">
                <a16:creationId xmlns:a16="http://schemas.microsoft.com/office/drawing/2014/main" id="{0CC4B66E-5BF3-4C2D-9D56-4E4AACE288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C3BCF8-ABED-45EB-A9CD-32B111687A29}"/>
              </a:ext>
            </a:extLst>
          </p:cNvPr>
          <p:cNvSpPr>
            <a:spLocks noGrp="1"/>
          </p:cNvSpPr>
          <p:nvPr>
            <p:ph type="sldNum" sz="quarter" idx="12"/>
          </p:nvPr>
        </p:nvSpPr>
        <p:spPr/>
        <p:txBody>
          <a:bodyPr/>
          <a:lstStyle/>
          <a:p>
            <a:fld id="{7D7A0D74-5A86-4706-83CB-BC966A82936E}" type="slidenum">
              <a:rPr lang="en-US" smtClean="0"/>
              <a:t>‹#›</a:t>
            </a:fld>
            <a:endParaRPr lang="en-US"/>
          </a:p>
        </p:txBody>
      </p:sp>
    </p:spTree>
    <p:extLst>
      <p:ext uri="{BB962C8B-B14F-4D97-AF65-F5344CB8AC3E}">
        <p14:creationId xmlns:p14="http://schemas.microsoft.com/office/powerpoint/2010/main" val="2580830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3A5F2-FF38-40F5-9132-CCC12CE9CC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45F2BB-2213-49CF-84E9-87105BD7396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87B6F7-4CD1-4640-98C5-F6BC3542666C}"/>
              </a:ext>
            </a:extLst>
          </p:cNvPr>
          <p:cNvSpPr>
            <a:spLocks noGrp="1"/>
          </p:cNvSpPr>
          <p:nvPr>
            <p:ph type="dt" sz="half" idx="10"/>
          </p:nvPr>
        </p:nvSpPr>
        <p:spPr/>
        <p:txBody>
          <a:bodyPr/>
          <a:lstStyle/>
          <a:p>
            <a:fld id="{FBA7B3A0-D1C6-4AEF-B61B-629A437ED2DB}" type="datetime1">
              <a:rPr lang="en-US" smtClean="0"/>
              <a:t>1/14/2021</a:t>
            </a:fld>
            <a:endParaRPr lang="en-US"/>
          </a:p>
        </p:txBody>
      </p:sp>
      <p:sp>
        <p:nvSpPr>
          <p:cNvPr id="5" name="Footer Placeholder 4">
            <a:extLst>
              <a:ext uri="{FF2B5EF4-FFF2-40B4-BE49-F238E27FC236}">
                <a16:creationId xmlns:a16="http://schemas.microsoft.com/office/drawing/2014/main" id="{7E3A1E58-3F39-4BD5-BB25-37934036B5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BEBF2D-7FA7-4751-8A1F-83F8E9FE60BC}"/>
              </a:ext>
            </a:extLst>
          </p:cNvPr>
          <p:cNvSpPr>
            <a:spLocks noGrp="1"/>
          </p:cNvSpPr>
          <p:nvPr>
            <p:ph type="sldNum" sz="quarter" idx="12"/>
          </p:nvPr>
        </p:nvSpPr>
        <p:spPr/>
        <p:txBody>
          <a:bodyPr/>
          <a:lstStyle/>
          <a:p>
            <a:fld id="{7D7A0D74-5A86-4706-83CB-BC966A82936E}" type="slidenum">
              <a:rPr lang="en-US" smtClean="0"/>
              <a:t>‹#›</a:t>
            </a:fld>
            <a:endParaRPr lang="en-US"/>
          </a:p>
        </p:txBody>
      </p:sp>
    </p:spTree>
    <p:extLst>
      <p:ext uri="{BB962C8B-B14F-4D97-AF65-F5344CB8AC3E}">
        <p14:creationId xmlns:p14="http://schemas.microsoft.com/office/powerpoint/2010/main" val="1989455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F4431-1A9C-4552-A2F7-B6FF001F683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EA7F75A-9F13-42D3-942E-A0B0CF10D9D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60642A5-7653-4DD7-AD08-47A8F477D5CB}"/>
              </a:ext>
            </a:extLst>
          </p:cNvPr>
          <p:cNvSpPr>
            <a:spLocks noGrp="1"/>
          </p:cNvSpPr>
          <p:nvPr>
            <p:ph type="dt" sz="half" idx="10"/>
          </p:nvPr>
        </p:nvSpPr>
        <p:spPr/>
        <p:txBody>
          <a:bodyPr/>
          <a:lstStyle/>
          <a:p>
            <a:fld id="{C517DC17-D031-4182-AF4B-AA4656524601}" type="datetime1">
              <a:rPr lang="en-US" smtClean="0"/>
              <a:t>1/14/2021</a:t>
            </a:fld>
            <a:endParaRPr lang="en-US"/>
          </a:p>
        </p:txBody>
      </p:sp>
      <p:sp>
        <p:nvSpPr>
          <p:cNvPr id="5" name="Footer Placeholder 4">
            <a:extLst>
              <a:ext uri="{FF2B5EF4-FFF2-40B4-BE49-F238E27FC236}">
                <a16:creationId xmlns:a16="http://schemas.microsoft.com/office/drawing/2014/main" id="{143F0D55-5757-4D14-BA15-05C70FBE34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E82402-F5F8-4E7E-88D3-7CC11D8076BC}"/>
              </a:ext>
            </a:extLst>
          </p:cNvPr>
          <p:cNvSpPr>
            <a:spLocks noGrp="1"/>
          </p:cNvSpPr>
          <p:nvPr>
            <p:ph type="sldNum" sz="quarter" idx="12"/>
          </p:nvPr>
        </p:nvSpPr>
        <p:spPr/>
        <p:txBody>
          <a:bodyPr/>
          <a:lstStyle/>
          <a:p>
            <a:fld id="{7D7A0D74-5A86-4706-83CB-BC966A82936E}" type="slidenum">
              <a:rPr lang="en-US" smtClean="0"/>
              <a:t>‹#›</a:t>
            </a:fld>
            <a:endParaRPr lang="en-US"/>
          </a:p>
        </p:txBody>
      </p:sp>
    </p:spTree>
    <p:extLst>
      <p:ext uri="{BB962C8B-B14F-4D97-AF65-F5344CB8AC3E}">
        <p14:creationId xmlns:p14="http://schemas.microsoft.com/office/powerpoint/2010/main" val="11553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3FE583-AC57-4C99-9648-E6F1B9084B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30988EB-D9D6-47DF-9219-DB6C24C1A83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2CCC3C0-FEA9-451D-B3C6-484048812CD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EEC65E9-5562-4C67-9E18-E8C6A4B71A1A}"/>
              </a:ext>
            </a:extLst>
          </p:cNvPr>
          <p:cNvSpPr>
            <a:spLocks noGrp="1"/>
          </p:cNvSpPr>
          <p:nvPr>
            <p:ph type="dt" sz="half" idx="10"/>
          </p:nvPr>
        </p:nvSpPr>
        <p:spPr/>
        <p:txBody>
          <a:bodyPr/>
          <a:lstStyle/>
          <a:p>
            <a:fld id="{C617C04E-647E-4D5F-A38F-E3218662E8E6}" type="datetime1">
              <a:rPr lang="en-US" smtClean="0"/>
              <a:t>1/14/2021</a:t>
            </a:fld>
            <a:endParaRPr lang="en-US"/>
          </a:p>
        </p:txBody>
      </p:sp>
      <p:sp>
        <p:nvSpPr>
          <p:cNvPr id="6" name="Footer Placeholder 5">
            <a:extLst>
              <a:ext uri="{FF2B5EF4-FFF2-40B4-BE49-F238E27FC236}">
                <a16:creationId xmlns:a16="http://schemas.microsoft.com/office/drawing/2014/main" id="{0B0A3AE4-B07E-414B-93BC-491D419B0E5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B5F7A0-75E4-49BF-BFDE-33B6F9A43F08}"/>
              </a:ext>
            </a:extLst>
          </p:cNvPr>
          <p:cNvSpPr>
            <a:spLocks noGrp="1"/>
          </p:cNvSpPr>
          <p:nvPr>
            <p:ph type="sldNum" sz="quarter" idx="12"/>
          </p:nvPr>
        </p:nvSpPr>
        <p:spPr/>
        <p:txBody>
          <a:bodyPr/>
          <a:lstStyle/>
          <a:p>
            <a:fld id="{7D7A0D74-5A86-4706-83CB-BC966A82936E}" type="slidenum">
              <a:rPr lang="en-US" smtClean="0"/>
              <a:t>‹#›</a:t>
            </a:fld>
            <a:endParaRPr lang="en-US"/>
          </a:p>
        </p:txBody>
      </p:sp>
    </p:spTree>
    <p:extLst>
      <p:ext uri="{BB962C8B-B14F-4D97-AF65-F5344CB8AC3E}">
        <p14:creationId xmlns:p14="http://schemas.microsoft.com/office/powerpoint/2010/main" val="2164875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C47FB-FA03-45F7-BF44-FAE28DD117D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36ABD77-F494-48E7-BB9A-A902E59D38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EEB37EF-601C-414F-98E0-F80E86D1233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79A5F9C-31B0-409B-990A-78331D42D5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043C89A-5786-4F18-A2B9-9332F23F4A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5399254-4B5D-4BAB-AA39-9AEA5F6CDB2C}"/>
              </a:ext>
            </a:extLst>
          </p:cNvPr>
          <p:cNvSpPr>
            <a:spLocks noGrp="1"/>
          </p:cNvSpPr>
          <p:nvPr>
            <p:ph type="dt" sz="half" idx="10"/>
          </p:nvPr>
        </p:nvSpPr>
        <p:spPr/>
        <p:txBody>
          <a:bodyPr/>
          <a:lstStyle/>
          <a:p>
            <a:fld id="{393943D2-F7A9-4D7B-8128-F30AD52E8998}" type="datetime1">
              <a:rPr lang="en-US" smtClean="0"/>
              <a:t>1/14/2021</a:t>
            </a:fld>
            <a:endParaRPr lang="en-US"/>
          </a:p>
        </p:txBody>
      </p:sp>
      <p:sp>
        <p:nvSpPr>
          <p:cNvPr id="8" name="Footer Placeholder 7">
            <a:extLst>
              <a:ext uri="{FF2B5EF4-FFF2-40B4-BE49-F238E27FC236}">
                <a16:creationId xmlns:a16="http://schemas.microsoft.com/office/drawing/2014/main" id="{B704ABD2-0DDF-481A-9E98-5A6D0F1EF81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8202219-805D-4718-98F3-6C840AE72275}"/>
              </a:ext>
            </a:extLst>
          </p:cNvPr>
          <p:cNvSpPr>
            <a:spLocks noGrp="1"/>
          </p:cNvSpPr>
          <p:nvPr>
            <p:ph type="sldNum" sz="quarter" idx="12"/>
          </p:nvPr>
        </p:nvSpPr>
        <p:spPr/>
        <p:txBody>
          <a:bodyPr/>
          <a:lstStyle/>
          <a:p>
            <a:fld id="{7D7A0D74-5A86-4706-83CB-BC966A82936E}" type="slidenum">
              <a:rPr lang="en-US" smtClean="0"/>
              <a:t>‹#›</a:t>
            </a:fld>
            <a:endParaRPr lang="en-US"/>
          </a:p>
        </p:txBody>
      </p:sp>
    </p:spTree>
    <p:extLst>
      <p:ext uri="{BB962C8B-B14F-4D97-AF65-F5344CB8AC3E}">
        <p14:creationId xmlns:p14="http://schemas.microsoft.com/office/powerpoint/2010/main" val="690672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E7B65B-B240-4199-8F0D-2B35A9F4F4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1945B9A-DB05-4CFA-A0B9-B45F549EF9FF}"/>
              </a:ext>
            </a:extLst>
          </p:cNvPr>
          <p:cNvSpPr>
            <a:spLocks noGrp="1"/>
          </p:cNvSpPr>
          <p:nvPr>
            <p:ph type="dt" sz="half" idx="10"/>
          </p:nvPr>
        </p:nvSpPr>
        <p:spPr/>
        <p:txBody>
          <a:bodyPr/>
          <a:lstStyle/>
          <a:p>
            <a:fld id="{5E6F63F1-207D-4310-8FDD-D855F38BA969}" type="datetime1">
              <a:rPr lang="en-US" smtClean="0"/>
              <a:t>1/14/2021</a:t>
            </a:fld>
            <a:endParaRPr lang="en-US"/>
          </a:p>
        </p:txBody>
      </p:sp>
      <p:sp>
        <p:nvSpPr>
          <p:cNvPr id="4" name="Footer Placeholder 3">
            <a:extLst>
              <a:ext uri="{FF2B5EF4-FFF2-40B4-BE49-F238E27FC236}">
                <a16:creationId xmlns:a16="http://schemas.microsoft.com/office/drawing/2014/main" id="{51FDDABB-3586-4C43-B519-E26C58978A5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8C0570E-35B9-446F-98CF-4D11F1B7A627}"/>
              </a:ext>
            </a:extLst>
          </p:cNvPr>
          <p:cNvSpPr>
            <a:spLocks noGrp="1"/>
          </p:cNvSpPr>
          <p:nvPr>
            <p:ph type="sldNum" sz="quarter" idx="12"/>
          </p:nvPr>
        </p:nvSpPr>
        <p:spPr/>
        <p:txBody>
          <a:bodyPr/>
          <a:lstStyle/>
          <a:p>
            <a:fld id="{7D7A0D74-5A86-4706-83CB-BC966A82936E}" type="slidenum">
              <a:rPr lang="en-US" smtClean="0"/>
              <a:t>‹#›</a:t>
            </a:fld>
            <a:endParaRPr lang="en-US"/>
          </a:p>
        </p:txBody>
      </p:sp>
    </p:spTree>
    <p:extLst>
      <p:ext uri="{BB962C8B-B14F-4D97-AF65-F5344CB8AC3E}">
        <p14:creationId xmlns:p14="http://schemas.microsoft.com/office/powerpoint/2010/main" val="81884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4049F07-0273-4E18-AE01-C91F9BB04275}"/>
              </a:ext>
            </a:extLst>
          </p:cNvPr>
          <p:cNvSpPr>
            <a:spLocks noGrp="1"/>
          </p:cNvSpPr>
          <p:nvPr>
            <p:ph type="dt" sz="half" idx="10"/>
          </p:nvPr>
        </p:nvSpPr>
        <p:spPr/>
        <p:txBody>
          <a:bodyPr/>
          <a:lstStyle/>
          <a:p>
            <a:fld id="{918FCA87-D7D6-4954-91C0-614E2817432C}" type="datetime1">
              <a:rPr lang="en-US" smtClean="0"/>
              <a:t>1/14/2021</a:t>
            </a:fld>
            <a:endParaRPr lang="en-US"/>
          </a:p>
        </p:txBody>
      </p:sp>
      <p:sp>
        <p:nvSpPr>
          <p:cNvPr id="3" name="Footer Placeholder 2">
            <a:extLst>
              <a:ext uri="{FF2B5EF4-FFF2-40B4-BE49-F238E27FC236}">
                <a16:creationId xmlns:a16="http://schemas.microsoft.com/office/drawing/2014/main" id="{47A4371C-1757-4A74-A0ED-1C074F5D2A6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E59B955-A321-4DD0-9599-CA4C20EC92BD}"/>
              </a:ext>
            </a:extLst>
          </p:cNvPr>
          <p:cNvSpPr>
            <a:spLocks noGrp="1"/>
          </p:cNvSpPr>
          <p:nvPr>
            <p:ph type="sldNum" sz="quarter" idx="12"/>
          </p:nvPr>
        </p:nvSpPr>
        <p:spPr/>
        <p:txBody>
          <a:bodyPr/>
          <a:lstStyle/>
          <a:p>
            <a:fld id="{7D7A0D74-5A86-4706-83CB-BC966A82936E}" type="slidenum">
              <a:rPr lang="en-US" smtClean="0"/>
              <a:t>‹#›</a:t>
            </a:fld>
            <a:endParaRPr lang="en-US"/>
          </a:p>
        </p:txBody>
      </p:sp>
    </p:spTree>
    <p:extLst>
      <p:ext uri="{BB962C8B-B14F-4D97-AF65-F5344CB8AC3E}">
        <p14:creationId xmlns:p14="http://schemas.microsoft.com/office/powerpoint/2010/main" val="2427645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A6F4B4-2882-4BB1-8ACD-514F2F6DAB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5589E68-F076-49E4-B63C-D3FEEC8B5DE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5577C73-9999-40A5-938F-2564C80A1A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81B06A-6924-4B2B-8E35-90F8DF658C67}"/>
              </a:ext>
            </a:extLst>
          </p:cNvPr>
          <p:cNvSpPr>
            <a:spLocks noGrp="1"/>
          </p:cNvSpPr>
          <p:nvPr>
            <p:ph type="dt" sz="half" idx="10"/>
          </p:nvPr>
        </p:nvSpPr>
        <p:spPr/>
        <p:txBody>
          <a:bodyPr/>
          <a:lstStyle/>
          <a:p>
            <a:fld id="{1D13CEB6-AAEA-44BB-A65A-F9564DF861C3}" type="datetime1">
              <a:rPr lang="en-US" smtClean="0"/>
              <a:t>1/14/2021</a:t>
            </a:fld>
            <a:endParaRPr lang="en-US"/>
          </a:p>
        </p:txBody>
      </p:sp>
      <p:sp>
        <p:nvSpPr>
          <p:cNvPr id="6" name="Footer Placeholder 5">
            <a:extLst>
              <a:ext uri="{FF2B5EF4-FFF2-40B4-BE49-F238E27FC236}">
                <a16:creationId xmlns:a16="http://schemas.microsoft.com/office/drawing/2014/main" id="{CB0CD8CB-CA98-4405-8801-FB09B40CC2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9A333AA-75F1-467E-9920-80DFFF7772A2}"/>
              </a:ext>
            </a:extLst>
          </p:cNvPr>
          <p:cNvSpPr>
            <a:spLocks noGrp="1"/>
          </p:cNvSpPr>
          <p:nvPr>
            <p:ph type="sldNum" sz="quarter" idx="12"/>
          </p:nvPr>
        </p:nvSpPr>
        <p:spPr/>
        <p:txBody>
          <a:bodyPr/>
          <a:lstStyle/>
          <a:p>
            <a:fld id="{7D7A0D74-5A86-4706-83CB-BC966A82936E}" type="slidenum">
              <a:rPr lang="en-US" smtClean="0"/>
              <a:t>‹#›</a:t>
            </a:fld>
            <a:endParaRPr lang="en-US"/>
          </a:p>
        </p:txBody>
      </p:sp>
    </p:spTree>
    <p:extLst>
      <p:ext uri="{BB962C8B-B14F-4D97-AF65-F5344CB8AC3E}">
        <p14:creationId xmlns:p14="http://schemas.microsoft.com/office/powerpoint/2010/main" val="3478260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28F89-0695-4895-A299-E372534E64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64A4E97-3855-46C6-992C-4B6AEB548BF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D973299-F3AA-4EDC-A789-347A15C350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578096B-B724-457B-B44A-1366F189C4BB}"/>
              </a:ext>
            </a:extLst>
          </p:cNvPr>
          <p:cNvSpPr>
            <a:spLocks noGrp="1"/>
          </p:cNvSpPr>
          <p:nvPr>
            <p:ph type="dt" sz="half" idx="10"/>
          </p:nvPr>
        </p:nvSpPr>
        <p:spPr/>
        <p:txBody>
          <a:bodyPr/>
          <a:lstStyle/>
          <a:p>
            <a:fld id="{E66AB9E6-9E7B-4892-AFFF-83D6E051432A}" type="datetime1">
              <a:rPr lang="en-US" smtClean="0"/>
              <a:t>1/14/2021</a:t>
            </a:fld>
            <a:endParaRPr lang="en-US"/>
          </a:p>
        </p:txBody>
      </p:sp>
      <p:sp>
        <p:nvSpPr>
          <p:cNvPr id="6" name="Footer Placeholder 5">
            <a:extLst>
              <a:ext uri="{FF2B5EF4-FFF2-40B4-BE49-F238E27FC236}">
                <a16:creationId xmlns:a16="http://schemas.microsoft.com/office/drawing/2014/main" id="{B77D686F-77AB-41AE-8CA6-A55B7ED866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CF6BE8E-C33F-4107-AB4D-A94EA4CF251C}"/>
              </a:ext>
            </a:extLst>
          </p:cNvPr>
          <p:cNvSpPr>
            <a:spLocks noGrp="1"/>
          </p:cNvSpPr>
          <p:nvPr>
            <p:ph type="sldNum" sz="quarter" idx="12"/>
          </p:nvPr>
        </p:nvSpPr>
        <p:spPr/>
        <p:txBody>
          <a:bodyPr/>
          <a:lstStyle/>
          <a:p>
            <a:fld id="{7D7A0D74-5A86-4706-83CB-BC966A82936E}" type="slidenum">
              <a:rPr lang="en-US" smtClean="0"/>
              <a:t>‹#›</a:t>
            </a:fld>
            <a:endParaRPr lang="en-US"/>
          </a:p>
        </p:txBody>
      </p:sp>
    </p:spTree>
    <p:extLst>
      <p:ext uri="{BB962C8B-B14F-4D97-AF65-F5344CB8AC3E}">
        <p14:creationId xmlns:p14="http://schemas.microsoft.com/office/powerpoint/2010/main" val="720907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F06A541-2D9F-471F-9F21-17D9781543D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BE7D5F7-1AAF-49C5-A34F-BF8968B4B01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F94A9D-AAC1-4FE1-A7D9-1EED04AC87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AAF5DD-D292-4AB0-94BC-F54729C877FD}" type="datetime1">
              <a:rPr lang="en-US" smtClean="0"/>
              <a:t>1/14/2021</a:t>
            </a:fld>
            <a:endParaRPr lang="en-US"/>
          </a:p>
        </p:txBody>
      </p:sp>
      <p:sp>
        <p:nvSpPr>
          <p:cNvPr id="5" name="Footer Placeholder 4">
            <a:extLst>
              <a:ext uri="{FF2B5EF4-FFF2-40B4-BE49-F238E27FC236}">
                <a16:creationId xmlns:a16="http://schemas.microsoft.com/office/drawing/2014/main" id="{79FDDD8D-F68E-4714-8025-4EAF5795073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975AA16-C376-4FE8-B957-038649EEAC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7A0D74-5A86-4706-83CB-BC966A82936E}" type="slidenum">
              <a:rPr lang="en-US" smtClean="0"/>
              <a:t>‹#›</a:t>
            </a:fld>
            <a:endParaRPr lang="en-US"/>
          </a:p>
        </p:txBody>
      </p:sp>
    </p:spTree>
    <p:extLst>
      <p:ext uri="{BB962C8B-B14F-4D97-AF65-F5344CB8AC3E}">
        <p14:creationId xmlns:p14="http://schemas.microsoft.com/office/powerpoint/2010/main" val="36875252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02E45-2001-4A64-A5DB-12EE5FDB5166}"/>
              </a:ext>
            </a:extLst>
          </p:cNvPr>
          <p:cNvSpPr>
            <a:spLocks noGrp="1"/>
          </p:cNvSpPr>
          <p:nvPr>
            <p:ph type="ctrTitle"/>
          </p:nvPr>
        </p:nvSpPr>
        <p:spPr/>
        <p:txBody>
          <a:bodyPr>
            <a:normAutofit/>
          </a:bodyPr>
          <a:lstStyle/>
          <a:p>
            <a:r>
              <a:rPr lang="en-US" sz="4800" dirty="0"/>
              <a:t>Updates on PCB Anode Layouts</a:t>
            </a:r>
          </a:p>
        </p:txBody>
      </p:sp>
      <p:sp>
        <p:nvSpPr>
          <p:cNvPr id="3" name="Subtitle 2">
            <a:extLst>
              <a:ext uri="{FF2B5EF4-FFF2-40B4-BE49-F238E27FC236}">
                <a16:creationId xmlns:a16="http://schemas.microsoft.com/office/drawing/2014/main" id="{591D729A-1127-448F-8B43-1DF710C2D738}"/>
              </a:ext>
            </a:extLst>
          </p:cNvPr>
          <p:cNvSpPr>
            <a:spLocks noGrp="1"/>
          </p:cNvSpPr>
          <p:nvPr>
            <p:ph type="subTitle" idx="1"/>
          </p:nvPr>
        </p:nvSpPr>
        <p:spPr/>
        <p:txBody>
          <a:bodyPr/>
          <a:lstStyle/>
          <a:p>
            <a:r>
              <a:rPr lang="en-US" dirty="0"/>
              <a:t>Bo Yu</a:t>
            </a:r>
          </a:p>
          <a:p>
            <a:r>
              <a:rPr lang="en-US" dirty="0"/>
              <a:t>Jan 14, 2021</a:t>
            </a:r>
          </a:p>
        </p:txBody>
      </p:sp>
    </p:spTree>
    <p:extLst>
      <p:ext uri="{BB962C8B-B14F-4D97-AF65-F5344CB8AC3E}">
        <p14:creationId xmlns:p14="http://schemas.microsoft.com/office/powerpoint/2010/main" val="23816683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87180-28E0-416C-96C5-0A8255B121A2}"/>
              </a:ext>
            </a:extLst>
          </p:cNvPr>
          <p:cNvSpPr>
            <a:spLocks noGrp="1"/>
          </p:cNvSpPr>
          <p:nvPr>
            <p:ph type="title"/>
          </p:nvPr>
        </p:nvSpPr>
        <p:spPr>
          <a:xfrm>
            <a:off x="838200" y="365126"/>
            <a:ext cx="10515600" cy="640024"/>
          </a:xfrm>
        </p:spPr>
        <p:txBody>
          <a:bodyPr>
            <a:normAutofit fontScale="90000"/>
          </a:bodyPr>
          <a:lstStyle/>
          <a:p>
            <a:r>
              <a:rPr lang="en-US" dirty="0"/>
              <a:t>3-View Demo Boards for 50L</a:t>
            </a:r>
          </a:p>
        </p:txBody>
      </p:sp>
      <p:sp>
        <p:nvSpPr>
          <p:cNvPr id="3" name="Content Placeholder 2">
            <a:extLst>
              <a:ext uri="{FF2B5EF4-FFF2-40B4-BE49-F238E27FC236}">
                <a16:creationId xmlns:a16="http://schemas.microsoft.com/office/drawing/2014/main" id="{0014AFC7-FF50-4397-8142-CD713EA61379}"/>
              </a:ext>
            </a:extLst>
          </p:cNvPr>
          <p:cNvSpPr>
            <a:spLocks noGrp="1"/>
          </p:cNvSpPr>
          <p:nvPr>
            <p:ph idx="1"/>
          </p:nvPr>
        </p:nvSpPr>
        <p:spPr>
          <a:xfrm>
            <a:off x="499353" y="1112405"/>
            <a:ext cx="11355358" cy="5064558"/>
          </a:xfrm>
        </p:spPr>
        <p:txBody>
          <a:bodyPr>
            <a:normAutofit/>
          </a:bodyPr>
          <a:lstStyle/>
          <a:p>
            <a:r>
              <a:rPr lang="en-US" sz="2400" dirty="0"/>
              <a:t>The anode and adapter boards for the 3-view 50L demonstrator is being shipped to BNL.</a:t>
            </a:r>
          </a:p>
          <a:p>
            <a:r>
              <a:rPr lang="en-US" sz="2400" dirty="0"/>
              <a:t>The construction is a 3 PCB assembly, with the readout fan-in and RC circuit on a separate adapter board. This construction reduces the complication of building a large multi-layer PCB with blind vias on the collection plane board.</a:t>
            </a:r>
          </a:p>
        </p:txBody>
      </p:sp>
      <p:pic>
        <p:nvPicPr>
          <p:cNvPr id="4" name="Picture 3">
            <a:extLst>
              <a:ext uri="{FF2B5EF4-FFF2-40B4-BE49-F238E27FC236}">
                <a16:creationId xmlns:a16="http://schemas.microsoft.com/office/drawing/2014/main" id="{186B0F40-2BEF-4AA6-A711-09616BAA43E6}"/>
              </a:ext>
            </a:extLst>
          </p:cNvPr>
          <p:cNvPicPr>
            <a:picLocks noChangeAspect="1"/>
          </p:cNvPicPr>
          <p:nvPr/>
        </p:nvPicPr>
        <p:blipFill>
          <a:blip r:embed="rId2"/>
          <a:stretch>
            <a:fillRect/>
          </a:stretch>
        </p:blipFill>
        <p:spPr>
          <a:xfrm>
            <a:off x="337289" y="3102077"/>
            <a:ext cx="5901489" cy="3691981"/>
          </a:xfrm>
          <a:prstGeom prst="rect">
            <a:avLst/>
          </a:prstGeom>
        </p:spPr>
      </p:pic>
      <p:pic>
        <p:nvPicPr>
          <p:cNvPr id="5" name="Picture 4">
            <a:extLst>
              <a:ext uri="{FF2B5EF4-FFF2-40B4-BE49-F238E27FC236}">
                <a16:creationId xmlns:a16="http://schemas.microsoft.com/office/drawing/2014/main" id="{73346171-87EB-4E96-B972-835B2BB82C91}"/>
              </a:ext>
            </a:extLst>
          </p:cNvPr>
          <p:cNvPicPr>
            <a:picLocks noChangeAspect="1"/>
          </p:cNvPicPr>
          <p:nvPr/>
        </p:nvPicPr>
        <p:blipFill>
          <a:blip r:embed="rId3"/>
          <a:stretch>
            <a:fillRect/>
          </a:stretch>
        </p:blipFill>
        <p:spPr>
          <a:xfrm>
            <a:off x="6238778" y="3500661"/>
            <a:ext cx="5900322" cy="3247135"/>
          </a:xfrm>
          <a:prstGeom prst="rect">
            <a:avLst/>
          </a:prstGeom>
        </p:spPr>
      </p:pic>
      <p:sp>
        <p:nvSpPr>
          <p:cNvPr id="6" name="Slide Number Placeholder 5">
            <a:extLst>
              <a:ext uri="{FF2B5EF4-FFF2-40B4-BE49-F238E27FC236}">
                <a16:creationId xmlns:a16="http://schemas.microsoft.com/office/drawing/2014/main" id="{72386FBF-8769-467C-8701-6F1C6EA23B7A}"/>
              </a:ext>
            </a:extLst>
          </p:cNvPr>
          <p:cNvSpPr>
            <a:spLocks noGrp="1"/>
          </p:cNvSpPr>
          <p:nvPr>
            <p:ph type="sldNum" sz="quarter" idx="12"/>
          </p:nvPr>
        </p:nvSpPr>
        <p:spPr/>
        <p:txBody>
          <a:bodyPr/>
          <a:lstStyle/>
          <a:p>
            <a:fld id="{7D7A0D74-5A86-4706-83CB-BC966A82936E}" type="slidenum">
              <a:rPr lang="en-US" smtClean="0"/>
              <a:t>2</a:t>
            </a:fld>
            <a:endParaRPr lang="en-US"/>
          </a:p>
        </p:txBody>
      </p:sp>
    </p:spTree>
    <p:extLst>
      <p:ext uri="{BB962C8B-B14F-4D97-AF65-F5344CB8AC3E}">
        <p14:creationId xmlns:p14="http://schemas.microsoft.com/office/powerpoint/2010/main" val="1988453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51EBE-5272-419A-A586-59DF8BB64BF6}"/>
              </a:ext>
            </a:extLst>
          </p:cNvPr>
          <p:cNvSpPr>
            <a:spLocks noGrp="1"/>
          </p:cNvSpPr>
          <p:nvPr>
            <p:ph type="title"/>
          </p:nvPr>
        </p:nvSpPr>
        <p:spPr>
          <a:xfrm>
            <a:off x="838200" y="365126"/>
            <a:ext cx="10515600" cy="646552"/>
          </a:xfrm>
        </p:spPr>
        <p:txBody>
          <a:bodyPr>
            <a:normAutofit fontScale="90000"/>
          </a:bodyPr>
          <a:lstStyle/>
          <a:p>
            <a:r>
              <a:rPr lang="en-US" dirty="0"/>
              <a:t>CE Sensitivity to Cathode Voltage Collapse </a:t>
            </a:r>
          </a:p>
        </p:txBody>
      </p:sp>
      <p:sp>
        <p:nvSpPr>
          <p:cNvPr id="3" name="Content Placeholder 2">
            <a:extLst>
              <a:ext uri="{FF2B5EF4-FFF2-40B4-BE49-F238E27FC236}">
                <a16:creationId xmlns:a16="http://schemas.microsoft.com/office/drawing/2014/main" id="{79596BE8-7AAB-4B3A-BE35-347C9690A4FD}"/>
              </a:ext>
            </a:extLst>
          </p:cNvPr>
          <p:cNvSpPr>
            <a:spLocks noGrp="1"/>
          </p:cNvSpPr>
          <p:nvPr>
            <p:ph idx="1"/>
          </p:nvPr>
        </p:nvSpPr>
        <p:spPr>
          <a:xfrm>
            <a:off x="838200" y="1251626"/>
            <a:ext cx="10515600" cy="4925337"/>
          </a:xfrm>
        </p:spPr>
        <p:txBody>
          <a:bodyPr>
            <a:normAutofit/>
          </a:bodyPr>
          <a:lstStyle/>
          <a:p>
            <a:r>
              <a:rPr lang="en-US" sz="2000" dirty="0"/>
              <a:t>I had argued in discussions that the risk of CE damage due to cathode voltage collapse in a discharge is similar between APAs and the 2-view reference design (based on simple area per channel and a factor of 5 shielding from the grid wire plane), and the risk for the 3-view reference design is about a factor of 3 higher due to the wider and longer strips on the 1</a:t>
            </a:r>
            <a:r>
              <a:rPr lang="en-US" sz="2000" baseline="30000" dirty="0"/>
              <a:t>st</a:t>
            </a:r>
            <a:r>
              <a:rPr lang="en-US" sz="2000" dirty="0"/>
              <a:t> induction view in the reference design.</a:t>
            </a:r>
          </a:p>
          <a:p>
            <a:r>
              <a:rPr lang="en-US" sz="2000" dirty="0"/>
              <a:t>Francesco pointed out that this is off by a factor of 2 because I failed to consider that only half of the 1</a:t>
            </a:r>
            <a:r>
              <a:rPr lang="en-US" sz="2000" baseline="30000" dirty="0"/>
              <a:t>st</a:t>
            </a:r>
            <a:r>
              <a:rPr lang="en-US" sz="2000" dirty="0"/>
              <a:t> induction plane wire length is facing one cathode.  So the correct risk factor should be 2x for the 2-view, and 6x for the 3-view, assuming the cathode </a:t>
            </a:r>
            <a:r>
              <a:rPr lang="en-US" sz="2000" dirty="0" err="1"/>
              <a:t>dV</a:t>
            </a:r>
            <a:r>
              <a:rPr lang="en-US" sz="2000" dirty="0"/>
              <a:t>/dt is the same.</a:t>
            </a:r>
          </a:p>
          <a:p>
            <a:r>
              <a:rPr lang="en-US" sz="2000" dirty="0"/>
              <a:t>Marzio advised us to consider similar shield planes in the anode design to reduce such risks.</a:t>
            </a:r>
          </a:p>
          <a:p>
            <a:r>
              <a:rPr lang="en-US" sz="2000" dirty="0"/>
              <a:t>How to reduce the </a:t>
            </a:r>
            <a:r>
              <a:rPr lang="en-US" sz="2000" dirty="0" err="1"/>
              <a:t>dV</a:t>
            </a:r>
            <a:r>
              <a:rPr lang="en-US" sz="2000" dirty="0"/>
              <a:t>/dt on the cathode will be a topic for a future discussion.</a:t>
            </a:r>
          </a:p>
        </p:txBody>
      </p:sp>
      <p:sp>
        <p:nvSpPr>
          <p:cNvPr id="4" name="Slide Number Placeholder 3">
            <a:extLst>
              <a:ext uri="{FF2B5EF4-FFF2-40B4-BE49-F238E27FC236}">
                <a16:creationId xmlns:a16="http://schemas.microsoft.com/office/drawing/2014/main" id="{A6F1759D-6F83-489D-BFB1-C8DA2A8E8525}"/>
              </a:ext>
            </a:extLst>
          </p:cNvPr>
          <p:cNvSpPr>
            <a:spLocks noGrp="1"/>
          </p:cNvSpPr>
          <p:nvPr>
            <p:ph type="sldNum" sz="quarter" idx="12"/>
          </p:nvPr>
        </p:nvSpPr>
        <p:spPr/>
        <p:txBody>
          <a:bodyPr/>
          <a:lstStyle/>
          <a:p>
            <a:fld id="{7D7A0D74-5A86-4706-83CB-BC966A82936E}" type="slidenum">
              <a:rPr lang="en-US" smtClean="0"/>
              <a:t>3</a:t>
            </a:fld>
            <a:endParaRPr lang="en-US"/>
          </a:p>
        </p:txBody>
      </p:sp>
    </p:spTree>
    <p:extLst>
      <p:ext uri="{BB962C8B-B14F-4D97-AF65-F5344CB8AC3E}">
        <p14:creationId xmlns:p14="http://schemas.microsoft.com/office/powerpoint/2010/main" val="50899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51EBE-5272-419A-A586-59DF8BB64BF6}"/>
              </a:ext>
            </a:extLst>
          </p:cNvPr>
          <p:cNvSpPr>
            <a:spLocks noGrp="1"/>
          </p:cNvSpPr>
          <p:nvPr>
            <p:ph type="title"/>
          </p:nvPr>
        </p:nvSpPr>
        <p:spPr>
          <a:xfrm>
            <a:off x="838200" y="365126"/>
            <a:ext cx="10515600" cy="646552"/>
          </a:xfrm>
        </p:spPr>
        <p:txBody>
          <a:bodyPr>
            <a:normAutofit fontScale="90000"/>
          </a:bodyPr>
          <a:lstStyle/>
          <a:p>
            <a:r>
              <a:rPr lang="en-US" dirty="0"/>
              <a:t>Add a Shield Plane to the PCB Anode Structure</a:t>
            </a:r>
          </a:p>
        </p:txBody>
      </p:sp>
      <p:sp>
        <p:nvSpPr>
          <p:cNvPr id="3" name="Content Placeholder 2">
            <a:extLst>
              <a:ext uri="{FF2B5EF4-FFF2-40B4-BE49-F238E27FC236}">
                <a16:creationId xmlns:a16="http://schemas.microsoft.com/office/drawing/2014/main" id="{79596BE8-7AAB-4B3A-BE35-347C9690A4FD}"/>
              </a:ext>
            </a:extLst>
          </p:cNvPr>
          <p:cNvSpPr>
            <a:spLocks noGrp="1"/>
          </p:cNvSpPr>
          <p:nvPr>
            <p:ph idx="1"/>
          </p:nvPr>
        </p:nvSpPr>
        <p:spPr>
          <a:xfrm>
            <a:off x="475461" y="1251626"/>
            <a:ext cx="10878339" cy="4925337"/>
          </a:xfrm>
        </p:spPr>
        <p:txBody>
          <a:bodyPr>
            <a:normAutofit/>
          </a:bodyPr>
          <a:lstStyle/>
          <a:p>
            <a:r>
              <a:rPr lang="en-US" sz="1800" dirty="0"/>
              <a:t>It is relatively straightforward to add a shield plane in front of the 1</a:t>
            </a:r>
            <a:r>
              <a:rPr lang="en-US" sz="1800" baseline="30000" dirty="0"/>
              <a:t>st</a:t>
            </a:r>
            <a:r>
              <a:rPr lang="en-US" sz="1800" dirty="0"/>
              <a:t> induction plane.  This can be done by adding a separate perforated double-sided PCB in front of the 2-view PCB (left figure), or adding a front plane and shifting the 2 single planes into a 2 PCB assembly (middle figure).  For the 3-view readout, add a shield plane to the front of the double PCB assembly and shift the signal planes back by one layer (right figure).</a:t>
            </a:r>
          </a:p>
          <a:p>
            <a:r>
              <a:rPr lang="en-US" sz="1800" dirty="0"/>
              <a:t>The overall voltage differential is almost 1kV more, approaching (2-V) or exceeding (3-V) the voltage rating of economical capacitors.  We should negatively bias the shield plane(s), and be more careful to the clearances between metallic mounting screws and other electrodes, and explore plastic screws in the PCB assembly.</a:t>
            </a:r>
          </a:p>
          <a:p>
            <a:r>
              <a:rPr lang="en-US" sz="1800" dirty="0"/>
              <a:t>Note that if we include a shield plane, the anode structure is already there to support a 3-view layout (sans the cost of the additional electronics)</a:t>
            </a:r>
          </a:p>
        </p:txBody>
      </p:sp>
      <p:sp>
        <p:nvSpPr>
          <p:cNvPr id="4" name="Slide Number Placeholder 3">
            <a:extLst>
              <a:ext uri="{FF2B5EF4-FFF2-40B4-BE49-F238E27FC236}">
                <a16:creationId xmlns:a16="http://schemas.microsoft.com/office/drawing/2014/main" id="{A6F1759D-6F83-489D-BFB1-C8DA2A8E8525}"/>
              </a:ext>
            </a:extLst>
          </p:cNvPr>
          <p:cNvSpPr>
            <a:spLocks noGrp="1"/>
          </p:cNvSpPr>
          <p:nvPr>
            <p:ph type="sldNum" sz="quarter" idx="12"/>
          </p:nvPr>
        </p:nvSpPr>
        <p:spPr/>
        <p:txBody>
          <a:bodyPr/>
          <a:lstStyle/>
          <a:p>
            <a:fld id="{7D7A0D74-5A86-4706-83CB-BC966A82936E}" type="slidenum">
              <a:rPr lang="en-US" smtClean="0"/>
              <a:t>4</a:t>
            </a:fld>
            <a:endParaRPr lang="en-US"/>
          </a:p>
        </p:txBody>
      </p:sp>
      <p:pic>
        <p:nvPicPr>
          <p:cNvPr id="7" name="Picture 6">
            <a:extLst>
              <a:ext uri="{FF2B5EF4-FFF2-40B4-BE49-F238E27FC236}">
                <a16:creationId xmlns:a16="http://schemas.microsoft.com/office/drawing/2014/main" id="{53F3C413-929E-4BA5-B379-950A65476CA4}"/>
              </a:ext>
            </a:extLst>
          </p:cNvPr>
          <p:cNvPicPr>
            <a:picLocks noChangeAspect="1"/>
          </p:cNvPicPr>
          <p:nvPr/>
        </p:nvPicPr>
        <p:blipFill>
          <a:blip r:embed="rId2"/>
          <a:stretch>
            <a:fillRect/>
          </a:stretch>
        </p:blipFill>
        <p:spPr>
          <a:xfrm>
            <a:off x="475462" y="4208107"/>
            <a:ext cx="2993212" cy="1613246"/>
          </a:xfrm>
          <a:prstGeom prst="rect">
            <a:avLst/>
          </a:prstGeom>
        </p:spPr>
      </p:pic>
      <p:pic>
        <p:nvPicPr>
          <p:cNvPr id="8" name="Picture 7">
            <a:extLst>
              <a:ext uri="{FF2B5EF4-FFF2-40B4-BE49-F238E27FC236}">
                <a16:creationId xmlns:a16="http://schemas.microsoft.com/office/drawing/2014/main" id="{2FA16451-C033-4AEE-A7FF-67270249F8D5}"/>
              </a:ext>
            </a:extLst>
          </p:cNvPr>
          <p:cNvPicPr>
            <a:picLocks noChangeAspect="1"/>
          </p:cNvPicPr>
          <p:nvPr/>
        </p:nvPicPr>
        <p:blipFill>
          <a:blip r:embed="rId3"/>
          <a:stretch>
            <a:fillRect/>
          </a:stretch>
        </p:blipFill>
        <p:spPr>
          <a:xfrm>
            <a:off x="4431690" y="4124561"/>
            <a:ext cx="3328620" cy="1764862"/>
          </a:xfrm>
          <a:prstGeom prst="rect">
            <a:avLst/>
          </a:prstGeom>
        </p:spPr>
      </p:pic>
      <p:pic>
        <p:nvPicPr>
          <p:cNvPr id="9" name="Picture 8">
            <a:extLst>
              <a:ext uri="{FF2B5EF4-FFF2-40B4-BE49-F238E27FC236}">
                <a16:creationId xmlns:a16="http://schemas.microsoft.com/office/drawing/2014/main" id="{D44A3272-6DE6-40DB-95F3-6628FEA38FA2}"/>
              </a:ext>
            </a:extLst>
          </p:cNvPr>
          <p:cNvPicPr>
            <a:picLocks noChangeAspect="1"/>
          </p:cNvPicPr>
          <p:nvPr/>
        </p:nvPicPr>
        <p:blipFill>
          <a:blip r:embed="rId4"/>
          <a:stretch>
            <a:fillRect/>
          </a:stretch>
        </p:blipFill>
        <p:spPr>
          <a:xfrm>
            <a:off x="8723326" y="4110747"/>
            <a:ext cx="3328620" cy="1807966"/>
          </a:xfrm>
          <a:prstGeom prst="rect">
            <a:avLst/>
          </a:prstGeom>
        </p:spPr>
      </p:pic>
      <p:sp>
        <p:nvSpPr>
          <p:cNvPr id="10" name="TextBox 9">
            <a:extLst>
              <a:ext uri="{FF2B5EF4-FFF2-40B4-BE49-F238E27FC236}">
                <a16:creationId xmlns:a16="http://schemas.microsoft.com/office/drawing/2014/main" id="{9402BC5F-55FB-468F-898B-30198EC72C46}"/>
              </a:ext>
            </a:extLst>
          </p:cNvPr>
          <p:cNvSpPr txBox="1"/>
          <p:nvPr/>
        </p:nvSpPr>
        <p:spPr>
          <a:xfrm>
            <a:off x="581891" y="6025947"/>
            <a:ext cx="2993213" cy="369332"/>
          </a:xfrm>
          <a:prstGeom prst="rect">
            <a:avLst/>
          </a:prstGeom>
          <a:noFill/>
        </p:spPr>
        <p:txBody>
          <a:bodyPr wrap="square" rtlCol="0">
            <a:spAutoFit/>
          </a:bodyPr>
          <a:lstStyle/>
          <a:p>
            <a:r>
              <a:rPr lang="en-US" dirty="0"/>
              <a:t>2-view with a shield board</a:t>
            </a:r>
          </a:p>
        </p:txBody>
      </p:sp>
      <p:sp>
        <p:nvSpPr>
          <p:cNvPr id="11" name="TextBox 10">
            <a:extLst>
              <a:ext uri="{FF2B5EF4-FFF2-40B4-BE49-F238E27FC236}">
                <a16:creationId xmlns:a16="http://schemas.microsoft.com/office/drawing/2014/main" id="{1E4F0389-23FC-47EF-A67C-15378B641EF5}"/>
              </a:ext>
            </a:extLst>
          </p:cNvPr>
          <p:cNvSpPr txBox="1"/>
          <p:nvPr/>
        </p:nvSpPr>
        <p:spPr>
          <a:xfrm>
            <a:off x="4767097" y="6025947"/>
            <a:ext cx="2993213" cy="369332"/>
          </a:xfrm>
          <a:prstGeom prst="rect">
            <a:avLst/>
          </a:prstGeom>
          <a:noFill/>
        </p:spPr>
        <p:txBody>
          <a:bodyPr wrap="square" rtlCol="0">
            <a:spAutoFit/>
          </a:bodyPr>
          <a:lstStyle/>
          <a:p>
            <a:r>
              <a:rPr lang="en-US" dirty="0"/>
              <a:t>2-view with a shield plane</a:t>
            </a:r>
          </a:p>
        </p:txBody>
      </p:sp>
      <p:sp>
        <p:nvSpPr>
          <p:cNvPr id="12" name="TextBox 11">
            <a:extLst>
              <a:ext uri="{FF2B5EF4-FFF2-40B4-BE49-F238E27FC236}">
                <a16:creationId xmlns:a16="http://schemas.microsoft.com/office/drawing/2014/main" id="{D8391239-20DB-414D-845C-0E1487E909F2}"/>
              </a:ext>
            </a:extLst>
          </p:cNvPr>
          <p:cNvSpPr txBox="1"/>
          <p:nvPr/>
        </p:nvSpPr>
        <p:spPr>
          <a:xfrm>
            <a:off x="8723326" y="6025947"/>
            <a:ext cx="2993213" cy="369332"/>
          </a:xfrm>
          <a:prstGeom prst="rect">
            <a:avLst/>
          </a:prstGeom>
          <a:noFill/>
        </p:spPr>
        <p:txBody>
          <a:bodyPr wrap="square" rtlCol="0">
            <a:spAutoFit/>
          </a:bodyPr>
          <a:lstStyle/>
          <a:p>
            <a:r>
              <a:rPr lang="en-US" dirty="0"/>
              <a:t>3-view with a shield plane</a:t>
            </a:r>
          </a:p>
        </p:txBody>
      </p:sp>
    </p:spTree>
    <p:extLst>
      <p:ext uri="{BB962C8B-B14F-4D97-AF65-F5344CB8AC3E}">
        <p14:creationId xmlns:p14="http://schemas.microsoft.com/office/powerpoint/2010/main" val="9484300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D99EA-6487-4767-B001-585016C5B8F1}"/>
              </a:ext>
            </a:extLst>
          </p:cNvPr>
          <p:cNvSpPr>
            <a:spLocks noGrp="1"/>
          </p:cNvSpPr>
          <p:nvPr>
            <p:ph type="title"/>
          </p:nvPr>
        </p:nvSpPr>
        <p:spPr>
          <a:xfrm>
            <a:off x="838200" y="365126"/>
            <a:ext cx="10515600" cy="654530"/>
          </a:xfrm>
        </p:spPr>
        <p:txBody>
          <a:bodyPr>
            <a:normAutofit fontScale="90000"/>
          </a:bodyPr>
          <a:lstStyle/>
          <a:p>
            <a:r>
              <a:rPr lang="en-US" dirty="0"/>
              <a:t>Some New Ideas for a Better 3-View Configuration</a:t>
            </a:r>
          </a:p>
        </p:txBody>
      </p:sp>
      <p:sp>
        <p:nvSpPr>
          <p:cNvPr id="3" name="Content Placeholder 2">
            <a:extLst>
              <a:ext uri="{FF2B5EF4-FFF2-40B4-BE49-F238E27FC236}">
                <a16:creationId xmlns:a16="http://schemas.microsoft.com/office/drawing/2014/main" id="{6573E49E-AB03-48A3-9CEB-59845A2F2825}"/>
              </a:ext>
            </a:extLst>
          </p:cNvPr>
          <p:cNvSpPr>
            <a:spLocks noGrp="1"/>
          </p:cNvSpPr>
          <p:nvPr>
            <p:ph idx="1"/>
          </p:nvPr>
        </p:nvSpPr>
        <p:spPr>
          <a:xfrm>
            <a:off x="838200" y="1254265"/>
            <a:ext cx="10515600" cy="4922698"/>
          </a:xfrm>
        </p:spPr>
        <p:txBody>
          <a:bodyPr>
            <a:normAutofit/>
          </a:bodyPr>
          <a:lstStyle/>
          <a:p>
            <a:r>
              <a:rPr lang="en-US" sz="2400" dirty="0"/>
              <a:t>CERN has identified a drilling machine that can manage two side by side CRU sized PCBs to be drilled simultaneously.  This seems to suggest that a PCB the size of 2 CRUs can be drilled.</a:t>
            </a:r>
          </a:p>
          <a:p>
            <a:r>
              <a:rPr lang="en-US" sz="2400" dirty="0"/>
              <a:t>Even if PCB panel of this size doesn’t exist, such a PCB panel can still be jointed from multiple PCB panels (etched and plated) using the technique CERN is developing, and then perforated in this machine.  Screen printing of the conductive ink patches will allow bridging of the PCB tiles in a uniform and controlled manner.   This makes the interconnect between CRUs much simpler and free from field distortions.</a:t>
            </a:r>
          </a:p>
          <a:p>
            <a:r>
              <a:rPr lang="en-US" sz="2400" dirty="0"/>
              <a:t>With the board interconnect issue resolved, we can consider implementing joining strips across CRUs on multiple planes. </a:t>
            </a:r>
          </a:p>
        </p:txBody>
      </p:sp>
      <p:sp>
        <p:nvSpPr>
          <p:cNvPr id="4" name="Slide Number Placeholder 3">
            <a:extLst>
              <a:ext uri="{FF2B5EF4-FFF2-40B4-BE49-F238E27FC236}">
                <a16:creationId xmlns:a16="http://schemas.microsoft.com/office/drawing/2014/main" id="{D93D77F5-4747-4F74-BC04-0EDC88A4E921}"/>
              </a:ext>
            </a:extLst>
          </p:cNvPr>
          <p:cNvSpPr>
            <a:spLocks noGrp="1"/>
          </p:cNvSpPr>
          <p:nvPr>
            <p:ph type="sldNum" sz="quarter" idx="12"/>
          </p:nvPr>
        </p:nvSpPr>
        <p:spPr/>
        <p:txBody>
          <a:bodyPr/>
          <a:lstStyle/>
          <a:p>
            <a:fld id="{7D7A0D74-5A86-4706-83CB-BC966A82936E}" type="slidenum">
              <a:rPr lang="en-US" smtClean="0"/>
              <a:t>5</a:t>
            </a:fld>
            <a:endParaRPr lang="en-US"/>
          </a:p>
        </p:txBody>
      </p:sp>
    </p:spTree>
    <p:extLst>
      <p:ext uri="{BB962C8B-B14F-4D97-AF65-F5344CB8AC3E}">
        <p14:creationId xmlns:p14="http://schemas.microsoft.com/office/powerpoint/2010/main" val="25566290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7992F8A-51DD-4D56-929A-999469F8D6E3}"/>
              </a:ext>
            </a:extLst>
          </p:cNvPr>
          <p:cNvPicPr>
            <a:picLocks noChangeAspect="1"/>
          </p:cNvPicPr>
          <p:nvPr/>
        </p:nvPicPr>
        <p:blipFill>
          <a:blip r:embed="rId2"/>
          <a:stretch>
            <a:fillRect/>
          </a:stretch>
        </p:blipFill>
        <p:spPr>
          <a:xfrm>
            <a:off x="1773257" y="1773939"/>
            <a:ext cx="8286750" cy="5017250"/>
          </a:xfrm>
          <a:prstGeom prst="rect">
            <a:avLst/>
          </a:prstGeom>
        </p:spPr>
      </p:pic>
      <p:sp>
        <p:nvSpPr>
          <p:cNvPr id="5" name="TextBox 4">
            <a:extLst>
              <a:ext uri="{FF2B5EF4-FFF2-40B4-BE49-F238E27FC236}">
                <a16:creationId xmlns:a16="http://schemas.microsoft.com/office/drawing/2014/main" id="{96B5CBFD-689D-41C2-B614-0CCA06477752}"/>
              </a:ext>
            </a:extLst>
          </p:cNvPr>
          <p:cNvSpPr txBox="1"/>
          <p:nvPr/>
        </p:nvSpPr>
        <p:spPr>
          <a:xfrm>
            <a:off x="752272" y="365126"/>
            <a:ext cx="10214043" cy="923330"/>
          </a:xfrm>
          <a:prstGeom prst="rect">
            <a:avLst/>
          </a:prstGeom>
          <a:noFill/>
        </p:spPr>
        <p:txBody>
          <a:bodyPr wrap="square" rtlCol="0">
            <a:spAutoFit/>
          </a:bodyPr>
          <a:lstStyle/>
          <a:p>
            <a:r>
              <a:rPr lang="en-US" dirty="0"/>
              <a:t>If fabrication of 3m x 1.7m panel is possible, joining two CRUs in the longitudinal direction (of the cryostat), with +/- 48° strip angles gives this configuration, while maintaining the 3200 </a:t>
            </a:r>
            <a:r>
              <a:rPr lang="en-US" dirty="0" err="1"/>
              <a:t>ch</a:t>
            </a:r>
            <a:r>
              <a:rPr lang="en-US" dirty="0"/>
              <a:t> / CRP channel count.</a:t>
            </a:r>
          </a:p>
          <a:p>
            <a:r>
              <a:rPr lang="en-US" dirty="0"/>
              <a:t>If the strip angles are more than 48°, the middle section will need more than 2 rows of connectors.</a:t>
            </a:r>
          </a:p>
        </p:txBody>
      </p:sp>
      <p:sp>
        <p:nvSpPr>
          <p:cNvPr id="6" name="Slide Number Placeholder 5">
            <a:extLst>
              <a:ext uri="{FF2B5EF4-FFF2-40B4-BE49-F238E27FC236}">
                <a16:creationId xmlns:a16="http://schemas.microsoft.com/office/drawing/2014/main" id="{F22F93F2-5665-4795-969C-235F4349A50F}"/>
              </a:ext>
            </a:extLst>
          </p:cNvPr>
          <p:cNvSpPr>
            <a:spLocks noGrp="1"/>
          </p:cNvSpPr>
          <p:nvPr>
            <p:ph type="sldNum" sz="quarter" idx="12"/>
          </p:nvPr>
        </p:nvSpPr>
        <p:spPr/>
        <p:txBody>
          <a:bodyPr/>
          <a:lstStyle/>
          <a:p>
            <a:fld id="{7D7A0D74-5A86-4706-83CB-BC966A82936E}" type="slidenum">
              <a:rPr lang="en-US" smtClean="0"/>
              <a:t>6</a:t>
            </a:fld>
            <a:endParaRPr lang="en-US"/>
          </a:p>
        </p:txBody>
      </p:sp>
    </p:spTree>
    <p:extLst>
      <p:ext uri="{BB962C8B-B14F-4D97-AF65-F5344CB8AC3E}">
        <p14:creationId xmlns:p14="http://schemas.microsoft.com/office/powerpoint/2010/main" val="46785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B3DA0BE-1364-45FC-B3EF-DAE19C1F4ED8}"/>
              </a:ext>
            </a:extLst>
          </p:cNvPr>
          <p:cNvPicPr>
            <a:picLocks noChangeAspect="1"/>
          </p:cNvPicPr>
          <p:nvPr/>
        </p:nvPicPr>
        <p:blipFill>
          <a:blip r:embed="rId2"/>
          <a:stretch>
            <a:fillRect/>
          </a:stretch>
        </p:blipFill>
        <p:spPr>
          <a:xfrm>
            <a:off x="8609716" y="704007"/>
            <a:ext cx="3102638" cy="6153993"/>
          </a:xfrm>
          <a:prstGeom prst="rect">
            <a:avLst/>
          </a:prstGeom>
        </p:spPr>
      </p:pic>
      <p:pic>
        <p:nvPicPr>
          <p:cNvPr id="5" name="Picture 4">
            <a:extLst>
              <a:ext uri="{FF2B5EF4-FFF2-40B4-BE49-F238E27FC236}">
                <a16:creationId xmlns:a16="http://schemas.microsoft.com/office/drawing/2014/main" id="{4D71FD4C-A326-4CA3-B505-839ABF3DDD4D}"/>
              </a:ext>
            </a:extLst>
          </p:cNvPr>
          <p:cNvPicPr>
            <a:picLocks noChangeAspect="1"/>
          </p:cNvPicPr>
          <p:nvPr/>
        </p:nvPicPr>
        <p:blipFill>
          <a:blip r:embed="rId3"/>
          <a:stretch>
            <a:fillRect/>
          </a:stretch>
        </p:blipFill>
        <p:spPr>
          <a:xfrm>
            <a:off x="120760" y="647363"/>
            <a:ext cx="3172488" cy="6210637"/>
          </a:xfrm>
          <a:prstGeom prst="rect">
            <a:avLst/>
          </a:prstGeom>
        </p:spPr>
      </p:pic>
      <p:sp>
        <p:nvSpPr>
          <p:cNvPr id="6" name="TextBox 5">
            <a:extLst>
              <a:ext uri="{FF2B5EF4-FFF2-40B4-BE49-F238E27FC236}">
                <a16:creationId xmlns:a16="http://schemas.microsoft.com/office/drawing/2014/main" id="{E66A569D-86A4-4251-B13B-2C2D0790E48F}"/>
              </a:ext>
            </a:extLst>
          </p:cNvPr>
          <p:cNvSpPr txBox="1"/>
          <p:nvPr/>
        </p:nvSpPr>
        <p:spPr>
          <a:xfrm>
            <a:off x="3510949" y="982867"/>
            <a:ext cx="5000878" cy="3785652"/>
          </a:xfrm>
          <a:prstGeom prst="rect">
            <a:avLst/>
          </a:prstGeom>
          <a:noFill/>
        </p:spPr>
        <p:txBody>
          <a:bodyPr wrap="square" rtlCol="0">
            <a:spAutoFit/>
          </a:bodyPr>
          <a:lstStyle/>
          <a:p>
            <a:r>
              <a:rPr lang="en-US" sz="2000" dirty="0"/>
              <a:t>If fabrication of 3.4m x 1.5m panel is possible, joining two CRUs along the transverse direction gives more flexibility in strip angles.</a:t>
            </a:r>
          </a:p>
          <a:p>
            <a:endParaRPr lang="en-US" sz="2000" dirty="0"/>
          </a:p>
          <a:p>
            <a:r>
              <a:rPr lang="en-US" sz="2000" dirty="0"/>
              <a:t>These two configurations have +/- 45° and +/-30° strip angles with 3200ch/CRP total channel count.</a:t>
            </a:r>
          </a:p>
          <a:p>
            <a:endParaRPr lang="en-US" sz="2000" dirty="0"/>
          </a:p>
          <a:p>
            <a:r>
              <a:rPr lang="en-US" sz="2000" dirty="0"/>
              <a:t>Naturally, a 2-view configuration with +/- 45° strips can also be implemented with narrower strip width (down to 4.3mm pitch to maintain the max </a:t>
            </a:r>
            <a:r>
              <a:rPr lang="en-US" sz="2000"/>
              <a:t>channel count.)</a:t>
            </a:r>
            <a:endParaRPr lang="en-US" sz="2000" dirty="0"/>
          </a:p>
        </p:txBody>
      </p:sp>
      <p:sp>
        <p:nvSpPr>
          <p:cNvPr id="4" name="Slide Number Placeholder 3">
            <a:extLst>
              <a:ext uri="{FF2B5EF4-FFF2-40B4-BE49-F238E27FC236}">
                <a16:creationId xmlns:a16="http://schemas.microsoft.com/office/drawing/2014/main" id="{2D4AA259-205D-4154-95AA-043DF2BF3DAB}"/>
              </a:ext>
            </a:extLst>
          </p:cNvPr>
          <p:cNvSpPr>
            <a:spLocks noGrp="1"/>
          </p:cNvSpPr>
          <p:nvPr>
            <p:ph type="sldNum" sz="quarter" idx="12"/>
          </p:nvPr>
        </p:nvSpPr>
        <p:spPr/>
        <p:txBody>
          <a:bodyPr/>
          <a:lstStyle/>
          <a:p>
            <a:fld id="{7D7A0D74-5A86-4706-83CB-BC966A82936E}" type="slidenum">
              <a:rPr lang="en-US" smtClean="0"/>
              <a:t>7</a:t>
            </a:fld>
            <a:endParaRPr lang="en-US"/>
          </a:p>
        </p:txBody>
      </p:sp>
    </p:spTree>
    <p:extLst>
      <p:ext uri="{BB962C8B-B14F-4D97-AF65-F5344CB8AC3E}">
        <p14:creationId xmlns:p14="http://schemas.microsoft.com/office/powerpoint/2010/main" val="30570801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1209</TotalTime>
  <Words>738</Words>
  <Application>Microsoft Office PowerPoint</Application>
  <PresentationFormat>Widescreen</PresentationFormat>
  <Paragraphs>35</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Updates on PCB Anode Layouts</vt:lpstr>
      <vt:lpstr>3-View Demo Boards for 50L</vt:lpstr>
      <vt:lpstr>CE Sensitivity to Cathode Voltage Collapse </vt:lpstr>
      <vt:lpstr>Add a Shield Plane to the PCB Anode Structure</vt:lpstr>
      <vt:lpstr>Some New Ideas for a Better 3-View Configuration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Additional 3-View Anode Layouts</dc:title>
  <dc:creator>Yu, Bo</dc:creator>
  <cp:lastModifiedBy>Yu, Bo</cp:lastModifiedBy>
  <cp:revision>13</cp:revision>
  <dcterms:created xsi:type="dcterms:W3CDTF">2021-01-13T19:41:13Z</dcterms:created>
  <dcterms:modified xsi:type="dcterms:W3CDTF">2021-01-14T15:51:04Z</dcterms:modified>
</cp:coreProperties>
</file>