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4" r:id="rId3"/>
    <p:sldId id="264" r:id="rId4"/>
    <p:sldId id="263" r:id="rId5"/>
    <p:sldId id="370" r:id="rId6"/>
    <p:sldId id="365" r:id="rId7"/>
    <p:sldId id="257" r:id="rId8"/>
    <p:sldId id="366" r:id="rId9"/>
    <p:sldId id="277" r:id="rId10"/>
    <p:sldId id="278" r:id="rId11"/>
    <p:sldId id="261" r:id="rId12"/>
    <p:sldId id="351" r:id="rId13"/>
    <p:sldId id="367" r:id="rId14"/>
    <p:sldId id="369" r:id="rId15"/>
    <p:sldId id="276" r:id="rId16"/>
    <p:sldId id="265" r:id="rId17"/>
    <p:sldId id="358" r:id="rId18"/>
    <p:sldId id="359" r:id="rId19"/>
    <p:sldId id="360" r:id="rId20"/>
    <p:sldId id="275" r:id="rId2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126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796C8-B367-42EB-BFF6-406A0880C760}" type="datetimeFigureOut">
              <a:rPr lang="en-US" smtClean="0"/>
              <a:pPr/>
              <a:t>3/15/2021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D1594-A8CB-4053-90E4-5E544C0FBB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244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D1594-A8CB-4053-90E4-5E544C0FBB7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751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96F59-689C-4B74-97C0-D565BC1BB3A5}" type="datetime1">
              <a:rPr kumimoji="1" lang="ja-JP" altLang="en-US" smtClean="0"/>
              <a:t>2021/3/15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71C5F-D9C7-40F3-96B5-F024902968BE}" type="datetime1">
              <a:rPr kumimoji="1" lang="ja-JP" altLang="en-US" smtClean="0"/>
              <a:t>2021/3/15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4981D-E48A-4036-861F-AF1166184FEA}" type="datetime1">
              <a:rPr kumimoji="1" lang="ja-JP" altLang="en-US" smtClean="0"/>
              <a:t>2021/3/15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059C2-1FDE-48D1-9383-911DBF1E5E70}" type="datetime1">
              <a:rPr kumimoji="1" lang="ja-JP" altLang="en-US" smtClean="0"/>
              <a:t>2021/3/15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6B59-3BEC-4DD0-9F34-A6BE8877EF87}" type="datetime1">
              <a:rPr kumimoji="1" lang="ja-JP" altLang="en-US" smtClean="0"/>
              <a:t>2021/3/15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F0D0-4634-4476-96B0-586C12C229B9}" type="datetime1">
              <a:rPr kumimoji="1" lang="ja-JP" altLang="en-US" smtClean="0"/>
              <a:t>2021/3/15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1E3F0-9196-4378-BEE5-2DE9B8501568}" type="datetime1">
              <a:rPr kumimoji="1" lang="ja-JP" altLang="en-US" smtClean="0"/>
              <a:t>2021/3/15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65CF-236C-4DF6-AA97-D819820182C7}" type="datetime1">
              <a:rPr kumimoji="1" lang="ja-JP" altLang="en-US" smtClean="0"/>
              <a:t>2021/3/15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A46F2-454B-4272-A1F6-58548565559C}" type="datetime1">
              <a:rPr kumimoji="1" lang="ja-JP" altLang="en-US" smtClean="0"/>
              <a:t>2021/3/15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16D5-6509-491F-8351-49EE89F26D11}" type="datetime1">
              <a:rPr kumimoji="1" lang="ja-JP" altLang="en-US" smtClean="0"/>
              <a:t>2021/3/15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79737-7B7C-4512-B62A-DF9DCA6071FC}" type="datetime1">
              <a:rPr kumimoji="1" lang="ja-JP" altLang="en-US" smtClean="0"/>
              <a:t>2021/3/15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0DE96-F0F4-4C72-AF2E-23FA30F89428}" type="datetime1">
              <a:rPr kumimoji="1" lang="ja-JP" altLang="en-US" smtClean="0"/>
              <a:t>2021/3/15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hyperlink" Target="https://agenda.linearcollider.org/event/8123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agenda.linearcollider.org/event/8123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Possible benefit of longer L* for detectors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2021/03/15</a:t>
            </a:r>
          </a:p>
          <a:p>
            <a:r>
              <a:rPr lang="en-US" altLang="ja-JP" dirty="0"/>
              <a:t>@LCWS2021</a:t>
            </a:r>
          </a:p>
          <a:p>
            <a:r>
              <a:rPr lang="en-US" dirty="0"/>
              <a:t>Yasuhiro</a:t>
            </a:r>
            <a:r>
              <a:rPr lang="ja-JP" altLang="en-US" dirty="0"/>
              <a:t> </a:t>
            </a:r>
            <a:r>
              <a:rPr lang="en-US" altLang="ja-JP" dirty="0"/>
              <a:t>Sugimoto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5166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Endcap open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6396E6F4-2FE0-4F8B-AC4E-E33D3D329F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170398"/>
            <a:ext cx="7045597" cy="555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251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Another merit of longer L*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/>
              <a:t>BeamCAL</a:t>
            </a:r>
            <a:r>
              <a:rPr lang="en-US" altLang="ja-JP" dirty="0"/>
              <a:t> can be placed far from</a:t>
            </a:r>
            <a:r>
              <a:rPr lang="ja-JP" altLang="en-US" dirty="0"/>
              <a:t> </a:t>
            </a:r>
            <a:r>
              <a:rPr lang="en-US" altLang="ja-JP" dirty="0"/>
              <a:t>IP</a:t>
            </a:r>
          </a:p>
          <a:p>
            <a:pPr lvl="1"/>
            <a:r>
              <a:rPr kumimoji="1" lang="en-US" altLang="ja-JP" dirty="0">
                <a:sym typeface="Wingdings" panose="05000000000000000000" pitchFamily="2" charset="2"/>
              </a:rPr>
              <a:t>Weaker magnetic field at BCAL (and QD0 front surface) causes less</a:t>
            </a:r>
            <a:r>
              <a:rPr lang="ja-JP" altLang="en-US" dirty="0">
                <a:sym typeface="Wingdings" panose="05000000000000000000" pitchFamily="2" charset="2"/>
              </a:rPr>
              <a:t> </a:t>
            </a:r>
            <a:r>
              <a:rPr kumimoji="1" lang="en-US" altLang="ja-JP" dirty="0">
                <a:sym typeface="Wingdings" panose="05000000000000000000" pitchFamily="2" charset="2"/>
              </a:rPr>
              <a:t>back-scattering</a:t>
            </a:r>
            <a:r>
              <a:rPr lang="ja-JP" altLang="en-US" dirty="0">
                <a:sym typeface="Wingdings" panose="05000000000000000000" pitchFamily="2" charset="2"/>
              </a:rPr>
              <a:t> </a:t>
            </a:r>
            <a:r>
              <a:rPr lang="en-US" altLang="ja-JP" dirty="0">
                <a:sym typeface="Wingdings" panose="05000000000000000000" pitchFamily="2" charset="2"/>
              </a:rPr>
              <a:t>of pair background</a:t>
            </a:r>
            <a:endParaRPr kumimoji="1" lang="en-US" altLang="ja-JP" dirty="0">
              <a:sym typeface="Wingdings" panose="05000000000000000000" pitchFamily="2" charset="2"/>
            </a:endParaRPr>
          </a:p>
          <a:p>
            <a:pPr lvl="1"/>
            <a:r>
              <a:rPr kumimoji="1" lang="en-US" altLang="ja-JP" dirty="0">
                <a:sym typeface="Wingdings" panose="05000000000000000000" pitchFamily="2" charset="2"/>
              </a:rPr>
              <a:t>No need for </a:t>
            </a:r>
            <a:r>
              <a:rPr kumimoji="1" lang="en-US" altLang="ja-JP" dirty="0" err="1">
                <a:sym typeface="Wingdings" panose="05000000000000000000" pitchFamily="2" charset="2"/>
              </a:rPr>
              <a:t>AntiDID</a:t>
            </a:r>
            <a:r>
              <a:rPr lang="ja-JP" altLang="en-US" dirty="0">
                <a:sym typeface="Wingdings" panose="05000000000000000000" pitchFamily="2" charset="2"/>
              </a:rPr>
              <a:t> </a:t>
            </a:r>
            <a:r>
              <a:rPr lang="en-US" altLang="ja-JP" dirty="0">
                <a:sym typeface="Wingdings" panose="05000000000000000000" pitchFamily="2" charset="2"/>
              </a:rPr>
              <a:t>(?)</a:t>
            </a:r>
            <a:endParaRPr kumimoji="1" lang="en-US" altLang="ja-JP" dirty="0">
              <a:sym typeface="Wingdings" panose="05000000000000000000" pitchFamily="2" charset="2"/>
            </a:endParaRP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Less cost, less construction period, and less risk</a:t>
            </a:r>
          </a:p>
          <a:p>
            <a:r>
              <a:rPr kumimoji="1" lang="en-US" altLang="ja-JP" dirty="0">
                <a:sym typeface="Wingdings" panose="05000000000000000000" pitchFamily="2" charset="2"/>
              </a:rPr>
              <a:t>Simulation study is necessary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8258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57109F-85C3-40EE-8AE0-5C19B27AA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2CD202-223A-4E13-9CA9-53AF888B0E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ja-JP" dirty="0"/>
              <a:t>QD0 support design in TDR has possible risks in stable and smooth operation of ILC, as well as difficulties in detector maintenance</a:t>
            </a:r>
          </a:p>
          <a:p>
            <a:pPr marL="0" indent="0">
              <a:buNone/>
            </a:pPr>
            <a:endParaRPr lang="en-US" altLang="ja-JP" dirty="0"/>
          </a:p>
          <a:p>
            <a:r>
              <a:rPr kumimoji="1" lang="en-US" altLang="ja-JP" dirty="0"/>
              <a:t>QD0 support from beam tunnel with longer L* could solve these issues</a:t>
            </a:r>
          </a:p>
          <a:p>
            <a:pPr marL="0" indent="0">
              <a:buNone/>
            </a:pPr>
            <a:endParaRPr kumimoji="1" lang="en-US" altLang="ja-JP" dirty="0"/>
          </a:p>
          <a:p>
            <a:r>
              <a:rPr lang="en-US" altLang="ja-JP" dirty="0"/>
              <a:t>Longer L* could also contribute to cost (and possibly construction time) reduction</a:t>
            </a:r>
          </a:p>
          <a:p>
            <a:pPr marL="0" indent="0">
              <a:buNone/>
            </a:pPr>
            <a:endParaRPr lang="en-US" altLang="ja-JP" dirty="0"/>
          </a:p>
          <a:p>
            <a:r>
              <a:rPr kumimoji="1" lang="en-US" altLang="ja-JP" dirty="0"/>
              <a:t>This option should be seriously studied during early phase of Pre-Lab period, both from the accelerator and detector point of view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839E6D8-D238-4E61-BFCC-3C0966704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333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30EA2C-1C5B-495F-A027-E968D5E78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Backup slides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2E2F0E-B69C-4C8F-86C3-B2387D4499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A64377A-27B0-4A8C-BC14-5287BE693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9329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How to open ILD</a:t>
            </a:r>
            <a:r>
              <a:rPr kumimoji="1" lang="en-US" altLang="ja-JP" dirty="0"/>
              <a:t> Endcap 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1600201"/>
            <a:ext cx="4608512" cy="348498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kumimoji="1" lang="en-US" altLang="ja-JP" dirty="0"/>
              <a:t>(Procedure to fully open the ILD endcap at garage position)</a:t>
            </a:r>
          </a:p>
          <a:p>
            <a:pPr marL="0" indent="0">
              <a:buNone/>
            </a:pPr>
            <a:endParaRPr kumimoji="1" lang="en-US" altLang="ja-JP" dirty="0"/>
          </a:p>
          <a:p>
            <a:r>
              <a:rPr kumimoji="1" lang="en-US" altLang="ja-JP" dirty="0"/>
              <a:t>Rear part of the End-cap is split into two parts to clear the QD0 pillar</a:t>
            </a:r>
          </a:p>
          <a:p>
            <a:pPr lvl="1"/>
            <a:r>
              <a:rPr lang="en-US" altLang="ja-JP" dirty="0">
                <a:hlinkClick r:id="rId2"/>
              </a:rPr>
              <a:t>Klaus’s talk at Mini-Workshop on 2019/2/28</a:t>
            </a:r>
            <a:r>
              <a:rPr lang="ja-JP" altLang="en-US" dirty="0">
                <a:hlinkClick r:id="rId2"/>
              </a:rPr>
              <a:t> 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0535" y="1748214"/>
            <a:ext cx="4360997" cy="4277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3140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How to open </a:t>
            </a:r>
            <a:r>
              <a:rPr lang="en-US" altLang="ja-JP" dirty="0"/>
              <a:t>ILD</a:t>
            </a:r>
            <a:r>
              <a:rPr kumimoji="1" lang="en-US" altLang="ja-JP" dirty="0"/>
              <a:t> Endcap (2)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altLang="ja-JP" dirty="0"/>
              <a:t>About 1m gap between end-cap CAL and the barrel</a:t>
            </a:r>
          </a:p>
          <a:p>
            <a:pPr marL="0" indent="0">
              <a:buNone/>
            </a:pPr>
            <a:endParaRPr lang="en-US" altLang="ja-JP" dirty="0"/>
          </a:p>
          <a:p>
            <a:r>
              <a:rPr lang="en-US" altLang="ja-JP" dirty="0"/>
              <a:t>People get into the detector through the small gap</a:t>
            </a:r>
          </a:p>
          <a:p>
            <a:pPr marL="0" indent="0">
              <a:buNone/>
            </a:pP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1657730"/>
            <a:ext cx="4716016" cy="483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3959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How to open ILD Endcap (3)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2261724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/>
              <a:t>Remove ECAL ring and </a:t>
            </a:r>
            <a:r>
              <a:rPr kumimoji="1" lang="en-US" altLang="ja-JP" dirty="0" err="1"/>
              <a:t>LumiCAL</a:t>
            </a:r>
            <a:endParaRPr kumimoji="1" lang="en-US" altLang="ja-JP" dirty="0"/>
          </a:p>
          <a:p>
            <a:r>
              <a:rPr lang="en-US" altLang="ja-JP" dirty="0"/>
              <a:t>Cut the beam pipe between QD0 support tube and Inner support tube</a:t>
            </a:r>
          </a:p>
          <a:p>
            <a:r>
              <a:rPr lang="en-US" altLang="ja-JP" dirty="0"/>
              <a:t>Draw out the QD0 and FCALs together with the QD0 support</a:t>
            </a:r>
          </a:p>
          <a:p>
            <a:r>
              <a:rPr lang="en-US" altLang="ja-JP" dirty="0"/>
              <a:t>Fully open the End-cap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617584"/>
            <a:ext cx="7848872" cy="3126246"/>
          </a:xfrm>
          <a:prstGeom prst="rect">
            <a:avLst/>
          </a:prstGeom>
        </p:spPr>
      </p:pic>
      <p:cxnSp>
        <p:nvCxnSpPr>
          <p:cNvPr id="7" name="直線矢印コネクタ 6"/>
          <p:cNvCxnSpPr/>
          <p:nvPr/>
        </p:nvCxnSpPr>
        <p:spPr>
          <a:xfrm flipH="1">
            <a:off x="8129502" y="5517232"/>
            <a:ext cx="258922" cy="81676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8038619" y="5189781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Flange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5536" y="5559113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QD0</a:t>
            </a:r>
            <a:endParaRPr kumimoji="1" lang="ja-JP" altLang="en-US" dirty="0"/>
          </a:p>
        </p:txBody>
      </p:sp>
      <p:cxnSp>
        <p:nvCxnSpPr>
          <p:cNvPr id="12" name="直線矢印コネクタ 11"/>
          <p:cNvCxnSpPr>
            <a:stCxn id="10" idx="0"/>
          </p:cNvCxnSpPr>
          <p:nvPr/>
        </p:nvCxnSpPr>
        <p:spPr>
          <a:xfrm flipH="1" flipV="1">
            <a:off x="683568" y="4412756"/>
            <a:ext cx="41546" cy="114635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H="1">
            <a:off x="2987824" y="4476599"/>
            <a:ext cx="648072" cy="13092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2123728" y="5484930"/>
            <a:ext cx="504056" cy="53635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1400140" y="5987018"/>
            <a:ext cx="1227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ECAL ring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563888" y="4248395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LumiCAL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51344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How to open ILD Endcap (4)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8141" y="2768385"/>
            <a:ext cx="4574573" cy="358796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430338"/>
            <a:ext cx="4388629" cy="528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0648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Problem 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1699347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/>
              <a:t>This procedure ignores the </a:t>
            </a:r>
            <a:r>
              <a:rPr kumimoji="1" lang="en-US" altLang="ja-JP" dirty="0" err="1"/>
              <a:t>pac</a:t>
            </a:r>
            <a:r>
              <a:rPr kumimoji="1" lang="en-US" altLang="ja-JP" dirty="0"/>
              <a:t>-man adapter (t~1.2m) on the detector, which hit the wall when we want to open the endcap </a:t>
            </a:r>
            <a:r>
              <a:rPr kumimoji="1" lang="en-US" altLang="ja-JP" b="1" dirty="0"/>
              <a:t>at beam position</a:t>
            </a:r>
          </a:p>
          <a:p>
            <a:pPr lvl="1"/>
            <a:r>
              <a:rPr lang="en-US" altLang="ja-JP" dirty="0"/>
              <a:t>Solution 1: Movable adapter</a:t>
            </a:r>
          </a:p>
          <a:p>
            <a:pPr lvl="1"/>
            <a:r>
              <a:rPr kumimoji="1" lang="en-US" altLang="ja-JP" dirty="0"/>
              <a:t>Solution 2: Sliding </a:t>
            </a:r>
            <a:r>
              <a:rPr kumimoji="1" lang="en-US" altLang="ja-JP" dirty="0" err="1"/>
              <a:t>pac</a:t>
            </a:r>
            <a:r>
              <a:rPr kumimoji="1" lang="en-US" altLang="ja-JP" dirty="0"/>
              <a:t>-man instead of rotating </a:t>
            </a:r>
            <a:r>
              <a:rPr kumimoji="1" lang="en-US" altLang="ja-JP" dirty="0" err="1"/>
              <a:t>pac</a:t>
            </a:r>
            <a:r>
              <a:rPr kumimoji="1" lang="en-US" altLang="ja-JP" dirty="0"/>
              <a:t>-man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116986"/>
            <a:ext cx="3712349" cy="371234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116985"/>
            <a:ext cx="4188131" cy="3712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1976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Sliding Pac-man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916832"/>
            <a:ext cx="3444019" cy="3810744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2892" y="2546361"/>
            <a:ext cx="5141641" cy="4077072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D5D1F3-ADA6-4D3C-8C55-8211DF0069E2}"/>
              </a:ext>
            </a:extLst>
          </p:cNvPr>
          <p:cNvSpPr txBox="1"/>
          <p:nvPr/>
        </p:nvSpPr>
        <p:spPr>
          <a:xfrm>
            <a:off x="1115616" y="1772816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Plan view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DD121C7-62E5-411E-83AF-B53F48841DC5}"/>
              </a:ext>
            </a:extLst>
          </p:cNvPr>
          <p:cNvSpPr txBox="1"/>
          <p:nvPr/>
        </p:nvSpPr>
        <p:spPr>
          <a:xfrm>
            <a:off x="5580112" y="1772816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Side view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89928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A085E5-1FF0-47CB-9AB4-7146EF500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QD0 support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6649792-1FD3-456E-A1D6-02FD0E3C04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In the present design, QD0 is supported by QD0-support put on the platform (ILD), or by detector itself (</a:t>
            </a:r>
            <a:r>
              <a:rPr kumimoji="1" lang="en-US" altLang="ja-JP" dirty="0" err="1"/>
              <a:t>SiD</a:t>
            </a:r>
            <a:r>
              <a:rPr kumimoji="1" lang="en-US" altLang="ja-JP" dirty="0"/>
              <a:t>)</a:t>
            </a:r>
          </a:p>
          <a:p>
            <a:r>
              <a:rPr lang="en-US" altLang="ja-JP" dirty="0"/>
              <a:t>No show-stopper is found so far, but there could be some possible risks</a:t>
            </a:r>
          </a:p>
          <a:p>
            <a:pPr lvl="1"/>
            <a:r>
              <a:rPr lang="en-US" altLang="ja-JP" dirty="0"/>
              <a:t>Vibration from detector</a:t>
            </a:r>
          </a:p>
          <a:p>
            <a:pPr lvl="1"/>
            <a:r>
              <a:rPr lang="en-US" altLang="ja-JP" dirty="0"/>
              <a:t>Position repeatability and time for machine tuning after push-pull operation</a:t>
            </a:r>
          </a:p>
          <a:p>
            <a:pPr lvl="1"/>
            <a:r>
              <a:rPr lang="en-US" altLang="ja-JP" dirty="0"/>
              <a:t>Difficulty in opening detector end-cap (ILD)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9B14BC9-F977-46A0-BE09-F6B6C3108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9681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Problem (2)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2776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/>
              <a:t>Is splitting endcap realistic?</a:t>
            </a:r>
          </a:p>
          <a:p>
            <a:pPr lvl="1"/>
            <a:r>
              <a:rPr lang="en-US" altLang="ja-JP" dirty="0"/>
              <a:t>Space for support legs</a:t>
            </a:r>
          </a:p>
          <a:p>
            <a:pPr lvl="1"/>
            <a:r>
              <a:rPr kumimoji="1" lang="en-US" altLang="ja-JP" dirty="0"/>
              <a:t>Stability against earth quake</a:t>
            </a:r>
          </a:p>
          <a:p>
            <a:pPr lvl="1"/>
            <a:r>
              <a:rPr lang="en-US" altLang="ja-JP" dirty="0"/>
              <a:t>Lowering method using gantry crane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083" y="3096188"/>
            <a:ext cx="3785834" cy="376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864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71_Japanese_Mountain_Site_DESY.jpg"/>
          <p:cNvPicPr>
            <a:picLocks noChangeAspect="1"/>
          </p:cNvPicPr>
          <p:nvPr/>
        </p:nvPicPr>
        <p:blipFill rotWithShape="1">
          <a:blip r:embed="rId2" cstate="print"/>
          <a:srcRect l="5429" t="2716" r="3837" b="16541"/>
          <a:stretch/>
        </p:blipFill>
        <p:spPr>
          <a:xfrm>
            <a:off x="200581" y="1647825"/>
            <a:ext cx="8742838" cy="466342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Original design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cxnSp>
        <p:nvCxnSpPr>
          <p:cNvPr id="6" name="直線矢印コネクタ 5"/>
          <p:cNvCxnSpPr/>
          <p:nvPr/>
        </p:nvCxnSpPr>
        <p:spPr>
          <a:xfrm flipV="1">
            <a:off x="3203848" y="1844824"/>
            <a:ext cx="1656184" cy="4320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 flipV="1">
            <a:off x="3203848" y="2132856"/>
            <a:ext cx="0" cy="144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 flipV="1">
            <a:off x="4860032" y="1700808"/>
            <a:ext cx="0" cy="144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3635896" y="1745423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18m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156176" y="5589240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QD0 pillar</a:t>
            </a:r>
            <a:endParaRPr kumimoji="1" lang="ja-JP" altLang="en-US" dirty="0"/>
          </a:p>
        </p:txBody>
      </p:sp>
      <p:cxnSp>
        <p:nvCxnSpPr>
          <p:cNvPr id="9" name="直線矢印コネクタ 8"/>
          <p:cNvCxnSpPr/>
          <p:nvPr/>
        </p:nvCxnSpPr>
        <p:spPr>
          <a:xfrm flipV="1">
            <a:off x="6732240" y="4149080"/>
            <a:ext cx="1008112" cy="144016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7184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Original design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17639"/>
            <a:ext cx="8229600" cy="427186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/>
              <a:t>TDR Vol.3, p146, Vol.4, p40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782" y="1808527"/>
            <a:ext cx="8338666" cy="4898644"/>
          </a:xfrm>
          <a:prstGeom prst="rect">
            <a:avLst/>
          </a:prstGeom>
        </p:spPr>
      </p:pic>
      <p:cxnSp>
        <p:nvCxnSpPr>
          <p:cNvPr id="7" name="直線コネクタ 6"/>
          <p:cNvCxnSpPr/>
          <p:nvPr/>
        </p:nvCxnSpPr>
        <p:spPr>
          <a:xfrm flipV="1">
            <a:off x="3995936" y="2348880"/>
            <a:ext cx="0" cy="21602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>
            <a:off x="3995936" y="2636912"/>
            <a:ext cx="129614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4067944" y="2235713"/>
            <a:ext cx="2037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9.5m (=L* of QF1)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64153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AAC1AE-CA7D-4965-95A6-CB3D3B4F5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ILD Endcap opening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D56459-E7B9-4885-89A9-4BF0F9E1A5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834880" cy="4525963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/>
              <a:t>Rear part of the endcap is split into two parts in order to clear the QD0 support pillar</a:t>
            </a:r>
          </a:p>
          <a:p>
            <a:pPr lvl="1"/>
            <a:r>
              <a:rPr lang="en-US" altLang="ja-JP" dirty="0">
                <a:hlinkClick r:id="rId2"/>
              </a:rPr>
              <a:t>Klaus’s talk at Mini-Workshop on 2019/2/28</a:t>
            </a:r>
          </a:p>
          <a:p>
            <a:r>
              <a:rPr lang="en-US" altLang="ja-JP" dirty="0"/>
              <a:t>This scheme could cause several difficulties</a:t>
            </a:r>
          </a:p>
          <a:p>
            <a:pPr lvl="1"/>
            <a:r>
              <a:rPr lang="en-US" altLang="ja-JP" dirty="0"/>
              <a:t>Space for support legs</a:t>
            </a:r>
          </a:p>
          <a:p>
            <a:pPr lvl="1"/>
            <a:r>
              <a:rPr lang="en-US" altLang="ja-JP" dirty="0"/>
              <a:t>Stability against earth quake</a:t>
            </a:r>
          </a:p>
          <a:p>
            <a:pPr lvl="1"/>
            <a:r>
              <a:rPr lang="en-US" altLang="ja-JP" dirty="0"/>
              <a:t>Lowering method using gantry crane</a:t>
            </a:r>
          </a:p>
          <a:p>
            <a:r>
              <a:rPr lang="en-US" altLang="ja-JP" dirty="0"/>
              <a:t>QD0</a:t>
            </a:r>
            <a:r>
              <a:rPr lang="ja-JP" altLang="en-US" dirty="0"/>
              <a:t> </a:t>
            </a:r>
            <a:r>
              <a:rPr lang="en-US" altLang="ja-JP" dirty="0"/>
              <a:t>support has to be movable to fully open the endcap at garage position</a:t>
            </a:r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FFB27C5-3896-469A-98DF-4553C8085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9D20976-21DA-405E-9019-EA8CD041EE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5864" y="2060848"/>
            <a:ext cx="3889170" cy="3813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1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4D8687-581F-4C42-9BD6-06EC446AB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Longer L* option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B640DEA-4F09-4B3A-A63B-3AE97F840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Longer L* option </a:t>
            </a:r>
            <a:r>
              <a:rPr lang="en-US" altLang="ja-JP" dirty="0"/>
              <a:t>has been</a:t>
            </a:r>
            <a:r>
              <a:rPr kumimoji="1" lang="en-US" altLang="ja-JP" dirty="0"/>
              <a:t> studied after TDR</a:t>
            </a:r>
          </a:p>
          <a:p>
            <a:pPr lvl="1"/>
            <a:r>
              <a:rPr lang="en-US" altLang="ja-JP" dirty="0"/>
              <a:t>Large L* optics for ILC: Toshiyuki </a:t>
            </a:r>
            <a:r>
              <a:rPr lang="en-US" altLang="ja-JP" dirty="0" err="1"/>
              <a:t>Okugi</a:t>
            </a:r>
            <a:r>
              <a:rPr lang="en-US" altLang="ja-JP" dirty="0"/>
              <a:t>, AWLC2014</a:t>
            </a:r>
          </a:p>
          <a:p>
            <a:pPr lvl="1"/>
            <a:r>
              <a:rPr lang="en-US" altLang="ja-JP" dirty="0"/>
              <a:t>Longer L* for ILC: Master Thesis by Fabien </a:t>
            </a:r>
            <a:r>
              <a:rPr lang="en-US" altLang="ja-JP" dirty="0" err="1"/>
              <a:t>Plassard</a:t>
            </a:r>
            <a:r>
              <a:rPr lang="en-US" altLang="ja-JP" dirty="0"/>
              <a:t> (Feb. 2015)</a:t>
            </a:r>
          </a:p>
          <a:p>
            <a:pPr lvl="1"/>
            <a:r>
              <a:rPr kumimoji="1" lang="en-US" altLang="ja-JP" dirty="0"/>
              <a:t>Longer L* for CLIC 380: Doctor </a:t>
            </a:r>
            <a:r>
              <a:rPr lang="en-US" altLang="ja-JP" dirty="0"/>
              <a:t>Thesis by Fabien </a:t>
            </a:r>
            <a:r>
              <a:rPr lang="en-US" altLang="ja-JP" dirty="0" err="1"/>
              <a:t>Plassard</a:t>
            </a:r>
            <a:r>
              <a:rPr lang="en-US" altLang="ja-JP" dirty="0"/>
              <a:t> (Jul. 2018)</a:t>
            </a:r>
          </a:p>
          <a:p>
            <a:r>
              <a:rPr kumimoji="1" lang="en-US" altLang="ja-JP" dirty="0"/>
              <a:t>If L*&gt;6m is feasible, many engineering difficult</a:t>
            </a:r>
            <a:r>
              <a:rPr lang="en-US" altLang="ja-JP" dirty="0"/>
              <a:t>ies and risks will be reduced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EE0FE57-19A0-43D5-AE32-6BC0A22E7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65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ILD @L*=6m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17639"/>
            <a:ext cx="8229600" cy="5303836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/>
              <a:t>QD0 can be supported from the BDS tunnel</a:t>
            </a:r>
          </a:p>
          <a:p>
            <a:pPr lvl="1"/>
            <a:r>
              <a:rPr lang="en-US" altLang="ja-JP" dirty="0"/>
              <a:t>We can get rid of QD0 pillar if L*=6m</a:t>
            </a:r>
          </a:p>
          <a:p>
            <a:pPr lvl="1"/>
            <a:r>
              <a:rPr lang="en-US" altLang="ja-JP" dirty="0"/>
              <a:t>QD0 may have to be retractable like QSC of </a:t>
            </a:r>
            <a:r>
              <a:rPr lang="en-US" altLang="ja-JP" dirty="0" err="1"/>
              <a:t>SuperKEKB</a:t>
            </a:r>
            <a:endParaRPr lang="en-US" altLang="ja-JP" dirty="0"/>
          </a:p>
          <a:p>
            <a:pPr lvl="1"/>
            <a:r>
              <a:rPr lang="en-US" altLang="ja-JP" dirty="0"/>
              <a:t>Much more stable than the support from the pillar on the platform</a:t>
            </a:r>
          </a:p>
          <a:p>
            <a:pPr lvl="1"/>
            <a:r>
              <a:rPr lang="en-US" altLang="ja-JP" dirty="0"/>
              <a:t>Much better position repeatability after push-pull</a:t>
            </a:r>
          </a:p>
          <a:p>
            <a:pPr lvl="2"/>
            <a:r>
              <a:rPr lang="en-US" altLang="ja-JP" dirty="0"/>
              <a:t>Pillar on the platform: ~0.5mm</a:t>
            </a:r>
          </a:p>
          <a:p>
            <a:pPr lvl="2"/>
            <a:r>
              <a:rPr lang="en-US" altLang="ja-JP" dirty="0"/>
              <a:t>Support from BDS tunnel: 10~20um (</a:t>
            </a:r>
            <a:r>
              <a:rPr lang="en-US" altLang="ja-JP" dirty="0" err="1"/>
              <a:t>SuperKEKB</a:t>
            </a:r>
            <a:r>
              <a:rPr lang="en-US" altLang="ja-JP" dirty="0"/>
              <a:t>)</a:t>
            </a:r>
          </a:p>
          <a:p>
            <a:pPr lvl="1"/>
            <a:r>
              <a:rPr lang="en-US" altLang="ja-JP" dirty="0"/>
              <a:t>Much faster machine tuning after push-pull</a:t>
            </a:r>
          </a:p>
          <a:p>
            <a:pPr lvl="1"/>
            <a:r>
              <a:rPr lang="en-US" altLang="ja-JP" dirty="0"/>
              <a:t>Only one pair of QD0 is necessary (3 pairs; for ILD, </a:t>
            </a:r>
            <a:r>
              <a:rPr lang="en-US" altLang="ja-JP" dirty="0" err="1"/>
              <a:t>SiD</a:t>
            </a:r>
            <a:r>
              <a:rPr lang="en-US" altLang="ja-JP" dirty="0"/>
              <a:t>, and machine study, are necessary for TDR design)</a:t>
            </a:r>
          </a:p>
          <a:p>
            <a:r>
              <a:rPr lang="en-US" altLang="ja-JP" dirty="0"/>
              <a:t>ILD needs some modification</a:t>
            </a:r>
          </a:p>
          <a:p>
            <a:pPr lvl="1"/>
            <a:r>
              <a:rPr lang="en-US" altLang="ja-JP" dirty="0"/>
              <a:t>Cut the End-cap iron to make access to flanges at Z~6m possible, and/or remote vacuum connection (RVC) like </a:t>
            </a:r>
            <a:r>
              <a:rPr lang="en-US" altLang="ja-JP" dirty="0" err="1"/>
              <a:t>SuperKEKB</a:t>
            </a:r>
            <a:endParaRPr lang="en-US" altLang="ja-JP" dirty="0"/>
          </a:p>
          <a:p>
            <a:pPr lvl="1"/>
            <a:r>
              <a:rPr lang="en-US" altLang="ja-JP" dirty="0"/>
              <a:t>FCAL support has to be re-considered (telescopic support?)</a:t>
            </a:r>
          </a:p>
          <a:p>
            <a:pPr lvl="1"/>
            <a:r>
              <a:rPr lang="en-US" altLang="ja-JP" b="1" dirty="0"/>
              <a:t>No need for split endcap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82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01BE8-D566-4C94-BA8C-FB4D236D3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QCS</a:t>
            </a:r>
            <a:r>
              <a:rPr kumimoji="1" lang="en-US" altLang="ja-JP" dirty="0"/>
              <a:t> of Super KEKB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4E3538-BDE3-4F30-AF29-E855B63160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9E457E5-FB2A-4603-B591-52F0B9638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B8D120B-9E5F-4854-9DB8-66273FBE80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477" y="1541072"/>
            <a:ext cx="3457539" cy="276705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39087BE-B701-444B-806C-07D74820A7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4283554"/>
            <a:ext cx="7380312" cy="254987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6FAC023D-CD7F-4B38-BC65-EBC37FA09B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351792"/>
            <a:ext cx="5577483" cy="2956334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D6C0CAF-C549-4AD6-855F-200350A5EB15}"/>
              </a:ext>
            </a:extLst>
          </p:cNvPr>
          <p:cNvSpPr txBox="1"/>
          <p:nvPr/>
        </p:nvSpPr>
        <p:spPr>
          <a:xfrm>
            <a:off x="1272519" y="6214030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</a:rPr>
              <a:t>Sliding mount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BD19E41-EA58-4570-A4B9-28695DE0102D}"/>
              </a:ext>
            </a:extLst>
          </p:cNvPr>
          <p:cNvSpPr txBox="1"/>
          <p:nvPr/>
        </p:nvSpPr>
        <p:spPr>
          <a:xfrm>
            <a:off x="5302165" y="6583362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</a:rPr>
              <a:t>Sliding mount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929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Endcap closed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59C8601-8AF1-431F-96A4-6240F365A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175501"/>
            <a:ext cx="7513136" cy="5545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207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1769</TotalTime>
  <Words>733</Words>
  <Application>Microsoft Office PowerPoint</Application>
  <PresentationFormat>画面に合わせる (4:3)</PresentationFormat>
  <Paragraphs>116</Paragraphs>
  <Slides>20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5" baseType="lpstr">
      <vt:lpstr>ＭＳ Ｐゴシック</vt:lpstr>
      <vt:lpstr>Arial</vt:lpstr>
      <vt:lpstr>Calibri</vt:lpstr>
      <vt:lpstr>Wingdings</vt:lpstr>
      <vt:lpstr>Office テーマ</vt:lpstr>
      <vt:lpstr>Possible benefit of longer L* for detectors</vt:lpstr>
      <vt:lpstr>QD0 support</vt:lpstr>
      <vt:lpstr>Original design</vt:lpstr>
      <vt:lpstr>Original design</vt:lpstr>
      <vt:lpstr>ILD Endcap opening</vt:lpstr>
      <vt:lpstr>Longer L* option</vt:lpstr>
      <vt:lpstr>ILD @L*=6m</vt:lpstr>
      <vt:lpstr>QCS of Super KEKB</vt:lpstr>
      <vt:lpstr>Endcap closed</vt:lpstr>
      <vt:lpstr>Endcap open</vt:lpstr>
      <vt:lpstr>Another merit of longer L*</vt:lpstr>
      <vt:lpstr>Summary</vt:lpstr>
      <vt:lpstr>Backup slides</vt:lpstr>
      <vt:lpstr>How to open ILD Endcap (1)</vt:lpstr>
      <vt:lpstr>How to open ILD Endcap (2)</vt:lpstr>
      <vt:lpstr>How to open ILD Endcap (3)</vt:lpstr>
      <vt:lpstr>How to open ILD Endcap (4)</vt:lpstr>
      <vt:lpstr>Problem (1)</vt:lpstr>
      <vt:lpstr>Sliding Pac-man</vt:lpstr>
      <vt:lpstr>Problem (2)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review committees</dc:title>
  <dc:creator>sugimoto</dc:creator>
  <cp:lastModifiedBy>Sugimoto Yasuhiro</cp:lastModifiedBy>
  <cp:revision>192</cp:revision>
  <dcterms:created xsi:type="dcterms:W3CDTF">2014-07-02T01:30:57Z</dcterms:created>
  <dcterms:modified xsi:type="dcterms:W3CDTF">2021-03-15T02:22:27Z</dcterms:modified>
</cp:coreProperties>
</file>