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296" r:id="rId3"/>
    <p:sldId id="332" r:id="rId4"/>
    <p:sldId id="396" r:id="rId5"/>
    <p:sldId id="397" r:id="rId6"/>
    <p:sldId id="398" r:id="rId7"/>
    <p:sldId id="343" r:id="rId8"/>
    <p:sldId id="402" r:id="rId9"/>
    <p:sldId id="403" r:id="rId10"/>
    <p:sldId id="344" r:id="rId11"/>
    <p:sldId id="351" r:id="rId12"/>
    <p:sldId id="352" r:id="rId13"/>
    <p:sldId id="404" r:id="rId14"/>
    <p:sldId id="376" r:id="rId15"/>
    <p:sldId id="268" r:id="rId16"/>
    <p:sldId id="346" r:id="rId17"/>
    <p:sldId id="386" r:id="rId18"/>
    <p:sldId id="393" r:id="rId19"/>
    <p:sldId id="394" r:id="rId20"/>
    <p:sldId id="405" r:id="rId21"/>
    <p:sldId id="357" r:id="rId22"/>
    <p:sldId id="406" r:id="rId23"/>
    <p:sldId id="409" r:id="rId24"/>
    <p:sldId id="367" r:id="rId25"/>
    <p:sldId id="368" r:id="rId26"/>
    <p:sldId id="369" r:id="rId27"/>
    <p:sldId id="370" r:id="rId28"/>
    <p:sldId id="366" r:id="rId29"/>
    <p:sldId id="300" r:id="rId30"/>
    <p:sldId id="408" r:id="rId31"/>
    <p:sldId id="297" r:id="rId32"/>
    <p:sldId id="298" r:id="rId3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A2"/>
    <a:srgbClr val="1D3E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43"/>
    <p:restoredTop sz="94734"/>
  </p:normalViewPr>
  <p:slideViewPr>
    <p:cSldViewPr snapToGrid="0" snapToObjects="1">
      <p:cViewPr varScale="1">
        <p:scale>
          <a:sx n="138" d="100"/>
          <a:sy n="138" d="100"/>
        </p:scale>
        <p:origin x="208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43AD8A-F923-6040-B20B-09F356A6A575}" type="datetimeFigureOut">
              <a:t>2021/3/17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45973-77EE-7B45-AEEF-32D1D270C71A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1766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60D18E-8A38-BD4C-9449-6EAE968434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428BCD55-F4A1-1540-9AFB-CDE2F2F31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クリックしてマスター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D719E86-F71E-074E-B9D6-498D5867A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CF76EA2-4AC8-F745-9EA7-814BB9AD5FA0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A20B66-2152-1842-8513-75A62DA16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3B6BF46-6B67-464A-A803-8AACECB12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2266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1A8F30-4711-6F45-969B-3887D4F1F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E6A5FE2-E748-9745-BB4F-4E75D892EC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64862B-B2B0-D84B-B30C-150C060C3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2D49F96-AC46-B140-932D-F53733493F58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4A644-2D17-E24D-B37C-337FB469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7DDCC7-BDFC-4545-8451-51B8BDA7E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3116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CABD2DA-5B96-3245-9934-3A782A3D69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337EDFC-0242-8A4D-9BB0-001F17199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258B7FE-C314-6642-BB26-D68C81D9B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5225F909-A7E2-D84D-B779-0FFB08784CF0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CC56A10-2732-7648-9203-92C706D4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680586B-6F58-644A-AFD5-ED2B2C5EF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35279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CF868E-281A-D549-A22C-82B41106E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D1874B-203E-9C4F-B10A-071E8AFB1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98DFE3-D36F-3A47-AEA9-2196C9E6A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385ED87-8111-D54D-8132-33CB446D8302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FD442B-FF61-A34F-8BCE-1E3F305C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6385BC-A3F2-FA42-8244-8FB08848D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2311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60F49E-E4BB-6A44-84A0-35F8382F3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97F8841-40D5-444D-B663-62B00788ED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 b="0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C9890C5-A2EA-2D40-BD42-0F325A04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5BC3901B-E39B-2144-BB05-BAF9FC1C7A92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EC2F53-E08D-074B-85A4-3787318C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C2EBF1-7DF0-D449-8831-B69D5C66D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49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6C70F6-DEEC-D149-B989-E6863B90D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EA63C49-FFBE-0346-85AF-426AA01367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0527ECF-97A7-EC4A-80E0-C79C73A83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FB1843A-892F-7445-863E-2E34DCAF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452DE71F-6AE2-4D4B-AAF3-035C283DB397}" type="datetime1">
              <a:t>2021/3/17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645D07-AFF0-0745-93B3-E8EB3A048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FEB98C-7969-9E4A-8B66-F388B38E5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7482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40C6A1-E619-B243-9818-C6DD0CF69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9D8C267-95EE-5140-8DE3-A68924B24F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5CF1B19-8CF8-9343-9FAA-B5A55685B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1D3AC16-6E23-B34D-9775-8199030D4A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A393742-09BD-0E4D-993C-EBDF92B395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/>
            </a:lvl1pPr>
            <a:lvl2pPr>
              <a:defRPr b="0" i="0"/>
            </a:lvl2pPr>
            <a:lvl3pPr>
              <a:defRPr b="0" i="0"/>
            </a:lvl3pPr>
            <a:lvl4pPr>
              <a:defRPr b="0" i="0"/>
            </a:lvl4pPr>
            <a:lvl5pPr>
              <a:defRPr b="0" i="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555E23D-9A30-3445-9AA3-73EBD0666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AB7B2655-407D-A64A-A428-BD4FAD30053A}" type="datetime1">
              <a:t>2021/3/17</a:t>
            </a:fld>
            <a:endParaRPr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360F9CAC-F5BA-7144-9908-6FF99743E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4BC406E-4DED-4043-8375-B1209BAFD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6841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924F88-3B41-BE49-95EA-4819F39C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F771F16-31DB-D14F-8DD0-E4B275A40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F01C7D74-D4F3-B247-98F2-0036D3B48E36}" type="datetime1">
              <a:t>2021/3/17</a:t>
            </a:fld>
            <a:endParaRPr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E30D66-82CD-AA49-906F-4A3D330CD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4845E18-5FA0-2C44-B1FA-2B09850A9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21969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CEDF7EB-68BD-4D43-81CC-0A42D0283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215E0377-C7BB-8046-8454-0FDEBCBE0212}" type="datetime1">
              <a:t>2021/3/17</a:t>
            </a:fld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2225D06-C6E1-CC47-A7A7-9995D8676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F57547-FA52-3C46-A169-81BFF8FF3B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4214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コンテンツ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2A3F1B-B379-854F-A256-2E0A15E4E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2C6D43-4014-AC4A-A7A3-815FF4E4A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/>
            </a:lvl1pPr>
            <a:lvl2pPr>
              <a:defRPr sz="2800" b="0" i="0"/>
            </a:lvl2pPr>
            <a:lvl3pPr>
              <a:defRPr sz="2400" b="0" i="0"/>
            </a:lvl3pPr>
            <a:lvl4pPr>
              <a:defRPr sz="2000" b="0" i="0"/>
            </a:lvl4pPr>
            <a:lvl5pPr>
              <a:defRPr sz="2000" b="0" i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D61EAB2-9CB5-1840-9E45-43245E22E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C336212-3C6F-F348-A004-9BC6E1FB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9D82D418-433B-EF4C-82FF-45460FD4B3D9}" type="datetime1">
              <a:t>2021/3/17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9BBE3E9-828D-214C-97ED-2A3E440F8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3B8C81-6CC0-D444-962B-6E302A0B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8983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図 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2D0DB72-8781-7B4D-81D9-19B8BD399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EB7C87A-5294-344B-9E5A-16D79E309C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01C2A33-232A-D443-944D-804DEBEA6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7C3C19C-ADF5-7F43-97C3-D35160486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/>
            </a:lvl1pPr>
          </a:lstStyle>
          <a:p>
            <a:fld id="{72BF7277-3C3F-8143-BB7A-DB1497AF789F}" type="datetime1">
              <a:t>2021/3/17</a:t>
            </a:fld>
            <a:endParaRPr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324F86-9D2E-A140-A58D-91D12494D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746784-25C6-5D42-A7DF-AC51F01B8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/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948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3CB76C-0CDB-2844-966D-24E364F76E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C79AF0-250B-5E4D-8D54-6C9F9E696F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D9731D-D3B3-DF42-8790-9F696B3C57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fld id="{8A92462B-1619-D941-931C-905860130B31}" type="datetime1">
              <a:t>2021/3/17</a:t>
            </a:fld>
            <a:endParaRPr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A679CC-C6CE-3E42-A7D7-07F18D317D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4080822-8680-814F-AFA3-A1275F373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Helvetica Regular" pitchFamily="2" charset="0"/>
              </a:defRPr>
            </a:lvl1pPr>
          </a:lstStyle>
          <a:p>
            <a:fld id="{B4236643-117E-2043-AD31-EB6346CE345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9275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b="0" i="0" kern="1200">
          <a:solidFill>
            <a:schemeClr val="tx1"/>
          </a:solidFill>
          <a:latin typeface="Helvetica Regular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A8CF185-5478-E947-BB3E-4DF778380B17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4764415" y="-1588055"/>
            <a:ext cx="2417501" cy="11490453"/>
            <a:chOff x="2055137" y="0"/>
            <a:chExt cx="1442869" cy="685800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D637DFE4-CB0E-C344-AA66-2F96C32AA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/>
                      </a14:imgEffect>
                      <a14:imgEffect>
                        <a14:saturation sat="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86645" y="0"/>
              <a:ext cx="828530" cy="6858000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8EEE7CBF-AB5E-6140-8C8A-9EC00E1995BD}"/>
                </a:ext>
              </a:extLst>
            </p:cNvPr>
            <p:cNvSpPr/>
            <p:nvPr/>
          </p:nvSpPr>
          <p:spPr>
            <a:xfrm>
              <a:off x="2055137" y="6762939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8162CF1-EAF2-BC43-B0C2-7239ED897D95}"/>
                </a:ext>
              </a:extLst>
            </p:cNvPr>
            <p:cNvSpPr/>
            <p:nvPr/>
          </p:nvSpPr>
          <p:spPr>
            <a:xfrm>
              <a:off x="2818996" y="6762938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2" name="タイトル 1">
            <a:extLst>
              <a:ext uri="{FF2B5EF4-FFF2-40B4-BE49-F238E27FC236}">
                <a16:creationId xmlns:a16="http://schemas.microsoft.com/office/drawing/2014/main" id="{687E83F1-FFD5-274A-A003-87967298ED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9907" y="2125136"/>
            <a:ext cx="9772185" cy="1284871"/>
          </a:xfrm>
        </p:spPr>
        <p:txBody>
          <a:bodyPr>
            <a:normAutofit fontScale="90000"/>
          </a:bodyPr>
          <a:lstStyle/>
          <a:p>
            <a:r>
              <a:rPr lang="en-US" altLang="ja-JP" sz="4400" b="1" i="1">
                <a:latin typeface="Helvetica" pitchFamily="2" charset="0"/>
              </a:rPr>
              <a:t>Progress of overall tunnel design toward the basic design</a:t>
            </a:r>
            <a:endParaRPr kumimoji="1" lang="ja-JP" altLang="en-US" sz="4400" b="1" i="1">
              <a:latin typeface="Helvetica" pitchFamily="2" charset="0"/>
            </a:endParaRPr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0BF8347D-45AF-6949-A82B-AF6BE789A5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5365922"/>
            <a:ext cx="9144000" cy="990600"/>
          </a:xfrm>
        </p:spPr>
        <p:txBody>
          <a:bodyPr/>
          <a:lstStyle/>
          <a:p>
            <a:r>
              <a:rPr kumimoji="1" lang="en-US" altLang="ja-JP" i="1">
                <a:latin typeface="Helvetica" pitchFamily="2" charset="0"/>
              </a:rPr>
              <a:t>H. Hayano KEK</a:t>
            </a:r>
            <a:endParaRPr kumimoji="1" lang="ja-JP" altLang="en-US" i="1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7CC135E-6673-CC4D-8FEB-65F820F80E3E}"/>
              </a:ext>
            </a:extLst>
          </p:cNvPr>
          <p:cNvSpPr txBox="1"/>
          <p:nvPr/>
        </p:nvSpPr>
        <p:spPr>
          <a:xfrm>
            <a:off x="8610600" y="94334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>
                <a:latin typeface="Helvetica" pitchFamily="2" charset="0"/>
              </a:rPr>
              <a:t>CFS-WG LCWS2021 03172021</a:t>
            </a:r>
            <a:endParaRPr kumimoji="1" lang="ja-JP" altLang="en-US" i="1">
              <a:latin typeface="Helvetica" pitchFamily="2" charset="0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F9B0C8-C2FF-C144-9030-1590CB68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1224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C94F5CBA-A1D9-8F48-BFAD-B5CE42B2D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10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D195031-DC21-4848-B47F-EDD60B4C1A25}"/>
              </a:ext>
            </a:extLst>
          </p:cNvPr>
          <p:cNvSpPr txBox="1"/>
          <p:nvPr/>
        </p:nvSpPr>
        <p:spPr>
          <a:xfrm>
            <a:off x="2556572" y="2791500"/>
            <a:ext cx="63239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4)Chicane of e- LTR interfere with e+ BDS.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4CCCCF-FB20-5D4E-889D-1F4E42BD2A8E}"/>
              </a:ext>
            </a:extLst>
          </p:cNvPr>
          <p:cNvSpPr/>
          <p:nvPr/>
        </p:nvSpPr>
        <p:spPr>
          <a:xfrm>
            <a:off x="2309091" y="2743182"/>
            <a:ext cx="7001164" cy="5653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6752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37609DAD-266A-BF4E-8E0A-976E99A914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87458" y="925367"/>
            <a:ext cx="1991709" cy="8966625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D88F093D-88D1-B048-A095-3E74CFA83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902490" y="-3510877"/>
            <a:ext cx="2387021" cy="12192001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F11F13B-1C4D-D74E-B0D8-42A2D2F5837A}"/>
              </a:ext>
            </a:extLst>
          </p:cNvPr>
          <p:cNvSpPr txBox="1"/>
          <p:nvPr/>
        </p:nvSpPr>
        <p:spPr>
          <a:xfrm>
            <a:off x="0" y="19800"/>
            <a:ext cx="26853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BDS-dump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RTML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DR-Injection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tune-up dump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361D7EC-DB2A-7047-8C4D-28B414AC69CC}"/>
              </a:ext>
            </a:extLst>
          </p:cNvPr>
          <p:cNvSpPr/>
          <p:nvPr/>
        </p:nvSpPr>
        <p:spPr>
          <a:xfrm>
            <a:off x="0" y="2975880"/>
            <a:ext cx="12192000" cy="1095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66A8A8D-F011-894C-A83E-C0BC311CB768}"/>
              </a:ext>
            </a:extLst>
          </p:cNvPr>
          <p:cNvSpPr txBox="1"/>
          <p:nvPr/>
        </p:nvSpPr>
        <p:spPr>
          <a:xfrm>
            <a:off x="3896745" y="2914212"/>
            <a:ext cx="889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>
                <a:latin typeface="MS Gothic" panose="020B0609070205080204" pitchFamily="49" charset="-128"/>
                <a:ea typeface="MS Gothic" panose="020B0609070205080204" pitchFamily="49" charset="-128"/>
              </a:rPr>
              <a:t>shield wall</a:t>
            </a:r>
            <a:endParaRPr lang="ja-JP" altLang="en-US" sz="1000">
              <a:latin typeface="MS Gothic" panose="020B0609070205080204" pitchFamily="49" charset="-128"/>
              <a:ea typeface="MS Gothic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4F9D58B-8D07-EA47-80A5-6FAB7F65A3BF}"/>
              </a:ext>
            </a:extLst>
          </p:cNvPr>
          <p:cNvSpPr txBox="1"/>
          <p:nvPr/>
        </p:nvSpPr>
        <p:spPr>
          <a:xfrm>
            <a:off x="5345977" y="1482389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plane view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2D57433-1A9E-6843-832E-F55A17D46957}"/>
              </a:ext>
            </a:extLst>
          </p:cNvPr>
          <p:cNvSpPr txBox="1"/>
          <p:nvPr/>
        </p:nvSpPr>
        <p:spPr>
          <a:xfrm>
            <a:off x="3509554" y="6488668"/>
            <a:ext cx="4403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tune-up dump line is going down to dump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ACF91B6-7FB3-C545-9B58-DD4520041298}"/>
              </a:ext>
            </a:extLst>
          </p:cNvPr>
          <p:cNvCxnSpPr>
            <a:cxnSpLocks/>
          </p:cNvCxnSpPr>
          <p:nvPr/>
        </p:nvCxnSpPr>
        <p:spPr>
          <a:xfrm flipH="1" flipV="1">
            <a:off x="2644684" y="5575663"/>
            <a:ext cx="864870" cy="1023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1E86C31-FBFA-E24D-A562-E8516CAB2E5B}"/>
              </a:ext>
            </a:extLst>
          </p:cNvPr>
          <p:cNvCxnSpPr>
            <a:cxnSpLocks/>
          </p:cNvCxnSpPr>
          <p:nvPr/>
        </p:nvCxnSpPr>
        <p:spPr>
          <a:xfrm flipH="1">
            <a:off x="8589814" y="1062092"/>
            <a:ext cx="798026" cy="15792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052B9B91-D944-A245-990D-2A92515578B7}"/>
              </a:ext>
            </a:extLst>
          </p:cNvPr>
          <p:cNvCxnSpPr>
            <a:cxnSpLocks/>
          </p:cNvCxnSpPr>
          <p:nvPr/>
        </p:nvCxnSpPr>
        <p:spPr>
          <a:xfrm flipH="1">
            <a:off x="6775773" y="785653"/>
            <a:ext cx="1090631" cy="1941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27F3882-ABE5-3D47-AFA8-AD2784DA4170}"/>
              </a:ext>
            </a:extLst>
          </p:cNvPr>
          <p:cNvCxnSpPr>
            <a:cxnSpLocks/>
          </p:cNvCxnSpPr>
          <p:nvPr/>
        </p:nvCxnSpPr>
        <p:spPr>
          <a:xfrm flipH="1">
            <a:off x="4240974" y="1099106"/>
            <a:ext cx="1061826" cy="1622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9F08641-E6CB-FE4E-8B44-6D222F5EB7FA}"/>
              </a:ext>
            </a:extLst>
          </p:cNvPr>
          <p:cNvSpPr txBox="1"/>
          <p:nvPr/>
        </p:nvSpPr>
        <p:spPr>
          <a:xfrm>
            <a:off x="9272459" y="681622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BDS-dump line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F1B36BA-AEC0-2E4C-8DFD-D6AFF0643702}"/>
              </a:ext>
            </a:extLst>
          </p:cNvPr>
          <p:cNvSpPr txBox="1"/>
          <p:nvPr/>
        </p:nvSpPr>
        <p:spPr>
          <a:xfrm>
            <a:off x="7010301" y="387305"/>
            <a:ext cx="314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RTML(high position)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047A1BB-ACAC-E44B-A9AF-66170BB0B9D4}"/>
              </a:ext>
            </a:extLst>
          </p:cNvPr>
          <p:cNvSpPr txBox="1"/>
          <p:nvPr/>
        </p:nvSpPr>
        <p:spPr>
          <a:xfrm>
            <a:off x="5041620" y="68162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398DCA3-715F-F24E-A9D2-F6394E19A98B}"/>
              </a:ext>
            </a:extLst>
          </p:cNvPr>
          <p:cNvSpPr txBox="1"/>
          <p:nvPr/>
        </p:nvSpPr>
        <p:spPr>
          <a:xfrm>
            <a:off x="230833" y="3848413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DR-Injection</a:t>
            </a:r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DFAC6CF9-CE99-604C-AC3E-5543CD599C17}"/>
              </a:ext>
            </a:extLst>
          </p:cNvPr>
          <p:cNvCxnSpPr>
            <a:cxnSpLocks/>
          </p:cNvCxnSpPr>
          <p:nvPr/>
        </p:nvCxnSpPr>
        <p:spPr>
          <a:xfrm flipV="1">
            <a:off x="896992" y="2868940"/>
            <a:ext cx="1235271" cy="1041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F1422C36-E3F4-084F-8C03-F64042A2A2DB}"/>
              </a:ext>
            </a:extLst>
          </p:cNvPr>
          <p:cNvCxnSpPr>
            <a:cxnSpLocks/>
          </p:cNvCxnSpPr>
          <p:nvPr/>
        </p:nvCxnSpPr>
        <p:spPr>
          <a:xfrm flipH="1">
            <a:off x="1950283" y="505670"/>
            <a:ext cx="1946462" cy="1934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7077C2D-6811-134A-AF7C-CE5067DFF70F}"/>
              </a:ext>
            </a:extLst>
          </p:cNvPr>
          <p:cNvSpPr txBox="1"/>
          <p:nvPr/>
        </p:nvSpPr>
        <p:spPr>
          <a:xfrm>
            <a:off x="3332026" y="156298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tune-up dump line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5AAF866-83BC-6C42-BB88-8AEB68DDC922}"/>
              </a:ext>
            </a:extLst>
          </p:cNvPr>
          <p:cNvSpPr txBox="1"/>
          <p:nvPr/>
        </p:nvSpPr>
        <p:spPr>
          <a:xfrm>
            <a:off x="5878791" y="3109788"/>
            <a:ext cx="10294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room</a:t>
            </a:r>
            <a:endParaRPr lang="ja-JP" altLang="en-US" sz="11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4" name="円/楕円 33">
            <a:extLst>
              <a:ext uri="{FF2B5EF4-FFF2-40B4-BE49-F238E27FC236}">
                <a16:creationId xmlns:a16="http://schemas.microsoft.com/office/drawing/2014/main" id="{0E9C68F3-20BF-3A4D-80CE-5E5732B12D67}"/>
              </a:ext>
            </a:extLst>
          </p:cNvPr>
          <p:cNvSpPr/>
          <p:nvPr/>
        </p:nvSpPr>
        <p:spPr>
          <a:xfrm>
            <a:off x="6989765" y="2509477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円/楕円 35">
            <a:extLst>
              <a:ext uri="{FF2B5EF4-FFF2-40B4-BE49-F238E27FC236}">
                <a16:creationId xmlns:a16="http://schemas.microsoft.com/office/drawing/2014/main" id="{7545A99E-B8BC-004C-BBB6-1AA4BD6EE52C}"/>
              </a:ext>
            </a:extLst>
          </p:cNvPr>
          <p:cNvSpPr/>
          <p:nvPr/>
        </p:nvSpPr>
        <p:spPr>
          <a:xfrm>
            <a:off x="10696300" y="2634134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6127891D-72D9-0944-BF7D-6A4C8F9FE209}"/>
              </a:ext>
            </a:extLst>
          </p:cNvPr>
          <p:cNvCxnSpPr>
            <a:cxnSpLocks/>
          </p:cNvCxnSpPr>
          <p:nvPr/>
        </p:nvCxnSpPr>
        <p:spPr>
          <a:xfrm flipH="1" flipV="1">
            <a:off x="7942090" y="2914212"/>
            <a:ext cx="2098894" cy="1543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CCFBD7F9-5A07-EB43-983A-DAB2E33D1E69}"/>
              </a:ext>
            </a:extLst>
          </p:cNvPr>
          <p:cNvCxnSpPr>
            <a:cxnSpLocks/>
          </p:cNvCxnSpPr>
          <p:nvPr/>
        </p:nvCxnSpPr>
        <p:spPr>
          <a:xfrm flipV="1">
            <a:off x="10119814" y="3119326"/>
            <a:ext cx="994596" cy="13379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CBD01BDB-3956-9C48-9ADC-9F3EA9E5EA76}"/>
              </a:ext>
            </a:extLst>
          </p:cNvPr>
          <p:cNvSpPr txBox="1"/>
          <p:nvPr/>
        </p:nvSpPr>
        <p:spPr>
          <a:xfrm>
            <a:off x="9041626" y="4479911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Beam lines interfere</a:t>
            </a:r>
            <a:endParaRPr kumimoji="1" lang="ja-JP" altLang="en-US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5" name="円/楕円 44">
            <a:extLst>
              <a:ext uri="{FF2B5EF4-FFF2-40B4-BE49-F238E27FC236}">
                <a16:creationId xmlns:a16="http://schemas.microsoft.com/office/drawing/2014/main" id="{887752B7-1A37-2645-9C15-6B1E271BCE09}"/>
              </a:ext>
            </a:extLst>
          </p:cNvPr>
          <p:cNvSpPr/>
          <p:nvPr/>
        </p:nvSpPr>
        <p:spPr>
          <a:xfrm>
            <a:off x="3048009" y="2659451"/>
            <a:ext cx="732004" cy="2419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8" name="直線矢印コネクタ 47">
            <a:extLst>
              <a:ext uri="{FF2B5EF4-FFF2-40B4-BE49-F238E27FC236}">
                <a16:creationId xmlns:a16="http://schemas.microsoft.com/office/drawing/2014/main" id="{08A1B290-CBA5-CE4D-8402-0CD9A9BE6563}"/>
              </a:ext>
            </a:extLst>
          </p:cNvPr>
          <p:cNvCxnSpPr>
            <a:cxnSpLocks/>
          </p:cNvCxnSpPr>
          <p:nvPr/>
        </p:nvCxnSpPr>
        <p:spPr>
          <a:xfrm flipH="1" flipV="1">
            <a:off x="3641462" y="2900864"/>
            <a:ext cx="6341869" cy="15703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円/楕円 50">
            <a:extLst>
              <a:ext uri="{FF2B5EF4-FFF2-40B4-BE49-F238E27FC236}">
                <a16:creationId xmlns:a16="http://schemas.microsoft.com/office/drawing/2014/main" id="{FC1F9BC0-58EC-9D42-AD7E-66B2A94DC5FF}"/>
              </a:ext>
            </a:extLst>
          </p:cNvPr>
          <p:cNvSpPr/>
          <p:nvPr/>
        </p:nvSpPr>
        <p:spPr>
          <a:xfrm>
            <a:off x="4936798" y="5391496"/>
            <a:ext cx="732004" cy="24195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067E041E-49E1-0E46-8EF2-D890B69722BC}"/>
              </a:ext>
            </a:extLst>
          </p:cNvPr>
          <p:cNvCxnSpPr>
            <a:cxnSpLocks/>
            <a:stCxn id="43" idx="1"/>
          </p:cNvCxnSpPr>
          <p:nvPr/>
        </p:nvCxnSpPr>
        <p:spPr>
          <a:xfrm flipH="1">
            <a:off x="5668802" y="4664577"/>
            <a:ext cx="3372824" cy="75348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2054F6E-EE3E-614C-9F88-5D47E94FA2E7}"/>
              </a:ext>
            </a:extLst>
          </p:cNvPr>
          <p:cNvSpPr txBox="1"/>
          <p:nvPr/>
        </p:nvSpPr>
        <p:spPr>
          <a:xfrm>
            <a:off x="4822741" y="4385717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side</a:t>
            </a:r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view (expanded)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499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47739A14-52C6-9641-A38A-6FA8E4DBC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105870" y="-2707407"/>
            <a:ext cx="1980263" cy="12192001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777EF4A-0287-A749-9119-3599A1496B0A}"/>
              </a:ext>
            </a:extLst>
          </p:cNvPr>
          <p:cNvSpPr/>
          <p:nvPr/>
        </p:nvSpPr>
        <p:spPr>
          <a:xfrm>
            <a:off x="0" y="3389095"/>
            <a:ext cx="12192000" cy="1729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E3706ED-1FC8-0E4E-94A7-FA982AD457D2}"/>
              </a:ext>
            </a:extLst>
          </p:cNvPr>
          <p:cNvSpPr txBox="1"/>
          <p:nvPr/>
        </p:nvSpPr>
        <p:spPr>
          <a:xfrm>
            <a:off x="4430443" y="3352460"/>
            <a:ext cx="7745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BA84BBD-5358-E742-900C-77FE7A352366}"/>
              </a:ext>
            </a:extLst>
          </p:cNvPr>
          <p:cNvSpPr txBox="1"/>
          <p:nvPr/>
        </p:nvSpPr>
        <p:spPr>
          <a:xfrm>
            <a:off x="0" y="19800"/>
            <a:ext cx="3829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BDS-dump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RTML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DR-Injection</a:t>
            </a:r>
            <a:r>
              <a:rPr lang="ja-JP" altLang="en-US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（</a:t>
            </a:r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chicane</a:t>
            </a:r>
            <a:r>
              <a:rPr lang="ja-JP" altLang="en-US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）</a:t>
            </a:r>
            <a:endParaRPr lang="en-US" altLang="ja-JP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336ED01-5D89-B743-AC1D-1217F0F8740F}"/>
              </a:ext>
            </a:extLst>
          </p:cNvPr>
          <p:cNvSpPr txBox="1"/>
          <p:nvPr/>
        </p:nvSpPr>
        <p:spPr>
          <a:xfrm>
            <a:off x="3464373" y="3629510"/>
            <a:ext cx="10294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room</a:t>
            </a:r>
            <a:endParaRPr lang="ja-JP" altLang="en-US" sz="11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E4512A45-A241-9D45-9F35-CBD6A1601DAE}"/>
              </a:ext>
            </a:extLst>
          </p:cNvPr>
          <p:cNvCxnSpPr>
            <a:cxnSpLocks/>
          </p:cNvCxnSpPr>
          <p:nvPr/>
        </p:nvCxnSpPr>
        <p:spPr>
          <a:xfrm flipH="1">
            <a:off x="3634710" y="1104686"/>
            <a:ext cx="1090631" cy="19418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1EBFD8FC-67CF-0346-A589-B1C8279F98A9}"/>
              </a:ext>
            </a:extLst>
          </p:cNvPr>
          <p:cNvCxnSpPr>
            <a:cxnSpLocks/>
          </p:cNvCxnSpPr>
          <p:nvPr/>
        </p:nvCxnSpPr>
        <p:spPr>
          <a:xfrm flipH="1">
            <a:off x="7194250" y="1137545"/>
            <a:ext cx="1302380" cy="1951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FC4BDD1-435E-0349-A23D-743F57B89E25}"/>
              </a:ext>
            </a:extLst>
          </p:cNvPr>
          <p:cNvSpPr txBox="1"/>
          <p:nvPr/>
        </p:nvSpPr>
        <p:spPr>
          <a:xfrm>
            <a:off x="4590653" y="735354"/>
            <a:ext cx="3142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RTML(high position)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929023-ACB1-4F45-92B1-6C5020D60C3B}"/>
              </a:ext>
            </a:extLst>
          </p:cNvPr>
          <p:cNvSpPr txBox="1"/>
          <p:nvPr/>
        </p:nvSpPr>
        <p:spPr>
          <a:xfrm>
            <a:off x="8165726" y="81471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4BC4C9C-71DF-7D41-8D20-A4B843D0CFA8}"/>
              </a:ext>
            </a:extLst>
          </p:cNvPr>
          <p:cNvSpPr txBox="1"/>
          <p:nvPr/>
        </p:nvSpPr>
        <p:spPr>
          <a:xfrm>
            <a:off x="1242889" y="4725547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DR-Injection</a:t>
            </a: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201AE50-891F-C94B-971E-CB7C033D50A1}"/>
              </a:ext>
            </a:extLst>
          </p:cNvPr>
          <p:cNvCxnSpPr>
            <a:cxnSpLocks/>
          </p:cNvCxnSpPr>
          <p:nvPr/>
        </p:nvCxnSpPr>
        <p:spPr>
          <a:xfrm flipH="1" flipV="1">
            <a:off x="1583289" y="3304251"/>
            <a:ext cx="601725" cy="1417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4C97755D-C4C7-9843-9DD3-50FEF8AB028C}"/>
              </a:ext>
            </a:extLst>
          </p:cNvPr>
          <p:cNvCxnSpPr>
            <a:cxnSpLocks/>
          </p:cNvCxnSpPr>
          <p:nvPr/>
        </p:nvCxnSpPr>
        <p:spPr>
          <a:xfrm flipH="1">
            <a:off x="2818128" y="382865"/>
            <a:ext cx="1612315" cy="2510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BC325D9-F8B9-CC4F-82BE-1FB67F923880}"/>
              </a:ext>
            </a:extLst>
          </p:cNvPr>
          <p:cNvSpPr txBox="1"/>
          <p:nvPr/>
        </p:nvSpPr>
        <p:spPr>
          <a:xfrm>
            <a:off x="4430443" y="105755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BDS-dump line</a:t>
            </a:r>
          </a:p>
        </p:txBody>
      </p:sp>
      <p:sp>
        <p:nvSpPr>
          <p:cNvPr id="22" name="円/楕円 21">
            <a:extLst>
              <a:ext uri="{FF2B5EF4-FFF2-40B4-BE49-F238E27FC236}">
                <a16:creationId xmlns:a16="http://schemas.microsoft.com/office/drawing/2014/main" id="{E3F29FE5-7FBF-BB4F-98D7-D41F9EE6EE85}"/>
              </a:ext>
            </a:extLst>
          </p:cNvPr>
          <p:cNvSpPr/>
          <p:nvPr/>
        </p:nvSpPr>
        <p:spPr>
          <a:xfrm>
            <a:off x="5723547" y="2893778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>
            <a:extLst>
              <a:ext uri="{FF2B5EF4-FFF2-40B4-BE49-F238E27FC236}">
                <a16:creationId xmlns:a16="http://schemas.microsoft.com/office/drawing/2014/main" id="{EEE9796C-DCEC-0D41-AF49-B96FBEA69E5A}"/>
              </a:ext>
            </a:extLst>
          </p:cNvPr>
          <p:cNvSpPr/>
          <p:nvPr/>
        </p:nvSpPr>
        <p:spPr>
          <a:xfrm>
            <a:off x="9917843" y="2975226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2F1F68E9-4D87-864E-90B7-A1E7C3ED5B43}"/>
              </a:ext>
            </a:extLst>
          </p:cNvPr>
          <p:cNvCxnSpPr>
            <a:cxnSpLocks/>
          </p:cNvCxnSpPr>
          <p:nvPr/>
        </p:nvCxnSpPr>
        <p:spPr>
          <a:xfrm flipH="1" flipV="1">
            <a:off x="6675872" y="3298513"/>
            <a:ext cx="2098894" cy="15430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>
            <a:extLst>
              <a:ext uri="{FF2B5EF4-FFF2-40B4-BE49-F238E27FC236}">
                <a16:creationId xmlns:a16="http://schemas.microsoft.com/office/drawing/2014/main" id="{491041F3-FF80-E246-8AEC-7E02E9AEA47A}"/>
              </a:ext>
            </a:extLst>
          </p:cNvPr>
          <p:cNvCxnSpPr>
            <a:cxnSpLocks/>
          </p:cNvCxnSpPr>
          <p:nvPr/>
        </p:nvCxnSpPr>
        <p:spPr>
          <a:xfrm flipV="1">
            <a:off x="8774763" y="3467939"/>
            <a:ext cx="1414266" cy="13962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7FFEBF8-1229-C74A-BE18-162DF6A61923}"/>
              </a:ext>
            </a:extLst>
          </p:cNvPr>
          <p:cNvSpPr txBox="1"/>
          <p:nvPr/>
        </p:nvSpPr>
        <p:spPr>
          <a:xfrm>
            <a:off x="7775408" y="4864212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Beam lines interfare</a:t>
            </a:r>
            <a:endParaRPr kumimoji="1" lang="ja-JP" altLang="en-US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7" name="円/楕円 26">
            <a:extLst>
              <a:ext uri="{FF2B5EF4-FFF2-40B4-BE49-F238E27FC236}">
                <a16:creationId xmlns:a16="http://schemas.microsoft.com/office/drawing/2014/main" id="{C86C234A-D6F1-D24B-A90D-3A4454FEE96F}"/>
              </a:ext>
            </a:extLst>
          </p:cNvPr>
          <p:cNvSpPr/>
          <p:nvPr/>
        </p:nvSpPr>
        <p:spPr>
          <a:xfrm>
            <a:off x="7748323" y="2946112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DC905582-5751-084F-AF75-8685DE25C6FB}"/>
              </a:ext>
            </a:extLst>
          </p:cNvPr>
          <p:cNvCxnSpPr>
            <a:cxnSpLocks/>
          </p:cNvCxnSpPr>
          <p:nvPr/>
        </p:nvCxnSpPr>
        <p:spPr>
          <a:xfrm flipH="1" flipV="1">
            <a:off x="8334375" y="3453985"/>
            <a:ext cx="440388" cy="141022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円/楕円 31">
            <a:extLst>
              <a:ext uri="{FF2B5EF4-FFF2-40B4-BE49-F238E27FC236}">
                <a16:creationId xmlns:a16="http://schemas.microsoft.com/office/drawing/2014/main" id="{69117C3F-879B-354E-ACB4-E62F0F2EAC17}"/>
              </a:ext>
            </a:extLst>
          </p:cNvPr>
          <p:cNvSpPr/>
          <p:nvPr/>
        </p:nvSpPr>
        <p:spPr>
          <a:xfrm>
            <a:off x="-23953" y="2836441"/>
            <a:ext cx="1131079" cy="4851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0461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0391F8-C067-1A42-93BB-243339D95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13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980DD5-9151-E548-845F-0C50113133C3}"/>
              </a:ext>
            </a:extLst>
          </p:cNvPr>
          <p:cNvSpPr txBox="1"/>
          <p:nvPr/>
        </p:nvSpPr>
        <p:spPr>
          <a:xfrm>
            <a:off x="1079834" y="2243380"/>
            <a:ext cx="10054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6)Polarized e- gun region may interfere with e+ RTML, 1.65m above.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1B23042-27E9-F94C-B076-58B058F864B8}"/>
              </a:ext>
            </a:extLst>
          </p:cNvPr>
          <p:cNvSpPr txBox="1"/>
          <p:nvPr/>
        </p:nvSpPr>
        <p:spPr>
          <a:xfrm>
            <a:off x="1079834" y="2990413"/>
            <a:ext cx="1027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7)Place of e- source and booster Linac are far away from access hall.</a:t>
            </a:r>
          </a:p>
          <a:p>
            <a:r>
              <a:rPr lang="en-US" altLang="ja-JP" sz="2400" b="1">
                <a:latin typeface="Helvetica" pitchFamily="2" charset="0"/>
              </a:rPr>
              <a:t>   Gun laser need daily base maintenance, SC booster Linac is better</a:t>
            </a:r>
          </a:p>
          <a:p>
            <a:r>
              <a:rPr lang="en-US" altLang="ja-JP" sz="2400" b="1">
                <a:latin typeface="Helvetica" pitchFamily="2" charset="0"/>
              </a:rPr>
              <a:t>   to close to He supply at access hall.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CDC8E3B-C39F-5D42-B7D5-67A756C306A1}"/>
              </a:ext>
            </a:extLst>
          </p:cNvPr>
          <p:cNvSpPr/>
          <p:nvPr/>
        </p:nvSpPr>
        <p:spPr>
          <a:xfrm>
            <a:off x="943188" y="2202640"/>
            <a:ext cx="10344727" cy="19881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0000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360557C-5D76-F543-B4B4-97EBE399C7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55183"/>
            <a:ext cx="12192000" cy="554763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AB201A-A88B-7B47-B8E1-2C4A97DBA5DB}"/>
              </a:ext>
            </a:extLst>
          </p:cNvPr>
          <p:cNvSpPr txBox="1"/>
          <p:nvPr/>
        </p:nvSpPr>
        <p:spPr>
          <a:xfrm>
            <a:off x="4736814" y="424350"/>
            <a:ext cx="3365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Arial" panose="020B0604020202020204" pitchFamily="34" charset="0"/>
                <a:cs typeface="Arial" panose="020B0604020202020204" pitchFamily="34" charset="0"/>
              </a:rPr>
              <a:t>TDR   electron source</a:t>
            </a:r>
            <a:endParaRPr kumimoji="1" lang="ja-JP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937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11CAB5C-9D14-BD4E-9AB1-3CB7AD2DB30D}"/>
              </a:ext>
            </a:extLst>
          </p:cNvPr>
          <p:cNvSpPr txBox="1"/>
          <p:nvPr/>
        </p:nvSpPr>
        <p:spPr>
          <a:xfrm>
            <a:off x="4075044" y="201354"/>
            <a:ext cx="5072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Arial" panose="020B0604020202020204" pitchFamily="34" charset="0"/>
                <a:cs typeface="Arial" panose="020B0604020202020204" pitchFamily="34" charset="0"/>
              </a:rPr>
              <a:t>Power supplies of 76MeV Injector</a:t>
            </a:r>
            <a:endParaRPr kumimoji="1" lang="ja-JP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B778CFB-730D-E645-8866-FA384BBA754D}"/>
              </a:ext>
            </a:extLst>
          </p:cNvPr>
          <p:cNvGrpSpPr/>
          <p:nvPr/>
        </p:nvGrpSpPr>
        <p:grpSpPr>
          <a:xfrm>
            <a:off x="3443162" y="1608179"/>
            <a:ext cx="6464735" cy="2125918"/>
            <a:chOff x="2791999" y="1594312"/>
            <a:chExt cx="6464735" cy="2125918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C81FBAAC-46D5-544F-A1DD-2E4564A6C7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91999" y="1594312"/>
              <a:ext cx="6464735" cy="2125918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07D8F8FC-55A3-C04E-947F-DCA132E4C6DE}"/>
                </a:ext>
              </a:extLst>
            </p:cNvPr>
            <p:cNvCxnSpPr>
              <a:cxnSpLocks/>
              <a:endCxn id="6" idx="5"/>
            </p:cNvCxnSpPr>
            <p:nvPr/>
          </p:nvCxnSpPr>
          <p:spPr>
            <a:xfrm flipH="1" flipV="1">
              <a:off x="3545059" y="1962228"/>
              <a:ext cx="571826" cy="5930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円/楕円 5">
              <a:extLst>
                <a:ext uri="{FF2B5EF4-FFF2-40B4-BE49-F238E27FC236}">
                  <a16:creationId xmlns:a16="http://schemas.microsoft.com/office/drawing/2014/main" id="{A2221D87-5F99-394A-9216-96B0479F75F6}"/>
                </a:ext>
              </a:extLst>
            </p:cNvPr>
            <p:cNvSpPr/>
            <p:nvPr/>
          </p:nvSpPr>
          <p:spPr>
            <a:xfrm>
              <a:off x="3384684" y="1801854"/>
              <a:ext cx="187891" cy="18789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42F9D78D-24A4-AE4E-9927-F06C542A3CBF}"/>
                </a:ext>
              </a:extLst>
            </p:cNvPr>
            <p:cNvSpPr/>
            <p:nvPr/>
          </p:nvSpPr>
          <p:spPr>
            <a:xfrm>
              <a:off x="2906038" y="3093929"/>
              <a:ext cx="789140" cy="6263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6AB44B4D-B5EF-3141-86BD-A253574DD162}"/>
                </a:ext>
              </a:extLst>
            </p:cNvPr>
            <p:cNvSpPr/>
            <p:nvPr/>
          </p:nvSpPr>
          <p:spPr>
            <a:xfrm>
              <a:off x="5081304" y="2780779"/>
              <a:ext cx="1225464" cy="2005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1F5CC98-6F17-9942-94B8-E3F2615C1390}"/>
                </a:ext>
              </a:extLst>
            </p:cNvPr>
            <p:cNvSpPr/>
            <p:nvPr/>
          </p:nvSpPr>
          <p:spPr>
            <a:xfrm>
              <a:off x="6313118" y="2851150"/>
              <a:ext cx="434236" cy="13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円/楕円 11">
            <a:extLst>
              <a:ext uri="{FF2B5EF4-FFF2-40B4-BE49-F238E27FC236}">
                <a16:creationId xmlns:a16="http://schemas.microsoft.com/office/drawing/2014/main" id="{86C1730C-E305-AD4E-A972-91C3926A48C8}"/>
              </a:ext>
            </a:extLst>
          </p:cNvPr>
          <p:cNvSpPr/>
          <p:nvPr/>
        </p:nvSpPr>
        <p:spPr>
          <a:xfrm>
            <a:off x="9270372" y="3906994"/>
            <a:ext cx="416068" cy="443346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>
            <a:extLst>
              <a:ext uri="{FF2B5EF4-FFF2-40B4-BE49-F238E27FC236}">
                <a16:creationId xmlns:a16="http://schemas.microsoft.com/office/drawing/2014/main" id="{E523B77C-010A-8D40-8911-0C1406BD52A2}"/>
              </a:ext>
            </a:extLst>
          </p:cNvPr>
          <p:cNvSpPr/>
          <p:nvPr/>
        </p:nvSpPr>
        <p:spPr>
          <a:xfrm>
            <a:off x="8342117" y="3906994"/>
            <a:ext cx="416068" cy="443346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>
            <a:extLst>
              <a:ext uri="{FF2B5EF4-FFF2-40B4-BE49-F238E27FC236}">
                <a16:creationId xmlns:a16="http://schemas.microsoft.com/office/drawing/2014/main" id="{FD3697FF-F7D9-BE45-BB7A-01BEB085B7CD}"/>
              </a:ext>
            </a:extLst>
          </p:cNvPr>
          <p:cNvSpPr/>
          <p:nvPr/>
        </p:nvSpPr>
        <p:spPr>
          <a:xfrm>
            <a:off x="7461922" y="3906994"/>
            <a:ext cx="416068" cy="443346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73EBCA0-D223-434F-B3C3-5F84D9E0E29F}"/>
              </a:ext>
            </a:extLst>
          </p:cNvPr>
          <p:cNvSpPr/>
          <p:nvPr/>
        </p:nvSpPr>
        <p:spPr>
          <a:xfrm>
            <a:off x="9048915" y="4506129"/>
            <a:ext cx="858982" cy="1274618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1E7170E2-A2D1-A341-9A73-4A3BD4C3FD3E}"/>
              </a:ext>
            </a:extLst>
          </p:cNvPr>
          <p:cNvSpPr/>
          <p:nvPr/>
        </p:nvSpPr>
        <p:spPr>
          <a:xfrm>
            <a:off x="8120660" y="4506129"/>
            <a:ext cx="858982" cy="1274618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C47F3426-0623-0C43-B4C1-D77F86B75F00}"/>
              </a:ext>
            </a:extLst>
          </p:cNvPr>
          <p:cNvSpPr/>
          <p:nvPr/>
        </p:nvSpPr>
        <p:spPr>
          <a:xfrm>
            <a:off x="7192405" y="4506129"/>
            <a:ext cx="858982" cy="1274618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935561A7-DA11-EA46-861D-AA61ECB57516}"/>
              </a:ext>
            </a:extLst>
          </p:cNvPr>
          <p:cNvSpPr/>
          <p:nvPr/>
        </p:nvSpPr>
        <p:spPr>
          <a:xfrm>
            <a:off x="6169194" y="3906994"/>
            <a:ext cx="863671" cy="7204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68B21F32-5D85-6D40-A5A5-021FBEE7CA55}"/>
              </a:ext>
            </a:extLst>
          </p:cNvPr>
          <p:cNvSpPr/>
          <p:nvPr/>
        </p:nvSpPr>
        <p:spPr>
          <a:xfrm>
            <a:off x="5160733" y="3894471"/>
            <a:ext cx="863671" cy="72043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CA59E8FD-C979-5648-9C31-D8CE211F7527}"/>
              </a:ext>
            </a:extLst>
          </p:cNvPr>
          <p:cNvSpPr/>
          <p:nvPr/>
        </p:nvSpPr>
        <p:spPr>
          <a:xfrm>
            <a:off x="2175164" y="1511200"/>
            <a:ext cx="1382038" cy="720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6235715-5A92-A946-B8F0-0867D0DA04A8}"/>
              </a:ext>
            </a:extLst>
          </p:cNvPr>
          <p:cNvSpPr/>
          <p:nvPr/>
        </p:nvSpPr>
        <p:spPr>
          <a:xfrm>
            <a:off x="2182308" y="2471302"/>
            <a:ext cx="1382037" cy="7204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C7FB6F6-9237-E349-91CB-8F3DE121D06C}"/>
              </a:ext>
            </a:extLst>
          </p:cNvPr>
          <p:cNvSpPr/>
          <p:nvPr/>
        </p:nvSpPr>
        <p:spPr>
          <a:xfrm>
            <a:off x="956439" y="3990121"/>
            <a:ext cx="2548667" cy="987075"/>
          </a:xfrm>
          <a:prstGeom prst="rect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6609B73F-55ED-ED49-9993-6C8AF9BEF4AB}"/>
              </a:ext>
            </a:extLst>
          </p:cNvPr>
          <p:cNvSpPr/>
          <p:nvPr/>
        </p:nvSpPr>
        <p:spPr>
          <a:xfrm>
            <a:off x="925097" y="5226014"/>
            <a:ext cx="2548667" cy="987075"/>
          </a:xfrm>
          <a:prstGeom prst="rect">
            <a:avLst/>
          </a:prstGeom>
          <a:solidFill>
            <a:srgbClr val="7030A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C09D1075-6969-B948-BC62-F4DAF7547BB3}"/>
              </a:ext>
            </a:extLst>
          </p:cNvPr>
          <p:cNvCxnSpPr/>
          <p:nvPr/>
        </p:nvCxnSpPr>
        <p:spPr>
          <a:xfrm>
            <a:off x="3501781" y="4483658"/>
            <a:ext cx="7891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73F9C084-2444-814D-BDC6-3804371A7A9A}"/>
              </a:ext>
            </a:extLst>
          </p:cNvPr>
          <p:cNvCxnSpPr>
            <a:cxnSpLocks/>
          </p:cNvCxnSpPr>
          <p:nvPr/>
        </p:nvCxnSpPr>
        <p:spPr>
          <a:xfrm>
            <a:off x="3473764" y="5719551"/>
            <a:ext cx="1092825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85429581-7C6B-AF4B-8A6F-5E559E4C7F20}"/>
              </a:ext>
            </a:extLst>
          </p:cNvPr>
          <p:cNvCxnSpPr>
            <a:cxnSpLocks/>
          </p:cNvCxnSpPr>
          <p:nvPr/>
        </p:nvCxnSpPr>
        <p:spPr>
          <a:xfrm>
            <a:off x="4300788" y="3436800"/>
            <a:ext cx="0" cy="106158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0BA6927B-EFE2-1248-8373-B5B0151B747D}"/>
              </a:ext>
            </a:extLst>
          </p:cNvPr>
          <p:cNvCxnSpPr>
            <a:cxnSpLocks/>
          </p:cNvCxnSpPr>
          <p:nvPr/>
        </p:nvCxnSpPr>
        <p:spPr>
          <a:xfrm>
            <a:off x="4566589" y="3734097"/>
            <a:ext cx="0" cy="198545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F3B928DF-69BE-F141-88EA-ECF7C2F198AF}"/>
              </a:ext>
            </a:extLst>
          </p:cNvPr>
          <p:cNvCxnSpPr>
            <a:cxnSpLocks/>
          </p:cNvCxnSpPr>
          <p:nvPr/>
        </p:nvCxnSpPr>
        <p:spPr>
          <a:xfrm>
            <a:off x="4560239" y="3734097"/>
            <a:ext cx="618186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B4DBFAD1-E56B-B84C-8193-05585105B4E9}"/>
              </a:ext>
            </a:extLst>
          </p:cNvPr>
          <p:cNvCxnSpPr>
            <a:cxnSpLocks/>
          </p:cNvCxnSpPr>
          <p:nvPr/>
        </p:nvCxnSpPr>
        <p:spPr>
          <a:xfrm>
            <a:off x="4294438" y="3443150"/>
            <a:ext cx="754495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DA0139C4-3061-8143-9595-764470DF1C09}"/>
              </a:ext>
            </a:extLst>
          </p:cNvPr>
          <p:cNvCxnSpPr>
            <a:cxnSpLocks/>
          </p:cNvCxnSpPr>
          <p:nvPr/>
        </p:nvCxnSpPr>
        <p:spPr>
          <a:xfrm>
            <a:off x="5048933" y="2794646"/>
            <a:ext cx="0" cy="64850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676641A9-8704-2F4E-B534-F96CD483F9C8}"/>
              </a:ext>
            </a:extLst>
          </p:cNvPr>
          <p:cNvCxnSpPr>
            <a:cxnSpLocks/>
          </p:cNvCxnSpPr>
          <p:nvPr/>
        </p:nvCxnSpPr>
        <p:spPr>
          <a:xfrm>
            <a:off x="5160733" y="2794646"/>
            <a:ext cx="0" cy="924574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EB5DDF4-A4DC-4A41-B18E-C45554B149D1}"/>
              </a:ext>
            </a:extLst>
          </p:cNvPr>
          <p:cNvSpPr txBox="1"/>
          <p:nvPr/>
        </p:nvSpPr>
        <p:spPr>
          <a:xfrm>
            <a:off x="2376355" y="1736627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200kV DC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26E986A-4327-694D-9AE9-4BC17347F431}"/>
              </a:ext>
            </a:extLst>
          </p:cNvPr>
          <p:cNvSpPr txBox="1"/>
          <p:nvPr/>
        </p:nvSpPr>
        <p:spPr>
          <a:xfrm>
            <a:off x="2406003" y="2661778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200kV DC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DF1AC26-007D-994A-9280-AEE3480DDF49}"/>
              </a:ext>
            </a:extLst>
          </p:cNvPr>
          <p:cNvSpPr txBox="1"/>
          <p:nvPr/>
        </p:nvSpPr>
        <p:spPr>
          <a:xfrm>
            <a:off x="1750320" y="426721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endParaRPr kumimoji="1" lang="ja-JP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34C7D8C-B5A8-B343-8950-5D7C3F159BAF}"/>
              </a:ext>
            </a:extLst>
          </p:cNvPr>
          <p:cNvSpPr txBox="1"/>
          <p:nvPr/>
        </p:nvSpPr>
        <p:spPr>
          <a:xfrm>
            <a:off x="1768588" y="553488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Laser</a:t>
            </a:r>
            <a:endParaRPr kumimoji="1" lang="ja-JP" altLang="en-US" b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01B758F-720A-F44C-BB9C-99DBA6139EBB}"/>
              </a:ext>
            </a:extLst>
          </p:cNvPr>
          <p:cNvSpPr txBox="1"/>
          <p:nvPr/>
        </p:nvSpPr>
        <p:spPr>
          <a:xfrm>
            <a:off x="3759109" y="1493264"/>
            <a:ext cx="704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 gun</a:t>
            </a:r>
            <a:endParaRPr kumimoji="1" lang="ja-JP" altLang="en-US" sz="120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A5F27B7-F1E4-8147-8768-1E4EF9DBD693}"/>
              </a:ext>
            </a:extLst>
          </p:cNvPr>
          <p:cNvSpPr txBox="1"/>
          <p:nvPr/>
        </p:nvSpPr>
        <p:spPr>
          <a:xfrm>
            <a:off x="3648528" y="4875899"/>
            <a:ext cx="20329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optical fiber transport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3D836ACC-668D-374A-AFB1-B56C01477913}"/>
              </a:ext>
            </a:extLst>
          </p:cNvPr>
          <p:cNvSpPr txBox="1"/>
          <p:nvPr/>
        </p:nvSpPr>
        <p:spPr>
          <a:xfrm>
            <a:off x="5273970" y="3990121"/>
            <a:ext cx="652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20kW</a:t>
            </a:r>
          </a:p>
          <a:p>
            <a:r>
              <a:rPr kumimoji="1"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SSA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3C982A1-2CBC-CD40-A464-77C519813161}"/>
              </a:ext>
            </a:extLst>
          </p:cNvPr>
          <p:cNvSpPr txBox="1"/>
          <p:nvPr/>
        </p:nvSpPr>
        <p:spPr>
          <a:xfrm>
            <a:off x="6241930" y="3990121"/>
            <a:ext cx="652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20kW</a:t>
            </a:r>
          </a:p>
          <a:p>
            <a:r>
              <a:rPr kumimoji="1"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SSA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2F40F7D-135F-D24F-ABB1-5807474E7C40}"/>
              </a:ext>
            </a:extLst>
          </p:cNvPr>
          <p:cNvSpPr txBox="1"/>
          <p:nvPr/>
        </p:nvSpPr>
        <p:spPr>
          <a:xfrm>
            <a:off x="9895939" y="3990121"/>
            <a:ext cx="20922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10MW L-band klystron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5C31EC4-9CBC-B54B-8E28-8E16902F4CD5}"/>
              </a:ext>
            </a:extLst>
          </p:cNvPr>
          <p:cNvSpPr txBox="1"/>
          <p:nvPr/>
        </p:nvSpPr>
        <p:spPr>
          <a:xfrm>
            <a:off x="9977170" y="4989549"/>
            <a:ext cx="10486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Modulator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F9BB328D-5480-B04B-88F0-4CA823E6FE84}"/>
              </a:ext>
            </a:extLst>
          </p:cNvPr>
          <p:cNvSpPr/>
          <p:nvPr/>
        </p:nvSpPr>
        <p:spPr>
          <a:xfrm>
            <a:off x="4710348" y="913251"/>
            <a:ext cx="2286183" cy="437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947D9EB1-785C-1F45-A250-755D90A964D4}"/>
              </a:ext>
            </a:extLst>
          </p:cNvPr>
          <p:cNvSpPr txBox="1"/>
          <p:nvPr/>
        </p:nvSpPr>
        <p:spPr>
          <a:xfrm>
            <a:off x="4768048" y="950394"/>
            <a:ext cx="21419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Solenoid power supply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6DADED0F-16AB-2E43-8EE6-7706BC6F2135}"/>
              </a:ext>
            </a:extLst>
          </p:cNvPr>
          <p:cNvCxnSpPr>
            <a:cxnSpLocks/>
            <a:endCxn id="19" idx="0"/>
          </p:cNvCxnSpPr>
          <p:nvPr/>
        </p:nvCxnSpPr>
        <p:spPr>
          <a:xfrm flipH="1">
            <a:off x="5592569" y="2981216"/>
            <a:ext cx="7772" cy="9132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351ECD5A-5CEE-5641-B53D-E4F9CABD36E3}"/>
              </a:ext>
            </a:extLst>
          </p:cNvPr>
          <p:cNvCxnSpPr>
            <a:cxnSpLocks/>
          </p:cNvCxnSpPr>
          <p:nvPr/>
        </p:nvCxnSpPr>
        <p:spPr>
          <a:xfrm flipH="1">
            <a:off x="6618181" y="2995192"/>
            <a:ext cx="7772" cy="91325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FAC50D59-77E3-E745-A7AA-31D2FA155697}"/>
              </a:ext>
            </a:extLst>
          </p:cNvPr>
          <p:cNvCxnSpPr>
            <a:cxnSpLocks/>
          </p:cNvCxnSpPr>
          <p:nvPr/>
        </p:nvCxnSpPr>
        <p:spPr>
          <a:xfrm>
            <a:off x="7087997" y="2865017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51E2C0DE-4C3D-3340-8D3E-2FF82BE5B1EB}"/>
              </a:ext>
            </a:extLst>
          </p:cNvPr>
          <p:cNvCxnSpPr>
            <a:cxnSpLocks/>
          </p:cNvCxnSpPr>
          <p:nvPr/>
        </p:nvCxnSpPr>
        <p:spPr>
          <a:xfrm>
            <a:off x="6622067" y="3012030"/>
            <a:ext cx="475762" cy="1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41A8C5E7-A880-D149-8FE3-2E578ED04957}"/>
              </a:ext>
            </a:extLst>
          </p:cNvPr>
          <p:cNvCxnSpPr>
            <a:cxnSpLocks/>
          </p:cNvCxnSpPr>
          <p:nvPr/>
        </p:nvCxnSpPr>
        <p:spPr>
          <a:xfrm>
            <a:off x="7669956" y="2883242"/>
            <a:ext cx="0" cy="99433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線コネクタ 64">
            <a:extLst>
              <a:ext uri="{FF2B5EF4-FFF2-40B4-BE49-F238E27FC236}">
                <a16:creationId xmlns:a16="http://schemas.microsoft.com/office/drawing/2014/main" id="{9DBAB5A8-16F3-834E-A844-429416700589}"/>
              </a:ext>
            </a:extLst>
          </p:cNvPr>
          <p:cNvCxnSpPr>
            <a:cxnSpLocks/>
          </p:cNvCxnSpPr>
          <p:nvPr/>
        </p:nvCxnSpPr>
        <p:spPr>
          <a:xfrm>
            <a:off x="8550151" y="2905870"/>
            <a:ext cx="0" cy="98860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>
            <a:extLst>
              <a:ext uri="{FF2B5EF4-FFF2-40B4-BE49-F238E27FC236}">
                <a16:creationId xmlns:a16="http://schemas.microsoft.com/office/drawing/2014/main" id="{17692E6F-F6DD-DE42-AE88-B2A3F86A1EE6}"/>
              </a:ext>
            </a:extLst>
          </p:cNvPr>
          <p:cNvCxnSpPr>
            <a:cxnSpLocks/>
          </p:cNvCxnSpPr>
          <p:nvPr/>
        </p:nvCxnSpPr>
        <p:spPr>
          <a:xfrm>
            <a:off x="9430346" y="2905870"/>
            <a:ext cx="0" cy="10054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>
            <a:extLst>
              <a:ext uri="{FF2B5EF4-FFF2-40B4-BE49-F238E27FC236}">
                <a16:creationId xmlns:a16="http://schemas.microsoft.com/office/drawing/2014/main" id="{157BDA6E-F7D0-D148-AAFF-A479DE1843B0}"/>
              </a:ext>
            </a:extLst>
          </p:cNvPr>
          <p:cNvCxnSpPr>
            <a:cxnSpLocks/>
          </p:cNvCxnSpPr>
          <p:nvPr/>
        </p:nvCxnSpPr>
        <p:spPr>
          <a:xfrm>
            <a:off x="7785341" y="2722806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51256C63-20D5-E640-A6D3-8AD57752C907}"/>
              </a:ext>
            </a:extLst>
          </p:cNvPr>
          <p:cNvCxnSpPr>
            <a:cxnSpLocks/>
          </p:cNvCxnSpPr>
          <p:nvPr/>
        </p:nvCxnSpPr>
        <p:spPr>
          <a:xfrm>
            <a:off x="8193516" y="2722805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>
            <a:extLst>
              <a:ext uri="{FF2B5EF4-FFF2-40B4-BE49-F238E27FC236}">
                <a16:creationId xmlns:a16="http://schemas.microsoft.com/office/drawing/2014/main" id="{816045B2-B295-8F4A-A779-AFDAB16B6DE0}"/>
              </a:ext>
            </a:extLst>
          </p:cNvPr>
          <p:cNvCxnSpPr>
            <a:cxnSpLocks/>
          </p:cNvCxnSpPr>
          <p:nvPr/>
        </p:nvCxnSpPr>
        <p:spPr>
          <a:xfrm>
            <a:off x="9048915" y="2733757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>
            <a:extLst>
              <a:ext uri="{FF2B5EF4-FFF2-40B4-BE49-F238E27FC236}">
                <a16:creationId xmlns:a16="http://schemas.microsoft.com/office/drawing/2014/main" id="{EA680103-FC2E-DE44-9DD5-F6592DC93E46}"/>
              </a:ext>
            </a:extLst>
          </p:cNvPr>
          <p:cNvCxnSpPr>
            <a:cxnSpLocks/>
          </p:cNvCxnSpPr>
          <p:nvPr/>
        </p:nvCxnSpPr>
        <p:spPr>
          <a:xfrm>
            <a:off x="8193516" y="2900224"/>
            <a:ext cx="35844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EE099EF0-EB43-324A-9F6A-FD7FAF4DD790}"/>
              </a:ext>
            </a:extLst>
          </p:cNvPr>
          <p:cNvCxnSpPr>
            <a:cxnSpLocks/>
          </p:cNvCxnSpPr>
          <p:nvPr/>
        </p:nvCxnSpPr>
        <p:spPr>
          <a:xfrm>
            <a:off x="9048915" y="2905870"/>
            <a:ext cx="38143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>
            <a:extLst>
              <a:ext uri="{FF2B5EF4-FFF2-40B4-BE49-F238E27FC236}">
                <a16:creationId xmlns:a16="http://schemas.microsoft.com/office/drawing/2014/main" id="{BABA6844-7D8C-564C-8BED-4960A4C0B2D3}"/>
              </a:ext>
            </a:extLst>
          </p:cNvPr>
          <p:cNvCxnSpPr>
            <a:cxnSpLocks/>
          </p:cNvCxnSpPr>
          <p:nvPr/>
        </p:nvCxnSpPr>
        <p:spPr>
          <a:xfrm>
            <a:off x="7669956" y="2883242"/>
            <a:ext cx="115385" cy="116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>
            <a:extLst>
              <a:ext uri="{FF2B5EF4-FFF2-40B4-BE49-F238E27FC236}">
                <a16:creationId xmlns:a16="http://schemas.microsoft.com/office/drawing/2014/main" id="{563D9F89-89E3-7240-9BCA-416664F8A796}"/>
              </a:ext>
            </a:extLst>
          </p:cNvPr>
          <p:cNvCxnSpPr>
            <a:cxnSpLocks/>
          </p:cNvCxnSpPr>
          <p:nvPr/>
        </p:nvCxnSpPr>
        <p:spPr>
          <a:xfrm>
            <a:off x="7669956" y="4350340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>
            <a:extLst>
              <a:ext uri="{FF2B5EF4-FFF2-40B4-BE49-F238E27FC236}">
                <a16:creationId xmlns:a16="http://schemas.microsoft.com/office/drawing/2014/main" id="{A2F66BDF-FDFF-D34B-92EE-A9B87D7651C5}"/>
              </a:ext>
            </a:extLst>
          </p:cNvPr>
          <p:cNvCxnSpPr>
            <a:cxnSpLocks/>
          </p:cNvCxnSpPr>
          <p:nvPr/>
        </p:nvCxnSpPr>
        <p:spPr>
          <a:xfrm>
            <a:off x="8550151" y="4350339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>
            <a:extLst>
              <a:ext uri="{FF2B5EF4-FFF2-40B4-BE49-F238E27FC236}">
                <a16:creationId xmlns:a16="http://schemas.microsoft.com/office/drawing/2014/main" id="{D53EF480-2512-814C-93FF-AC56E61772F4}"/>
              </a:ext>
            </a:extLst>
          </p:cNvPr>
          <p:cNvCxnSpPr>
            <a:cxnSpLocks/>
          </p:cNvCxnSpPr>
          <p:nvPr/>
        </p:nvCxnSpPr>
        <p:spPr>
          <a:xfrm>
            <a:off x="9477236" y="4350338"/>
            <a:ext cx="0" cy="17211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コネクタ 84">
            <a:extLst>
              <a:ext uri="{FF2B5EF4-FFF2-40B4-BE49-F238E27FC236}">
                <a16:creationId xmlns:a16="http://schemas.microsoft.com/office/drawing/2014/main" id="{DD45681B-0833-CE4E-A126-A64FA65C9456}"/>
              </a:ext>
            </a:extLst>
          </p:cNvPr>
          <p:cNvCxnSpPr>
            <a:cxnSpLocks/>
          </p:cNvCxnSpPr>
          <p:nvPr/>
        </p:nvCxnSpPr>
        <p:spPr>
          <a:xfrm>
            <a:off x="3547898" y="1897506"/>
            <a:ext cx="475762" cy="142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直線コネクタ 85">
            <a:extLst>
              <a:ext uri="{FF2B5EF4-FFF2-40B4-BE49-F238E27FC236}">
                <a16:creationId xmlns:a16="http://schemas.microsoft.com/office/drawing/2014/main" id="{56706D95-B4EF-AA4C-A30D-D53AAFEE51B0}"/>
              </a:ext>
            </a:extLst>
          </p:cNvPr>
          <p:cNvCxnSpPr>
            <a:cxnSpLocks/>
          </p:cNvCxnSpPr>
          <p:nvPr/>
        </p:nvCxnSpPr>
        <p:spPr>
          <a:xfrm>
            <a:off x="3564430" y="2793427"/>
            <a:ext cx="43873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線矢印コネクタ 88">
            <a:extLst>
              <a:ext uri="{FF2B5EF4-FFF2-40B4-BE49-F238E27FC236}">
                <a16:creationId xmlns:a16="http://schemas.microsoft.com/office/drawing/2014/main" id="{9B24B2B2-B1A7-394F-85AF-4835B0FAE27F}"/>
              </a:ext>
            </a:extLst>
          </p:cNvPr>
          <p:cNvCxnSpPr/>
          <p:nvPr/>
        </p:nvCxnSpPr>
        <p:spPr>
          <a:xfrm>
            <a:off x="9977170" y="2569177"/>
            <a:ext cx="117573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0891AF5-B5DD-1142-956C-019F049B3F4D}"/>
              </a:ext>
            </a:extLst>
          </p:cNvPr>
          <p:cNvSpPr txBox="1"/>
          <p:nvPr/>
        </p:nvSpPr>
        <p:spPr>
          <a:xfrm>
            <a:off x="10145261" y="2231637"/>
            <a:ext cx="20152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76MeV electron beam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3A7301B2-4FFD-E045-831D-57FB5BFCB163}"/>
              </a:ext>
            </a:extLst>
          </p:cNvPr>
          <p:cNvSpPr/>
          <p:nvPr/>
        </p:nvSpPr>
        <p:spPr>
          <a:xfrm>
            <a:off x="7144164" y="913251"/>
            <a:ext cx="1197954" cy="437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7F1FCDC-5A43-7442-8DB7-DD0DFD1095E0}"/>
              </a:ext>
            </a:extLst>
          </p:cNvPr>
          <p:cNvSpPr txBox="1"/>
          <p:nvPr/>
        </p:nvSpPr>
        <p:spPr>
          <a:xfrm>
            <a:off x="7201863" y="950394"/>
            <a:ext cx="10999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Magnet PS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D648CF9D-FB0A-EB4A-9460-2766F7BA5B9F}"/>
              </a:ext>
            </a:extLst>
          </p:cNvPr>
          <p:cNvSpPr/>
          <p:nvPr/>
        </p:nvSpPr>
        <p:spPr>
          <a:xfrm>
            <a:off x="8492587" y="913251"/>
            <a:ext cx="1193854" cy="437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FDEA3EC-3B03-834E-AA7B-EF35AADF5C44}"/>
              </a:ext>
            </a:extLst>
          </p:cNvPr>
          <p:cNvSpPr txBox="1"/>
          <p:nvPr/>
        </p:nvSpPr>
        <p:spPr>
          <a:xfrm>
            <a:off x="8400062" y="947562"/>
            <a:ext cx="1378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Beam Monitor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9EA13F1C-2F98-AE48-A397-B69E70B0F6A6}"/>
              </a:ext>
            </a:extLst>
          </p:cNvPr>
          <p:cNvSpPr/>
          <p:nvPr/>
        </p:nvSpPr>
        <p:spPr>
          <a:xfrm>
            <a:off x="2154372" y="899274"/>
            <a:ext cx="1193854" cy="437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1C493E69-9619-6A4D-842F-7FF5A6CC6963}"/>
              </a:ext>
            </a:extLst>
          </p:cNvPr>
          <p:cNvSpPr txBox="1"/>
          <p:nvPr/>
        </p:nvSpPr>
        <p:spPr>
          <a:xfrm>
            <a:off x="2344754" y="947562"/>
            <a:ext cx="872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kumimoji="1"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acuum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E8263507-B805-C046-9870-AE435F2F24F3}"/>
              </a:ext>
            </a:extLst>
          </p:cNvPr>
          <p:cNvSpPr/>
          <p:nvPr/>
        </p:nvSpPr>
        <p:spPr>
          <a:xfrm>
            <a:off x="3454095" y="904058"/>
            <a:ext cx="1193854" cy="4372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277C1F1E-B71B-594A-AF3D-B66B480EEA8F}"/>
              </a:ext>
            </a:extLst>
          </p:cNvPr>
          <p:cNvSpPr txBox="1"/>
          <p:nvPr/>
        </p:nvSpPr>
        <p:spPr>
          <a:xfrm>
            <a:off x="3547132" y="963662"/>
            <a:ext cx="1051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Pol. meter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5D8CB5CE-55D4-D648-B689-702977437C58}"/>
              </a:ext>
            </a:extLst>
          </p:cNvPr>
          <p:cNvSpPr txBox="1"/>
          <p:nvPr/>
        </p:nvSpPr>
        <p:spPr>
          <a:xfrm>
            <a:off x="7494151" y="20270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5.5MV/m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99033969-56F8-FD48-8BDF-1D56AA7583A0}"/>
              </a:ext>
            </a:extLst>
          </p:cNvPr>
          <p:cNvSpPr txBox="1"/>
          <p:nvPr/>
        </p:nvSpPr>
        <p:spPr>
          <a:xfrm>
            <a:off x="8245786" y="20270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kumimoji="1"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.5MV/m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5E7857DC-F168-F340-BE7B-5502412B64F0}"/>
              </a:ext>
            </a:extLst>
          </p:cNvPr>
          <p:cNvSpPr txBox="1"/>
          <p:nvPr/>
        </p:nvSpPr>
        <p:spPr>
          <a:xfrm>
            <a:off x="9071665" y="2027000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kumimoji="1"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.5MV/m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AD2C44F6-0BCB-7944-BC4A-1722D750BFE9}"/>
              </a:ext>
            </a:extLst>
          </p:cNvPr>
          <p:cNvSpPr txBox="1"/>
          <p:nvPr/>
        </p:nvSpPr>
        <p:spPr>
          <a:xfrm>
            <a:off x="5399925" y="1950285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50kV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C51827B1-EE45-C545-ADA9-ABF9FBB7F65B}"/>
              </a:ext>
            </a:extLst>
          </p:cNvPr>
          <p:cNvSpPr txBox="1"/>
          <p:nvPr/>
        </p:nvSpPr>
        <p:spPr>
          <a:xfrm>
            <a:off x="6896244" y="1989079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>
                <a:latin typeface="Arial" panose="020B0604020202020204" pitchFamily="34" charset="0"/>
                <a:cs typeface="Arial" panose="020B0604020202020204" pitchFamily="34" charset="0"/>
              </a:rPr>
              <a:t>50kV</a:t>
            </a:r>
            <a:endParaRPr kumimoji="1" lang="ja-JP" alt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DF496DF0-0272-2D4A-A0CD-6F7AC1F15DB0}"/>
              </a:ext>
            </a:extLst>
          </p:cNvPr>
          <p:cNvCxnSpPr/>
          <p:nvPr/>
        </p:nvCxnSpPr>
        <p:spPr>
          <a:xfrm>
            <a:off x="4023660" y="6284259"/>
            <a:ext cx="5848224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AF7A05C2-1379-9341-A339-53D558F99218}"/>
              </a:ext>
            </a:extLst>
          </p:cNvPr>
          <p:cNvSpPr txBox="1"/>
          <p:nvPr/>
        </p:nvSpPr>
        <p:spPr>
          <a:xfrm>
            <a:off x="6568843" y="630472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cs typeface="Arial" panose="020B0604020202020204" pitchFamily="34" charset="0"/>
              </a:rPr>
              <a:t>13m</a:t>
            </a:r>
            <a:endParaRPr kumimoji="1" lang="ja-JP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36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72187182-F70A-8A4C-874E-E363C581A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393533" y="-2667000"/>
            <a:ext cx="5404933" cy="12192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114278-6DDE-5744-9B03-216F8352CA9C}"/>
              </a:ext>
            </a:extLst>
          </p:cNvPr>
          <p:cNvSpPr txBox="1"/>
          <p:nvPr/>
        </p:nvSpPr>
        <p:spPr>
          <a:xfrm>
            <a:off x="2900889" y="1308835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 region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" name="上矢印 12">
            <a:extLst>
              <a:ext uri="{FF2B5EF4-FFF2-40B4-BE49-F238E27FC236}">
                <a16:creationId xmlns:a16="http://schemas.microsoft.com/office/drawing/2014/main" id="{5F8CBED6-1854-F240-A988-4BC1C0020487}"/>
              </a:ext>
            </a:extLst>
          </p:cNvPr>
          <p:cNvSpPr/>
          <p:nvPr/>
        </p:nvSpPr>
        <p:spPr>
          <a:xfrm>
            <a:off x="3567066" y="1819746"/>
            <a:ext cx="307818" cy="525101"/>
          </a:xfrm>
          <a:prstGeom prst="up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上矢印 13">
            <a:extLst>
              <a:ext uri="{FF2B5EF4-FFF2-40B4-BE49-F238E27FC236}">
                <a16:creationId xmlns:a16="http://schemas.microsoft.com/office/drawing/2014/main" id="{303358C1-73FE-8643-ABFC-BC4D60EEFBCC}"/>
              </a:ext>
            </a:extLst>
          </p:cNvPr>
          <p:cNvSpPr/>
          <p:nvPr/>
        </p:nvSpPr>
        <p:spPr>
          <a:xfrm>
            <a:off x="8482814" y="1828794"/>
            <a:ext cx="307818" cy="525101"/>
          </a:xfrm>
          <a:prstGeom prst="upArrow">
            <a:avLst/>
          </a:prstGeom>
          <a:solidFill>
            <a:srgbClr val="DA5A9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上矢印 14">
            <a:extLst>
              <a:ext uri="{FF2B5EF4-FFF2-40B4-BE49-F238E27FC236}">
                <a16:creationId xmlns:a16="http://schemas.microsoft.com/office/drawing/2014/main" id="{3B14E155-1F7C-7F40-B036-A23B4D2CCC4C}"/>
              </a:ext>
            </a:extLst>
          </p:cNvPr>
          <p:cNvSpPr/>
          <p:nvPr/>
        </p:nvSpPr>
        <p:spPr>
          <a:xfrm>
            <a:off x="6801416" y="1819745"/>
            <a:ext cx="307818" cy="525101"/>
          </a:xfrm>
          <a:prstGeom prst="up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上矢印 15">
            <a:extLst>
              <a:ext uri="{FF2B5EF4-FFF2-40B4-BE49-F238E27FC236}">
                <a16:creationId xmlns:a16="http://schemas.microsoft.com/office/drawing/2014/main" id="{783D34FA-930A-814C-9E72-D2B40E4456D0}"/>
              </a:ext>
            </a:extLst>
          </p:cNvPr>
          <p:cNvSpPr/>
          <p:nvPr/>
        </p:nvSpPr>
        <p:spPr>
          <a:xfrm>
            <a:off x="5030332" y="1819745"/>
            <a:ext cx="307818" cy="525101"/>
          </a:xfrm>
          <a:prstGeom prst="upArrow">
            <a:avLst/>
          </a:prstGeom>
          <a:solidFill>
            <a:srgbClr val="DA5A9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上矢印 16">
            <a:extLst>
              <a:ext uri="{FF2B5EF4-FFF2-40B4-BE49-F238E27FC236}">
                <a16:creationId xmlns:a16="http://schemas.microsoft.com/office/drawing/2014/main" id="{36B4D946-3BCF-9F4D-BBCC-5F25D83C9B00}"/>
              </a:ext>
            </a:extLst>
          </p:cNvPr>
          <p:cNvSpPr/>
          <p:nvPr/>
        </p:nvSpPr>
        <p:spPr>
          <a:xfrm>
            <a:off x="744082" y="1819744"/>
            <a:ext cx="307818" cy="525101"/>
          </a:xfrm>
          <a:prstGeom prst="upArrow">
            <a:avLst/>
          </a:prstGeom>
          <a:solidFill>
            <a:srgbClr val="DA5A9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上矢印 17">
            <a:extLst>
              <a:ext uri="{FF2B5EF4-FFF2-40B4-BE49-F238E27FC236}">
                <a16:creationId xmlns:a16="http://schemas.microsoft.com/office/drawing/2014/main" id="{EC82BF22-B36B-B14D-B033-2589D1A5D482}"/>
              </a:ext>
            </a:extLst>
          </p:cNvPr>
          <p:cNvSpPr/>
          <p:nvPr/>
        </p:nvSpPr>
        <p:spPr>
          <a:xfrm>
            <a:off x="1270032" y="1819744"/>
            <a:ext cx="307818" cy="525101"/>
          </a:xfrm>
          <a:prstGeom prst="up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上矢印 18">
            <a:extLst>
              <a:ext uri="{FF2B5EF4-FFF2-40B4-BE49-F238E27FC236}">
                <a16:creationId xmlns:a16="http://schemas.microsoft.com/office/drawing/2014/main" id="{AA749FAE-ACF6-CB46-8189-5DC8EDF41948}"/>
              </a:ext>
            </a:extLst>
          </p:cNvPr>
          <p:cNvSpPr/>
          <p:nvPr/>
        </p:nvSpPr>
        <p:spPr>
          <a:xfrm>
            <a:off x="7327366" y="1828795"/>
            <a:ext cx="307818" cy="525101"/>
          </a:xfrm>
          <a:prstGeom prst="up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86355DD-F7D3-EB43-A9DB-D24D7D1496F8}"/>
              </a:ext>
            </a:extLst>
          </p:cNvPr>
          <p:cNvSpPr txBox="1"/>
          <p:nvPr/>
        </p:nvSpPr>
        <p:spPr>
          <a:xfrm>
            <a:off x="8482814" y="2327008"/>
            <a:ext cx="16992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A-A</a:t>
            </a:r>
            <a:r>
              <a:rPr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cross section</a:t>
            </a:r>
            <a:endParaRPr kumimoji="1" lang="en-US" altLang="ja-JP" sz="1400" b="1">
              <a:solidFill>
                <a:srgbClr val="FF29A2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9.5m)</a:t>
            </a:r>
            <a:endParaRPr kumimoji="1" lang="ja-JP" altLang="en-US" sz="1400" b="1">
              <a:solidFill>
                <a:srgbClr val="FF29A2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415B402-931A-544C-82C3-F0664FEF31B4}"/>
              </a:ext>
            </a:extLst>
          </p:cNvPr>
          <p:cNvSpPr txBox="1"/>
          <p:nvPr/>
        </p:nvSpPr>
        <p:spPr>
          <a:xfrm>
            <a:off x="7226009" y="2336660"/>
            <a:ext cx="13372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</a:t>
            </a:r>
            <a:r>
              <a:rPr kumimoji="1"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-B</a:t>
            </a:r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</a:p>
          <a:p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 section</a:t>
            </a:r>
            <a:endParaRPr kumimoji="1" lang="en-US" altLang="ja-JP" sz="1400" b="1">
              <a:solidFill>
                <a:srgbClr val="7030A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10.7m)</a:t>
            </a:r>
            <a:endParaRPr kumimoji="1" lang="ja-JP" altLang="en-US" sz="1400" b="1">
              <a:solidFill>
                <a:srgbClr val="7030A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2B0EFD8-828C-7F44-9FC0-9DE61EE58B66}"/>
              </a:ext>
            </a:extLst>
          </p:cNvPr>
          <p:cNvSpPr txBox="1"/>
          <p:nvPr/>
        </p:nvSpPr>
        <p:spPr>
          <a:xfrm>
            <a:off x="5512384" y="2272593"/>
            <a:ext cx="17059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C-C</a:t>
            </a:r>
            <a:r>
              <a:rPr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cross section</a:t>
            </a:r>
            <a:endParaRPr kumimoji="1" lang="en-US" altLang="ja-JP" sz="14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12m)</a:t>
            </a:r>
            <a:endParaRPr kumimoji="1" lang="ja-JP" altLang="en-US" sz="14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A5EC476D-614B-9245-9A80-43A74DB5CB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71159" y="3222965"/>
            <a:ext cx="2954637" cy="2829486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C57850D4-F844-0045-A1E9-93FEE32AEC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1902" y="3209726"/>
            <a:ext cx="3291002" cy="2842726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0BD09BB-91EA-2146-BBA6-C75B459E7D4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9092" y="3209726"/>
            <a:ext cx="3614555" cy="2842725"/>
          </a:xfrm>
          <a:prstGeom prst="rect">
            <a:avLst/>
          </a:prstGeom>
        </p:spPr>
      </p:pic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9A4B65CC-8EFB-2A46-BB5D-34DC8E439589}"/>
              </a:ext>
            </a:extLst>
          </p:cNvPr>
          <p:cNvCxnSpPr>
            <a:cxnSpLocks/>
          </p:cNvCxnSpPr>
          <p:nvPr/>
        </p:nvCxnSpPr>
        <p:spPr>
          <a:xfrm flipH="1" flipV="1">
            <a:off x="9042906" y="1760130"/>
            <a:ext cx="528040" cy="3312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FCDF2FC-4106-1342-8762-22B0A0C8C54E}"/>
              </a:ext>
            </a:extLst>
          </p:cNvPr>
          <p:cNvSpPr txBox="1"/>
          <p:nvPr/>
        </p:nvSpPr>
        <p:spPr>
          <a:xfrm>
            <a:off x="9609750" y="1973542"/>
            <a:ext cx="12490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e-gun position</a:t>
            </a:r>
            <a:endParaRPr kumimoji="1"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35" name="直線矢印コネクタ 34">
            <a:extLst>
              <a:ext uri="{FF2B5EF4-FFF2-40B4-BE49-F238E27FC236}">
                <a16:creationId xmlns:a16="http://schemas.microsoft.com/office/drawing/2014/main" id="{74DC3B82-800C-E84F-BA44-E75F0EF439C1}"/>
              </a:ext>
            </a:extLst>
          </p:cNvPr>
          <p:cNvCxnSpPr>
            <a:cxnSpLocks/>
            <a:endCxn id="51" idx="0"/>
          </p:cNvCxnSpPr>
          <p:nvPr/>
        </p:nvCxnSpPr>
        <p:spPr>
          <a:xfrm flipH="1">
            <a:off x="8216458" y="1077691"/>
            <a:ext cx="161962" cy="2870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17367935-EE3E-5C42-B9CD-06F7D9B32951}"/>
              </a:ext>
            </a:extLst>
          </p:cNvPr>
          <p:cNvSpPr txBox="1"/>
          <p:nvPr/>
        </p:nvSpPr>
        <p:spPr>
          <a:xfrm>
            <a:off x="6669010" y="791354"/>
            <a:ext cx="2323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e- </a:t>
            </a:r>
            <a:r>
              <a:rPr kumimoji="1"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Injector cryomodule</a:t>
            </a:r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place</a:t>
            </a:r>
            <a:endParaRPr kumimoji="1"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EED5CEF2-08EF-7948-B3D1-3DD10C46F2EC}"/>
              </a:ext>
            </a:extLst>
          </p:cNvPr>
          <p:cNvSpPr txBox="1"/>
          <p:nvPr/>
        </p:nvSpPr>
        <p:spPr>
          <a:xfrm>
            <a:off x="9129660" y="3202492"/>
            <a:ext cx="13372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A-A</a:t>
            </a:r>
            <a:r>
              <a:rPr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</a:p>
          <a:p>
            <a:r>
              <a:rPr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 section</a:t>
            </a:r>
            <a:endParaRPr kumimoji="1" lang="en-US" altLang="ja-JP" sz="1400" b="1">
              <a:solidFill>
                <a:srgbClr val="FF29A2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rgbClr val="FF29A2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9.5m)</a:t>
            </a:r>
            <a:endParaRPr kumimoji="1" lang="ja-JP" altLang="en-US" sz="1400" b="1">
              <a:solidFill>
                <a:srgbClr val="FF29A2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5EDFBE9-D5B3-3A41-834D-373532B87EAA}"/>
              </a:ext>
            </a:extLst>
          </p:cNvPr>
          <p:cNvSpPr txBox="1"/>
          <p:nvPr/>
        </p:nvSpPr>
        <p:spPr>
          <a:xfrm>
            <a:off x="5722617" y="3197885"/>
            <a:ext cx="13372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</a:t>
            </a:r>
            <a:r>
              <a:rPr kumimoji="1"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-B</a:t>
            </a:r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</a:p>
          <a:p>
            <a:r>
              <a:rPr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 section</a:t>
            </a:r>
            <a:endParaRPr kumimoji="1" lang="en-US" altLang="ja-JP" sz="1400" b="1">
              <a:solidFill>
                <a:srgbClr val="7030A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rgbClr val="7030A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10.7m)</a:t>
            </a:r>
            <a:endParaRPr kumimoji="1" lang="ja-JP" altLang="en-US" sz="1400" b="1">
              <a:solidFill>
                <a:srgbClr val="7030A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CAC33B13-D95E-B847-A902-424A58C44EA8}"/>
              </a:ext>
            </a:extLst>
          </p:cNvPr>
          <p:cNvSpPr txBox="1"/>
          <p:nvPr/>
        </p:nvSpPr>
        <p:spPr>
          <a:xfrm>
            <a:off x="1993708" y="3237333"/>
            <a:ext cx="13372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C-C</a:t>
            </a:r>
            <a:r>
              <a:rPr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</a:p>
          <a:p>
            <a:r>
              <a:rPr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 section</a:t>
            </a:r>
            <a:endParaRPr kumimoji="1" lang="en-US" altLang="ja-JP" sz="14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kumimoji="1" lang="en-US" altLang="ja-JP" sz="1400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(width 12m)</a:t>
            </a:r>
            <a:endParaRPr kumimoji="1" lang="ja-JP" altLang="en-US" sz="1400" b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E5F686C-B068-A744-8DE6-23C9972EA0B0}"/>
              </a:ext>
            </a:extLst>
          </p:cNvPr>
          <p:cNvSpPr txBox="1"/>
          <p:nvPr/>
        </p:nvSpPr>
        <p:spPr>
          <a:xfrm>
            <a:off x="229528" y="95502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IP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CAA480D8-F89F-7840-AE4A-E118E7B9A1B5}"/>
              </a:ext>
            </a:extLst>
          </p:cNvPr>
          <p:cNvCxnSpPr>
            <a:cxnSpLocks/>
          </p:cNvCxnSpPr>
          <p:nvPr/>
        </p:nvCxnSpPr>
        <p:spPr>
          <a:xfrm>
            <a:off x="394447" y="605983"/>
            <a:ext cx="861955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E42BA41-DCF5-E74C-A133-F04C6A595AA9}"/>
              </a:ext>
            </a:extLst>
          </p:cNvPr>
          <p:cNvSpPr txBox="1"/>
          <p:nvPr/>
        </p:nvSpPr>
        <p:spPr>
          <a:xfrm>
            <a:off x="4785799" y="376573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Arial" panose="020B0604020202020204" pitchFamily="34" charset="0"/>
                <a:cs typeface="Arial" panose="020B0604020202020204" pitchFamily="34" charset="0"/>
              </a:rPr>
              <a:t>1994m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矢印コネクタ 41">
            <a:extLst>
              <a:ext uri="{FF2B5EF4-FFF2-40B4-BE49-F238E27FC236}">
                <a16:creationId xmlns:a16="http://schemas.microsoft.com/office/drawing/2014/main" id="{A9287172-260C-A44B-AE5B-353037463B78}"/>
              </a:ext>
            </a:extLst>
          </p:cNvPr>
          <p:cNvCxnSpPr>
            <a:cxnSpLocks/>
          </p:cNvCxnSpPr>
          <p:nvPr/>
        </p:nvCxnSpPr>
        <p:spPr>
          <a:xfrm>
            <a:off x="394447" y="395789"/>
            <a:ext cx="1129730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BC368171-F25C-124E-96F9-4B757E4A1100}"/>
              </a:ext>
            </a:extLst>
          </p:cNvPr>
          <p:cNvCxnSpPr>
            <a:cxnSpLocks/>
          </p:cNvCxnSpPr>
          <p:nvPr/>
        </p:nvCxnSpPr>
        <p:spPr>
          <a:xfrm flipV="1">
            <a:off x="9048456" y="613113"/>
            <a:ext cx="2643297" cy="93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0E86BC97-FC74-9F47-A434-A2835074B248}"/>
              </a:ext>
            </a:extLst>
          </p:cNvPr>
          <p:cNvSpPr txBox="1"/>
          <p:nvPr/>
        </p:nvSpPr>
        <p:spPr>
          <a:xfrm>
            <a:off x="6228380" y="97531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Arial" panose="020B0604020202020204" pitchFamily="34" charset="0"/>
                <a:cs typeface="Arial" panose="020B0604020202020204" pitchFamily="34" charset="0"/>
              </a:rPr>
              <a:t>2588m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2B0D470-C8A3-9D46-A07D-CFFFE6C038F3}"/>
              </a:ext>
            </a:extLst>
          </p:cNvPr>
          <p:cNvSpPr txBox="1"/>
          <p:nvPr/>
        </p:nvSpPr>
        <p:spPr>
          <a:xfrm>
            <a:off x="9980265" y="37341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1" lang="en-US" altLang="ja-JP" sz="1400">
                <a:latin typeface="Arial" panose="020B0604020202020204" pitchFamily="34" charset="0"/>
                <a:cs typeface="Arial" panose="020B0604020202020204" pitchFamily="34" charset="0"/>
              </a:rPr>
              <a:t>94m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301807F0-C9D3-3642-8571-5D14ADF0C314}"/>
              </a:ext>
            </a:extLst>
          </p:cNvPr>
          <p:cNvCxnSpPr/>
          <p:nvPr/>
        </p:nvCxnSpPr>
        <p:spPr>
          <a:xfrm>
            <a:off x="9014006" y="627586"/>
            <a:ext cx="12526" cy="10582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D0C93677-C229-7948-80FB-77DD54965157}"/>
              </a:ext>
            </a:extLst>
          </p:cNvPr>
          <p:cNvCxnSpPr>
            <a:cxnSpLocks/>
          </p:cNvCxnSpPr>
          <p:nvPr/>
        </p:nvCxnSpPr>
        <p:spPr>
          <a:xfrm>
            <a:off x="8838642" y="1304341"/>
            <a:ext cx="0" cy="70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79DA787F-9B7C-DA45-A3AD-186C400B2F6B}"/>
              </a:ext>
            </a:extLst>
          </p:cNvPr>
          <p:cNvCxnSpPr>
            <a:cxnSpLocks/>
          </p:cNvCxnSpPr>
          <p:nvPr/>
        </p:nvCxnSpPr>
        <p:spPr>
          <a:xfrm>
            <a:off x="7692251" y="1335296"/>
            <a:ext cx="0" cy="7011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7FD9B1E-02F6-FA4E-9346-E3602CDF51A0}"/>
              </a:ext>
            </a:extLst>
          </p:cNvPr>
          <p:cNvSpPr txBox="1"/>
          <p:nvPr/>
        </p:nvSpPr>
        <p:spPr>
          <a:xfrm>
            <a:off x="7552988" y="2005298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Arial" panose="020B0604020202020204" pitchFamily="34" charset="0"/>
                <a:cs typeface="Arial" panose="020B0604020202020204" pitchFamily="34" charset="0"/>
              </a:rPr>
              <a:t>-1630m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直線矢印コネクタ 49">
            <a:extLst>
              <a:ext uri="{FF2B5EF4-FFF2-40B4-BE49-F238E27FC236}">
                <a16:creationId xmlns:a16="http://schemas.microsoft.com/office/drawing/2014/main" id="{3AED9F0D-A121-BD4E-A252-950EFF741AD8}"/>
              </a:ext>
            </a:extLst>
          </p:cNvPr>
          <p:cNvCxnSpPr>
            <a:cxnSpLocks/>
          </p:cNvCxnSpPr>
          <p:nvPr/>
        </p:nvCxnSpPr>
        <p:spPr>
          <a:xfrm>
            <a:off x="7692251" y="1437324"/>
            <a:ext cx="10927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901CAAB2-509D-C344-ADE0-985A3D42428A}"/>
              </a:ext>
            </a:extLst>
          </p:cNvPr>
          <p:cNvSpPr txBox="1"/>
          <p:nvPr/>
        </p:nvSpPr>
        <p:spPr>
          <a:xfrm>
            <a:off x="7900506" y="1364780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>
                <a:latin typeface="Arial" panose="020B0604020202020204" pitchFamily="34" charset="0"/>
                <a:cs typeface="Arial" panose="020B0604020202020204" pitchFamily="34" charset="0"/>
              </a:rPr>
              <a:t>306m</a:t>
            </a:r>
            <a:endParaRPr kumimoji="1" lang="ja-JP" altLang="en-US" sz="1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23D0151E-E5A3-BA46-90B2-1914B01DCC21}"/>
              </a:ext>
            </a:extLst>
          </p:cNvPr>
          <p:cNvSpPr txBox="1"/>
          <p:nvPr/>
        </p:nvSpPr>
        <p:spPr>
          <a:xfrm>
            <a:off x="8652625" y="1973242"/>
            <a:ext cx="6174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>
                <a:latin typeface="Arial" panose="020B0604020202020204" pitchFamily="34" charset="0"/>
                <a:cs typeface="Arial" panose="020B0604020202020204" pitchFamily="34" charset="0"/>
              </a:rPr>
              <a:t>-1936m</a:t>
            </a:r>
            <a:endParaRPr kumimoji="1" lang="ja-JP" altLang="en-US"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D6881B6-88FC-CE46-B263-4AE36DAA4B17}"/>
              </a:ext>
            </a:extLst>
          </p:cNvPr>
          <p:cNvSpPr txBox="1"/>
          <p:nvPr/>
        </p:nvSpPr>
        <p:spPr>
          <a:xfrm>
            <a:off x="3334959" y="6307108"/>
            <a:ext cx="69172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Arial" panose="020B0604020202020204" pitchFamily="34" charset="0"/>
                <a:cs typeface="Arial" panose="020B0604020202020204" pitchFamily="34" charset="0"/>
              </a:rPr>
              <a:t>Location of e- source and booster Linac (yellow arrow) </a:t>
            </a:r>
            <a:endParaRPr kumimoji="1" lang="ja-JP" altLang="en-US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" name="直線矢印コネクタ 4">
            <a:extLst>
              <a:ext uri="{FF2B5EF4-FFF2-40B4-BE49-F238E27FC236}">
                <a16:creationId xmlns:a16="http://schemas.microsoft.com/office/drawing/2014/main" id="{ACAE655F-B53B-984F-9AF7-26E3F8F51B35}"/>
              </a:ext>
            </a:extLst>
          </p:cNvPr>
          <p:cNvCxnSpPr>
            <a:cxnSpLocks/>
          </p:cNvCxnSpPr>
          <p:nvPr/>
        </p:nvCxnSpPr>
        <p:spPr>
          <a:xfrm>
            <a:off x="7692251" y="1892966"/>
            <a:ext cx="1350653" cy="7731"/>
          </a:xfrm>
          <a:prstGeom prst="straightConnector1">
            <a:avLst/>
          </a:prstGeom>
          <a:ln w="5715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上カーブ矢印 52">
            <a:extLst>
              <a:ext uri="{FF2B5EF4-FFF2-40B4-BE49-F238E27FC236}">
                <a16:creationId xmlns:a16="http://schemas.microsoft.com/office/drawing/2014/main" id="{13CE37A8-3F55-3C4F-916F-E01E51A507FD}"/>
              </a:ext>
            </a:extLst>
          </p:cNvPr>
          <p:cNvSpPr/>
          <p:nvPr/>
        </p:nvSpPr>
        <p:spPr>
          <a:xfrm flipV="1">
            <a:off x="8906201" y="873683"/>
            <a:ext cx="2603417" cy="75941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CF529D6-6669-3540-8C17-3309E13199B2}"/>
              </a:ext>
            </a:extLst>
          </p:cNvPr>
          <p:cNvSpPr txBox="1"/>
          <p:nvPr/>
        </p:nvSpPr>
        <p:spPr>
          <a:xfrm>
            <a:off x="9317153" y="1117998"/>
            <a:ext cx="2820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Move e- source to PM+8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680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6EFC6-B940-4D49-AC11-B2C2E82F13B6}"/>
              </a:ext>
            </a:extLst>
          </p:cNvPr>
          <p:cNvSpPr/>
          <p:nvPr/>
        </p:nvSpPr>
        <p:spPr>
          <a:xfrm>
            <a:off x="-3630" y="2481942"/>
            <a:ext cx="4180114" cy="24588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5C70069-CA3F-9F41-AE0A-75BC03BDFA09}"/>
              </a:ext>
            </a:extLst>
          </p:cNvPr>
          <p:cNvSpPr/>
          <p:nvPr/>
        </p:nvSpPr>
        <p:spPr>
          <a:xfrm>
            <a:off x="4176483" y="2481942"/>
            <a:ext cx="7049027" cy="2467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68BD838-8949-0047-840F-99B3BAD944A8}"/>
              </a:ext>
            </a:extLst>
          </p:cNvPr>
          <p:cNvSpPr/>
          <p:nvPr/>
        </p:nvSpPr>
        <p:spPr>
          <a:xfrm>
            <a:off x="11220732" y="2481942"/>
            <a:ext cx="949165" cy="19304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9A9B0A0-C0CF-534B-8376-3A95FA7646B8}"/>
              </a:ext>
            </a:extLst>
          </p:cNvPr>
          <p:cNvSpPr/>
          <p:nvPr/>
        </p:nvSpPr>
        <p:spPr>
          <a:xfrm>
            <a:off x="11527967" y="4779494"/>
            <a:ext cx="551543" cy="15820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52EAAB5-043F-2D4D-B466-362571417C64}"/>
              </a:ext>
            </a:extLst>
          </p:cNvPr>
          <p:cNvSpPr/>
          <p:nvPr/>
        </p:nvSpPr>
        <p:spPr>
          <a:xfrm>
            <a:off x="11636828" y="4409379"/>
            <a:ext cx="290286" cy="370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25A8D6E-82B6-F84A-868E-EBD6DF7BBA95}"/>
              </a:ext>
            </a:extLst>
          </p:cNvPr>
          <p:cNvSpPr/>
          <p:nvPr/>
        </p:nvSpPr>
        <p:spPr>
          <a:xfrm>
            <a:off x="12079510" y="5817929"/>
            <a:ext cx="108860" cy="3701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840B8101-8F89-E34C-9A56-EAE0DA88D76B}"/>
              </a:ext>
            </a:extLst>
          </p:cNvPr>
          <p:cNvSpPr/>
          <p:nvPr/>
        </p:nvSpPr>
        <p:spPr>
          <a:xfrm>
            <a:off x="4166403" y="3802740"/>
            <a:ext cx="7352030" cy="27975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895BA8B-567E-AF48-9591-8240A4B68A43}"/>
              </a:ext>
            </a:extLst>
          </p:cNvPr>
          <p:cNvSpPr/>
          <p:nvPr/>
        </p:nvSpPr>
        <p:spPr>
          <a:xfrm>
            <a:off x="11657162" y="3355760"/>
            <a:ext cx="516366" cy="29458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79FA618-01DA-E74A-80B1-F8641C72383C}"/>
              </a:ext>
            </a:extLst>
          </p:cNvPr>
          <p:cNvCxnSpPr>
            <a:cxnSpLocks/>
          </p:cNvCxnSpPr>
          <p:nvPr/>
        </p:nvCxnSpPr>
        <p:spPr>
          <a:xfrm>
            <a:off x="-14521" y="3193132"/>
            <a:ext cx="8909039" cy="0"/>
          </a:xfrm>
          <a:prstGeom prst="line">
            <a:avLst/>
          </a:prstGeom>
          <a:ln w="571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ECA14E70-8668-9840-AC12-EB19D0C8DC8A}"/>
              </a:ext>
            </a:extLst>
          </p:cNvPr>
          <p:cNvSpPr/>
          <p:nvPr/>
        </p:nvSpPr>
        <p:spPr>
          <a:xfrm>
            <a:off x="4263578" y="3004447"/>
            <a:ext cx="885371" cy="362858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201FA30-83DC-5F44-B02D-C7E3CB42BFDE}"/>
              </a:ext>
            </a:extLst>
          </p:cNvPr>
          <p:cNvSpPr/>
          <p:nvPr/>
        </p:nvSpPr>
        <p:spPr>
          <a:xfrm>
            <a:off x="5154228" y="3004447"/>
            <a:ext cx="885371" cy="362858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D96F6B6-159B-DA49-A65D-1FF56A9390E6}"/>
              </a:ext>
            </a:extLst>
          </p:cNvPr>
          <p:cNvSpPr/>
          <p:nvPr/>
        </p:nvSpPr>
        <p:spPr>
          <a:xfrm>
            <a:off x="6054114" y="3004447"/>
            <a:ext cx="885371" cy="362858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6E16D716-43FC-1247-8161-32D4AA9A6F77}"/>
              </a:ext>
            </a:extLst>
          </p:cNvPr>
          <p:cNvCxnSpPr>
            <a:cxnSpLocks/>
          </p:cNvCxnSpPr>
          <p:nvPr/>
        </p:nvCxnSpPr>
        <p:spPr>
          <a:xfrm flipV="1">
            <a:off x="-26748" y="3682719"/>
            <a:ext cx="4447169" cy="10684"/>
          </a:xfrm>
          <a:prstGeom prst="line">
            <a:avLst/>
          </a:prstGeom>
          <a:ln w="5715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ADB3BD23-A7CD-C346-B5DD-3CEE4EE1F431}"/>
              </a:ext>
            </a:extLst>
          </p:cNvPr>
          <p:cNvCxnSpPr>
            <a:cxnSpLocks/>
          </p:cNvCxnSpPr>
          <p:nvPr/>
        </p:nvCxnSpPr>
        <p:spPr>
          <a:xfrm>
            <a:off x="11582873" y="3238736"/>
            <a:ext cx="605497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7B8208C6-B573-324D-8A9F-A531AA701C7E}"/>
              </a:ext>
            </a:extLst>
          </p:cNvPr>
          <p:cNvCxnSpPr>
            <a:cxnSpLocks/>
          </p:cNvCxnSpPr>
          <p:nvPr/>
        </p:nvCxnSpPr>
        <p:spPr>
          <a:xfrm flipV="1">
            <a:off x="4439998" y="3684436"/>
            <a:ext cx="6862815" cy="49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0F326B58-93EC-4847-A13B-584AD27EDE29}"/>
              </a:ext>
            </a:extLst>
          </p:cNvPr>
          <p:cNvCxnSpPr>
            <a:cxnSpLocks/>
          </p:cNvCxnSpPr>
          <p:nvPr/>
        </p:nvCxnSpPr>
        <p:spPr>
          <a:xfrm flipV="1">
            <a:off x="11302813" y="3204322"/>
            <a:ext cx="300350" cy="464454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D1EF13D-6571-CB46-B1F1-4293B4EEF037}"/>
              </a:ext>
            </a:extLst>
          </p:cNvPr>
          <p:cNvSpPr txBox="1"/>
          <p:nvPr/>
        </p:nvSpPr>
        <p:spPr>
          <a:xfrm>
            <a:off x="5352702" y="247572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BDS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611D9C18-1149-6049-AB9D-A1CCDEFF9D71}"/>
              </a:ext>
            </a:extLst>
          </p:cNvPr>
          <p:cNvSpPr txBox="1"/>
          <p:nvPr/>
        </p:nvSpPr>
        <p:spPr>
          <a:xfrm>
            <a:off x="6663436" y="3491916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RTML</a:t>
            </a:r>
            <a:r>
              <a:rPr kumimoji="1" lang="ja-JP" altLang="en-US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（</a:t>
            </a:r>
            <a:r>
              <a:rPr kumimoji="1" lang="en-US" altLang="ja-JP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high position</a:t>
            </a:r>
            <a:r>
              <a:rPr kumimoji="1" lang="ja-JP" altLang="en-US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）</a:t>
            </a:r>
          </a:p>
        </p:txBody>
      </p:sp>
      <p:cxnSp>
        <p:nvCxnSpPr>
          <p:cNvPr id="58" name="直線矢印コネクタ 57">
            <a:extLst>
              <a:ext uri="{FF2B5EF4-FFF2-40B4-BE49-F238E27FC236}">
                <a16:creationId xmlns:a16="http://schemas.microsoft.com/office/drawing/2014/main" id="{BF81CA4D-CB7C-9845-9E34-34A2B3C1B4FB}"/>
              </a:ext>
            </a:extLst>
          </p:cNvPr>
          <p:cNvCxnSpPr>
            <a:cxnSpLocks/>
          </p:cNvCxnSpPr>
          <p:nvPr/>
        </p:nvCxnSpPr>
        <p:spPr>
          <a:xfrm>
            <a:off x="4176483" y="6342098"/>
            <a:ext cx="712633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9B6AFB0C-2FB9-2C41-AFCE-3F0822E53283}"/>
              </a:ext>
            </a:extLst>
          </p:cNvPr>
          <p:cNvSpPr txBox="1"/>
          <p:nvPr/>
        </p:nvSpPr>
        <p:spPr>
          <a:xfrm>
            <a:off x="6997050" y="5955271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〜364m</a:t>
            </a:r>
            <a:endParaRPr kumimoji="1" lang="ja-JP" altLang="en-US" sz="20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08351F05-78B7-D541-B4BC-B8671177C358}"/>
              </a:ext>
            </a:extLst>
          </p:cNvPr>
          <p:cNvCxnSpPr>
            <a:cxnSpLocks/>
            <a:stCxn id="94" idx="3"/>
          </p:cNvCxnSpPr>
          <p:nvPr/>
        </p:nvCxnSpPr>
        <p:spPr>
          <a:xfrm>
            <a:off x="8726315" y="3187650"/>
            <a:ext cx="743242" cy="0"/>
          </a:xfrm>
          <a:prstGeom prst="line">
            <a:avLst/>
          </a:prstGeom>
          <a:ln w="571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円柱 65">
            <a:extLst>
              <a:ext uri="{FF2B5EF4-FFF2-40B4-BE49-F238E27FC236}">
                <a16:creationId xmlns:a16="http://schemas.microsoft.com/office/drawing/2014/main" id="{5EE6EECD-C2F7-C64B-8479-48A3EEB695E3}"/>
              </a:ext>
            </a:extLst>
          </p:cNvPr>
          <p:cNvSpPr/>
          <p:nvPr/>
        </p:nvSpPr>
        <p:spPr>
          <a:xfrm rot="7679222">
            <a:off x="8964665" y="2866500"/>
            <a:ext cx="212917" cy="253412"/>
          </a:xfrm>
          <a:prstGeom prst="can">
            <a:avLst>
              <a:gd name="adj" fmla="val 335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A75CB7A-D96B-9A42-AEDF-02D3AD0784BE}"/>
              </a:ext>
            </a:extLst>
          </p:cNvPr>
          <p:cNvSpPr txBox="1"/>
          <p:nvPr/>
        </p:nvSpPr>
        <p:spPr>
          <a:xfrm>
            <a:off x="9169588" y="2814748"/>
            <a:ext cx="14622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76MeV beam dump</a:t>
            </a:r>
            <a:endParaRPr kumimoji="1" lang="ja-JP" altLang="en-US" sz="11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D91E38B-361C-3D48-8D26-29CD351453F5}"/>
              </a:ext>
            </a:extLst>
          </p:cNvPr>
          <p:cNvCxnSpPr/>
          <p:nvPr/>
        </p:nvCxnSpPr>
        <p:spPr>
          <a:xfrm>
            <a:off x="-3630" y="2830283"/>
            <a:ext cx="12192000" cy="0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CE5AA3F-5864-754D-8AEC-5154209353E4}"/>
              </a:ext>
            </a:extLst>
          </p:cNvPr>
          <p:cNvSpPr txBox="1"/>
          <p:nvPr/>
        </p:nvSpPr>
        <p:spPr>
          <a:xfrm>
            <a:off x="2191759" y="4326980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tunnel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CC6D4C04-9664-FA49-8874-A61F07AE87C3}"/>
              </a:ext>
            </a:extLst>
          </p:cNvPr>
          <p:cNvSpPr txBox="1"/>
          <p:nvPr/>
        </p:nvSpPr>
        <p:spPr>
          <a:xfrm>
            <a:off x="2522837" y="329151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tunnel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2CEE3A6F-4C9A-8548-9DA8-5A24FA2805BD}"/>
              </a:ext>
            </a:extLst>
          </p:cNvPr>
          <p:cNvSpPr txBox="1"/>
          <p:nvPr/>
        </p:nvSpPr>
        <p:spPr>
          <a:xfrm>
            <a:off x="5653227" y="374923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D3316B5D-87F0-AF43-8AFC-065FB86A98C2}"/>
              </a:ext>
            </a:extLst>
          </p:cNvPr>
          <p:cNvCxnSpPr>
            <a:cxnSpLocks/>
          </p:cNvCxnSpPr>
          <p:nvPr/>
        </p:nvCxnSpPr>
        <p:spPr>
          <a:xfrm>
            <a:off x="9435691" y="3181530"/>
            <a:ext cx="1350452" cy="4346"/>
          </a:xfrm>
          <a:prstGeom prst="line">
            <a:avLst/>
          </a:prstGeom>
          <a:ln w="571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>
            <a:extLst>
              <a:ext uri="{FF2B5EF4-FFF2-40B4-BE49-F238E27FC236}">
                <a16:creationId xmlns:a16="http://schemas.microsoft.com/office/drawing/2014/main" id="{FC91DB7E-7F3B-644A-9128-6AECFBF67D14}"/>
              </a:ext>
            </a:extLst>
          </p:cNvPr>
          <p:cNvCxnSpPr>
            <a:cxnSpLocks/>
            <a:stCxn id="69" idx="6"/>
          </p:cNvCxnSpPr>
          <p:nvPr/>
        </p:nvCxnSpPr>
        <p:spPr>
          <a:xfrm flipH="1">
            <a:off x="10748736" y="3022427"/>
            <a:ext cx="400434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円/楕円 68">
            <a:extLst>
              <a:ext uri="{FF2B5EF4-FFF2-40B4-BE49-F238E27FC236}">
                <a16:creationId xmlns:a16="http://schemas.microsoft.com/office/drawing/2014/main" id="{88490797-07CB-0341-9B1F-E355A6EBAA51}"/>
              </a:ext>
            </a:extLst>
          </p:cNvPr>
          <p:cNvSpPr/>
          <p:nvPr/>
        </p:nvSpPr>
        <p:spPr>
          <a:xfrm>
            <a:off x="10938224" y="2902648"/>
            <a:ext cx="210946" cy="23955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5" name="直線コネクタ 74">
            <a:extLst>
              <a:ext uri="{FF2B5EF4-FFF2-40B4-BE49-F238E27FC236}">
                <a16:creationId xmlns:a16="http://schemas.microsoft.com/office/drawing/2014/main" id="{33E18F2C-5F5F-1441-823D-FF4E2DC02F30}"/>
              </a:ext>
            </a:extLst>
          </p:cNvPr>
          <p:cNvCxnSpPr>
            <a:cxnSpLocks/>
            <a:stCxn id="74" idx="6"/>
          </p:cNvCxnSpPr>
          <p:nvPr/>
        </p:nvCxnSpPr>
        <p:spPr>
          <a:xfrm flipH="1">
            <a:off x="10750361" y="3311432"/>
            <a:ext cx="397241" cy="187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5B85EF8D-9B5A-E541-A2F7-25B84F9A9C53}"/>
              </a:ext>
            </a:extLst>
          </p:cNvPr>
          <p:cNvCxnSpPr>
            <a:cxnSpLocks/>
          </p:cNvCxnSpPr>
          <p:nvPr/>
        </p:nvCxnSpPr>
        <p:spPr>
          <a:xfrm>
            <a:off x="9095978" y="3011468"/>
            <a:ext cx="294544" cy="164691"/>
          </a:xfrm>
          <a:prstGeom prst="line">
            <a:avLst/>
          </a:prstGeom>
          <a:ln w="571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8EEAF84B-FB6C-5249-86D8-BDDDA92322C6}"/>
              </a:ext>
            </a:extLst>
          </p:cNvPr>
          <p:cNvSpPr txBox="1"/>
          <p:nvPr/>
        </p:nvSpPr>
        <p:spPr>
          <a:xfrm>
            <a:off x="9910276" y="3299170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endParaRPr kumimoji="1" lang="ja-JP" altLang="en-US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直線矢印コネクタ 77">
            <a:extLst>
              <a:ext uri="{FF2B5EF4-FFF2-40B4-BE49-F238E27FC236}">
                <a16:creationId xmlns:a16="http://schemas.microsoft.com/office/drawing/2014/main" id="{E58D3823-BE32-8745-906D-9AB1EDD8067A}"/>
              </a:ext>
            </a:extLst>
          </p:cNvPr>
          <p:cNvCxnSpPr>
            <a:cxnSpLocks/>
          </p:cNvCxnSpPr>
          <p:nvPr/>
        </p:nvCxnSpPr>
        <p:spPr>
          <a:xfrm>
            <a:off x="9752806" y="2272798"/>
            <a:ext cx="130041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CEBABDF1-FC8F-AD44-9C23-9B8A40E440C2}"/>
              </a:ext>
            </a:extLst>
          </p:cNvPr>
          <p:cNvSpPr txBox="1"/>
          <p:nvPr/>
        </p:nvSpPr>
        <p:spPr>
          <a:xfrm>
            <a:off x="10119732" y="185398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13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82" name="直線矢印コネクタ 81">
            <a:extLst>
              <a:ext uri="{FF2B5EF4-FFF2-40B4-BE49-F238E27FC236}">
                <a16:creationId xmlns:a16="http://schemas.microsoft.com/office/drawing/2014/main" id="{4A20F53E-8AA0-6D4C-9977-9C5D78FE86CD}"/>
              </a:ext>
            </a:extLst>
          </p:cNvPr>
          <p:cNvCxnSpPr>
            <a:cxnSpLocks/>
          </p:cNvCxnSpPr>
          <p:nvPr/>
        </p:nvCxnSpPr>
        <p:spPr>
          <a:xfrm>
            <a:off x="1875042" y="2840719"/>
            <a:ext cx="0" cy="335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293C6426-F6B6-EC4C-A95E-C17FBC9CB3A3}"/>
              </a:ext>
            </a:extLst>
          </p:cNvPr>
          <p:cNvSpPr txBox="1"/>
          <p:nvPr/>
        </p:nvSpPr>
        <p:spPr>
          <a:xfrm>
            <a:off x="1061008" y="426636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4m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01D1D316-6A6E-A241-A241-9F53A0F0B89F}"/>
              </a:ext>
            </a:extLst>
          </p:cNvPr>
          <p:cNvSpPr txBox="1"/>
          <p:nvPr/>
        </p:nvSpPr>
        <p:spPr>
          <a:xfrm>
            <a:off x="11536905" y="390212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9.5m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91" name="直線矢印コネクタ 90">
            <a:extLst>
              <a:ext uri="{FF2B5EF4-FFF2-40B4-BE49-F238E27FC236}">
                <a16:creationId xmlns:a16="http://schemas.microsoft.com/office/drawing/2014/main" id="{7424CFE3-B4DF-F54D-96BF-D6F4A41C44B3}"/>
              </a:ext>
            </a:extLst>
          </p:cNvPr>
          <p:cNvCxnSpPr>
            <a:cxnSpLocks/>
          </p:cNvCxnSpPr>
          <p:nvPr/>
        </p:nvCxnSpPr>
        <p:spPr>
          <a:xfrm>
            <a:off x="4962804" y="2507554"/>
            <a:ext cx="0" cy="245501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8685E1AD-B8E3-1442-A0E3-1D25E8EED0E7}"/>
              </a:ext>
            </a:extLst>
          </p:cNvPr>
          <p:cNvSpPr txBox="1"/>
          <p:nvPr/>
        </p:nvSpPr>
        <p:spPr>
          <a:xfrm>
            <a:off x="4697346" y="4993021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11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1" name="正方形/長方形 80">
            <a:extLst>
              <a:ext uri="{FF2B5EF4-FFF2-40B4-BE49-F238E27FC236}">
                <a16:creationId xmlns:a16="http://schemas.microsoft.com/office/drawing/2014/main" id="{F460CA95-A2BD-4A4D-A6E5-D2AA53949107}"/>
              </a:ext>
            </a:extLst>
          </p:cNvPr>
          <p:cNvSpPr/>
          <p:nvPr/>
        </p:nvSpPr>
        <p:spPr>
          <a:xfrm>
            <a:off x="10786143" y="5325064"/>
            <a:ext cx="493469" cy="6096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>
            <a:extLst>
              <a:ext uri="{FF2B5EF4-FFF2-40B4-BE49-F238E27FC236}">
                <a16:creationId xmlns:a16="http://schemas.microsoft.com/office/drawing/2014/main" id="{459C9514-8546-0744-9671-52A2622FBB1F}"/>
              </a:ext>
            </a:extLst>
          </p:cNvPr>
          <p:cNvSpPr/>
          <p:nvPr/>
        </p:nvSpPr>
        <p:spPr>
          <a:xfrm>
            <a:off x="10875785" y="4940794"/>
            <a:ext cx="317371" cy="38427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>
            <a:extLst>
              <a:ext uri="{FF2B5EF4-FFF2-40B4-BE49-F238E27FC236}">
                <a16:creationId xmlns:a16="http://schemas.microsoft.com/office/drawing/2014/main" id="{32293D5E-0C2F-CB47-8FB5-E5A0EF557B24}"/>
              </a:ext>
            </a:extLst>
          </p:cNvPr>
          <p:cNvSpPr/>
          <p:nvPr/>
        </p:nvSpPr>
        <p:spPr>
          <a:xfrm>
            <a:off x="11279612" y="5483798"/>
            <a:ext cx="248355" cy="2570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>
            <a:extLst>
              <a:ext uri="{FF2B5EF4-FFF2-40B4-BE49-F238E27FC236}">
                <a16:creationId xmlns:a16="http://schemas.microsoft.com/office/drawing/2014/main" id="{A3CCD191-D08E-AC44-B5BA-E537A3A124D1}"/>
              </a:ext>
            </a:extLst>
          </p:cNvPr>
          <p:cNvSpPr/>
          <p:nvPr/>
        </p:nvSpPr>
        <p:spPr>
          <a:xfrm rot="18295467">
            <a:off x="11264102" y="3549035"/>
            <a:ext cx="637543" cy="29458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0D82FEF9-7741-0449-9A47-A41C3B8F946A}"/>
              </a:ext>
            </a:extLst>
          </p:cNvPr>
          <p:cNvSpPr/>
          <p:nvPr/>
        </p:nvSpPr>
        <p:spPr>
          <a:xfrm>
            <a:off x="6947529" y="3005334"/>
            <a:ext cx="885371" cy="362858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F9DBA5E4-27F5-7A48-8A91-59718F1326D2}"/>
              </a:ext>
            </a:extLst>
          </p:cNvPr>
          <p:cNvSpPr/>
          <p:nvPr/>
        </p:nvSpPr>
        <p:spPr>
          <a:xfrm>
            <a:off x="7840944" y="3006221"/>
            <a:ext cx="885371" cy="362858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32123A92-929C-5040-A158-2D1B14AC349D}"/>
              </a:ext>
            </a:extLst>
          </p:cNvPr>
          <p:cNvSpPr txBox="1"/>
          <p:nvPr/>
        </p:nvSpPr>
        <p:spPr>
          <a:xfrm>
            <a:off x="5188178" y="2991493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booster SC </a:t>
            </a:r>
            <a:r>
              <a:rPr kumimoji="1" lang="en-US" altLang="ja-JP" b="1" dirty="0" err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Linac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95" name="直線矢印コネクタ 94">
            <a:extLst>
              <a:ext uri="{FF2B5EF4-FFF2-40B4-BE49-F238E27FC236}">
                <a16:creationId xmlns:a16="http://schemas.microsoft.com/office/drawing/2014/main" id="{ADB10402-2ABA-C347-AA7D-E407934C89D2}"/>
              </a:ext>
            </a:extLst>
          </p:cNvPr>
          <p:cNvCxnSpPr>
            <a:cxnSpLocks/>
          </p:cNvCxnSpPr>
          <p:nvPr/>
        </p:nvCxnSpPr>
        <p:spPr>
          <a:xfrm>
            <a:off x="1875042" y="2482119"/>
            <a:ext cx="0" cy="335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>
            <a:extLst>
              <a:ext uri="{FF2B5EF4-FFF2-40B4-BE49-F238E27FC236}">
                <a16:creationId xmlns:a16="http://schemas.microsoft.com/office/drawing/2014/main" id="{BB897CD6-892E-C341-9E1C-EA6711960F1D}"/>
              </a:ext>
            </a:extLst>
          </p:cNvPr>
          <p:cNvCxnSpPr>
            <a:cxnSpLocks/>
          </p:cNvCxnSpPr>
          <p:nvPr/>
        </p:nvCxnSpPr>
        <p:spPr>
          <a:xfrm>
            <a:off x="11889717" y="2864562"/>
            <a:ext cx="0" cy="335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線矢印コネクタ 96">
            <a:extLst>
              <a:ext uri="{FF2B5EF4-FFF2-40B4-BE49-F238E27FC236}">
                <a16:creationId xmlns:a16="http://schemas.microsoft.com/office/drawing/2014/main" id="{EAA483C1-3EE9-F447-98A2-BC6FAF4EFDDD}"/>
              </a:ext>
            </a:extLst>
          </p:cNvPr>
          <p:cNvCxnSpPr>
            <a:cxnSpLocks/>
          </p:cNvCxnSpPr>
          <p:nvPr/>
        </p:nvCxnSpPr>
        <p:spPr>
          <a:xfrm>
            <a:off x="9197620" y="3228597"/>
            <a:ext cx="0" cy="4677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0038E1B6-4AD0-AE42-AEB0-2B4DEB7B14E5}"/>
              </a:ext>
            </a:extLst>
          </p:cNvPr>
          <p:cNvCxnSpPr>
            <a:cxnSpLocks/>
          </p:cNvCxnSpPr>
          <p:nvPr/>
        </p:nvCxnSpPr>
        <p:spPr>
          <a:xfrm>
            <a:off x="10752908" y="2991493"/>
            <a:ext cx="0" cy="34983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F87C6A99-1F1F-F944-92F8-9751E2FDE8FE}"/>
              </a:ext>
            </a:extLst>
          </p:cNvPr>
          <p:cNvSpPr/>
          <p:nvPr/>
        </p:nvSpPr>
        <p:spPr>
          <a:xfrm>
            <a:off x="9752806" y="3093743"/>
            <a:ext cx="895916" cy="173140"/>
          </a:xfrm>
          <a:prstGeom prst="rect">
            <a:avLst/>
          </a:prstGeom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FC7A77AD-31DA-3C4F-A646-949D84DEBC1C}"/>
              </a:ext>
            </a:extLst>
          </p:cNvPr>
          <p:cNvCxnSpPr/>
          <p:nvPr/>
        </p:nvCxnSpPr>
        <p:spPr>
          <a:xfrm flipV="1">
            <a:off x="10875785" y="2482119"/>
            <a:ext cx="7023" cy="2467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DCFBD503-EDAA-9F4D-85BD-8085072492CE}"/>
              </a:ext>
            </a:extLst>
          </p:cNvPr>
          <p:cNvCxnSpPr/>
          <p:nvPr/>
        </p:nvCxnSpPr>
        <p:spPr>
          <a:xfrm flipV="1">
            <a:off x="11195369" y="2488720"/>
            <a:ext cx="7023" cy="24672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99B3A3DB-1E56-B344-B21A-14514952160B}"/>
              </a:ext>
            </a:extLst>
          </p:cNvPr>
          <p:cNvSpPr txBox="1"/>
          <p:nvPr/>
        </p:nvSpPr>
        <p:spPr>
          <a:xfrm>
            <a:off x="10350308" y="5455912"/>
            <a:ext cx="95250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Arial" panose="020B0604020202020204" pitchFamily="34" charset="0"/>
                <a:cs typeface="Arial" panose="020B0604020202020204" pitchFamily="34" charset="0"/>
              </a:rPr>
              <a:t>Laser room</a:t>
            </a:r>
            <a:endParaRPr kumimoji="1" lang="ja-JP" altLang="en-US" sz="11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7D31A65B-19F8-4B43-9311-80AC7DA6F895}"/>
              </a:ext>
            </a:extLst>
          </p:cNvPr>
          <p:cNvSpPr/>
          <p:nvPr/>
        </p:nvSpPr>
        <p:spPr>
          <a:xfrm>
            <a:off x="-14818" y="3802740"/>
            <a:ext cx="4180113" cy="27975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5FA72A60-50C3-4D4B-B97B-B3AAE98AA0FC}"/>
              </a:ext>
            </a:extLst>
          </p:cNvPr>
          <p:cNvCxnSpPr>
            <a:cxnSpLocks/>
          </p:cNvCxnSpPr>
          <p:nvPr/>
        </p:nvCxnSpPr>
        <p:spPr>
          <a:xfrm>
            <a:off x="686793" y="2475720"/>
            <a:ext cx="0" cy="24868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468ACA1B-117C-C94F-AE95-2CA698FD7D50}"/>
              </a:ext>
            </a:extLst>
          </p:cNvPr>
          <p:cNvSpPr txBox="1"/>
          <p:nvPr/>
        </p:nvSpPr>
        <p:spPr>
          <a:xfrm>
            <a:off x="421335" y="4984054"/>
            <a:ext cx="616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11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12" name="直線矢印コネクタ 111">
            <a:extLst>
              <a:ext uri="{FF2B5EF4-FFF2-40B4-BE49-F238E27FC236}">
                <a16:creationId xmlns:a16="http://schemas.microsoft.com/office/drawing/2014/main" id="{EA3A751D-796F-FC4A-8C85-0D4DA73D15A8}"/>
              </a:ext>
            </a:extLst>
          </p:cNvPr>
          <p:cNvCxnSpPr>
            <a:cxnSpLocks/>
          </p:cNvCxnSpPr>
          <p:nvPr/>
        </p:nvCxnSpPr>
        <p:spPr>
          <a:xfrm>
            <a:off x="12079510" y="2503226"/>
            <a:ext cx="0" cy="190615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1A3E61FB-7D36-0C47-9000-748466B5F590}"/>
              </a:ext>
            </a:extLst>
          </p:cNvPr>
          <p:cNvCxnSpPr/>
          <p:nvPr/>
        </p:nvCxnSpPr>
        <p:spPr>
          <a:xfrm flipV="1">
            <a:off x="11053216" y="2038648"/>
            <a:ext cx="0" cy="776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直線コネクタ 116">
            <a:extLst>
              <a:ext uri="{FF2B5EF4-FFF2-40B4-BE49-F238E27FC236}">
                <a16:creationId xmlns:a16="http://schemas.microsoft.com/office/drawing/2014/main" id="{2552B11B-EB88-454E-B5DC-3E20E2C883A3}"/>
              </a:ext>
            </a:extLst>
          </p:cNvPr>
          <p:cNvCxnSpPr/>
          <p:nvPr/>
        </p:nvCxnSpPr>
        <p:spPr>
          <a:xfrm flipV="1">
            <a:off x="9752806" y="2021673"/>
            <a:ext cx="0" cy="776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直線矢印コネクタ 120">
            <a:extLst>
              <a:ext uri="{FF2B5EF4-FFF2-40B4-BE49-F238E27FC236}">
                <a16:creationId xmlns:a16="http://schemas.microsoft.com/office/drawing/2014/main" id="{C350BEE2-25C7-8C4C-B464-3FDE41D8E776}"/>
              </a:ext>
            </a:extLst>
          </p:cNvPr>
          <p:cNvCxnSpPr>
            <a:cxnSpLocks/>
          </p:cNvCxnSpPr>
          <p:nvPr/>
        </p:nvCxnSpPr>
        <p:spPr>
          <a:xfrm flipH="1">
            <a:off x="1853343" y="3176627"/>
            <a:ext cx="7905" cy="5165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線矢印コネクタ 122">
            <a:extLst>
              <a:ext uri="{FF2B5EF4-FFF2-40B4-BE49-F238E27FC236}">
                <a16:creationId xmlns:a16="http://schemas.microsoft.com/office/drawing/2014/main" id="{CAD7B5B2-6623-C646-BA57-3DF600A4DF20}"/>
              </a:ext>
            </a:extLst>
          </p:cNvPr>
          <p:cNvCxnSpPr>
            <a:cxnSpLocks/>
          </p:cNvCxnSpPr>
          <p:nvPr/>
        </p:nvCxnSpPr>
        <p:spPr>
          <a:xfrm>
            <a:off x="1432944" y="2493990"/>
            <a:ext cx="296" cy="13087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線矢印コネクタ 124">
            <a:extLst>
              <a:ext uri="{FF2B5EF4-FFF2-40B4-BE49-F238E27FC236}">
                <a16:creationId xmlns:a16="http://schemas.microsoft.com/office/drawing/2014/main" id="{A95022E1-A09A-CF4F-872C-00B6DDE1A387}"/>
              </a:ext>
            </a:extLst>
          </p:cNvPr>
          <p:cNvCxnSpPr>
            <a:cxnSpLocks/>
          </p:cNvCxnSpPr>
          <p:nvPr/>
        </p:nvCxnSpPr>
        <p:spPr>
          <a:xfrm>
            <a:off x="1448540" y="4023541"/>
            <a:ext cx="0" cy="9172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D7FE3C7B-3C41-1049-AD52-91D06A18CD0E}"/>
              </a:ext>
            </a:extLst>
          </p:cNvPr>
          <p:cNvSpPr txBox="1"/>
          <p:nvPr/>
        </p:nvSpPr>
        <p:spPr>
          <a:xfrm>
            <a:off x="7081697" y="375911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1.5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4" name="円/楕円 73">
            <a:extLst>
              <a:ext uri="{FF2B5EF4-FFF2-40B4-BE49-F238E27FC236}">
                <a16:creationId xmlns:a16="http://schemas.microsoft.com/office/drawing/2014/main" id="{EDA5F682-92B5-7C44-96A6-64C098C8A252}"/>
              </a:ext>
            </a:extLst>
          </p:cNvPr>
          <p:cNvSpPr/>
          <p:nvPr/>
        </p:nvSpPr>
        <p:spPr>
          <a:xfrm>
            <a:off x="10936656" y="3191653"/>
            <a:ext cx="210946" cy="239557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525FE736-0D54-6B43-AFCC-A579CCE69DC3}"/>
              </a:ext>
            </a:extLst>
          </p:cNvPr>
          <p:cNvSpPr txBox="1"/>
          <p:nvPr/>
        </p:nvSpPr>
        <p:spPr>
          <a:xfrm>
            <a:off x="11299120" y="281778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2.2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E5DAE673-9695-684B-AC5F-9623B39D9887}"/>
              </a:ext>
            </a:extLst>
          </p:cNvPr>
          <p:cNvSpPr txBox="1"/>
          <p:nvPr/>
        </p:nvSpPr>
        <p:spPr>
          <a:xfrm>
            <a:off x="1874573" y="280382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1.5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A9FD4179-EC90-5646-98C8-F7433BC03888}"/>
              </a:ext>
            </a:extLst>
          </p:cNvPr>
          <p:cNvSpPr txBox="1"/>
          <p:nvPr/>
        </p:nvSpPr>
        <p:spPr>
          <a:xfrm>
            <a:off x="1857769" y="325658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2.2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3DA80987-8903-5A45-82CD-46C45B42AB28}"/>
              </a:ext>
            </a:extLst>
          </p:cNvPr>
          <p:cNvSpPr txBox="1"/>
          <p:nvPr/>
        </p:nvSpPr>
        <p:spPr>
          <a:xfrm>
            <a:off x="1891755" y="245821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1.2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1AC5018C-D111-974F-80F4-CDE90F08B73D}"/>
              </a:ext>
            </a:extLst>
          </p:cNvPr>
          <p:cNvSpPr txBox="1"/>
          <p:nvPr/>
        </p:nvSpPr>
        <p:spPr>
          <a:xfrm>
            <a:off x="776436" y="283776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5.5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42" name="直線矢印コネクタ 141">
            <a:extLst>
              <a:ext uri="{FF2B5EF4-FFF2-40B4-BE49-F238E27FC236}">
                <a16:creationId xmlns:a16="http://schemas.microsoft.com/office/drawing/2014/main" id="{CB61801D-F868-AB4E-974A-60627D65A143}"/>
              </a:ext>
            </a:extLst>
          </p:cNvPr>
          <p:cNvCxnSpPr>
            <a:cxnSpLocks/>
          </p:cNvCxnSpPr>
          <p:nvPr/>
        </p:nvCxnSpPr>
        <p:spPr>
          <a:xfrm>
            <a:off x="0" y="6689232"/>
            <a:ext cx="120480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直線コネクタ 143">
            <a:extLst>
              <a:ext uri="{FF2B5EF4-FFF2-40B4-BE49-F238E27FC236}">
                <a16:creationId xmlns:a16="http://schemas.microsoft.com/office/drawing/2014/main" id="{E1B9BB88-0656-B740-B21F-A1F60B10E327}"/>
              </a:ext>
            </a:extLst>
          </p:cNvPr>
          <p:cNvCxnSpPr>
            <a:cxnSpLocks/>
          </p:cNvCxnSpPr>
          <p:nvPr/>
        </p:nvCxnSpPr>
        <p:spPr>
          <a:xfrm flipV="1">
            <a:off x="4165295" y="4511646"/>
            <a:ext cx="0" cy="2054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FC640E3C-43C4-F64E-A66C-16AB30864335}"/>
              </a:ext>
            </a:extLst>
          </p:cNvPr>
          <p:cNvSpPr txBox="1"/>
          <p:nvPr/>
        </p:nvSpPr>
        <p:spPr>
          <a:xfrm>
            <a:off x="4647004" y="6365691"/>
            <a:ext cx="1225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〜2200m</a:t>
            </a:r>
            <a:endParaRPr kumimoji="1" lang="ja-JP" altLang="en-US" sz="20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6DC8D244-44C3-524C-AF16-27E94B0E07E6}"/>
              </a:ext>
            </a:extLst>
          </p:cNvPr>
          <p:cNvSpPr txBox="1"/>
          <p:nvPr/>
        </p:nvSpPr>
        <p:spPr>
          <a:xfrm>
            <a:off x="11686171" y="6362307"/>
            <a:ext cx="5565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PM+8</a:t>
            </a:r>
            <a:endParaRPr kumimoji="1" lang="ja-JP" altLang="en-US" sz="11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5024A140-0C1C-9543-AE07-844FB0F1634B}"/>
              </a:ext>
            </a:extLst>
          </p:cNvPr>
          <p:cNvSpPr txBox="1"/>
          <p:nvPr/>
        </p:nvSpPr>
        <p:spPr>
          <a:xfrm>
            <a:off x="-37614" y="6376119"/>
            <a:ext cx="1439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LTR curved position</a:t>
            </a:r>
            <a:endParaRPr kumimoji="1" lang="ja-JP" altLang="en-US" sz="1100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AC4CECF3-C926-7C4A-B0F0-B5F9F53F3636}"/>
              </a:ext>
            </a:extLst>
          </p:cNvPr>
          <p:cNvSpPr txBox="1"/>
          <p:nvPr/>
        </p:nvSpPr>
        <p:spPr>
          <a:xfrm>
            <a:off x="9157967" y="325625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2.2</a:t>
            </a:r>
            <a:r>
              <a:rPr kumimoji="1" lang="en-US" altLang="ja-JP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</a:t>
            </a:r>
            <a:endParaRPr kumimoji="1" lang="ja-JP" altLang="en-US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D8897244-4663-184E-87CF-DAAA3F498D01}"/>
              </a:ext>
            </a:extLst>
          </p:cNvPr>
          <p:cNvSpPr txBox="1"/>
          <p:nvPr/>
        </p:nvSpPr>
        <p:spPr>
          <a:xfrm>
            <a:off x="3772559" y="390503"/>
            <a:ext cx="5644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Moved e- source to PM+8 (plain view)</a:t>
            </a:r>
            <a:endParaRPr kumimoji="1" lang="ja-JP" altLang="en-US" sz="24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7066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331CF398-CAE8-3544-853A-744367F689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86386"/>
            <a:ext cx="12192000" cy="5591065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BDD9DCB-4CB6-874C-926B-21B22430D185}"/>
              </a:ext>
            </a:extLst>
          </p:cNvPr>
          <p:cNvSpPr txBox="1"/>
          <p:nvPr/>
        </p:nvSpPr>
        <p:spPr>
          <a:xfrm>
            <a:off x="4636752" y="9698"/>
            <a:ext cx="2331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PM+8 region</a:t>
            </a:r>
            <a:endParaRPr kumimoji="1" lang="ja-JP" altLang="en-US" sz="28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D5564718-EFCA-694C-8739-C82952024FB8}"/>
              </a:ext>
            </a:extLst>
          </p:cNvPr>
          <p:cNvCxnSpPr/>
          <p:nvPr/>
        </p:nvCxnSpPr>
        <p:spPr>
          <a:xfrm flipH="1">
            <a:off x="7451387" y="593402"/>
            <a:ext cx="768485" cy="992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628832-02C0-AD4F-8856-5D82DE221B43}"/>
              </a:ext>
            </a:extLst>
          </p:cNvPr>
          <p:cNvSpPr txBox="1"/>
          <p:nvPr/>
        </p:nvSpPr>
        <p:spPr>
          <a:xfrm>
            <a:off x="7715193" y="259828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Mark Point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252ED23-C4FC-1E4F-9326-C902B23785F4}"/>
              </a:ext>
            </a:extLst>
          </p:cNvPr>
          <p:cNvSpPr txBox="1"/>
          <p:nvPr/>
        </p:nvSpPr>
        <p:spPr>
          <a:xfrm>
            <a:off x="6938538" y="285538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He dome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51D2ED8-D33F-D440-838B-028E7563F43F}"/>
              </a:ext>
            </a:extLst>
          </p:cNvPr>
          <p:cNvSpPr txBox="1"/>
          <p:nvPr/>
        </p:nvSpPr>
        <p:spPr>
          <a:xfrm>
            <a:off x="5071606" y="3117874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Electric dome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23274A7-55C7-0645-947C-35081889F639}"/>
              </a:ext>
            </a:extLst>
          </p:cNvPr>
          <p:cNvSpPr txBox="1"/>
          <p:nvPr/>
        </p:nvSpPr>
        <p:spPr>
          <a:xfrm>
            <a:off x="9140540" y="3040053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Utility dome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DB88A7-B7E0-8842-91D0-63B5180BD09E}"/>
              </a:ext>
            </a:extLst>
          </p:cNvPr>
          <p:cNvSpPr txBox="1"/>
          <p:nvPr/>
        </p:nvSpPr>
        <p:spPr>
          <a:xfrm>
            <a:off x="10622340" y="3487206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installation</a:t>
            </a:r>
          </a:p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tunnel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62BDE40-252D-2141-996C-1E4E9DEA810A}"/>
              </a:ext>
            </a:extLst>
          </p:cNvPr>
          <p:cNvSpPr/>
          <p:nvPr/>
        </p:nvSpPr>
        <p:spPr>
          <a:xfrm rot="60000">
            <a:off x="3817887" y="1803163"/>
            <a:ext cx="8364062" cy="8534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C222291-8693-2449-9DAD-B21FE89035DC}"/>
              </a:ext>
            </a:extLst>
          </p:cNvPr>
          <p:cNvCxnSpPr>
            <a:cxnSpLocks/>
          </p:cNvCxnSpPr>
          <p:nvPr/>
        </p:nvCxnSpPr>
        <p:spPr>
          <a:xfrm>
            <a:off x="3817779" y="1682917"/>
            <a:ext cx="8361013" cy="1350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9894EE57-69CF-ED44-8953-23BEE6809D02}"/>
              </a:ext>
            </a:extLst>
          </p:cNvPr>
          <p:cNvSpPr/>
          <p:nvPr/>
        </p:nvSpPr>
        <p:spPr>
          <a:xfrm>
            <a:off x="2312867" y="2391852"/>
            <a:ext cx="729575" cy="1167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6B6A5308-AA86-554E-BD13-603013F19A83}"/>
              </a:ext>
            </a:extLst>
          </p:cNvPr>
          <p:cNvSpPr/>
          <p:nvPr/>
        </p:nvSpPr>
        <p:spPr>
          <a:xfrm>
            <a:off x="3042442" y="3117874"/>
            <a:ext cx="814249" cy="3344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6B16B35-9BED-CE44-843B-D4E1F0229C53}"/>
              </a:ext>
            </a:extLst>
          </p:cNvPr>
          <p:cNvSpPr txBox="1"/>
          <p:nvPr/>
        </p:nvSpPr>
        <p:spPr>
          <a:xfrm>
            <a:off x="1282164" y="3499541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Gun Laser dome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FD58E334-8365-F54E-A38D-77BAADBC534E}"/>
              </a:ext>
            </a:extLst>
          </p:cNvPr>
          <p:cNvSpPr/>
          <p:nvPr/>
        </p:nvSpPr>
        <p:spPr>
          <a:xfrm rot="60000">
            <a:off x="10502" y="1816982"/>
            <a:ext cx="3119994" cy="793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AF515B6-110D-0043-B28A-ADC287EB64E5}"/>
              </a:ext>
            </a:extLst>
          </p:cNvPr>
          <p:cNvSpPr/>
          <p:nvPr/>
        </p:nvSpPr>
        <p:spPr>
          <a:xfrm rot="21106803">
            <a:off x="3101354" y="1793289"/>
            <a:ext cx="739699" cy="777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7CBD57C2-1353-F64C-8101-73CC0FDB5823}"/>
              </a:ext>
            </a:extLst>
          </p:cNvPr>
          <p:cNvCxnSpPr/>
          <p:nvPr/>
        </p:nvCxnSpPr>
        <p:spPr>
          <a:xfrm>
            <a:off x="10047" y="2094963"/>
            <a:ext cx="3120904" cy="3005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DD165E0-9DE4-0A49-8A9E-969CD17B604C}"/>
              </a:ext>
            </a:extLst>
          </p:cNvPr>
          <p:cNvCxnSpPr>
            <a:cxnSpLocks/>
          </p:cNvCxnSpPr>
          <p:nvPr/>
        </p:nvCxnSpPr>
        <p:spPr>
          <a:xfrm flipV="1">
            <a:off x="3099593" y="2005727"/>
            <a:ext cx="757098" cy="1192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3FE6A4DD-7909-CA46-8C0A-111481A0FA06}"/>
              </a:ext>
            </a:extLst>
          </p:cNvPr>
          <p:cNvCxnSpPr>
            <a:cxnSpLocks/>
          </p:cNvCxnSpPr>
          <p:nvPr/>
        </p:nvCxnSpPr>
        <p:spPr>
          <a:xfrm flipV="1">
            <a:off x="3052943" y="1676868"/>
            <a:ext cx="761571" cy="121722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E399A993-D5B8-424A-BCB8-568FFE07D7E8}"/>
              </a:ext>
            </a:extLst>
          </p:cNvPr>
          <p:cNvCxnSpPr>
            <a:cxnSpLocks/>
          </p:cNvCxnSpPr>
          <p:nvPr/>
        </p:nvCxnSpPr>
        <p:spPr>
          <a:xfrm>
            <a:off x="-3265" y="1732223"/>
            <a:ext cx="3077773" cy="6636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F33B909-BC97-7245-8307-EFCB6FB379E0}"/>
              </a:ext>
            </a:extLst>
          </p:cNvPr>
          <p:cNvSpPr/>
          <p:nvPr/>
        </p:nvSpPr>
        <p:spPr>
          <a:xfrm>
            <a:off x="2480457" y="1438986"/>
            <a:ext cx="394393" cy="952866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下矢印 33">
            <a:extLst>
              <a:ext uri="{FF2B5EF4-FFF2-40B4-BE49-F238E27FC236}">
                <a16:creationId xmlns:a16="http://schemas.microsoft.com/office/drawing/2014/main" id="{F92B0076-8D35-C748-AB3B-676980BA813F}"/>
              </a:ext>
            </a:extLst>
          </p:cNvPr>
          <p:cNvSpPr/>
          <p:nvPr/>
        </p:nvSpPr>
        <p:spPr>
          <a:xfrm>
            <a:off x="423732" y="1895733"/>
            <a:ext cx="566928" cy="5907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DCF1AA4-633B-084A-981C-A64CB5C2CCC3}"/>
              </a:ext>
            </a:extLst>
          </p:cNvPr>
          <p:cNvSpPr txBox="1"/>
          <p:nvPr/>
        </p:nvSpPr>
        <p:spPr>
          <a:xfrm>
            <a:off x="58114" y="2526786"/>
            <a:ext cx="1544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tunnel width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expansion</a:t>
            </a:r>
            <a:endParaRPr kumimoji="1" lang="ja-JP" altLang="en-US" b="1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3A009E95-90C3-E642-8EBA-C4393E03B5D6}"/>
              </a:ext>
            </a:extLst>
          </p:cNvPr>
          <p:cNvCxnSpPr/>
          <p:nvPr/>
        </p:nvCxnSpPr>
        <p:spPr>
          <a:xfrm>
            <a:off x="2576223" y="4133537"/>
            <a:ext cx="158230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3BE1589-51D7-6E49-AF96-5E700BE4A8CD}"/>
              </a:ext>
            </a:extLst>
          </p:cNvPr>
          <p:cNvSpPr txBox="1"/>
          <p:nvPr/>
        </p:nvSpPr>
        <p:spPr>
          <a:xfrm>
            <a:off x="3178780" y="3868873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30m</a:t>
            </a:r>
            <a:endParaRPr kumimoji="1"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8166438C-C46C-E749-ABF8-3324AA508A69}"/>
              </a:ext>
            </a:extLst>
          </p:cNvPr>
          <p:cNvCxnSpPr/>
          <p:nvPr/>
        </p:nvCxnSpPr>
        <p:spPr>
          <a:xfrm>
            <a:off x="4158532" y="4145872"/>
            <a:ext cx="158230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C589A53-F422-EB42-9A69-65480427F322}"/>
              </a:ext>
            </a:extLst>
          </p:cNvPr>
          <p:cNvSpPr txBox="1"/>
          <p:nvPr/>
        </p:nvSpPr>
        <p:spPr>
          <a:xfrm>
            <a:off x="4761089" y="3862706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30m</a:t>
            </a:r>
            <a:endParaRPr kumimoji="1"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41" name="直線矢印コネクタ 40">
            <a:extLst>
              <a:ext uri="{FF2B5EF4-FFF2-40B4-BE49-F238E27FC236}">
                <a16:creationId xmlns:a16="http://schemas.microsoft.com/office/drawing/2014/main" id="{2EC8B180-08CE-ED4A-86CA-C3C9A0919EBE}"/>
              </a:ext>
            </a:extLst>
          </p:cNvPr>
          <p:cNvCxnSpPr/>
          <p:nvPr/>
        </p:nvCxnSpPr>
        <p:spPr>
          <a:xfrm>
            <a:off x="5802296" y="4145872"/>
            <a:ext cx="158230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8F44BF91-9FB1-EC47-8D74-39C3F87A56E0}"/>
              </a:ext>
            </a:extLst>
          </p:cNvPr>
          <p:cNvSpPr txBox="1"/>
          <p:nvPr/>
        </p:nvSpPr>
        <p:spPr>
          <a:xfrm>
            <a:off x="6404853" y="3862706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30m</a:t>
            </a:r>
            <a:endParaRPr kumimoji="1"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335DAB6B-D77F-494B-A9DB-58C86A3F4BF2}"/>
              </a:ext>
            </a:extLst>
          </p:cNvPr>
          <p:cNvSpPr txBox="1"/>
          <p:nvPr/>
        </p:nvSpPr>
        <p:spPr>
          <a:xfrm>
            <a:off x="8312205" y="753658"/>
            <a:ext cx="2687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e+ ML cryomodule end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44" name="直線矢印コネクタ 43">
            <a:extLst>
              <a:ext uri="{FF2B5EF4-FFF2-40B4-BE49-F238E27FC236}">
                <a16:creationId xmlns:a16="http://schemas.microsoft.com/office/drawing/2014/main" id="{D37EA2F0-7969-9042-94DF-3BCD6EE5556E}"/>
              </a:ext>
            </a:extLst>
          </p:cNvPr>
          <p:cNvCxnSpPr>
            <a:cxnSpLocks/>
          </p:cNvCxnSpPr>
          <p:nvPr/>
        </p:nvCxnSpPr>
        <p:spPr>
          <a:xfrm flipH="1">
            <a:off x="7931118" y="1002176"/>
            <a:ext cx="609241" cy="583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円/楕円 45">
            <a:extLst>
              <a:ext uri="{FF2B5EF4-FFF2-40B4-BE49-F238E27FC236}">
                <a16:creationId xmlns:a16="http://schemas.microsoft.com/office/drawing/2014/main" id="{E5442F70-9053-C341-98BA-7DCE7E8B0A3C}"/>
              </a:ext>
            </a:extLst>
          </p:cNvPr>
          <p:cNvSpPr/>
          <p:nvPr/>
        </p:nvSpPr>
        <p:spPr>
          <a:xfrm>
            <a:off x="2637898" y="1522291"/>
            <a:ext cx="105302" cy="9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円/楕円 46">
            <a:extLst>
              <a:ext uri="{FF2B5EF4-FFF2-40B4-BE49-F238E27FC236}">
                <a16:creationId xmlns:a16="http://schemas.microsoft.com/office/drawing/2014/main" id="{33C47A8A-AB42-DC4C-8C66-9CC391EA1E18}"/>
              </a:ext>
            </a:extLst>
          </p:cNvPr>
          <p:cNvSpPr/>
          <p:nvPr/>
        </p:nvSpPr>
        <p:spPr>
          <a:xfrm>
            <a:off x="2637898" y="1619888"/>
            <a:ext cx="105302" cy="96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3AE7B698-D212-A641-AEA9-9523CC4C9AB3}"/>
              </a:ext>
            </a:extLst>
          </p:cNvPr>
          <p:cNvCxnSpPr>
            <a:cxnSpLocks/>
          </p:cNvCxnSpPr>
          <p:nvPr/>
        </p:nvCxnSpPr>
        <p:spPr>
          <a:xfrm>
            <a:off x="7980" y="1587616"/>
            <a:ext cx="2528016" cy="28016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D43C73C8-4D8F-AF43-A1DC-B06B7DDBEEC4}"/>
              </a:ext>
            </a:extLst>
          </p:cNvPr>
          <p:cNvCxnSpPr>
            <a:cxnSpLocks/>
          </p:cNvCxnSpPr>
          <p:nvPr/>
        </p:nvCxnSpPr>
        <p:spPr>
          <a:xfrm>
            <a:off x="2508094" y="1570402"/>
            <a:ext cx="13625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>
            <a:extLst>
              <a:ext uri="{FF2B5EF4-FFF2-40B4-BE49-F238E27FC236}">
                <a16:creationId xmlns:a16="http://schemas.microsoft.com/office/drawing/2014/main" id="{5014282E-D071-0D44-9D59-98704DB7E5EE}"/>
              </a:ext>
            </a:extLst>
          </p:cNvPr>
          <p:cNvCxnSpPr>
            <a:cxnSpLocks/>
          </p:cNvCxnSpPr>
          <p:nvPr/>
        </p:nvCxnSpPr>
        <p:spPr>
          <a:xfrm>
            <a:off x="2508094" y="1676868"/>
            <a:ext cx="136257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コネクタ 52">
            <a:extLst>
              <a:ext uri="{FF2B5EF4-FFF2-40B4-BE49-F238E27FC236}">
                <a16:creationId xmlns:a16="http://schemas.microsoft.com/office/drawing/2014/main" id="{04500C65-BFE2-8B49-9F9E-313F5E7BD4BE}"/>
              </a:ext>
            </a:extLst>
          </p:cNvPr>
          <p:cNvCxnSpPr>
            <a:cxnSpLocks/>
          </p:cNvCxnSpPr>
          <p:nvPr/>
        </p:nvCxnSpPr>
        <p:spPr>
          <a:xfrm flipH="1" flipV="1">
            <a:off x="2522881" y="1558838"/>
            <a:ext cx="1" cy="131118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D2CFBBBA-91EB-FA46-8056-84CA94E63E5E}"/>
              </a:ext>
            </a:extLst>
          </p:cNvPr>
          <p:cNvSpPr txBox="1"/>
          <p:nvPr/>
        </p:nvSpPr>
        <p:spPr>
          <a:xfrm>
            <a:off x="2886725" y="460049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e- Gun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E7C6A09A-F58A-8949-81FD-2D73B2F474DD}"/>
              </a:ext>
            </a:extLst>
          </p:cNvPr>
          <p:cNvCxnSpPr>
            <a:cxnSpLocks/>
          </p:cNvCxnSpPr>
          <p:nvPr/>
        </p:nvCxnSpPr>
        <p:spPr>
          <a:xfrm flipH="1">
            <a:off x="2713282" y="686281"/>
            <a:ext cx="209071" cy="794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99BA23F-C888-5647-803D-2EA260005AFF}"/>
              </a:ext>
            </a:extLst>
          </p:cNvPr>
          <p:cNvSpPr/>
          <p:nvPr/>
        </p:nvSpPr>
        <p:spPr>
          <a:xfrm>
            <a:off x="2040466" y="1567305"/>
            <a:ext cx="414590" cy="118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C90E9AA9-D8EF-B943-AACB-E05D98AEBDC6}"/>
              </a:ext>
            </a:extLst>
          </p:cNvPr>
          <p:cNvSpPr/>
          <p:nvPr/>
        </p:nvSpPr>
        <p:spPr>
          <a:xfrm rot="60000">
            <a:off x="8325" y="1550979"/>
            <a:ext cx="1405607" cy="9485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2" name="直線矢印コネクタ 61">
            <a:extLst>
              <a:ext uri="{FF2B5EF4-FFF2-40B4-BE49-F238E27FC236}">
                <a16:creationId xmlns:a16="http://schemas.microsoft.com/office/drawing/2014/main" id="{88D8A993-D4A4-2A4B-A7EC-48C4B175A288}"/>
              </a:ext>
            </a:extLst>
          </p:cNvPr>
          <p:cNvCxnSpPr>
            <a:cxnSpLocks/>
          </p:cNvCxnSpPr>
          <p:nvPr/>
        </p:nvCxnSpPr>
        <p:spPr>
          <a:xfrm>
            <a:off x="2040466" y="644715"/>
            <a:ext cx="249035" cy="8803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9637BEB-5E24-0B45-8659-D607F5C18977}"/>
              </a:ext>
            </a:extLst>
          </p:cNvPr>
          <p:cNvSpPr txBox="1"/>
          <p:nvPr/>
        </p:nvSpPr>
        <p:spPr>
          <a:xfrm>
            <a:off x="1455288" y="271308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e- Injector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CD4F0E9-E29C-0A40-B881-B690DC1ED960}"/>
              </a:ext>
            </a:extLst>
          </p:cNvPr>
          <p:cNvSpPr txBox="1"/>
          <p:nvPr/>
        </p:nvSpPr>
        <p:spPr>
          <a:xfrm>
            <a:off x="3344542" y="4406921"/>
            <a:ext cx="1646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colling water,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air dome</a:t>
            </a:r>
            <a:endParaRPr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14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2E70441-59C7-7E46-8369-0918BC6127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3167" y="850047"/>
            <a:ext cx="8118966" cy="6135707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419607C-E3CD-994F-B04F-F527A18A0B9C}"/>
              </a:ext>
            </a:extLst>
          </p:cNvPr>
          <p:cNvSpPr txBox="1"/>
          <p:nvPr/>
        </p:nvSpPr>
        <p:spPr>
          <a:xfrm>
            <a:off x="660746" y="314393"/>
            <a:ext cx="1072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 section of 11m width tunnel for e- booster </a:t>
            </a:r>
            <a:r>
              <a:rPr kumimoji="1" lang="en-US" altLang="ja-JP" sz="2400" b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LINAC</a:t>
            </a:r>
            <a:r>
              <a:rPr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, e+</a:t>
            </a:r>
            <a:r>
              <a:rPr kumimoji="1" lang="en-US" altLang="ja-JP" sz="2400" b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BDS</a:t>
            </a:r>
            <a:r>
              <a:rPr kumimoji="1"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, e+</a:t>
            </a:r>
            <a:r>
              <a:rPr lang="en-US" altLang="ja-JP" sz="2400" b="1" dirty="0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RTML</a:t>
            </a:r>
            <a:endParaRPr kumimoji="1" lang="ja-JP" altLang="en-US" sz="24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17BA4812-ACB2-154F-A2B8-946092443B6F}"/>
              </a:ext>
            </a:extLst>
          </p:cNvPr>
          <p:cNvCxnSpPr>
            <a:cxnSpLocks/>
          </p:cNvCxnSpPr>
          <p:nvPr/>
        </p:nvCxnSpPr>
        <p:spPr>
          <a:xfrm flipH="1">
            <a:off x="6738550" y="1366541"/>
            <a:ext cx="1973650" cy="1886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68D52425-144B-F345-91FB-5D77BF240CE3}"/>
              </a:ext>
            </a:extLst>
          </p:cNvPr>
          <p:cNvCxnSpPr>
            <a:cxnSpLocks/>
          </p:cNvCxnSpPr>
          <p:nvPr/>
        </p:nvCxnSpPr>
        <p:spPr>
          <a:xfrm flipH="1">
            <a:off x="7983150" y="2585741"/>
            <a:ext cx="1973650" cy="1886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F274B40-F685-AC4E-A747-5D3B453C8C9A}"/>
              </a:ext>
            </a:extLst>
          </p:cNvPr>
          <p:cNvCxnSpPr>
            <a:cxnSpLocks/>
          </p:cNvCxnSpPr>
          <p:nvPr/>
        </p:nvCxnSpPr>
        <p:spPr>
          <a:xfrm flipH="1">
            <a:off x="8712200" y="3769068"/>
            <a:ext cx="1557867" cy="740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D39DFC7-205B-7840-A573-C914715CF4FD}"/>
              </a:ext>
            </a:extLst>
          </p:cNvPr>
          <p:cNvSpPr txBox="1"/>
          <p:nvPr/>
        </p:nvSpPr>
        <p:spPr>
          <a:xfrm>
            <a:off x="8712200" y="1090315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e+ RTML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9F54DC2-9AC7-5C45-ACF2-DCA47BC408DC}"/>
              </a:ext>
            </a:extLst>
          </p:cNvPr>
          <p:cNvSpPr txBox="1"/>
          <p:nvPr/>
        </p:nvSpPr>
        <p:spPr>
          <a:xfrm>
            <a:off x="9956800" y="2309557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</a:t>
            </a:r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- Injector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9D4C5CF-11AA-0241-88F5-2153E66372CE}"/>
              </a:ext>
            </a:extLst>
          </p:cNvPr>
          <p:cNvSpPr txBox="1"/>
          <p:nvPr/>
        </p:nvSpPr>
        <p:spPr>
          <a:xfrm>
            <a:off x="10271995" y="354856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e+</a:t>
            </a:r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BDS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50AB21DE-4066-B54B-9662-09F1F4A8B171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638653" y="4556116"/>
            <a:ext cx="3033404" cy="1346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697256F-8D90-114B-8F24-BF0AD0B0BF73}"/>
              </a:ext>
            </a:extLst>
          </p:cNvPr>
          <p:cNvSpPr txBox="1"/>
          <p:nvPr/>
        </p:nvSpPr>
        <p:spPr>
          <a:xfrm>
            <a:off x="9672057" y="571800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Cryomodule transport</a:t>
            </a:r>
            <a:endParaRPr kumimoji="1"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91D0F4-AE6D-3D41-B88C-3296747C1D87}"/>
              </a:ext>
            </a:extLst>
          </p:cNvPr>
          <p:cNvSpPr txBox="1"/>
          <p:nvPr/>
        </p:nvSpPr>
        <p:spPr>
          <a:xfrm>
            <a:off x="246400" y="6457119"/>
            <a:ext cx="10958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More consideration to the alignment work on BDS, behind the cryomodule, is necessary.</a:t>
            </a:r>
            <a:endParaRPr kumimoji="1" lang="ja-JP" altLang="en-US" sz="2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494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74A8EC9-0495-0B45-95AB-FFAF04B13D7B}"/>
              </a:ext>
            </a:extLst>
          </p:cNvPr>
          <p:cNvSpPr txBox="1"/>
          <p:nvPr/>
        </p:nvSpPr>
        <p:spPr>
          <a:xfrm>
            <a:off x="2338109" y="158586"/>
            <a:ext cx="72020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>
                <a:latin typeface="Helvetica" pitchFamily="2" charset="0"/>
              </a:rPr>
              <a:t>CFS design flow, currently on-going</a:t>
            </a:r>
            <a:endParaRPr kumimoji="1" lang="ja-JP" altLang="en-US" sz="3200" b="1">
              <a:latin typeface="Helvetica" pitchFamily="2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0BEDC9-3093-9648-910B-1F9EA4DC87EB}"/>
              </a:ext>
            </a:extLst>
          </p:cNvPr>
          <p:cNvSpPr txBox="1"/>
          <p:nvPr/>
        </p:nvSpPr>
        <p:spPr>
          <a:xfrm>
            <a:off x="1268449" y="1238178"/>
            <a:ext cx="9219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Revise the lattice for ILC250 and create geometry file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F0DF8D-0B3B-474C-90C1-BA9670224D52}"/>
              </a:ext>
            </a:extLst>
          </p:cNvPr>
          <p:cNvSpPr txBox="1"/>
          <p:nvPr/>
        </p:nvSpPr>
        <p:spPr>
          <a:xfrm>
            <a:off x="1240741" y="4028395"/>
            <a:ext cx="9853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Create 3D tunnel arrangement, draw out 2D arrangement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EC117AE-DCD6-7145-BFD4-B62B28363474}"/>
              </a:ext>
            </a:extLst>
          </p:cNvPr>
          <p:cNvSpPr txBox="1"/>
          <p:nvPr/>
        </p:nvSpPr>
        <p:spPr>
          <a:xfrm>
            <a:off x="1268449" y="2669365"/>
            <a:ext cx="88392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Create 3D arrangement of accelerator components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42F628D-8E38-DF47-AC73-A1BE34FAA1C2}"/>
              </a:ext>
            </a:extLst>
          </p:cNvPr>
          <p:cNvSpPr txBox="1"/>
          <p:nvPr/>
        </p:nvSpPr>
        <p:spPr>
          <a:xfrm>
            <a:off x="2509782" y="1779887"/>
            <a:ext cx="6564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Optics Deck (as of Feb. 2020)  -&gt;  Geometry file ( CSV format)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8A73E4A-C599-BF49-9965-9668D1CCC8E9}"/>
              </a:ext>
            </a:extLst>
          </p:cNvPr>
          <p:cNvSpPr txBox="1"/>
          <p:nvPr/>
        </p:nvSpPr>
        <p:spPr>
          <a:xfrm>
            <a:off x="2339551" y="3136575"/>
            <a:ext cx="6590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>
                <a:latin typeface="Helvetica" pitchFamily="2" charset="0"/>
              </a:rPr>
              <a:t>Geometry file  -&gt;  3D accelerator components ( by step format )</a:t>
            </a:r>
            <a:endParaRPr kumimoji="1" lang="ja-JP" altLang="en-US">
              <a:latin typeface="Helvetica" pitchFamily="2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74BBF38-7663-A24B-877E-E8156D933197}"/>
              </a:ext>
            </a:extLst>
          </p:cNvPr>
          <p:cNvSpPr txBox="1"/>
          <p:nvPr/>
        </p:nvSpPr>
        <p:spPr>
          <a:xfrm>
            <a:off x="1283978" y="5143630"/>
            <a:ext cx="842089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Check any interference and check tunnel shape,</a:t>
            </a:r>
          </a:p>
          <a:p>
            <a:r>
              <a:rPr lang="en-US" altLang="ja-JP" sz="2800" b="1">
                <a:latin typeface="Helvetica" pitchFamily="2" charset="0"/>
              </a:rPr>
              <a:t>      then feedback to the tunnel design 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9521DE8-3E16-A446-9D1D-068EF413ACA1}"/>
              </a:ext>
            </a:extLst>
          </p:cNvPr>
          <p:cNvCxnSpPr>
            <a:cxnSpLocks/>
          </p:cNvCxnSpPr>
          <p:nvPr/>
        </p:nvCxnSpPr>
        <p:spPr>
          <a:xfrm flipV="1">
            <a:off x="1976582" y="698143"/>
            <a:ext cx="8005618" cy="14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60D26C5A-EBAF-474E-B73E-E025946D8F73}"/>
              </a:ext>
            </a:extLst>
          </p:cNvPr>
          <p:cNvCxnSpPr>
            <a:cxnSpLocks/>
          </p:cNvCxnSpPr>
          <p:nvPr/>
        </p:nvCxnSpPr>
        <p:spPr>
          <a:xfrm>
            <a:off x="9793695" y="5018180"/>
            <a:ext cx="0" cy="125625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112FA2F0-6CC2-E54E-89DB-2ECAA3643CFD}"/>
              </a:ext>
            </a:extLst>
          </p:cNvPr>
          <p:cNvCxnSpPr>
            <a:cxnSpLocks/>
          </p:cNvCxnSpPr>
          <p:nvPr/>
        </p:nvCxnSpPr>
        <p:spPr>
          <a:xfrm flipH="1">
            <a:off x="9314805" y="5018180"/>
            <a:ext cx="4826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DFFB878D-5C35-EF4D-B7D4-4227619BB621}"/>
              </a:ext>
            </a:extLst>
          </p:cNvPr>
          <p:cNvCxnSpPr>
            <a:cxnSpLocks/>
          </p:cNvCxnSpPr>
          <p:nvPr/>
        </p:nvCxnSpPr>
        <p:spPr>
          <a:xfrm flipH="1">
            <a:off x="9314805" y="6274438"/>
            <a:ext cx="48260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1637E17-037D-7C45-B57E-071C044B6C08}"/>
              </a:ext>
            </a:extLst>
          </p:cNvPr>
          <p:cNvSpPr txBox="1"/>
          <p:nvPr/>
        </p:nvSpPr>
        <p:spPr>
          <a:xfrm>
            <a:off x="9821403" y="5461643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>
                <a:solidFill>
                  <a:srgbClr val="FF0000"/>
                </a:solidFill>
                <a:latin typeface="Helvetica" pitchFamily="2" charset="0"/>
              </a:rPr>
              <a:t>This presentation</a:t>
            </a:r>
            <a:endParaRPr kumimoji="1" lang="ja-JP" altLang="en-US" b="1">
              <a:solidFill>
                <a:srgbClr val="FF0000"/>
              </a:solidFill>
              <a:latin typeface="Helvetica" pitchFamily="2" charset="0"/>
            </a:endParaRPr>
          </a:p>
        </p:txBody>
      </p:sp>
      <p:sp>
        <p:nvSpPr>
          <p:cNvPr id="31" name="スライド番号プレースホルダー 30">
            <a:extLst>
              <a:ext uri="{FF2B5EF4-FFF2-40B4-BE49-F238E27FC236}">
                <a16:creationId xmlns:a16="http://schemas.microsoft.com/office/drawing/2014/main" id="{ECB3DCEE-4813-264C-BB19-63263110E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</a:t>
            </a:fld>
            <a:endParaRPr lang="ja-JP" altLang="en-US"/>
          </a:p>
        </p:txBody>
      </p:sp>
      <p:sp>
        <p:nvSpPr>
          <p:cNvPr id="5" name="下矢印 4">
            <a:extLst>
              <a:ext uri="{FF2B5EF4-FFF2-40B4-BE49-F238E27FC236}">
                <a16:creationId xmlns:a16="http://schemas.microsoft.com/office/drawing/2014/main" id="{7A210F06-379F-DE4D-9290-E23C559A55F4}"/>
              </a:ext>
            </a:extLst>
          </p:cNvPr>
          <p:cNvSpPr/>
          <p:nvPr/>
        </p:nvSpPr>
        <p:spPr>
          <a:xfrm>
            <a:off x="5320647" y="2264801"/>
            <a:ext cx="628073" cy="286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下矢印 16">
            <a:extLst>
              <a:ext uri="{FF2B5EF4-FFF2-40B4-BE49-F238E27FC236}">
                <a16:creationId xmlns:a16="http://schemas.microsoft.com/office/drawing/2014/main" id="{FD04EFA9-0068-734D-A75A-61D45C77D444}"/>
              </a:ext>
            </a:extLst>
          </p:cNvPr>
          <p:cNvSpPr/>
          <p:nvPr/>
        </p:nvSpPr>
        <p:spPr>
          <a:xfrm>
            <a:off x="5345365" y="3647343"/>
            <a:ext cx="628073" cy="286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下矢印 17">
            <a:extLst>
              <a:ext uri="{FF2B5EF4-FFF2-40B4-BE49-F238E27FC236}">
                <a16:creationId xmlns:a16="http://schemas.microsoft.com/office/drawing/2014/main" id="{697CC781-0BBC-B24F-AC6F-74FC5A77B0B1}"/>
              </a:ext>
            </a:extLst>
          </p:cNvPr>
          <p:cNvSpPr/>
          <p:nvPr/>
        </p:nvSpPr>
        <p:spPr>
          <a:xfrm>
            <a:off x="5320646" y="4741853"/>
            <a:ext cx="628073" cy="2863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69E43FC-47DC-0D44-AED3-774A90FF7845}"/>
              </a:ext>
            </a:extLst>
          </p:cNvPr>
          <p:cNvCxnSpPr/>
          <p:nvPr/>
        </p:nvCxnSpPr>
        <p:spPr>
          <a:xfrm>
            <a:off x="5659401" y="6141049"/>
            <a:ext cx="0" cy="350548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0304C36C-FAF7-B940-B95D-E70E268D2C86}"/>
              </a:ext>
            </a:extLst>
          </p:cNvPr>
          <p:cNvCxnSpPr>
            <a:cxnSpLocks/>
          </p:cNvCxnSpPr>
          <p:nvPr/>
        </p:nvCxnSpPr>
        <p:spPr>
          <a:xfrm>
            <a:off x="480291" y="6465455"/>
            <a:ext cx="52077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CD855132-D5E4-4544-808A-F7655D3BA2CD}"/>
              </a:ext>
            </a:extLst>
          </p:cNvPr>
          <p:cNvCxnSpPr>
            <a:cxnSpLocks/>
          </p:cNvCxnSpPr>
          <p:nvPr/>
        </p:nvCxnSpPr>
        <p:spPr>
          <a:xfrm flipH="1">
            <a:off x="480291" y="1490552"/>
            <a:ext cx="2128" cy="5019517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FE59F0E0-7B10-C346-8BF5-7F731446D75C}"/>
              </a:ext>
            </a:extLst>
          </p:cNvPr>
          <p:cNvCxnSpPr>
            <a:cxnSpLocks/>
          </p:cNvCxnSpPr>
          <p:nvPr/>
        </p:nvCxnSpPr>
        <p:spPr>
          <a:xfrm>
            <a:off x="452583" y="1499788"/>
            <a:ext cx="788158" cy="0"/>
          </a:xfrm>
          <a:prstGeom prst="line">
            <a:avLst/>
          </a:prstGeom>
          <a:ln w="76200"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882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8D7538A-9DE8-C34E-A8BA-D883BAFF1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20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427B271-6E7D-AC4B-8A8E-1AE352BC5370}"/>
              </a:ext>
            </a:extLst>
          </p:cNvPr>
          <p:cNvSpPr txBox="1"/>
          <p:nvPr/>
        </p:nvSpPr>
        <p:spPr>
          <a:xfrm>
            <a:off x="857082" y="2895321"/>
            <a:ext cx="10693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12)Current damping ring tunnel design require crossing of maintenance</a:t>
            </a:r>
          </a:p>
          <a:p>
            <a:r>
              <a:rPr lang="en-US" altLang="ja-JP" sz="2400" b="1">
                <a:latin typeface="Helvetica" pitchFamily="2" charset="0"/>
              </a:rPr>
              <a:t>     root with accelerator. Need to change the access hall location.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82280DC-9E35-3C48-8B1B-A3AFCB680896}"/>
              </a:ext>
            </a:extLst>
          </p:cNvPr>
          <p:cNvSpPr/>
          <p:nvPr/>
        </p:nvSpPr>
        <p:spPr>
          <a:xfrm>
            <a:off x="857082" y="2807855"/>
            <a:ext cx="10771500" cy="949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67461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9477E34-55AD-3844-86A5-3E9B2B7A2576}"/>
              </a:ext>
            </a:extLst>
          </p:cNvPr>
          <p:cNvGrpSpPr>
            <a:grpSpLocks noChangeAspect="1"/>
          </p:cNvGrpSpPr>
          <p:nvPr/>
        </p:nvGrpSpPr>
        <p:grpSpPr>
          <a:xfrm rot="16200000">
            <a:off x="4856779" y="-5222427"/>
            <a:ext cx="2417501" cy="11490453"/>
            <a:chOff x="2055137" y="0"/>
            <a:chExt cx="1442869" cy="6858000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C954743-B991-7843-8425-03D2BA3E6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hotocopy/>
                      </a14:imgEffect>
                      <a14:imgEffect>
                        <a14:saturation sat="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86645" y="0"/>
              <a:ext cx="828530" cy="6858000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01B3D2D-898D-7F44-833C-5482BF4BE9E6}"/>
                </a:ext>
              </a:extLst>
            </p:cNvPr>
            <p:cNvSpPr/>
            <p:nvPr/>
          </p:nvSpPr>
          <p:spPr>
            <a:xfrm>
              <a:off x="2055137" y="6762939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A0ABAFE5-C00B-9741-8574-9DD29B3A8323}"/>
                </a:ext>
              </a:extLst>
            </p:cNvPr>
            <p:cNvSpPr/>
            <p:nvPr/>
          </p:nvSpPr>
          <p:spPr>
            <a:xfrm>
              <a:off x="2818996" y="6762938"/>
              <a:ext cx="679010" cy="95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10" name="円/楕円 9">
            <a:extLst>
              <a:ext uri="{FF2B5EF4-FFF2-40B4-BE49-F238E27FC236}">
                <a16:creationId xmlns:a16="http://schemas.microsoft.com/office/drawing/2014/main" id="{613FBB9E-DDB2-4148-B154-10BD8B1E4183}"/>
              </a:ext>
            </a:extLst>
          </p:cNvPr>
          <p:cNvSpPr/>
          <p:nvPr/>
        </p:nvSpPr>
        <p:spPr>
          <a:xfrm>
            <a:off x="5753102" y="451718"/>
            <a:ext cx="1323975" cy="6666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A0F7673-1FAD-884A-B384-565D70342C47}"/>
              </a:ext>
            </a:extLst>
          </p:cNvPr>
          <p:cNvSpPr txBox="1"/>
          <p:nvPr/>
        </p:nvSpPr>
        <p:spPr>
          <a:xfrm>
            <a:off x="5514842" y="1591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  <a:endParaRPr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0257F98-B361-A441-A589-7090A7FD76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62016" y="634763"/>
            <a:ext cx="5588473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BCC263F-5B57-D74F-BAF4-03354D6B5D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562015" y="618929"/>
            <a:ext cx="5588473" cy="685800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B8EE0DE-E6AE-B146-9255-F086403EBC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998998" y="-2647470"/>
            <a:ext cx="714508" cy="68580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969937CF-0F8F-2D44-B886-1C0B7A38AE4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524577" y="3915484"/>
            <a:ext cx="6229350" cy="11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40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C1DD591-EC9E-5442-8888-098605F0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22</a:t>
            </a:fld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6DC653F-5097-2F42-B8F6-8800197901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752" y="0"/>
            <a:ext cx="9696495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8CBF548-65ED-CC4B-B027-F6FEFD8549B5}"/>
              </a:ext>
            </a:extLst>
          </p:cNvPr>
          <p:cNvSpPr txBox="1"/>
          <p:nvPr/>
        </p:nvSpPr>
        <p:spPr>
          <a:xfrm>
            <a:off x="0" y="380414"/>
            <a:ext cx="1749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2D drawing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of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  <a:endParaRPr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537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図 62">
            <a:extLst>
              <a:ext uri="{FF2B5EF4-FFF2-40B4-BE49-F238E27FC236}">
                <a16:creationId xmlns:a16="http://schemas.microsoft.com/office/drawing/2014/main" id="{FD8D02C1-B5B2-6B44-9866-755C027E5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521" y="5884573"/>
            <a:ext cx="1874590" cy="1308677"/>
          </a:xfrm>
          <a:prstGeom prst="rect">
            <a:avLst/>
          </a:prstGeom>
          <a:ln>
            <a:noFill/>
          </a:ln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674AB62-2E97-9941-82AD-33C1EDC3D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23</a:t>
            </a:fld>
            <a:endParaRPr lang="ja-JP" altLang="en-US"/>
          </a:p>
        </p:txBody>
      </p:sp>
      <p:sp>
        <p:nvSpPr>
          <p:cNvPr id="3" name="円弧 2">
            <a:extLst>
              <a:ext uri="{FF2B5EF4-FFF2-40B4-BE49-F238E27FC236}">
                <a16:creationId xmlns:a16="http://schemas.microsoft.com/office/drawing/2014/main" id="{63236D7A-7AEC-C14F-A73D-C026B1DC05A9}"/>
              </a:ext>
            </a:extLst>
          </p:cNvPr>
          <p:cNvSpPr/>
          <p:nvPr/>
        </p:nvSpPr>
        <p:spPr>
          <a:xfrm>
            <a:off x="6074228" y="1789609"/>
            <a:ext cx="3944983" cy="3500847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円弧 3">
            <a:extLst>
              <a:ext uri="{FF2B5EF4-FFF2-40B4-BE49-F238E27FC236}">
                <a16:creationId xmlns:a16="http://schemas.microsoft.com/office/drawing/2014/main" id="{0111EE61-AFBE-F046-8627-45F34052597A}"/>
              </a:ext>
            </a:extLst>
          </p:cNvPr>
          <p:cNvSpPr/>
          <p:nvPr/>
        </p:nvSpPr>
        <p:spPr>
          <a:xfrm flipV="1">
            <a:off x="6074228" y="1789609"/>
            <a:ext cx="3944983" cy="3500847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弧 4">
            <a:extLst>
              <a:ext uri="{FF2B5EF4-FFF2-40B4-BE49-F238E27FC236}">
                <a16:creationId xmlns:a16="http://schemas.microsoft.com/office/drawing/2014/main" id="{878B6F02-261B-D447-AB3C-D4E7FC991646}"/>
              </a:ext>
            </a:extLst>
          </p:cNvPr>
          <p:cNvSpPr/>
          <p:nvPr/>
        </p:nvSpPr>
        <p:spPr>
          <a:xfrm flipH="1">
            <a:off x="2320833" y="1789609"/>
            <a:ext cx="3944983" cy="3500847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弧 5">
            <a:extLst>
              <a:ext uri="{FF2B5EF4-FFF2-40B4-BE49-F238E27FC236}">
                <a16:creationId xmlns:a16="http://schemas.microsoft.com/office/drawing/2014/main" id="{6AF065D3-E3ED-2E43-AD9D-F7D52EFB4A61}"/>
              </a:ext>
            </a:extLst>
          </p:cNvPr>
          <p:cNvSpPr/>
          <p:nvPr/>
        </p:nvSpPr>
        <p:spPr>
          <a:xfrm flipH="1" flipV="1">
            <a:off x="2320833" y="1789609"/>
            <a:ext cx="3944983" cy="3500847"/>
          </a:xfrm>
          <a:prstGeom prst="arc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A0F6B9D3-65EF-364D-93CC-A5701D83DC11}"/>
              </a:ext>
            </a:extLst>
          </p:cNvPr>
          <p:cNvCxnSpPr>
            <a:stCxn id="5" idx="0"/>
            <a:endCxn id="3" idx="0"/>
          </p:cNvCxnSpPr>
          <p:nvPr/>
        </p:nvCxnSpPr>
        <p:spPr>
          <a:xfrm>
            <a:off x="4293325" y="1789609"/>
            <a:ext cx="37533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DD4A81DF-C55F-5B43-8402-5AA2543AA9E9}"/>
              </a:ext>
            </a:extLst>
          </p:cNvPr>
          <p:cNvCxnSpPr/>
          <p:nvPr/>
        </p:nvCxnSpPr>
        <p:spPr>
          <a:xfrm>
            <a:off x="4293325" y="5290456"/>
            <a:ext cx="37533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14D8E82D-62B9-C94A-B8B1-F36694ADEEE7}"/>
              </a:ext>
            </a:extLst>
          </p:cNvPr>
          <p:cNvCxnSpPr>
            <a:cxnSpLocks/>
          </p:cNvCxnSpPr>
          <p:nvPr/>
        </p:nvCxnSpPr>
        <p:spPr>
          <a:xfrm>
            <a:off x="3849189" y="740224"/>
            <a:ext cx="1676401" cy="10493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24575E3-0C45-0944-B463-C823A9D2A477}"/>
              </a:ext>
            </a:extLst>
          </p:cNvPr>
          <p:cNvCxnSpPr>
            <a:cxnSpLocks/>
          </p:cNvCxnSpPr>
          <p:nvPr/>
        </p:nvCxnSpPr>
        <p:spPr>
          <a:xfrm flipH="1">
            <a:off x="6814454" y="740224"/>
            <a:ext cx="1676401" cy="10493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円弧 12">
            <a:extLst>
              <a:ext uri="{FF2B5EF4-FFF2-40B4-BE49-F238E27FC236}">
                <a16:creationId xmlns:a16="http://schemas.microsoft.com/office/drawing/2014/main" id="{A86B9553-8AE7-BC4B-8321-945B4A376261}"/>
              </a:ext>
            </a:extLst>
          </p:cNvPr>
          <p:cNvSpPr/>
          <p:nvPr/>
        </p:nvSpPr>
        <p:spPr>
          <a:xfrm flipH="1">
            <a:off x="2599505" y="2007325"/>
            <a:ext cx="3635827" cy="3087189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弧 13">
            <a:extLst>
              <a:ext uri="{FF2B5EF4-FFF2-40B4-BE49-F238E27FC236}">
                <a16:creationId xmlns:a16="http://schemas.microsoft.com/office/drawing/2014/main" id="{08BE44ED-E8EF-7040-8F76-95538FB0630A}"/>
              </a:ext>
            </a:extLst>
          </p:cNvPr>
          <p:cNvSpPr/>
          <p:nvPr/>
        </p:nvSpPr>
        <p:spPr>
          <a:xfrm flipH="1" flipV="1">
            <a:off x="2599504" y="2007323"/>
            <a:ext cx="3635827" cy="3185155"/>
          </a:xfrm>
          <a:prstGeom prst="arc">
            <a:avLst>
              <a:gd name="adj1" fmla="val 16199999"/>
              <a:gd name="adj2" fmla="val 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弧 14">
            <a:extLst>
              <a:ext uri="{FF2B5EF4-FFF2-40B4-BE49-F238E27FC236}">
                <a16:creationId xmlns:a16="http://schemas.microsoft.com/office/drawing/2014/main" id="{C9E53A90-FA0B-A945-A2BD-3DCB029D5578}"/>
              </a:ext>
            </a:extLst>
          </p:cNvPr>
          <p:cNvSpPr/>
          <p:nvPr/>
        </p:nvSpPr>
        <p:spPr>
          <a:xfrm>
            <a:off x="5930539" y="2020386"/>
            <a:ext cx="3775164" cy="3074128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弧 15">
            <a:extLst>
              <a:ext uri="{FF2B5EF4-FFF2-40B4-BE49-F238E27FC236}">
                <a16:creationId xmlns:a16="http://schemas.microsoft.com/office/drawing/2014/main" id="{C6678CB5-6D06-6A4F-9B9A-23E8C7D7B74D}"/>
              </a:ext>
            </a:extLst>
          </p:cNvPr>
          <p:cNvSpPr/>
          <p:nvPr/>
        </p:nvSpPr>
        <p:spPr>
          <a:xfrm flipV="1">
            <a:off x="5930539" y="2020383"/>
            <a:ext cx="3775164" cy="3198221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D769E86-A0F4-C848-B67C-4402935A6183}"/>
              </a:ext>
            </a:extLst>
          </p:cNvPr>
          <p:cNvCxnSpPr>
            <a:cxnSpLocks/>
            <a:stCxn id="13" idx="0"/>
            <a:endCxn id="15" idx="0"/>
          </p:cNvCxnSpPr>
          <p:nvPr/>
        </p:nvCxnSpPr>
        <p:spPr>
          <a:xfrm>
            <a:off x="4417419" y="2007325"/>
            <a:ext cx="3400702" cy="13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075044B1-26B1-4844-8687-13D386D37771}"/>
              </a:ext>
            </a:extLst>
          </p:cNvPr>
          <p:cNvCxnSpPr>
            <a:cxnSpLocks/>
          </p:cNvCxnSpPr>
          <p:nvPr/>
        </p:nvCxnSpPr>
        <p:spPr>
          <a:xfrm>
            <a:off x="4417418" y="5205544"/>
            <a:ext cx="3400702" cy="13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55E8D3ED-D32C-1945-9188-6410BA4F46A6}"/>
              </a:ext>
            </a:extLst>
          </p:cNvPr>
          <p:cNvSpPr/>
          <p:nvPr/>
        </p:nvSpPr>
        <p:spPr>
          <a:xfrm>
            <a:off x="5013959" y="2011145"/>
            <a:ext cx="2312125" cy="357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69ACE32E-D5F2-6B40-8493-FA1BBFE62D3E}"/>
              </a:ext>
            </a:extLst>
          </p:cNvPr>
          <p:cNvSpPr/>
          <p:nvPr/>
        </p:nvSpPr>
        <p:spPr>
          <a:xfrm>
            <a:off x="5013958" y="5551254"/>
            <a:ext cx="2312125" cy="357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弧 25">
            <a:extLst>
              <a:ext uri="{FF2B5EF4-FFF2-40B4-BE49-F238E27FC236}">
                <a16:creationId xmlns:a16="http://schemas.microsoft.com/office/drawing/2014/main" id="{D69BC1A3-D502-074C-852E-0D24C4FB022E}"/>
              </a:ext>
            </a:extLst>
          </p:cNvPr>
          <p:cNvSpPr/>
          <p:nvPr/>
        </p:nvSpPr>
        <p:spPr>
          <a:xfrm>
            <a:off x="6115589" y="1715233"/>
            <a:ext cx="3995059" cy="3634000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弧 26">
            <a:extLst>
              <a:ext uri="{FF2B5EF4-FFF2-40B4-BE49-F238E27FC236}">
                <a16:creationId xmlns:a16="http://schemas.microsoft.com/office/drawing/2014/main" id="{0C5AE0B8-70BC-574A-A17D-2E52EEE0DC07}"/>
              </a:ext>
            </a:extLst>
          </p:cNvPr>
          <p:cNvSpPr/>
          <p:nvPr/>
        </p:nvSpPr>
        <p:spPr>
          <a:xfrm flipV="1">
            <a:off x="6163486" y="1515291"/>
            <a:ext cx="3947162" cy="4035963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48DC281C-3966-F441-962B-54E4C950286D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7299945" y="1702171"/>
            <a:ext cx="813173" cy="13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円弧 29">
            <a:extLst>
              <a:ext uri="{FF2B5EF4-FFF2-40B4-BE49-F238E27FC236}">
                <a16:creationId xmlns:a16="http://schemas.microsoft.com/office/drawing/2014/main" id="{D843FB50-0DBD-7148-9E7A-2548EA87132F}"/>
              </a:ext>
            </a:extLst>
          </p:cNvPr>
          <p:cNvSpPr/>
          <p:nvPr/>
        </p:nvSpPr>
        <p:spPr>
          <a:xfrm flipH="1">
            <a:off x="2231568" y="1715232"/>
            <a:ext cx="3995059" cy="3634001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弧 30">
            <a:extLst>
              <a:ext uri="{FF2B5EF4-FFF2-40B4-BE49-F238E27FC236}">
                <a16:creationId xmlns:a16="http://schemas.microsoft.com/office/drawing/2014/main" id="{A9EF4B28-C607-904C-8890-E83263413486}"/>
              </a:ext>
            </a:extLst>
          </p:cNvPr>
          <p:cNvSpPr/>
          <p:nvPr/>
        </p:nvSpPr>
        <p:spPr>
          <a:xfrm flipH="1" flipV="1">
            <a:off x="2240277" y="1515291"/>
            <a:ext cx="3947162" cy="4035963"/>
          </a:xfrm>
          <a:prstGeom prst="arc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FAC1FCCA-FA70-B648-A31A-777158A7567F}"/>
              </a:ext>
            </a:extLst>
          </p:cNvPr>
          <p:cNvCxnSpPr>
            <a:cxnSpLocks/>
          </p:cNvCxnSpPr>
          <p:nvPr/>
        </p:nvCxnSpPr>
        <p:spPr>
          <a:xfrm>
            <a:off x="4225274" y="1711232"/>
            <a:ext cx="813173" cy="130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8ACAED76-9A48-A34A-85FB-B38CECD14934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4213858" y="5551254"/>
            <a:ext cx="39232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21B2C947-EBDD-3B4D-8CC2-B3D10E3C2F6F}"/>
              </a:ext>
            </a:extLst>
          </p:cNvPr>
          <p:cNvCxnSpPr>
            <a:cxnSpLocks/>
          </p:cNvCxnSpPr>
          <p:nvPr/>
        </p:nvCxnSpPr>
        <p:spPr>
          <a:xfrm flipV="1">
            <a:off x="7321716" y="910137"/>
            <a:ext cx="1313914" cy="7898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9B1FB183-8BB4-BC47-ADB3-7B89026C60D1}"/>
              </a:ext>
            </a:extLst>
          </p:cNvPr>
          <p:cNvCxnSpPr>
            <a:cxnSpLocks/>
          </p:cNvCxnSpPr>
          <p:nvPr/>
        </p:nvCxnSpPr>
        <p:spPr>
          <a:xfrm>
            <a:off x="3738131" y="968472"/>
            <a:ext cx="1274744" cy="7558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E0550E5E-42B0-2D4C-AC99-669BED15C32D}"/>
              </a:ext>
            </a:extLst>
          </p:cNvPr>
          <p:cNvCxnSpPr>
            <a:cxnSpLocks/>
          </p:cNvCxnSpPr>
          <p:nvPr/>
        </p:nvCxnSpPr>
        <p:spPr>
          <a:xfrm>
            <a:off x="3944399" y="676732"/>
            <a:ext cx="1629088" cy="10475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6F0D10FE-1AE1-C54C-9E6A-8EDA31616BA2}"/>
              </a:ext>
            </a:extLst>
          </p:cNvPr>
          <p:cNvCxnSpPr>
            <a:cxnSpLocks/>
          </p:cNvCxnSpPr>
          <p:nvPr/>
        </p:nvCxnSpPr>
        <p:spPr>
          <a:xfrm flipV="1">
            <a:off x="6766557" y="659124"/>
            <a:ext cx="1681859" cy="10717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12C27CA1-3553-A34D-B609-C7948910EE5F}"/>
              </a:ext>
            </a:extLst>
          </p:cNvPr>
          <p:cNvCxnSpPr>
            <a:cxnSpLocks/>
          </p:cNvCxnSpPr>
          <p:nvPr/>
        </p:nvCxnSpPr>
        <p:spPr>
          <a:xfrm>
            <a:off x="5536473" y="1715232"/>
            <a:ext cx="1277981" cy="7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27D6664-B830-AE49-9562-3419B074548D}"/>
              </a:ext>
            </a:extLst>
          </p:cNvPr>
          <p:cNvSpPr txBox="1"/>
          <p:nvPr/>
        </p:nvSpPr>
        <p:spPr>
          <a:xfrm>
            <a:off x="7349368" y="5678515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300m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room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22B60A9-3187-D74F-B9A3-00984759051D}"/>
              </a:ext>
            </a:extLst>
          </p:cNvPr>
          <p:cNvSpPr txBox="1"/>
          <p:nvPr/>
        </p:nvSpPr>
        <p:spPr>
          <a:xfrm>
            <a:off x="6431267" y="2420365"/>
            <a:ext cx="2864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300m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magnet power supply room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D241E30-5ACA-4044-B82C-7BB0E7D62978}"/>
              </a:ext>
            </a:extLst>
          </p:cNvPr>
          <p:cNvSpPr txBox="1"/>
          <p:nvPr/>
        </p:nvSpPr>
        <p:spPr>
          <a:xfrm>
            <a:off x="198514" y="353566"/>
            <a:ext cx="33373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Simplified </a:t>
            </a:r>
          </a:p>
          <a:p>
            <a:r>
              <a:rPr lang="en-US" altLang="ja-JP" sz="2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 Tunnel</a:t>
            </a:r>
          </a:p>
        </p:txBody>
      </p:sp>
      <p:cxnSp>
        <p:nvCxnSpPr>
          <p:cNvPr id="53" name="直線矢印コネクタ 52">
            <a:extLst>
              <a:ext uri="{FF2B5EF4-FFF2-40B4-BE49-F238E27FC236}">
                <a16:creationId xmlns:a16="http://schemas.microsoft.com/office/drawing/2014/main" id="{22832E07-A91B-7C4D-9BF1-FE2AD38BCB60}"/>
              </a:ext>
            </a:extLst>
          </p:cNvPr>
          <p:cNvCxnSpPr>
            <a:cxnSpLocks/>
          </p:cNvCxnSpPr>
          <p:nvPr/>
        </p:nvCxnSpPr>
        <p:spPr>
          <a:xfrm>
            <a:off x="4293324" y="1907177"/>
            <a:ext cx="381979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>
            <a:extLst>
              <a:ext uri="{FF2B5EF4-FFF2-40B4-BE49-F238E27FC236}">
                <a16:creationId xmlns:a16="http://schemas.microsoft.com/office/drawing/2014/main" id="{6312268E-747A-4A45-BBED-3B5965650E9B}"/>
              </a:ext>
            </a:extLst>
          </p:cNvPr>
          <p:cNvCxnSpPr/>
          <p:nvPr/>
        </p:nvCxnSpPr>
        <p:spPr>
          <a:xfrm>
            <a:off x="5401487" y="5427611"/>
            <a:ext cx="1489164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円弧 54">
            <a:extLst>
              <a:ext uri="{FF2B5EF4-FFF2-40B4-BE49-F238E27FC236}">
                <a16:creationId xmlns:a16="http://schemas.microsoft.com/office/drawing/2014/main" id="{0DADB1DD-B137-EE45-95E9-51BBEB382C3E}"/>
              </a:ext>
            </a:extLst>
          </p:cNvPr>
          <p:cNvSpPr/>
          <p:nvPr/>
        </p:nvSpPr>
        <p:spPr>
          <a:xfrm flipH="1" flipV="1">
            <a:off x="2521129" y="2196453"/>
            <a:ext cx="3786048" cy="3209389"/>
          </a:xfrm>
          <a:prstGeom prst="arc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弧 55">
            <a:extLst>
              <a:ext uri="{FF2B5EF4-FFF2-40B4-BE49-F238E27FC236}">
                <a16:creationId xmlns:a16="http://schemas.microsoft.com/office/drawing/2014/main" id="{F48B246D-C681-DD41-80D2-03839288DC4B}"/>
              </a:ext>
            </a:extLst>
          </p:cNvPr>
          <p:cNvSpPr/>
          <p:nvPr/>
        </p:nvSpPr>
        <p:spPr>
          <a:xfrm flipV="1">
            <a:off x="6018711" y="2230657"/>
            <a:ext cx="3786048" cy="3209389"/>
          </a:xfrm>
          <a:prstGeom prst="arc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AFD49497-8FEF-C648-BC6A-A38439296097}"/>
              </a:ext>
            </a:extLst>
          </p:cNvPr>
          <p:cNvSpPr txBox="1"/>
          <p:nvPr/>
        </p:nvSpPr>
        <p:spPr>
          <a:xfrm>
            <a:off x="7625309" y="2002603"/>
            <a:ext cx="1997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transport passway</a:t>
            </a:r>
            <a:endParaRPr lang="ja-JP" altLang="en-US" sz="1600" b="1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76D92883-FC28-C344-9C9F-340E52A48F2B}"/>
              </a:ext>
            </a:extLst>
          </p:cNvPr>
          <p:cNvSpPr txBox="1"/>
          <p:nvPr/>
        </p:nvSpPr>
        <p:spPr>
          <a:xfrm>
            <a:off x="9462577" y="4859541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crossing !</a:t>
            </a:r>
            <a:endParaRPr lang="ja-JP" altLang="en-US" sz="1600" b="1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9F8C3B8-358D-834B-BABF-270D13F10C24}"/>
              </a:ext>
            </a:extLst>
          </p:cNvPr>
          <p:cNvSpPr txBox="1"/>
          <p:nvPr/>
        </p:nvSpPr>
        <p:spPr>
          <a:xfrm>
            <a:off x="1580597" y="4816919"/>
            <a:ext cx="11657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crossing !</a:t>
            </a:r>
            <a:endParaRPr lang="ja-JP" altLang="en-US" sz="1600" b="1">
              <a:solidFill>
                <a:srgbClr val="FF0000"/>
              </a:solidFill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903F29D4-FCE4-8540-BCB4-04EC9AA18783}"/>
              </a:ext>
            </a:extLst>
          </p:cNvPr>
          <p:cNvSpPr/>
          <p:nvPr/>
        </p:nvSpPr>
        <p:spPr>
          <a:xfrm>
            <a:off x="6068787" y="2362124"/>
            <a:ext cx="252546" cy="2842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004DA549-86E5-D546-8ECB-3EDEDA42D620}"/>
              </a:ext>
            </a:extLst>
          </p:cNvPr>
          <p:cNvSpPr txBox="1"/>
          <p:nvPr/>
        </p:nvSpPr>
        <p:spPr>
          <a:xfrm>
            <a:off x="0" y="6189758"/>
            <a:ext cx="5155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Transport passway cross the accelerator</a:t>
            </a:r>
            <a:endParaRPr lang="ja-JP" altLang="en-US" sz="2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3473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>
            <a:extLst>
              <a:ext uri="{FF2B5EF4-FFF2-40B4-BE49-F238E27FC236}">
                <a16:creationId xmlns:a16="http://schemas.microsoft.com/office/drawing/2014/main" id="{A1331D95-8F15-CD46-9CEA-E0094C8C49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4512594" y="-2810367"/>
            <a:ext cx="3166812" cy="12234920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A061856-4F8C-964A-BECD-F0B7C17D411B}"/>
              </a:ext>
            </a:extLst>
          </p:cNvPr>
          <p:cNvSpPr/>
          <p:nvPr/>
        </p:nvSpPr>
        <p:spPr>
          <a:xfrm flipV="1">
            <a:off x="269822" y="3919926"/>
            <a:ext cx="5709368" cy="9250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1ED0332-745D-F342-A66F-4D5360031C1E}"/>
              </a:ext>
            </a:extLst>
          </p:cNvPr>
          <p:cNvSpPr txBox="1"/>
          <p:nvPr/>
        </p:nvSpPr>
        <p:spPr>
          <a:xfrm>
            <a:off x="2157056" y="3846633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64ADB56-9BB5-A546-AAF8-1AA890E78770}"/>
              </a:ext>
            </a:extLst>
          </p:cNvPr>
          <p:cNvSpPr txBox="1"/>
          <p:nvPr/>
        </p:nvSpPr>
        <p:spPr>
          <a:xfrm>
            <a:off x="166948" y="2749801"/>
            <a:ext cx="47387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 (Injection/extraction section)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92514FE-89D1-F648-8D13-F5B7D67C48DB}"/>
              </a:ext>
            </a:extLst>
          </p:cNvPr>
          <p:cNvSpPr txBox="1"/>
          <p:nvPr/>
        </p:nvSpPr>
        <p:spPr>
          <a:xfrm>
            <a:off x="520488" y="4420256"/>
            <a:ext cx="2864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300m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magnet power supply room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6DA2A784-D885-A544-AB50-525678FA0DAF}"/>
              </a:ext>
            </a:extLst>
          </p:cNvPr>
          <p:cNvCxnSpPr>
            <a:cxnSpLocks/>
          </p:cNvCxnSpPr>
          <p:nvPr/>
        </p:nvCxnSpPr>
        <p:spPr>
          <a:xfrm flipH="1" flipV="1">
            <a:off x="6158734" y="4651235"/>
            <a:ext cx="759227" cy="101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2B02F551-4AB6-AF49-83F8-B4B77A791DEE}"/>
              </a:ext>
            </a:extLst>
          </p:cNvPr>
          <p:cNvCxnSpPr>
            <a:cxnSpLocks/>
          </p:cNvCxnSpPr>
          <p:nvPr/>
        </p:nvCxnSpPr>
        <p:spPr>
          <a:xfrm>
            <a:off x="3047090" y="3137015"/>
            <a:ext cx="917808" cy="663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3D15512-F51B-D245-ABFA-7560AA929A75}"/>
              </a:ext>
            </a:extLst>
          </p:cNvPr>
          <p:cNvCxnSpPr>
            <a:cxnSpLocks/>
          </p:cNvCxnSpPr>
          <p:nvPr/>
        </p:nvCxnSpPr>
        <p:spPr>
          <a:xfrm flipH="1" flipV="1">
            <a:off x="4369504" y="4651235"/>
            <a:ext cx="787112" cy="101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1B6D0C8-B828-B846-A9C1-2E3BA9B2EBFA}"/>
              </a:ext>
            </a:extLst>
          </p:cNvPr>
          <p:cNvSpPr txBox="1"/>
          <p:nvPr/>
        </p:nvSpPr>
        <p:spPr>
          <a:xfrm>
            <a:off x="5433215" y="1385132"/>
            <a:ext cx="1451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Detector Hall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957D5F-520F-D444-8E73-8C287AB728FD}"/>
              </a:ext>
            </a:extLst>
          </p:cNvPr>
          <p:cNvSpPr txBox="1"/>
          <p:nvPr/>
        </p:nvSpPr>
        <p:spPr>
          <a:xfrm>
            <a:off x="6722018" y="5657119"/>
            <a:ext cx="219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 crossover tunnel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C9748B-14BD-B74D-B620-C50E33E0120A}"/>
              </a:ext>
            </a:extLst>
          </p:cNvPr>
          <p:cNvSpPr txBox="1"/>
          <p:nvPr/>
        </p:nvSpPr>
        <p:spPr>
          <a:xfrm>
            <a:off x="0" y="37481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East Straight</a:t>
            </a:r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77F249BF-46E2-4041-B757-14B819FC86C8}"/>
              </a:ext>
            </a:extLst>
          </p:cNvPr>
          <p:cNvCxnSpPr>
            <a:cxnSpLocks/>
          </p:cNvCxnSpPr>
          <p:nvPr/>
        </p:nvCxnSpPr>
        <p:spPr>
          <a:xfrm flipV="1">
            <a:off x="1293223" y="4069238"/>
            <a:ext cx="494673" cy="581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5830D82-0DDC-1E4C-9AC1-001690963A50}"/>
              </a:ext>
            </a:extLst>
          </p:cNvPr>
          <p:cNvSpPr txBox="1"/>
          <p:nvPr/>
        </p:nvSpPr>
        <p:spPr>
          <a:xfrm>
            <a:off x="4076833" y="5634716"/>
            <a:ext cx="1657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access tunnel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to detector hall</a:t>
            </a:r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31022C88-7721-1B42-A8BD-E46EF6CBF4C9}"/>
              </a:ext>
            </a:extLst>
          </p:cNvPr>
          <p:cNvSpPr/>
          <p:nvPr/>
        </p:nvSpPr>
        <p:spPr>
          <a:xfrm flipV="1">
            <a:off x="6270472" y="3912797"/>
            <a:ext cx="5729153" cy="996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46A0B85C-A3A0-5B46-92C0-9BE5422A17CD}"/>
              </a:ext>
            </a:extLst>
          </p:cNvPr>
          <p:cNvSpPr/>
          <p:nvPr/>
        </p:nvSpPr>
        <p:spPr>
          <a:xfrm>
            <a:off x="5903075" y="3969743"/>
            <a:ext cx="443512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38482B8B-1787-524A-BA40-59046BF55CAD}"/>
              </a:ext>
            </a:extLst>
          </p:cNvPr>
          <p:cNvSpPr/>
          <p:nvPr/>
        </p:nvSpPr>
        <p:spPr>
          <a:xfrm>
            <a:off x="5980674" y="3700534"/>
            <a:ext cx="289798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831551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54F887B9-7A33-9942-97D2-58373DBEA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5759" y="-1776269"/>
            <a:ext cx="6857999" cy="10434483"/>
          </a:xfrm>
          <a:prstGeom prst="rect">
            <a:avLst/>
          </a:prstGeom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DD91C98-DEE1-0343-AF82-B08E51EB6909}"/>
              </a:ext>
            </a:extLst>
          </p:cNvPr>
          <p:cNvSpPr/>
          <p:nvPr/>
        </p:nvSpPr>
        <p:spPr>
          <a:xfrm>
            <a:off x="1757516" y="3258389"/>
            <a:ext cx="4658274" cy="2043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F1769D3-A5AA-044F-8B20-0ED99D79919E}"/>
              </a:ext>
            </a:extLst>
          </p:cNvPr>
          <p:cNvSpPr txBox="1"/>
          <p:nvPr/>
        </p:nvSpPr>
        <p:spPr>
          <a:xfrm>
            <a:off x="4536725" y="3237447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6020BA6-9A3C-794F-AE8D-35B7EDBD8B72}"/>
              </a:ext>
            </a:extLst>
          </p:cNvPr>
          <p:cNvSpPr txBox="1"/>
          <p:nvPr/>
        </p:nvSpPr>
        <p:spPr>
          <a:xfrm>
            <a:off x="4959920" y="2987007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8ED762C-4C7A-7D4D-91D9-6F87A3AAB06D}"/>
              </a:ext>
            </a:extLst>
          </p:cNvPr>
          <p:cNvSpPr txBox="1"/>
          <p:nvPr/>
        </p:nvSpPr>
        <p:spPr>
          <a:xfrm>
            <a:off x="5030449" y="3603303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magnet PS room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B4615B9-AC17-8844-97C7-2B5E56142D94}"/>
              </a:ext>
            </a:extLst>
          </p:cNvPr>
          <p:cNvSpPr txBox="1"/>
          <p:nvPr/>
        </p:nvSpPr>
        <p:spPr>
          <a:xfrm>
            <a:off x="0" y="37481"/>
            <a:ext cx="1873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East Straight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Center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Expanded View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B75068B2-A7F7-CA47-B50F-4F0337465484}"/>
              </a:ext>
            </a:extLst>
          </p:cNvPr>
          <p:cNvSpPr/>
          <p:nvPr/>
        </p:nvSpPr>
        <p:spPr>
          <a:xfrm>
            <a:off x="7337684" y="3264339"/>
            <a:ext cx="4854315" cy="2043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47335C68-3FE9-DF41-9B2F-02C8EA17887B}"/>
              </a:ext>
            </a:extLst>
          </p:cNvPr>
          <p:cNvSpPr/>
          <p:nvPr/>
        </p:nvSpPr>
        <p:spPr>
          <a:xfrm>
            <a:off x="6268386" y="3381499"/>
            <a:ext cx="1249181" cy="812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33196D45-30F7-6B42-9F2D-C9AC2B17D8A8}"/>
              </a:ext>
            </a:extLst>
          </p:cNvPr>
          <p:cNvSpPr/>
          <p:nvPr/>
        </p:nvSpPr>
        <p:spPr>
          <a:xfrm>
            <a:off x="6415791" y="2553794"/>
            <a:ext cx="921894" cy="5799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AE1C5A8-4B2B-D14A-8EE7-3FB932D174E5}"/>
              </a:ext>
            </a:extLst>
          </p:cNvPr>
          <p:cNvSpPr txBox="1"/>
          <p:nvPr/>
        </p:nvSpPr>
        <p:spPr>
          <a:xfrm>
            <a:off x="5879746" y="6453086"/>
            <a:ext cx="219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 crossover tunnel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A508011-9475-9242-B5E9-CB2E59BCA70F}"/>
              </a:ext>
            </a:extLst>
          </p:cNvPr>
          <p:cNvSpPr txBox="1"/>
          <p:nvPr/>
        </p:nvSpPr>
        <p:spPr>
          <a:xfrm>
            <a:off x="6133961" y="37481"/>
            <a:ext cx="1451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Detector Hall</a:t>
            </a:r>
          </a:p>
        </p:txBody>
      </p:sp>
    </p:spTree>
    <p:extLst>
      <p:ext uri="{BB962C8B-B14F-4D97-AF65-F5344CB8AC3E}">
        <p14:creationId xmlns:p14="http://schemas.microsoft.com/office/powerpoint/2010/main" val="3698673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0A5C33A-C8D1-E540-BF97-864D2C9BCF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57373" y="-1789112"/>
            <a:ext cx="6843699" cy="10421924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39FCC3A9-69CD-B245-B286-FA774A78C54F}"/>
              </a:ext>
            </a:extLst>
          </p:cNvPr>
          <p:cNvSpPr/>
          <p:nvPr/>
        </p:nvSpPr>
        <p:spPr>
          <a:xfrm>
            <a:off x="2267497" y="4044752"/>
            <a:ext cx="9924503" cy="2132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9D0014F-CA41-5B4D-A9C9-F51447B44820}"/>
              </a:ext>
            </a:extLst>
          </p:cNvPr>
          <p:cNvSpPr txBox="1"/>
          <p:nvPr/>
        </p:nvSpPr>
        <p:spPr>
          <a:xfrm>
            <a:off x="0" y="37481"/>
            <a:ext cx="1873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East Straight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North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Expanded View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7F0AAFB-1D2F-7840-808E-842B88B68AC4}"/>
              </a:ext>
            </a:extLst>
          </p:cNvPr>
          <p:cNvSpPr txBox="1"/>
          <p:nvPr/>
        </p:nvSpPr>
        <p:spPr>
          <a:xfrm>
            <a:off x="6430625" y="2028489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RTML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DDB8930-6413-3C41-82BC-3297CC72A375}"/>
              </a:ext>
            </a:extLst>
          </p:cNvPr>
          <p:cNvSpPr txBox="1"/>
          <p:nvPr/>
        </p:nvSpPr>
        <p:spPr>
          <a:xfrm>
            <a:off x="4453648" y="1237810"/>
            <a:ext cx="1445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LTR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7B8F163-1A3E-7E48-97B5-E954C6A63BD8}"/>
              </a:ext>
            </a:extLst>
          </p:cNvPr>
          <p:cNvSpPr txBox="1"/>
          <p:nvPr/>
        </p:nvSpPr>
        <p:spPr>
          <a:xfrm>
            <a:off x="6261348" y="3568910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</a:t>
            </a: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F4469198-27D1-C549-9ADA-B47C766C9F74}"/>
              </a:ext>
            </a:extLst>
          </p:cNvPr>
          <p:cNvCxnSpPr/>
          <p:nvPr/>
        </p:nvCxnSpPr>
        <p:spPr>
          <a:xfrm>
            <a:off x="6908800" y="2305488"/>
            <a:ext cx="552876" cy="1010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0DEDEDD1-DD7E-C948-81C9-BB4F5595DA8E}"/>
              </a:ext>
            </a:extLst>
          </p:cNvPr>
          <p:cNvCxnSpPr/>
          <p:nvPr/>
        </p:nvCxnSpPr>
        <p:spPr>
          <a:xfrm>
            <a:off x="4950691" y="1514809"/>
            <a:ext cx="711200" cy="13669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4B7CD87-E54A-7540-8842-D3BDE3BCB4C4}"/>
              </a:ext>
            </a:extLst>
          </p:cNvPr>
          <p:cNvSpPr txBox="1"/>
          <p:nvPr/>
        </p:nvSpPr>
        <p:spPr>
          <a:xfrm>
            <a:off x="6270614" y="4031837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0975DBF-4529-AC4B-ADCA-D2F500B7B38B}"/>
              </a:ext>
            </a:extLst>
          </p:cNvPr>
          <p:cNvSpPr txBox="1"/>
          <p:nvPr/>
        </p:nvSpPr>
        <p:spPr>
          <a:xfrm>
            <a:off x="6693809" y="3781397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BB1A03A-3706-AF4B-91DA-5D269DA81D77}"/>
              </a:ext>
            </a:extLst>
          </p:cNvPr>
          <p:cNvSpPr txBox="1"/>
          <p:nvPr/>
        </p:nvSpPr>
        <p:spPr>
          <a:xfrm>
            <a:off x="6764338" y="4397693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magnet PS room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9BE7A25-162E-2745-9D40-41213CA26031}"/>
              </a:ext>
            </a:extLst>
          </p:cNvPr>
          <p:cNvSpPr txBox="1"/>
          <p:nvPr/>
        </p:nvSpPr>
        <p:spPr>
          <a:xfrm>
            <a:off x="1946299" y="2743245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3295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33B1143-6411-3F40-A3BF-6B9E03294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543111" y="-1781559"/>
            <a:ext cx="6849048" cy="10430069"/>
          </a:xfrm>
          <a:prstGeom prst="rect">
            <a:avLst/>
          </a:prstGeom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128F817-930D-7443-8DC2-E4683D50A609}"/>
              </a:ext>
            </a:extLst>
          </p:cNvPr>
          <p:cNvSpPr/>
          <p:nvPr/>
        </p:nvSpPr>
        <p:spPr>
          <a:xfrm>
            <a:off x="1752600" y="4065115"/>
            <a:ext cx="10241963" cy="2113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AD17081-F34F-5746-A600-43D52DCE92CA}"/>
              </a:ext>
            </a:extLst>
          </p:cNvPr>
          <p:cNvSpPr txBox="1"/>
          <p:nvPr/>
        </p:nvSpPr>
        <p:spPr>
          <a:xfrm>
            <a:off x="0" y="37481"/>
            <a:ext cx="18732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East Straight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South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Expanded View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195DE6E-CEA6-A74B-BBA6-991769FE46FF}"/>
              </a:ext>
            </a:extLst>
          </p:cNvPr>
          <p:cNvSpPr txBox="1"/>
          <p:nvPr/>
        </p:nvSpPr>
        <p:spPr>
          <a:xfrm>
            <a:off x="9004549" y="1012489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positron RTML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5D1D6C-C144-F84A-8DFC-F4AA93AB1A59}"/>
              </a:ext>
            </a:extLst>
          </p:cNvPr>
          <p:cNvSpPr txBox="1"/>
          <p:nvPr/>
        </p:nvSpPr>
        <p:spPr>
          <a:xfrm>
            <a:off x="7402040" y="1629311"/>
            <a:ext cx="1422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electron LTR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2C325E2-3E50-6A4F-9CEA-11A79B1B9ADA}"/>
              </a:ext>
            </a:extLst>
          </p:cNvPr>
          <p:cNvSpPr txBox="1"/>
          <p:nvPr/>
        </p:nvSpPr>
        <p:spPr>
          <a:xfrm>
            <a:off x="6261348" y="3568910"/>
            <a:ext cx="40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</a:t>
            </a: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1300E9C5-139F-924D-98EE-B342FB542CB3}"/>
              </a:ext>
            </a:extLst>
          </p:cNvPr>
          <p:cNvCxnSpPr/>
          <p:nvPr/>
        </p:nvCxnSpPr>
        <p:spPr>
          <a:xfrm flipH="1">
            <a:off x="9162473" y="1289488"/>
            <a:ext cx="396074" cy="11489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4FBA4BF9-E840-B643-B866-81B065A8CBD2}"/>
              </a:ext>
            </a:extLst>
          </p:cNvPr>
          <p:cNvCxnSpPr/>
          <p:nvPr/>
        </p:nvCxnSpPr>
        <p:spPr>
          <a:xfrm flipH="1">
            <a:off x="7527636" y="1906310"/>
            <a:ext cx="406400" cy="1113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778C0B1-7536-204A-8167-E8330C076125}"/>
              </a:ext>
            </a:extLst>
          </p:cNvPr>
          <p:cNvSpPr txBox="1"/>
          <p:nvPr/>
        </p:nvSpPr>
        <p:spPr>
          <a:xfrm>
            <a:off x="6185497" y="4021105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338DF2C-FDDA-BE41-BD73-3119EB0F3B71}"/>
              </a:ext>
            </a:extLst>
          </p:cNvPr>
          <p:cNvSpPr txBox="1"/>
          <p:nvPr/>
        </p:nvSpPr>
        <p:spPr>
          <a:xfrm>
            <a:off x="6608692" y="3770665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1D6557F-CE14-5C48-9694-F5BC52C7459D}"/>
              </a:ext>
            </a:extLst>
          </p:cNvPr>
          <p:cNvSpPr txBox="1"/>
          <p:nvPr/>
        </p:nvSpPr>
        <p:spPr>
          <a:xfrm>
            <a:off x="6679221" y="4386961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magnet PS room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F83731E-E4C1-5945-BEB0-043433F15D15}"/>
              </a:ext>
            </a:extLst>
          </p:cNvPr>
          <p:cNvSpPr txBox="1"/>
          <p:nvPr/>
        </p:nvSpPr>
        <p:spPr>
          <a:xfrm>
            <a:off x="10327252" y="2374463"/>
            <a:ext cx="14302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43306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837A8616-AF67-C24B-AF3D-75D7873C15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02152" y="-292187"/>
            <a:ext cx="6859770" cy="744414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875D6E-D974-7A42-BCDB-61AC8B7AB8E7}"/>
              </a:ext>
            </a:extLst>
          </p:cNvPr>
          <p:cNvSpPr txBox="1"/>
          <p:nvPr/>
        </p:nvSpPr>
        <p:spPr>
          <a:xfrm>
            <a:off x="8045378" y="1046931"/>
            <a:ext cx="1088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4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E95BD6-750B-BC49-ABCC-FF73F08E5CB1}"/>
              </a:ext>
            </a:extLst>
          </p:cNvPr>
          <p:cNvSpPr txBox="1"/>
          <p:nvPr/>
        </p:nvSpPr>
        <p:spPr>
          <a:xfrm>
            <a:off x="6309409" y="916521"/>
            <a:ext cx="1638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  <a:endParaRPr lang="ja-JP" altLang="en-US" sz="14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AF66B8-3F6E-E04C-B6BC-D501262C613C}"/>
              </a:ext>
            </a:extLst>
          </p:cNvPr>
          <p:cNvSpPr txBox="1"/>
          <p:nvPr/>
        </p:nvSpPr>
        <p:spPr>
          <a:xfrm>
            <a:off x="0" y="37481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West Straight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A71FEFCC-6E55-7E49-A5B5-2A7E20A5A783}"/>
              </a:ext>
            </a:extLst>
          </p:cNvPr>
          <p:cNvSpPr/>
          <p:nvPr/>
        </p:nvSpPr>
        <p:spPr>
          <a:xfrm>
            <a:off x="2533338" y="1641423"/>
            <a:ext cx="7172793" cy="457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213C021-6530-7149-A555-09C7AC360CD5}"/>
              </a:ext>
            </a:extLst>
          </p:cNvPr>
          <p:cNvCxnSpPr>
            <a:stCxn id="6" idx="2"/>
          </p:cNvCxnSpPr>
          <p:nvPr/>
        </p:nvCxnSpPr>
        <p:spPr>
          <a:xfrm>
            <a:off x="8589758" y="1354708"/>
            <a:ext cx="134517" cy="2867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E756F5AF-08CF-5F42-A336-CF4928E3723E}"/>
              </a:ext>
            </a:extLst>
          </p:cNvPr>
          <p:cNvCxnSpPr/>
          <p:nvPr/>
        </p:nvCxnSpPr>
        <p:spPr>
          <a:xfrm flipH="1">
            <a:off x="6703101" y="1231531"/>
            <a:ext cx="118758" cy="3482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90EAB897-C358-6649-8FA6-F2A324F003C3}"/>
              </a:ext>
            </a:extLst>
          </p:cNvPr>
          <p:cNvCxnSpPr>
            <a:cxnSpLocks/>
          </p:cNvCxnSpPr>
          <p:nvPr/>
        </p:nvCxnSpPr>
        <p:spPr>
          <a:xfrm flipH="1" flipV="1">
            <a:off x="8914070" y="1753937"/>
            <a:ext cx="268411" cy="4198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467BADB-9371-134D-BD50-F7180723EA00}"/>
              </a:ext>
            </a:extLst>
          </p:cNvPr>
          <p:cNvSpPr txBox="1"/>
          <p:nvPr/>
        </p:nvSpPr>
        <p:spPr>
          <a:xfrm>
            <a:off x="5954178" y="2078635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He dome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F6F3F2-B654-B740-930E-617B7ABE8BAA}"/>
              </a:ext>
            </a:extLst>
          </p:cNvPr>
          <p:cNvSpPr txBox="1"/>
          <p:nvPr/>
        </p:nvSpPr>
        <p:spPr>
          <a:xfrm>
            <a:off x="5023392" y="2435390"/>
            <a:ext cx="1091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electric dome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32E3653-EC53-AF4A-8D8A-F5BC228C261E}"/>
              </a:ext>
            </a:extLst>
          </p:cNvPr>
          <p:cNvSpPr txBox="1"/>
          <p:nvPr/>
        </p:nvSpPr>
        <p:spPr>
          <a:xfrm>
            <a:off x="3918330" y="2697000"/>
            <a:ext cx="10823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colling water,</a:t>
            </a:r>
          </a:p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air dome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F802D23-ED7B-5447-931F-DAE526285AE9}"/>
              </a:ext>
            </a:extLst>
          </p:cNvPr>
          <p:cNvSpPr txBox="1"/>
          <p:nvPr/>
        </p:nvSpPr>
        <p:spPr>
          <a:xfrm>
            <a:off x="6762480" y="2009385"/>
            <a:ext cx="9733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utility dome</a:t>
            </a:r>
            <a:endParaRPr kumimoji="1"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1E24E20-D79F-D242-BE66-9612268D6C32}"/>
              </a:ext>
            </a:extLst>
          </p:cNvPr>
          <p:cNvSpPr txBox="1"/>
          <p:nvPr/>
        </p:nvSpPr>
        <p:spPr>
          <a:xfrm>
            <a:off x="7998297" y="2435390"/>
            <a:ext cx="739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carry in</a:t>
            </a:r>
            <a:endParaRPr lang="ja-JP" altLang="en-US" sz="12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B8791DC-A9F9-6444-B6C4-FE8399B15ACF}"/>
              </a:ext>
            </a:extLst>
          </p:cNvPr>
          <p:cNvSpPr txBox="1"/>
          <p:nvPr/>
        </p:nvSpPr>
        <p:spPr>
          <a:xfrm>
            <a:off x="5603928" y="5962395"/>
            <a:ext cx="1675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 access tunnel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3A09865-162F-5C4E-B9D1-2BD6AF5AA6CA}"/>
              </a:ext>
            </a:extLst>
          </p:cNvPr>
          <p:cNvSpPr txBox="1"/>
          <p:nvPr/>
        </p:nvSpPr>
        <p:spPr>
          <a:xfrm>
            <a:off x="2409964" y="4755302"/>
            <a:ext cx="2478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detector hall access tunnel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82D5880-2A1D-DB47-8B19-A442EC1B84E9}"/>
              </a:ext>
            </a:extLst>
          </p:cNvPr>
          <p:cNvSpPr txBox="1"/>
          <p:nvPr/>
        </p:nvSpPr>
        <p:spPr>
          <a:xfrm>
            <a:off x="5023392" y="38701"/>
            <a:ext cx="219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 crossover tunnel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DE5DD16-7766-6B40-892A-1FB02E474E92}"/>
              </a:ext>
            </a:extLst>
          </p:cNvPr>
          <p:cNvSpPr txBox="1"/>
          <p:nvPr/>
        </p:nvSpPr>
        <p:spPr>
          <a:xfrm>
            <a:off x="8956288" y="2209440"/>
            <a:ext cx="155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300m </a:t>
            </a:r>
          </a:p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room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0119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5D5DE4F-3151-8B43-80D4-C40B5AC0FE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352" y="-300702"/>
            <a:ext cx="6866237" cy="7451163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7875D6E-D974-7A42-BCDB-61AC8B7AB8E7}"/>
              </a:ext>
            </a:extLst>
          </p:cNvPr>
          <p:cNvSpPr txBox="1"/>
          <p:nvPr/>
        </p:nvSpPr>
        <p:spPr>
          <a:xfrm>
            <a:off x="9826052" y="1266631"/>
            <a:ext cx="8290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shield wall</a:t>
            </a:r>
            <a:endParaRPr lang="ja-JP" altLang="en-US" sz="10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E95BD6-750B-BC49-ABCC-FF73F08E5CB1}"/>
              </a:ext>
            </a:extLst>
          </p:cNvPr>
          <p:cNvSpPr txBox="1"/>
          <p:nvPr/>
        </p:nvSpPr>
        <p:spPr>
          <a:xfrm>
            <a:off x="9826052" y="745367"/>
            <a:ext cx="15680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accelerator room</a:t>
            </a:r>
          </a:p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(RF/wiggler section)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7D49F13-206D-A748-99E0-FF2B9D483E98}"/>
              </a:ext>
            </a:extLst>
          </p:cNvPr>
          <p:cNvSpPr txBox="1"/>
          <p:nvPr/>
        </p:nvSpPr>
        <p:spPr>
          <a:xfrm>
            <a:off x="9826052" y="1556670"/>
            <a:ext cx="11240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klystron room</a:t>
            </a:r>
            <a:endParaRPr lang="ja-JP" altLang="en-US" sz="11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5E865B2-C858-5E46-B895-B0D893B2D436}"/>
              </a:ext>
            </a:extLst>
          </p:cNvPr>
          <p:cNvSpPr/>
          <p:nvPr/>
        </p:nvSpPr>
        <p:spPr>
          <a:xfrm>
            <a:off x="2374888" y="1266631"/>
            <a:ext cx="4058975" cy="2024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9C1C60E-D80B-FB43-AE80-FCBF93D84FF4}"/>
              </a:ext>
            </a:extLst>
          </p:cNvPr>
          <p:cNvSpPr txBox="1"/>
          <p:nvPr/>
        </p:nvSpPr>
        <p:spPr>
          <a:xfrm>
            <a:off x="0" y="37481"/>
            <a:ext cx="1873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West Straight</a:t>
            </a:r>
          </a:p>
          <a:p>
            <a:r>
              <a:rPr lang="en-US" altLang="ja-JP" b="1">
                <a:solidFill>
                  <a:srgbClr val="FF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Expanded View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D825ADB-C7A8-A94B-879D-A8FE38107685}"/>
              </a:ext>
            </a:extLst>
          </p:cNvPr>
          <p:cNvSpPr txBox="1"/>
          <p:nvPr/>
        </p:nvSpPr>
        <p:spPr>
          <a:xfrm>
            <a:off x="6274148" y="3824963"/>
            <a:ext cx="1050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He dome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8ED70AB-7242-794B-AA8E-A06A3586D0A3}"/>
              </a:ext>
            </a:extLst>
          </p:cNvPr>
          <p:cNvSpPr txBox="1"/>
          <p:nvPr/>
        </p:nvSpPr>
        <p:spPr>
          <a:xfrm>
            <a:off x="2873187" y="4502533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Electric dome</a:t>
            </a:r>
            <a:endParaRPr lang="ja-JP" altLang="en-US" sz="1600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0E1EC778-7895-4A4F-B34B-79B6DA3BE0D1}"/>
              </a:ext>
            </a:extLst>
          </p:cNvPr>
          <p:cNvSpPr/>
          <p:nvPr/>
        </p:nvSpPr>
        <p:spPr>
          <a:xfrm>
            <a:off x="7182786" y="1266631"/>
            <a:ext cx="2643266" cy="20240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6ABAE96-4950-C540-A4C8-AD26A44CEC74}"/>
              </a:ext>
            </a:extLst>
          </p:cNvPr>
          <p:cNvSpPr/>
          <p:nvPr/>
        </p:nvSpPr>
        <p:spPr>
          <a:xfrm>
            <a:off x="6289964" y="1376218"/>
            <a:ext cx="1034472" cy="928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09317038-51F5-BD46-8277-F5B76D4CF91E}"/>
              </a:ext>
            </a:extLst>
          </p:cNvPr>
          <p:cNvSpPr/>
          <p:nvPr/>
        </p:nvSpPr>
        <p:spPr>
          <a:xfrm>
            <a:off x="6237634" y="720435"/>
            <a:ext cx="1086802" cy="5404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5933BA1-BC8F-FA4D-B4A5-8631589972A9}"/>
              </a:ext>
            </a:extLst>
          </p:cNvPr>
          <p:cNvSpPr txBox="1"/>
          <p:nvPr/>
        </p:nvSpPr>
        <p:spPr>
          <a:xfrm>
            <a:off x="5712188" y="25217"/>
            <a:ext cx="21900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DR crossover tunnel</a:t>
            </a:r>
          </a:p>
        </p:txBody>
      </p:sp>
    </p:spTree>
    <p:extLst>
      <p:ext uri="{BB962C8B-B14F-4D97-AF65-F5344CB8AC3E}">
        <p14:creationId xmlns:p14="http://schemas.microsoft.com/office/powerpoint/2010/main" val="712665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EA91366-EFBF-4D43-85DE-4FB2905224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61" y="0"/>
            <a:ext cx="10713678" cy="685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1E77461-18D1-4B40-8ACC-F7DDC0C993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61" y="0"/>
            <a:ext cx="10713678" cy="6858000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418CE4C-CB1B-FE42-8EB2-B89A9B64B93C}"/>
              </a:ext>
            </a:extLst>
          </p:cNvPr>
          <p:cNvSpPr txBox="1"/>
          <p:nvPr/>
        </p:nvSpPr>
        <p:spPr>
          <a:xfrm>
            <a:off x="4378036" y="6075883"/>
            <a:ext cx="1643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Central Region</a:t>
            </a:r>
          </a:p>
          <a:p>
            <a:r>
              <a:rPr lang="en-US" altLang="ja-JP" sz="1600" b="1">
                <a:latin typeface="Helvetica" pitchFamily="2" charset="0"/>
              </a:rPr>
              <a:t>(3D View) 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93A3248-61EE-5440-8D68-DF024E28B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3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457EDD4-877D-9742-909A-219020833C56}"/>
              </a:ext>
            </a:extLst>
          </p:cNvPr>
          <p:cNvSpPr txBox="1"/>
          <p:nvPr/>
        </p:nvSpPr>
        <p:spPr>
          <a:xfrm>
            <a:off x="106219" y="5737329"/>
            <a:ext cx="3017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created 3D arrangement</a:t>
            </a:r>
          </a:p>
          <a:p>
            <a:r>
              <a:rPr lang="en-US" altLang="ja-JP" sz="1600" b="1">
                <a:latin typeface="Helvetica" pitchFamily="2" charset="0"/>
              </a:rPr>
              <a:t>(accelerator and tunnel wall) </a:t>
            </a:r>
          </a:p>
        </p:txBody>
      </p:sp>
    </p:spTree>
    <p:extLst>
      <p:ext uri="{BB962C8B-B14F-4D97-AF65-F5344CB8AC3E}">
        <p14:creationId xmlns:p14="http://schemas.microsoft.com/office/powerpoint/2010/main" val="3678327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C1DD591-EC9E-5442-8888-098605F0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30</a:t>
            </a:fld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6DC653F-5097-2F42-B8F6-8800197901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752" y="0"/>
            <a:ext cx="9696495" cy="6858000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90FAB34-3E22-5541-B94D-52B8F5792C3E}"/>
              </a:ext>
            </a:extLst>
          </p:cNvPr>
          <p:cNvSpPr/>
          <p:nvPr/>
        </p:nvSpPr>
        <p:spPr>
          <a:xfrm>
            <a:off x="5584122" y="4425417"/>
            <a:ext cx="1375090" cy="1793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15B5854-5091-A84D-B357-8AD43CEFB687}"/>
              </a:ext>
            </a:extLst>
          </p:cNvPr>
          <p:cNvSpPr/>
          <p:nvPr/>
        </p:nvSpPr>
        <p:spPr>
          <a:xfrm>
            <a:off x="5193234" y="6141491"/>
            <a:ext cx="1375090" cy="3559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F8B05C2-D570-BA42-AA64-146270B8CC0C}"/>
              </a:ext>
            </a:extLst>
          </p:cNvPr>
          <p:cNvSpPr/>
          <p:nvPr/>
        </p:nvSpPr>
        <p:spPr>
          <a:xfrm>
            <a:off x="5193234" y="4313734"/>
            <a:ext cx="1765978" cy="11168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E16F62-2456-D04A-AC23-A76D6609D9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5584122" y="3495739"/>
            <a:ext cx="1151725" cy="804035"/>
          </a:xfrm>
          <a:prstGeom prst="rect">
            <a:avLst/>
          </a:prstGeom>
        </p:spPr>
      </p:pic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3AA361C3-22DC-CB45-8FD0-31425A6E88CF}"/>
              </a:ext>
            </a:extLst>
          </p:cNvPr>
          <p:cNvCxnSpPr>
            <a:endCxn id="8" idx="1"/>
          </p:cNvCxnSpPr>
          <p:nvPr/>
        </p:nvCxnSpPr>
        <p:spPr>
          <a:xfrm flipH="1">
            <a:off x="5584122" y="3495739"/>
            <a:ext cx="76782" cy="402017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7BF6103-25E5-8541-B2F1-6EEC0685CF9C}"/>
              </a:ext>
            </a:extLst>
          </p:cNvPr>
          <p:cNvCxnSpPr>
            <a:cxnSpLocks/>
          </p:cNvCxnSpPr>
          <p:nvPr/>
        </p:nvCxnSpPr>
        <p:spPr>
          <a:xfrm flipH="1">
            <a:off x="5584123" y="3495739"/>
            <a:ext cx="125642" cy="672828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左カーブ矢印 13">
            <a:extLst>
              <a:ext uri="{FF2B5EF4-FFF2-40B4-BE49-F238E27FC236}">
                <a16:creationId xmlns:a16="http://schemas.microsoft.com/office/drawing/2014/main" id="{182E5C79-BF0D-DE4D-B2DC-E7A5FE8D71DC}"/>
              </a:ext>
            </a:extLst>
          </p:cNvPr>
          <p:cNvSpPr/>
          <p:nvPr/>
        </p:nvSpPr>
        <p:spPr>
          <a:xfrm flipV="1">
            <a:off x="6742828" y="4031038"/>
            <a:ext cx="432769" cy="78875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23642763-4FC8-3846-9154-3EE5C919157C}"/>
              </a:ext>
            </a:extLst>
          </p:cNvPr>
          <p:cNvSpPr/>
          <p:nvPr/>
        </p:nvSpPr>
        <p:spPr>
          <a:xfrm>
            <a:off x="7175597" y="4798856"/>
            <a:ext cx="1470536" cy="17938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BA1C351-C0FA-0A41-975C-8D88A041C0E1}"/>
              </a:ext>
            </a:extLst>
          </p:cNvPr>
          <p:cNvSpPr/>
          <p:nvPr/>
        </p:nvSpPr>
        <p:spPr>
          <a:xfrm>
            <a:off x="5380484" y="5455668"/>
            <a:ext cx="1375090" cy="7636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47A051F-2651-F344-A691-8FBE0C1FA2BB}"/>
              </a:ext>
            </a:extLst>
          </p:cNvPr>
          <p:cNvSpPr txBox="1"/>
          <p:nvPr/>
        </p:nvSpPr>
        <p:spPr>
          <a:xfrm>
            <a:off x="5043559" y="4901079"/>
            <a:ext cx="4750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>
                <a:latin typeface="Arial" panose="020B0604020202020204" pitchFamily="34" charset="0"/>
                <a:cs typeface="Arial" panose="020B0604020202020204" pitchFamily="34" charset="0"/>
              </a:rPr>
              <a:t>Move access halls to DR inside</a:t>
            </a:r>
            <a:endParaRPr kumimoji="1" lang="ja-JP" alt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6B78833-0F6B-6C44-BDAE-57C3FB6926C9}"/>
              </a:ext>
            </a:extLst>
          </p:cNvPr>
          <p:cNvSpPr txBox="1"/>
          <p:nvPr/>
        </p:nvSpPr>
        <p:spPr>
          <a:xfrm>
            <a:off x="0" y="380414"/>
            <a:ext cx="174919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2D drawing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of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Damping Ring</a:t>
            </a:r>
          </a:p>
          <a:p>
            <a:endParaRPr lang="en-US" altLang="ja-JP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proposal of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access hall</a:t>
            </a:r>
          </a:p>
          <a:p>
            <a:r>
              <a:rPr lang="en-US" altLang="ja-JP" b="1"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movement</a:t>
            </a:r>
            <a:endParaRPr lang="ja-JP" altLang="en-US" b="1"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667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F841770-2106-5646-A7C5-BFD9B57A048E}"/>
              </a:ext>
            </a:extLst>
          </p:cNvPr>
          <p:cNvSpPr txBox="1"/>
          <p:nvPr/>
        </p:nvSpPr>
        <p:spPr>
          <a:xfrm>
            <a:off x="532620" y="1123072"/>
            <a:ext cx="115675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1.  The arrangement of accelerator components and tunnel wall</a:t>
            </a:r>
          </a:p>
          <a:p>
            <a:r>
              <a:rPr lang="en-US" altLang="ja-JP" sz="2800" b="1">
                <a:latin typeface="Helvetica" pitchFamily="2" charset="0"/>
              </a:rPr>
              <a:t>      housing were made by 3D-CAD base.  And extracting 2D </a:t>
            </a:r>
          </a:p>
          <a:p>
            <a:r>
              <a:rPr lang="en-US" altLang="ja-JP" sz="2800" b="1">
                <a:latin typeface="Helvetica" pitchFamily="2" charset="0"/>
              </a:rPr>
              <a:t>      drawing from them for checking interference and tunnel shape. 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783AFAB-7EC3-6C4C-93E9-08A466AD0F07}"/>
              </a:ext>
            </a:extLst>
          </p:cNvPr>
          <p:cNvSpPr txBox="1"/>
          <p:nvPr/>
        </p:nvSpPr>
        <p:spPr>
          <a:xfrm>
            <a:off x="532620" y="2906719"/>
            <a:ext cx="110113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Helvetica" pitchFamily="2" charset="0"/>
              </a:rPr>
              <a:t>2. First round of cheking was almost done. More than 14 issues</a:t>
            </a:r>
          </a:p>
          <a:p>
            <a:r>
              <a:rPr lang="en-US" altLang="ja-JP" sz="2800" b="1">
                <a:latin typeface="Helvetica" pitchFamily="2" charset="0"/>
              </a:rPr>
              <a:t>     were found, and explained in this report.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395AEB-ED8A-154D-BD32-960D2C98F7CA}"/>
              </a:ext>
            </a:extLst>
          </p:cNvPr>
          <p:cNvSpPr txBox="1"/>
          <p:nvPr/>
        </p:nvSpPr>
        <p:spPr>
          <a:xfrm>
            <a:off x="4973496" y="376465"/>
            <a:ext cx="2287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>
                <a:latin typeface="Helvetica" pitchFamily="2" charset="0"/>
              </a:rPr>
              <a:t>Summary</a:t>
            </a:r>
            <a:endParaRPr kumimoji="1" lang="ja-JP" altLang="en-US" sz="3600" b="1">
              <a:latin typeface="Helvetica" pitchFamily="2" charset="0"/>
            </a:endParaRP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96BB707-3742-1642-9014-E087FE6DC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31</a:t>
            </a:fld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031E88-CF0A-F04E-92FB-D91A56CF8EC2}"/>
              </a:ext>
            </a:extLst>
          </p:cNvPr>
          <p:cNvSpPr txBox="1"/>
          <p:nvPr/>
        </p:nvSpPr>
        <p:spPr>
          <a:xfrm>
            <a:off x="532620" y="4259479"/>
            <a:ext cx="10392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3</a:t>
            </a:r>
            <a:r>
              <a:rPr kumimoji="1" lang="en-US" altLang="ja-JP" sz="2800" b="1">
                <a:latin typeface="Helvetica" pitchFamily="2" charset="0"/>
              </a:rPr>
              <a:t>. Feedback to optics deck and tunnel drawings is on-going</a:t>
            </a:r>
            <a:r>
              <a:rPr lang="en-US" altLang="ja-JP" sz="2800" b="1">
                <a:latin typeface="Helvetica" pitchFamily="2" charset="0"/>
              </a:rPr>
              <a:t>.</a:t>
            </a:r>
            <a:endParaRPr kumimoji="1" lang="ja-JP" altLang="en-US" sz="2800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696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CE95B2-6A0D-584C-893D-4D63CC521EAE}"/>
              </a:ext>
            </a:extLst>
          </p:cNvPr>
          <p:cNvSpPr txBox="1"/>
          <p:nvPr/>
        </p:nvSpPr>
        <p:spPr>
          <a:xfrm>
            <a:off x="5212887" y="2926815"/>
            <a:ext cx="2220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>
                <a:latin typeface="Helvetica" pitchFamily="2" charset="0"/>
              </a:rPr>
              <a:t>End of slide</a:t>
            </a:r>
            <a:endParaRPr kumimoji="1" lang="ja-JP" altLang="en-US" sz="2800" b="1">
              <a:latin typeface="Helvetica" pitchFamily="2" charset="0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6B53E02-DBDC-4642-B508-4E7EF815E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32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3857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8D1B395C-027D-3446-A436-68596A276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4</a:t>
            </a:fld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DB3FEF6-2DFC-1A44-8C55-EE4B28AE49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752" y="0"/>
            <a:ext cx="9696495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FA46DA-4CA0-E247-9E7F-1556C2F96BEC}"/>
              </a:ext>
            </a:extLst>
          </p:cNvPr>
          <p:cNvSpPr txBox="1"/>
          <p:nvPr/>
        </p:nvSpPr>
        <p:spPr>
          <a:xfrm>
            <a:off x="106219" y="5737329"/>
            <a:ext cx="25330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created 2D arrangement</a:t>
            </a:r>
          </a:p>
          <a:p>
            <a:r>
              <a:rPr lang="en-US" altLang="ja-JP" sz="1600" b="1">
                <a:latin typeface="Helvetica" pitchFamily="2" charset="0"/>
              </a:rPr>
              <a:t>(Detector Hall Region) </a:t>
            </a:r>
          </a:p>
        </p:txBody>
      </p:sp>
    </p:spTree>
    <p:extLst>
      <p:ext uri="{BB962C8B-B14F-4D97-AF65-F5344CB8AC3E}">
        <p14:creationId xmlns:p14="http://schemas.microsoft.com/office/powerpoint/2010/main" val="859680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5037337C-B97A-434C-8A03-9997EC47A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5</a:t>
            </a:fld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9230EEF-6FFD-3446-B4FC-FC25B2B329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752" y="0"/>
            <a:ext cx="9696495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86E56-50D5-F04A-B0C5-15DE5AF9FBBC}"/>
              </a:ext>
            </a:extLst>
          </p:cNvPr>
          <p:cNvSpPr txBox="1"/>
          <p:nvPr/>
        </p:nvSpPr>
        <p:spPr>
          <a:xfrm>
            <a:off x="106219" y="5737329"/>
            <a:ext cx="3026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created 2D arrangement</a:t>
            </a:r>
          </a:p>
          <a:p>
            <a:r>
              <a:rPr lang="en-US" altLang="ja-JP" sz="1600" b="1">
                <a:latin typeface="Helvetica" pitchFamily="2" charset="0"/>
              </a:rPr>
              <a:t>(Detector Hall cross section) </a:t>
            </a:r>
          </a:p>
        </p:txBody>
      </p:sp>
    </p:spTree>
    <p:extLst>
      <p:ext uri="{BB962C8B-B14F-4D97-AF65-F5344CB8AC3E}">
        <p14:creationId xmlns:p14="http://schemas.microsoft.com/office/powerpoint/2010/main" val="1223246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26E99C5-8A2A-194F-A8E5-FDBFAA926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6</a:t>
            </a:fld>
            <a:endParaRPr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C328257-1473-9D43-BB7C-DDAE73B689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7752" y="0"/>
            <a:ext cx="9696495" cy="6858000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F2B317-B14D-E846-B9FC-5AAA16DFA437}"/>
              </a:ext>
            </a:extLst>
          </p:cNvPr>
          <p:cNvSpPr txBox="1"/>
          <p:nvPr/>
        </p:nvSpPr>
        <p:spPr>
          <a:xfrm>
            <a:off x="0" y="6273225"/>
            <a:ext cx="39982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>
                <a:latin typeface="Helvetica" pitchFamily="2" charset="0"/>
              </a:rPr>
              <a:t>created 2D arrangement</a:t>
            </a:r>
          </a:p>
          <a:p>
            <a:r>
              <a:rPr lang="en-US" altLang="ja-JP" sz="1600" b="1">
                <a:latin typeface="Helvetica" pitchFamily="2" charset="0"/>
              </a:rPr>
              <a:t>(Interaction Point to main beam dump) 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D1B3434-8140-D343-BF4C-43AD7B11DA1E}"/>
              </a:ext>
            </a:extLst>
          </p:cNvPr>
          <p:cNvSpPr txBox="1"/>
          <p:nvPr/>
        </p:nvSpPr>
        <p:spPr>
          <a:xfrm>
            <a:off x="786728" y="1197843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Helvetica" pitchFamily="2" charset="0"/>
              </a:rPr>
              <a:t>plain view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E3CB498-95B1-C349-BB55-C5433A389F0C}"/>
              </a:ext>
            </a:extLst>
          </p:cNvPr>
          <p:cNvSpPr txBox="1"/>
          <p:nvPr/>
        </p:nvSpPr>
        <p:spPr>
          <a:xfrm>
            <a:off x="838199" y="2534185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Helvetica" pitchFamily="2" charset="0"/>
              </a:rPr>
              <a:t>side view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84631C-0A4E-5241-9774-9987C9B021D2}"/>
              </a:ext>
            </a:extLst>
          </p:cNvPr>
          <p:cNvSpPr txBox="1"/>
          <p:nvPr/>
        </p:nvSpPr>
        <p:spPr>
          <a:xfrm>
            <a:off x="794119" y="4130388"/>
            <a:ext cx="9220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Helvetica" pitchFamily="2" charset="0"/>
              </a:rPr>
              <a:t>plain view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02C9A4A-53C0-B442-937B-8F79F1D4463E}"/>
              </a:ext>
            </a:extLst>
          </p:cNvPr>
          <p:cNvSpPr txBox="1"/>
          <p:nvPr/>
        </p:nvSpPr>
        <p:spPr>
          <a:xfrm>
            <a:off x="847017" y="5826948"/>
            <a:ext cx="8691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>
                <a:latin typeface="Helvetica" pitchFamily="2" charset="0"/>
              </a:rPr>
              <a:t>side view</a:t>
            </a:r>
          </a:p>
        </p:txBody>
      </p:sp>
    </p:spTree>
    <p:extLst>
      <p:ext uri="{BB962C8B-B14F-4D97-AF65-F5344CB8AC3E}">
        <p14:creationId xmlns:p14="http://schemas.microsoft.com/office/powerpoint/2010/main" val="1867415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25E2D4-2571-3D4F-8AB4-36B73F1311E3}"/>
              </a:ext>
            </a:extLst>
          </p:cNvPr>
          <p:cNvSpPr txBox="1"/>
          <p:nvPr/>
        </p:nvSpPr>
        <p:spPr>
          <a:xfrm>
            <a:off x="384533" y="270228"/>
            <a:ext cx="11936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latin typeface="Helvetica" pitchFamily="2" charset="0"/>
              </a:rPr>
              <a:t>Check any interference, any issue during accelerator construction</a:t>
            </a:r>
            <a:endParaRPr kumimoji="1" lang="ja-JP" altLang="en-US" sz="2800" b="1">
              <a:latin typeface="Helvetica" pitchFamily="2" charset="0"/>
            </a:endParaRP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5669D55-02FB-CF4E-B59A-39D179B8E468}"/>
              </a:ext>
            </a:extLst>
          </p:cNvPr>
          <p:cNvCxnSpPr>
            <a:cxnSpLocks/>
          </p:cNvCxnSpPr>
          <p:nvPr/>
        </p:nvCxnSpPr>
        <p:spPr>
          <a:xfrm>
            <a:off x="184727" y="794160"/>
            <a:ext cx="116655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40C97E9-58E4-8442-985F-8B84DFD42AE9}"/>
              </a:ext>
            </a:extLst>
          </p:cNvPr>
          <p:cNvSpPr txBox="1"/>
          <p:nvPr/>
        </p:nvSpPr>
        <p:spPr>
          <a:xfrm>
            <a:off x="1235772" y="1218681"/>
            <a:ext cx="9195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>
                <a:solidFill>
                  <a:srgbClr val="FF0000"/>
                </a:solidFill>
                <a:latin typeface="Helvetica" pitchFamily="2" charset="0"/>
              </a:rPr>
              <a:t>Check was started on Nov. 2020, biweekly base, with optics group and CFS group.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B39EAA-BD98-1340-910C-BAFA53689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7</a:t>
            </a:fld>
            <a:endParaRPr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6CF3974-E00F-1141-B590-B06F98BD9F77}"/>
              </a:ext>
            </a:extLst>
          </p:cNvPr>
          <p:cNvSpPr txBox="1"/>
          <p:nvPr/>
        </p:nvSpPr>
        <p:spPr>
          <a:xfrm>
            <a:off x="764718" y="2003465"/>
            <a:ext cx="39805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Major concerns are listed.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B162CD4-CA0D-CF4E-B5F2-1F9848406431}"/>
              </a:ext>
            </a:extLst>
          </p:cNvPr>
          <p:cNvSpPr txBox="1"/>
          <p:nvPr/>
        </p:nvSpPr>
        <p:spPr>
          <a:xfrm>
            <a:off x="1235772" y="2557416"/>
            <a:ext cx="9643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1)Target room space, e+ capture device, e- beam dump </a:t>
            </a:r>
          </a:p>
          <a:p>
            <a:r>
              <a:rPr lang="en-US" altLang="ja-JP" sz="2400" b="1">
                <a:latin typeface="Helvetica" pitchFamily="2" charset="0"/>
              </a:rPr>
              <a:t>    for undulator-base-positron is not considered in tunnel layout </a:t>
            </a:r>
          </a:p>
          <a:p>
            <a:r>
              <a:rPr lang="en-US" altLang="ja-JP" sz="2400" b="1">
                <a:latin typeface="Helvetica" pitchFamily="2" charset="0"/>
              </a:rPr>
              <a:t>    and optics deck.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CBC0CF-B3A9-EC40-921D-CC7C99DD2CA1}"/>
              </a:ext>
            </a:extLst>
          </p:cNvPr>
          <p:cNvSpPr txBox="1"/>
          <p:nvPr/>
        </p:nvSpPr>
        <p:spPr>
          <a:xfrm>
            <a:off x="1235772" y="3803818"/>
            <a:ext cx="104160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2)How to support the RTML beam line 1.65m above the BDS beam line </a:t>
            </a:r>
          </a:p>
          <a:p>
            <a:r>
              <a:rPr lang="en-US" altLang="ja-JP" sz="2400" b="1">
                <a:latin typeface="Helvetica" pitchFamily="2" charset="0"/>
              </a:rPr>
              <a:t>    is not yet considered.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E4B6BE8-97A2-6C44-8071-A6D4EC7275C3}"/>
              </a:ext>
            </a:extLst>
          </p:cNvPr>
          <p:cNvSpPr txBox="1"/>
          <p:nvPr/>
        </p:nvSpPr>
        <p:spPr>
          <a:xfrm>
            <a:off x="1235772" y="4765116"/>
            <a:ext cx="8824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3)How to connect tunnels with different widths and hights?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36741F-6724-174F-B2AE-92D28315FF50}"/>
              </a:ext>
            </a:extLst>
          </p:cNvPr>
          <p:cNvSpPr txBox="1"/>
          <p:nvPr/>
        </p:nvSpPr>
        <p:spPr>
          <a:xfrm>
            <a:off x="1235772" y="5433100"/>
            <a:ext cx="6495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4)Chicanes of e- LTR interfere with e+ BDS.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559FEEE-E818-D348-990F-4A5B27750353}"/>
              </a:ext>
            </a:extLst>
          </p:cNvPr>
          <p:cNvSpPr txBox="1"/>
          <p:nvPr/>
        </p:nvSpPr>
        <p:spPr>
          <a:xfrm>
            <a:off x="1235772" y="6077247"/>
            <a:ext cx="7789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5)tune-up dump line of e- LTR interfere with e+ BDS.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93CBCB7-01F1-A146-AB04-B06CBBEFE072}"/>
              </a:ext>
            </a:extLst>
          </p:cNvPr>
          <p:cNvSpPr/>
          <p:nvPr/>
        </p:nvSpPr>
        <p:spPr>
          <a:xfrm>
            <a:off x="988291" y="5384782"/>
            <a:ext cx="7001164" cy="5653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9393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BB39EAA-BD98-1340-910C-BAFA53689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8</a:t>
            </a:fld>
            <a:endParaRPr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B162CD4-CA0D-CF4E-B5F2-1F9848406431}"/>
              </a:ext>
            </a:extLst>
          </p:cNvPr>
          <p:cNvSpPr txBox="1"/>
          <p:nvPr/>
        </p:nvSpPr>
        <p:spPr>
          <a:xfrm>
            <a:off x="1069518" y="433053"/>
            <a:ext cx="10054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6)Polarized e- gun region may interfere with e+ RTML, 1.65m above.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ECBC0CF-B3A9-EC40-921D-CC7C99DD2CA1}"/>
              </a:ext>
            </a:extLst>
          </p:cNvPr>
          <p:cNvSpPr txBox="1"/>
          <p:nvPr/>
        </p:nvSpPr>
        <p:spPr>
          <a:xfrm>
            <a:off x="1069518" y="1180086"/>
            <a:ext cx="102739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7)Place of e- source and booster Linac are far away from access hall.</a:t>
            </a:r>
          </a:p>
          <a:p>
            <a:r>
              <a:rPr lang="en-US" altLang="ja-JP" sz="2400" b="1">
                <a:latin typeface="Helvetica" pitchFamily="2" charset="0"/>
              </a:rPr>
              <a:t>   Gun laser need daily base maintenance, SC booster Linac is better</a:t>
            </a:r>
          </a:p>
          <a:p>
            <a:r>
              <a:rPr lang="en-US" altLang="ja-JP" sz="2400" b="1">
                <a:latin typeface="Helvetica" pitchFamily="2" charset="0"/>
              </a:rPr>
              <a:t>   to close to He supply at access hall.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E4B6BE8-97A2-6C44-8071-A6D4EC7275C3}"/>
              </a:ext>
            </a:extLst>
          </p:cNvPr>
          <p:cNvSpPr txBox="1"/>
          <p:nvPr/>
        </p:nvSpPr>
        <p:spPr>
          <a:xfrm>
            <a:off x="1069518" y="2640753"/>
            <a:ext cx="10466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8)Tunnel connection at turn-around seem better to use over-sized hall,</a:t>
            </a:r>
          </a:p>
          <a:p>
            <a:r>
              <a:rPr lang="en-US" altLang="ja-JP" sz="2400" b="1">
                <a:latin typeface="Helvetica" pitchFamily="2" charset="0"/>
              </a:rPr>
              <a:t>   not like just a tunnel-to-tunnel connection.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A36741F-6724-174F-B2AE-92D28315FF50}"/>
              </a:ext>
            </a:extLst>
          </p:cNvPr>
          <p:cNvSpPr txBox="1"/>
          <p:nvPr/>
        </p:nvSpPr>
        <p:spPr>
          <a:xfrm>
            <a:off x="1069518" y="3785185"/>
            <a:ext cx="11190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9)Tunnel shape of dump room might have not flat ceiling, but round ceiling.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559FEEE-E818-D348-990F-4A5B27750353}"/>
              </a:ext>
            </a:extLst>
          </p:cNvPr>
          <p:cNvSpPr txBox="1"/>
          <p:nvPr/>
        </p:nvSpPr>
        <p:spPr>
          <a:xfrm>
            <a:off x="1069518" y="4691793"/>
            <a:ext cx="90380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10)There are spin rotator SC magnet at turn around region. </a:t>
            </a:r>
          </a:p>
          <a:p>
            <a:r>
              <a:rPr lang="en-US" altLang="ja-JP" sz="2400" b="1">
                <a:latin typeface="Helvetica" pitchFamily="2" charset="0"/>
              </a:rPr>
              <a:t>     They require He supply. It should be noted.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6571418-50CE-6640-BED7-C94722F0AC15}"/>
              </a:ext>
            </a:extLst>
          </p:cNvPr>
          <p:cNvSpPr/>
          <p:nvPr/>
        </p:nvSpPr>
        <p:spPr>
          <a:xfrm>
            <a:off x="932872" y="392313"/>
            <a:ext cx="10344727" cy="198810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2995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F0399CE-4590-0A4C-9CF8-964248902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36643-117E-2043-AD31-EB6346CE345D}" type="slidenum">
              <a:rPr lang="ja-JP" altLang="en-US"/>
              <a:pPr/>
              <a:t>9</a:t>
            </a:fld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1ABE8B8-E5EA-7C47-BCBA-74189166A971}"/>
              </a:ext>
            </a:extLst>
          </p:cNvPr>
          <p:cNvSpPr txBox="1"/>
          <p:nvPr/>
        </p:nvSpPr>
        <p:spPr>
          <a:xfrm>
            <a:off x="866318" y="535429"/>
            <a:ext cx="97513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11)There need precise estimation of magnet power supply space,</a:t>
            </a:r>
          </a:p>
          <a:p>
            <a:r>
              <a:rPr lang="en-US" altLang="ja-JP" sz="2400" b="1">
                <a:latin typeface="Helvetica" pitchFamily="2" charset="0"/>
              </a:rPr>
              <a:t>     electric substaion, cooling water and air-cooling device space </a:t>
            </a:r>
          </a:p>
          <a:p>
            <a:r>
              <a:rPr lang="en-US" altLang="ja-JP" sz="2400" b="1">
                <a:latin typeface="Helvetica" pitchFamily="2" charset="0"/>
              </a:rPr>
              <a:t>     for damping ring. More space may be required.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09104BB-4BAF-2D4E-BB56-7A7208058B0A}"/>
              </a:ext>
            </a:extLst>
          </p:cNvPr>
          <p:cNvSpPr txBox="1"/>
          <p:nvPr/>
        </p:nvSpPr>
        <p:spPr>
          <a:xfrm>
            <a:off x="866318" y="1999393"/>
            <a:ext cx="106939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12)Current damping ring tunnel design require crossing of maintenance</a:t>
            </a:r>
          </a:p>
          <a:p>
            <a:r>
              <a:rPr lang="en-US" altLang="ja-JP" sz="2400" b="1">
                <a:latin typeface="Helvetica" pitchFamily="2" charset="0"/>
              </a:rPr>
              <a:t>     root with accelerator. Need to change the access hall location.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E5CE196-0101-A14F-8918-42489A38A0E2}"/>
              </a:ext>
            </a:extLst>
          </p:cNvPr>
          <p:cNvSpPr txBox="1"/>
          <p:nvPr/>
        </p:nvSpPr>
        <p:spPr>
          <a:xfrm>
            <a:off x="866318" y="3223211"/>
            <a:ext cx="10116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13)There need to check the space between Q and SX at arc section. 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AAE69543-A859-DB47-85EB-27B9DE60BC70}"/>
              </a:ext>
            </a:extLst>
          </p:cNvPr>
          <p:cNvSpPr/>
          <p:nvPr/>
        </p:nvSpPr>
        <p:spPr>
          <a:xfrm>
            <a:off x="866318" y="1911927"/>
            <a:ext cx="10771500" cy="9497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E6F96B-ED33-BF4C-8BC3-8441C003C4AB}"/>
              </a:ext>
            </a:extLst>
          </p:cNvPr>
          <p:cNvSpPr txBox="1"/>
          <p:nvPr/>
        </p:nvSpPr>
        <p:spPr>
          <a:xfrm>
            <a:off x="802998" y="5894685"/>
            <a:ext cx="102194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solidFill>
                  <a:srgbClr val="FF0000"/>
                </a:solidFill>
                <a:latin typeface="Helvetica" pitchFamily="2" charset="0"/>
              </a:rPr>
              <a:t>Concern examples ( red squared items ) are explained, in this report.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987ECB0-6AEF-E241-A24A-B221651EB034}"/>
              </a:ext>
            </a:extLst>
          </p:cNvPr>
          <p:cNvSpPr txBox="1"/>
          <p:nvPr/>
        </p:nvSpPr>
        <p:spPr>
          <a:xfrm>
            <a:off x="866318" y="4008824"/>
            <a:ext cx="110161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>
                <a:latin typeface="Helvetica" pitchFamily="2" charset="0"/>
              </a:rPr>
              <a:t>14)There need to consider the installation pass way of big main dump.</a:t>
            </a:r>
          </a:p>
          <a:p>
            <a:r>
              <a:rPr lang="en-US" altLang="ja-JP" sz="2400" b="1">
                <a:latin typeface="Helvetica" pitchFamily="2" charset="0"/>
              </a:rPr>
              <a:t>     Direct connection between BDS tunnel and detector hall circular tunnel</a:t>
            </a:r>
          </a:p>
          <a:p>
            <a:r>
              <a:rPr lang="en-US" altLang="ja-JP" sz="2400" b="1">
                <a:latin typeface="Helvetica" pitchFamily="2" charset="0"/>
              </a:rPr>
              <a:t>     might be a solution. </a:t>
            </a:r>
          </a:p>
        </p:txBody>
      </p:sp>
    </p:spTree>
    <p:extLst>
      <p:ext uri="{BB962C8B-B14F-4D97-AF65-F5344CB8AC3E}">
        <p14:creationId xmlns:p14="http://schemas.microsoft.com/office/powerpoint/2010/main" val="4118960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-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16284</TotalTime>
  <Words>1221</Words>
  <Application>Microsoft Macintosh PowerPoint</Application>
  <PresentationFormat>ワイド画面</PresentationFormat>
  <Paragraphs>307</Paragraphs>
  <Slides>32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41" baseType="lpstr">
      <vt:lpstr>ＭＳ Ｐゴシック</vt:lpstr>
      <vt:lpstr>ＭＳ Ｐ明朝</vt:lpstr>
      <vt:lpstr>MS Gothic</vt:lpstr>
      <vt:lpstr>游ゴシック</vt:lpstr>
      <vt:lpstr>Arial</vt:lpstr>
      <vt:lpstr>Helvetica</vt:lpstr>
      <vt:lpstr>Helvetica Regular</vt:lpstr>
      <vt:lpstr>Times New Roman</vt:lpstr>
      <vt:lpstr>Office テーマ</vt:lpstr>
      <vt:lpstr>Progress of overall tunnel design toward the basic design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250GeV overall tunnel design</dc:title>
  <dc:creator>早野 仁司</dc:creator>
  <cp:lastModifiedBy>早野 仁司</cp:lastModifiedBy>
  <cp:revision>182</cp:revision>
  <cp:lastPrinted>2018-05-21T08:18:30Z</cp:lastPrinted>
  <dcterms:created xsi:type="dcterms:W3CDTF">2018-05-19T02:12:33Z</dcterms:created>
  <dcterms:modified xsi:type="dcterms:W3CDTF">2021-03-17T07:35:19Z</dcterms:modified>
</cp:coreProperties>
</file>