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 id="2147483681" r:id="rId2"/>
    <p:sldMasterId id="2147483688" r:id="rId3"/>
  </p:sldMasterIdLst>
  <p:notesMasterIdLst>
    <p:notesMasterId r:id="rId29"/>
  </p:notesMasterIdLst>
  <p:sldIdLst>
    <p:sldId id="266" r:id="rId4"/>
    <p:sldId id="260" r:id="rId5"/>
    <p:sldId id="289" r:id="rId6"/>
    <p:sldId id="259" r:id="rId7"/>
    <p:sldId id="297" r:id="rId8"/>
    <p:sldId id="278" r:id="rId9"/>
    <p:sldId id="315" r:id="rId10"/>
    <p:sldId id="316" r:id="rId11"/>
    <p:sldId id="353" r:id="rId12"/>
    <p:sldId id="319" r:id="rId13"/>
    <p:sldId id="330" r:id="rId14"/>
    <p:sldId id="345" r:id="rId15"/>
    <p:sldId id="335" r:id="rId16"/>
    <p:sldId id="346" r:id="rId17"/>
    <p:sldId id="337" r:id="rId18"/>
    <p:sldId id="347" r:id="rId19"/>
    <p:sldId id="352" r:id="rId20"/>
    <p:sldId id="349" r:id="rId21"/>
    <p:sldId id="339" r:id="rId22"/>
    <p:sldId id="348" r:id="rId23"/>
    <p:sldId id="341" r:id="rId24"/>
    <p:sldId id="342" r:id="rId25"/>
    <p:sldId id="343" r:id="rId26"/>
    <p:sldId id="351" r:id="rId27"/>
    <p:sldId id="331" r:id="rId28"/>
  </p:sldIdLst>
  <p:sldSz cx="9144000" cy="6858000" type="screen4x3"/>
  <p:notesSz cx="6797675"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B2FF"/>
    <a:srgbClr val="FF0000"/>
    <a:srgbClr val="005DA2"/>
    <a:srgbClr val="7C7C7C"/>
    <a:srgbClr val="FF9900"/>
    <a:srgbClr val="00CC00"/>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343" autoAdjust="0"/>
  </p:normalViewPr>
  <p:slideViewPr>
    <p:cSldViewPr snapToGrid="0">
      <p:cViewPr varScale="1">
        <p:scale>
          <a:sx n="128" d="100"/>
          <a:sy n="128" d="100"/>
        </p:scale>
        <p:origin x="1092" y="9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770F96A-0226-492C-A149-F8FF8DB1DC37}" type="datetimeFigureOut">
              <a:rPr lang="en-GB" smtClean="0"/>
              <a:t>17/03/2021</a:t>
            </a:fld>
            <a:endParaRPr lang="en-GB"/>
          </a:p>
        </p:txBody>
      </p:sp>
      <p:sp>
        <p:nvSpPr>
          <p:cNvPr id="4" name="Slide Image Placeholder 3"/>
          <p:cNvSpPr>
            <a:spLocks noGrp="1" noRot="1" noChangeAspect="1"/>
          </p:cNvSpPr>
          <p:nvPr>
            <p:ph type="sldImg" idx="2"/>
          </p:nvPr>
        </p:nvSpPr>
        <p:spPr>
          <a:xfrm>
            <a:off x="1177925" y="1233488"/>
            <a:ext cx="4441825"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4A45BAA0-9BE5-4FCF-9C51-3BA5CBF6FB91}" type="slidenum">
              <a:rPr lang="en-GB" smtClean="0"/>
              <a:t>‹#›</a:t>
            </a:fld>
            <a:endParaRPr lang="en-GB"/>
          </a:p>
        </p:txBody>
      </p:sp>
    </p:spTree>
    <p:extLst>
      <p:ext uri="{BB962C8B-B14F-4D97-AF65-F5344CB8AC3E}">
        <p14:creationId xmlns:p14="http://schemas.microsoft.com/office/powerpoint/2010/main" val="14758742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45BAA0-9BE5-4FCF-9C51-3BA5CBF6FB91}" type="slidenum">
              <a:rPr lang="en-GB" smtClean="0"/>
              <a:t>2</a:t>
            </a:fld>
            <a:endParaRPr lang="en-GB"/>
          </a:p>
        </p:txBody>
      </p:sp>
    </p:spTree>
    <p:extLst>
      <p:ext uri="{BB962C8B-B14F-4D97-AF65-F5344CB8AC3E}">
        <p14:creationId xmlns:p14="http://schemas.microsoft.com/office/powerpoint/2010/main" val="24074632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45BAA0-9BE5-4FCF-9C51-3BA5CBF6FB91}" type="slidenum">
              <a:rPr lang="en-GB" smtClean="0"/>
              <a:t>3</a:t>
            </a:fld>
            <a:endParaRPr lang="en-GB"/>
          </a:p>
        </p:txBody>
      </p:sp>
    </p:spTree>
    <p:extLst>
      <p:ext uri="{BB962C8B-B14F-4D97-AF65-F5344CB8AC3E}">
        <p14:creationId xmlns:p14="http://schemas.microsoft.com/office/powerpoint/2010/main" val="8400836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45BAA0-9BE5-4FCF-9C51-3BA5CBF6FB91}" type="slidenum">
              <a:rPr lang="en-GB" smtClean="0"/>
              <a:t>4</a:t>
            </a:fld>
            <a:endParaRPr lang="en-GB"/>
          </a:p>
        </p:txBody>
      </p:sp>
    </p:spTree>
    <p:extLst>
      <p:ext uri="{BB962C8B-B14F-4D97-AF65-F5344CB8AC3E}">
        <p14:creationId xmlns:p14="http://schemas.microsoft.com/office/powerpoint/2010/main" val="16552601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45BAA0-9BE5-4FCF-9C51-3BA5CBF6FB91}" type="slidenum">
              <a:rPr lang="en-GB" smtClean="0"/>
              <a:t>5</a:t>
            </a:fld>
            <a:endParaRPr lang="en-GB"/>
          </a:p>
        </p:txBody>
      </p:sp>
    </p:spTree>
    <p:extLst>
      <p:ext uri="{BB962C8B-B14F-4D97-AF65-F5344CB8AC3E}">
        <p14:creationId xmlns:p14="http://schemas.microsoft.com/office/powerpoint/2010/main" val="225429334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45BAA0-9BE5-4FCF-9C51-3BA5CBF6FB91}" type="slidenum">
              <a:rPr lang="en-GB" smtClean="0"/>
              <a:t>6</a:t>
            </a:fld>
            <a:endParaRPr lang="en-GB"/>
          </a:p>
        </p:txBody>
      </p:sp>
    </p:spTree>
    <p:extLst>
      <p:ext uri="{BB962C8B-B14F-4D97-AF65-F5344CB8AC3E}">
        <p14:creationId xmlns:p14="http://schemas.microsoft.com/office/powerpoint/2010/main" val="26911336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42175B-8F2A-4632-B91F-E8C1C53FD7C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120063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A45BAA0-9BE5-4FCF-9C51-3BA5CBF6FB9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796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3A5F38DB-CAFA-D341-B4D5-64BB60628ED1}" type="slidenum">
              <a:rPr lang="en-US" smtClean="0"/>
              <a:t>9</a:t>
            </a:fld>
            <a:endParaRPr lang="en-US"/>
          </a:p>
        </p:txBody>
      </p:sp>
    </p:spTree>
    <p:extLst>
      <p:ext uri="{BB962C8B-B14F-4D97-AF65-F5344CB8AC3E}">
        <p14:creationId xmlns:p14="http://schemas.microsoft.com/office/powerpoint/2010/main" val="3119586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F42175B-8F2A-4632-B91F-E8C1C53FD7C0}"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300865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A2BA84E-1351-4603-AB1F-6F58D5C416CA}" type="datetime1">
              <a:rPr lang="en-GB" smtClean="0"/>
              <a:t>17/03/2021</a:t>
            </a:fld>
            <a:endParaRPr lang="en-GB"/>
          </a:p>
        </p:txBody>
      </p:sp>
      <p:sp>
        <p:nvSpPr>
          <p:cNvPr id="5" name="Footer Placeholder 4"/>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10137044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568B9C4-461D-4C31-887F-9603C4DAF64B}" type="datetime1">
              <a:rPr lang="en-GB" smtClean="0"/>
              <a:t>17/03/2021</a:t>
            </a:fld>
            <a:endParaRPr lang="en-GB"/>
          </a:p>
        </p:txBody>
      </p:sp>
      <p:sp>
        <p:nvSpPr>
          <p:cNvPr id="5" name="Footer Placeholder 4"/>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3595505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E80CCA-9B2E-4D5E-A855-EFA6C5258A95}" type="datetime1">
              <a:rPr lang="en-GB" smtClean="0"/>
              <a:t>17/03/2021</a:t>
            </a:fld>
            <a:endParaRPr lang="en-GB"/>
          </a:p>
        </p:txBody>
      </p:sp>
      <p:sp>
        <p:nvSpPr>
          <p:cNvPr id="5" name="Footer Placeholder 4"/>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16152909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7B00D8-E7FE-4EBE-B532-30F4E0E63FAE}" type="datetimeFigureOut">
              <a:rPr lang="en-GB" smtClean="0"/>
              <a:t>17/03/2021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C02A592-15BD-4763-B314-8C96434D8386}" type="slidenum">
              <a:rPr lang="en-GB" smtClean="0"/>
              <a:t>‹#›</a:t>
            </a:fld>
            <a:endParaRPr lang="en-GB" dirty="0"/>
          </a:p>
        </p:txBody>
      </p:sp>
    </p:spTree>
    <p:extLst>
      <p:ext uri="{BB962C8B-B14F-4D97-AF65-F5344CB8AC3E}">
        <p14:creationId xmlns:p14="http://schemas.microsoft.com/office/powerpoint/2010/main" val="3510133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idx="1"/>
          </p:nvPr>
        </p:nvSpPr>
        <p:spPr>
          <a:xfrm>
            <a:off x="628650" y="1825625"/>
            <a:ext cx="7886700" cy="4351338"/>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C37B00D8-E7FE-4EBE-B532-30F4E0E63FAE}" type="datetimeFigureOut">
              <a:rPr lang="en-GB" smtClean="0"/>
              <a:t>17/03/2021</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a:xfrm>
            <a:off x="7118404" y="6388155"/>
            <a:ext cx="2057400" cy="365125"/>
          </a:xfrm>
        </p:spPr>
        <p:txBody>
          <a:bodyPr/>
          <a:lstStyle>
            <a:lvl1pPr>
              <a:defRPr>
                <a:solidFill>
                  <a:schemeClr val="tx1"/>
                </a:solidFill>
              </a:defRPr>
            </a:lvl1pPr>
          </a:lstStyle>
          <a:p>
            <a:fld id="{702FE530-AAB0-42B2-BB27-5E56B13C6271}" type="slidenum">
              <a:rPr lang="en-GB" smtClean="0"/>
              <a:pPr/>
              <a:t>‹#›</a:t>
            </a:fld>
            <a:endParaRPr lang="en-GB" dirty="0"/>
          </a:p>
        </p:txBody>
      </p:sp>
    </p:spTree>
    <p:extLst>
      <p:ext uri="{BB962C8B-B14F-4D97-AF65-F5344CB8AC3E}">
        <p14:creationId xmlns:p14="http://schemas.microsoft.com/office/powerpoint/2010/main" val="27978834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7B00D8-E7FE-4EBE-B532-30F4E0E63FAE}" type="datetimeFigureOut">
              <a:rPr lang="en-GB" smtClean="0"/>
              <a:t>17/03/2021</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C02A592-15BD-4763-B314-8C96434D8386}" type="slidenum">
              <a:rPr lang="en-GB" smtClean="0"/>
              <a:t>‹#›</a:t>
            </a:fld>
            <a:endParaRPr lang="en-GB" dirty="0"/>
          </a:p>
        </p:txBody>
      </p:sp>
    </p:spTree>
    <p:extLst>
      <p:ext uri="{BB962C8B-B14F-4D97-AF65-F5344CB8AC3E}">
        <p14:creationId xmlns:p14="http://schemas.microsoft.com/office/powerpoint/2010/main" val="3442974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7B00D8-E7FE-4EBE-B532-30F4E0E63FAE}" type="datetimeFigureOut">
              <a:rPr lang="en-GB" smtClean="0"/>
              <a:t>17/03/2021</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C02A592-15BD-4763-B314-8C96434D8386}" type="slidenum">
              <a:rPr lang="en-GB" smtClean="0"/>
              <a:t>‹#›</a:t>
            </a:fld>
            <a:endParaRPr lang="en-GB" dirty="0"/>
          </a:p>
        </p:txBody>
      </p:sp>
    </p:spTree>
    <p:extLst>
      <p:ext uri="{BB962C8B-B14F-4D97-AF65-F5344CB8AC3E}">
        <p14:creationId xmlns:p14="http://schemas.microsoft.com/office/powerpoint/2010/main" val="2511940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7B00D8-E7FE-4EBE-B532-30F4E0E63FAE}" type="datetimeFigureOut">
              <a:rPr lang="en-GB" smtClean="0"/>
              <a:t>17/03/2021</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C02A592-15BD-4763-B314-8C96434D8386}" type="slidenum">
              <a:rPr lang="en-GB" smtClean="0"/>
              <a:t>‹#›</a:t>
            </a:fld>
            <a:endParaRPr lang="en-GB" dirty="0"/>
          </a:p>
        </p:txBody>
      </p:sp>
    </p:spTree>
    <p:extLst>
      <p:ext uri="{BB962C8B-B14F-4D97-AF65-F5344CB8AC3E}">
        <p14:creationId xmlns:p14="http://schemas.microsoft.com/office/powerpoint/2010/main" val="19030722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76200"/>
            <a:ext cx="7391400" cy="685800"/>
          </a:xfrm>
        </p:spPr>
        <p:txBody>
          <a:bodyPr>
            <a:noAutofit/>
          </a:bodyPr>
          <a:lstStyle>
            <a:lvl1pPr>
              <a:defRPr sz="3047" baseline="0">
                <a:solidFill>
                  <a:schemeClr val="tx1"/>
                </a:solidFill>
                <a:latin typeface="+mj-lt"/>
              </a:defRPr>
            </a:lvl1pPr>
          </a:lstStyle>
          <a:p>
            <a:r>
              <a:rPr lang="en-US" dirty="0"/>
              <a:t>Click to edit Master title style</a:t>
            </a:r>
            <a:endParaRPr lang="fr-FR" dirty="0"/>
          </a:p>
        </p:txBody>
      </p:sp>
      <p:sp>
        <p:nvSpPr>
          <p:cNvPr id="3" name="Content Placeholder 2"/>
          <p:cNvSpPr>
            <a:spLocks noGrp="1"/>
          </p:cNvSpPr>
          <p:nvPr>
            <p:ph idx="1"/>
          </p:nvPr>
        </p:nvSpPr>
        <p:spPr/>
        <p:txBody>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Date Placeholder 3"/>
          <p:cNvSpPr>
            <a:spLocks noGrp="1"/>
          </p:cNvSpPr>
          <p:nvPr>
            <p:ph type="dt" sz="half" idx="10"/>
          </p:nvPr>
        </p:nvSpPr>
        <p:spPr>
          <a:xfrm>
            <a:off x="0" y="6469715"/>
            <a:ext cx="2133600" cy="365125"/>
          </a:xfrm>
          <a:prstGeom prst="rect">
            <a:avLst/>
          </a:prstGeom>
        </p:spPr>
        <p:txBody>
          <a:bodyPr/>
          <a:lstStyle>
            <a:lvl1pPr>
              <a:defRPr sz="831"/>
            </a:lvl1pPr>
          </a:lstStyle>
          <a:p>
            <a:r>
              <a:rPr lang="en-US"/>
              <a:t>19/12/17</a:t>
            </a:r>
            <a:endParaRPr lang="fr-FR" dirty="0"/>
          </a:p>
        </p:txBody>
      </p:sp>
      <p:sp>
        <p:nvSpPr>
          <p:cNvPr id="5" name="Footer Placeholder 4"/>
          <p:cNvSpPr>
            <a:spLocks noGrp="1"/>
          </p:cNvSpPr>
          <p:nvPr>
            <p:ph type="ftr" sz="quarter" idx="11"/>
          </p:nvPr>
        </p:nvSpPr>
        <p:spPr>
          <a:xfrm>
            <a:off x="2819400" y="6428820"/>
            <a:ext cx="3810000" cy="365125"/>
          </a:xfrm>
          <a:prstGeom prst="rect">
            <a:avLst/>
          </a:prstGeom>
        </p:spPr>
        <p:txBody>
          <a:bodyPr/>
          <a:lstStyle/>
          <a:p>
            <a:r>
              <a:rPr lang="fr-FR" dirty="0"/>
              <a:t>J. Osborne SMB-SE-FAS</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733042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1"/>
            <a:ext cx="7772400" cy="1470025"/>
          </a:xfrm>
        </p:spPr>
        <p:txBody>
          <a:bodyPr/>
          <a:lstStyle/>
          <a:p>
            <a:r>
              <a:rPr lang="en-US" dirty="0"/>
              <a:t>Click to edit Master title style</a:t>
            </a:r>
            <a:endParaRPr lang="fr-FR"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31441" indent="0" algn="ctr">
              <a:buNone/>
              <a:defRPr>
                <a:solidFill>
                  <a:schemeClr val="tx1">
                    <a:tint val="75000"/>
                  </a:schemeClr>
                </a:solidFill>
              </a:defRPr>
            </a:lvl2pPr>
            <a:lvl3pPr marL="662882" indent="0" algn="ctr">
              <a:buNone/>
              <a:defRPr>
                <a:solidFill>
                  <a:schemeClr val="tx1">
                    <a:tint val="75000"/>
                  </a:schemeClr>
                </a:solidFill>
              </a:defRPr>
            </a:lvl3pPr>
            <a:lvl4pPr marL="994322" indent="0" algn="ctr">
              <a:buNone/>
              <a:defRPr>
                <a:solidFill>
                  <a:schemeClr val="tx1">
                    <a:tint val="75000"/>
                  </a:schemeClr>
                </a:solidFill>
              </a:defRPr>
            </a:lvl4pPr>
            <a:lvl5pPr marL="1325762" indent="0" algn="ctr">
              <a:buNone/>
              <a:defRPr>
                <a:solidFill>
                  <a:schemeClr val="tx1">
                    <a:tint val="75000"/>
                  </a:schemeClr>
                </a:solidFill>
              </a:defRPr>
            </a:lvl5pPr>
            <a:lvl6pPr marL="1657201" indent="0" algn="ctr">
              <a:buNone/>
              <a:defRPr>
                <a:solidFill>
                  <a:schemeClr val="tx1">
                    <a:tint val="75000"/>
                  </a:schemeClr>
                </a:solidFill>
              </a:defRPr>
            </a:lvl6pPr>
            <a:lvl7pPr marL="1988642" indent="0" algn="ctr">
              <a:buNone/>
              <a:defRPr>
                <a:solidFill>
                  <a:schemeClr val="tx1">
                    <a:tint val="75000"/>
                  </a:schemeClr>
                </a:solidFill>
              </a:defRPr>
            </a:lvl7pPr>
            <a:lvl8pPr marL="2320082" indent="0" algn="ctr">
              <a:buNone/>
              <a:defRPr>
                <a:solidFill>
                  <a:schemeClr val="tx1">
                    <a:tint val="75000"/>
                  </a:schemeClr>
                </a:solidFill>
              </a:defRPr>
            </a:lvl8pPr>
            <a:lvl9pPr marL="2651522" indent="0" algn="ctr">
              <a:buNone/>
              <a:defRPr>
                <a:solidFill>
                  <a:schemeClr val="tx1">
                    <a:tint val="75000"/>
                  </a:schemeClr>
                </a:solidFill>
              </a:defRPr>
            </a:lvl9pPr>
          </a:lstStyle>
          <a:p>
            <a:r>
              <a:rPr lang="en-US" dirty="0"/>
              <a:t>Click to edit Master subtitle style</a:t>
            </a:r>
            <a:endParaRPr lang="fr-FR" dirty="0"/>
          </a:p>
        </p:txBody>
      </p:sp>
      <p:sp>
        <p:nvSpPr>
          <p:cNvPr id="4" name="Date Placeholder 3"/>
          <p:cNvSpPr>
            <a:spLocks noGrp="1"/>
          </p:cNvSpPr>
          <p:nvPr>
            <p:ph type="dt" sz="half" idx="10"/>
          </p:nvPr>
        </p:nvSpPr>
        <p:spPr>
          <a:xfrm>
            <a:off x="457200" y="6447113"/>
            <a:ext cx="2133600" cy="365125"/>
          </a:xfrm>
          <a:prstGeom prst="rect">
            <a:avLst/>
          </a:prstGeom>
        </p:spPr>
        <p:txBody>
          <a:bodyPr/>
          <a:lstStyle>
            <a:lvl1pPr>
              <a:defRPr sz="831"/>
            </a:lvl1pPr>
          </a:lstStyle>
          <a:p>
            <a:r>
              <a:rPr lang="en-US"/>
              <a:t>19/12/17</a:t>
            </a:r>
            <a:endParaRPr lang="fr-FR" dirty="0"/>
          </a:p>
        </p:txBody>
      </p:sp>
      <p:sp>
        <p:nvSpPr>
          <p:cNvPr id="5" name="Footer Placeholder 4"/>
          <p:cNvSpPr>
            <a:spLocks noGrp="1"/>
          </p:cNvSpPr>
          <p:nvPr>
            <p:ph type="ftr" sz="quarter" idx="11"/>
          </p:nvPr>
        </p:nvSpPr>
        <p:spPr>
          <a:xfrm>
            <a:off x="3124200" y="6447113"/>
            <a:ext cx="3733800" cy="365125"/>
          </a:xfrm>
          <a:prstGeom prst="rect">
            <a:avLst/>
          </a:prstGeom>
        </p:spPr>
        <p:txBody>
          <a:bodyPr/>
          <a:lstStyle/>
          <a:p>
            <a:r>
              <a:rPr lang="fr-FR" dirty="0"/>
              <a:t>Ll. Miralles SMB</a:t>
            </a:r>
          </a:p>
        </p:txBody>
      </p:sp>
      <p:sp>
        <p:nvSpPr>
          <p:cNvPr id="6" name="Slide Number Placeholder 5"/>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284051546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447113"/>
            <a:ext cx="2133600" cy="365125"/>
          </a:xfrm>
          <a:prstGeom prst="rect">
            <a:avLst/>
          </a:prstGeom>
        </p:spPr>
        <p:txBody>
          <a:bodyPr/>
          <a:lstStyle>
            <a:lvl1pPr>
              <a:defRPr sz="831"/>
            </a:lvl1pPr>
          </a:lstStyle>
          <a:p>
            <a:r>
              <a:rPr lang="en-US"/>
              <a:t>19/12/17</a:t>
            </a:r>
            <a:endParaRPr lang="fr-FR" dirty="0"/>
          </a:p>
        </p:txBody>
      </p:sp>
      <p:sp>
        <p:nvSpPr>
          <p:cNvPr id="3" name="Footer Placeholder 2"/>
          <p:cNvSpPr>
            <a:spLocks noGrp="1"/>
          </p:cNvSpPr>
          <p:nvPr>
            <p:ph type="ftr" sz="quarter" idx="11"/>
          </p:nvPr>
        </p:nvSpPr>
        <p:spPr>
          <a:xfrm>
            <a:off x="3124200" y="6447113"/>
            <a:ext cx="3733800" cy="365125"/>
          </a:xfrm>
          <a:prstGeom prst="rect">
            <a:avLst/>
          </a:prstGeom>
        </p:spPr>
        <p:txBody>
          <a:bodyPr/>
          <a:lstStyle/>
          <a:p>
            <a:r>
              <a:rPr lang="fr-FR" dirty="0"/>
              <a:t>Ll. Miralles SMB</a:t>
            </a:r>
          </a:p>
        </p:txBody>
      </p:sp>
      <p:sp>
        <p:nvSpPr>
          <p:cNvPr id="4" name="Slide Number Placeholder 3"/>
          <p:cNvSpPr>
            <a:spLocks noGrp="1"/>
          </p:cNvSpPr>
          <p:nvPr>
            <p:ph type="sldNum" sz="quarter" idx="12"/>
          </p:nvPr>
        </p:nvSpPr>
        <p:spPr/>
        <p:txBody>
          <a:bodyPr/>
          <a:lstStyle/>
          <a:p>
            <a:fld id="{06987D14-C9E0-42AC-85F7-32247EF94A2C}" type="slidenum">
              <a:rPr lang="fr-FR" smtClean="0"/>
              <a:pPr/>
              <a:t>‹#›</a:t>
            </a:fld>
            <a:endParaRPr lang="fr-FR" dirty="0"/>
          </a:p>
        </p:txBody>
      </p:sp>
    </p:spTree>
    <p:extLst>
      <p:ext uri="{BB962C8B-B14F-4D97-AF65-F5344CB8AC3E}">
        <p14:creationId xmlns:p14="http://schemas.microsoft.com/office/powerpoint/2010/main" val="1097332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9C9B95F-DC2F-4BF2-8D16-A11BDF3BF94A}" type="datetime1">
              <a:rPr lang="en-GB" smtClean="0"/>
              <a:t>17/03/2021</a:t>
            </a:fld>
            <a:endParaRPr lang="en-GB"/>
          </a:p>
        </p:txBody>
      </p:sp>
      <p:sp>
        <p:nvSpPr>
          <p:cNvPr id="5" name="Footer Placeholder 4"/>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14268753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p:cNvPicPr>
          <p:nvPr/>
        </p:nvPicPr>
        <p:blipFill>
          <a:blip r:embed="rId2" cstate="email">
            <a:extLst>
              <a:ext uri="{28A0092B-C50C-407E-A947-70E740481C1C}">
                <a14:useLocalDpi xmlns:a14="http://schemas.microsoft.com/office/drawing/2010/main" val="0"/>
              </a:ext>
            </a:extLst>
          </a:blip>
          <a:stretch>
            <a:fillRect/>
          </a:stretch>
        </p:blipFill>
        <p:spPr>
          <a:xfrm>
            <a:off x="3352801" y="2057400"/>
            <a:ext cx="2523429" cy="2496000"/>
          </a:xfrm>
          <a:prstGeom prst="rect">
            <a:avLst/>
          </a:prstGeom>
        </p:spPr>
      </p:pic>
    </p:spTree>
    <p:extLst>
      <p:ext uri="{BB962C8B-B14F-4D97-AF65-F5344CB8AC3E}">
        <p14:creationId xmlns:p14="http://schemas.microsoft.com/office/powerpoint/2010/main" val="1827704805"/>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2969335" y="6362379"/>
            <a:ext cx="2133600" cy="365125"/>
          </a:xfrm>
          <a:prstGeom prst="rect">
            <a:avLst/>
          </a:prstGeom>
        </p:spPr>
        <p:txBody>
          <a:bodyPr>
            <a:normAutofit/>
          </a:bodyPr>
          <a:lstStyle/>
          <a:p>
            <a:fld id="{33713170-AC6F-3D42-8618-53D8345BC0BD}" type="datetimeFigureOut">
              <a:rPr lang="en-US" smtClean="0"/>
              <a:t>3/17/2021</a:t>
            </a:fld>
            <a:endParaRPr lang="en-US"/>
          </a:p>
        </p:txBody>
      </p:sp>
      <p:sp>
        <p:nvSpPr>
          <p:cNvPr id="5" name="Footer Placeholder 4"/>
          <p:cNvSpPr>
            <a:spLocks noGrp="1"/>
          </p:cNvSpPr>
          <p:nvPr>
            <p:ph type="ftr" sz="quarter" idx="11"/>
          </p:nvPr>
        </p:nvSpPr>
        <p:spPr>
          <a:xfrm>
            <a:off x="5182756" y="6356352"/>
            <a:ext cx="2895600" cy="365125"/>
          </a:xfrm>
          <a:prstGeom prst="rect">
            <a:avLst/>
          </a:prstGeom>
        </p:spPr>
        <p:txBody>
          <a:bodyPr>
            <a:normAutofit/>
          </a:bodyPr>
          <a:lstStyle/>
          <a:p>
            <a:r>
              <a:rPr lang="en-US" dirty="0"/>
              <a:t>LIU SPS – Beam Dump Civil Engineering</a:t>
            </a:r>
          </a:p>
        </p:txBody>
      </p:sp>
      <p:sp>
        <p:nvSpPr>
          <p:cNvPr id="6" name="Slide Number Placeholder 5"/>
          <p:cNvSpPr>
            <a:spLocks noGrp="1"/>
          </p:cNvSpPr>
          <p:nvPr>
            <p:ph type="sldNum" sz="quarter" idx="12"/>
          </p:nvPr>
        </p:nvSpPr>
        <p:spPr>
          <a:xfrm>
            <a:off x="8185377" y="6356352"/>
            <a:ext cx="501424" cy="365125"/>
          </a:xfrm>
          <a:prstGeom prst="rect">
            <a:avLst/>
          </a:prstGeom>
        </p:spPr>
        <p:txBody>
          <a:bodyPr>
            <a:normAutofit/>
          </a:bodyPr>
          <a:lstStyle/>
          <a:p>
            <a:r>
              <a:rPr lang="en-US" dirty="0" err="1"/>
              <a:t>R.Morton</a:t>
            </a:r>
            <a:r>
              <a:rPr lang="en-US" dirty="0"/>
              <a:t>; A. Martinez </a:t>
            </a:r>
            <a:r>
              <a:rPr lang="en-US" dirty="0" err="1"/>
              <a:t>Selles</a:t>
            </a:r>
            <a:r>
              <a:rPr lang="en-US" dirty="0"/>
              <a:t>; Atkins </a:t>
            </a:r>
            <a:fld id="{6A8F21FD-FBB4-6A41-8EB2-29CB0995518C}" type="slidenum">
              <a:rPr lang="en-US" smtClean="0"/>
              <a:pPr/>
              <a:t>‹#›</a:t>
            </a:fld>
            <a:endParaRPr lang="en-US" dirty="0"/>
          </a:p>
        </p:txBody>
      </p:sp>
    </p:spTree>
    <p:extLst>
      <p:ext uri="{BB962C8B-B14F-4D97-AF65-F5344CB8AC3E}">
        <p14:creationId xmlns:p14="http://schemas.microsoft.com/office/powerpoint/2010/main" val="2205762484"/>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a:xfrm>
            <a:off x="492369" y="6400803"/>
            <a:ext cx="2133600" cy="365125"/>
          </a:xfrm>
          <a:prstGeom prst="rect">
            <a:avLst/>
          </a:prstGeom>
        </p:spPr>
        <p:txBody>
          <a:bodyPr/>
          <a:lstStyle/>
          <a:p>
            <a:fld id="{32DA8465-CD9E-4F45-8D63-C3C343075554}" type="datetimeFigureOut">
              <a:rPr lang="en-GB" smtClean="0"/>
              <a:pPr/>
              <a:t>17/03/2021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9BB2880-F4E2-497E-9B0B-245E099212C5}" type="slidenum">
              <a:rPr lang="en-GB" smtClean="0"/>
              <a:pPr/>
              <a:t>‹#›</a:t>
            </a:fld>
            <a:endParaRPr lang="en-GB"/>
          </a:p>
        </p:txBody>
      </p:sp>
    </p:spTree>
    <p:extLst>
      <p:ext uri="{BB962C8B-B14F-4D97-AF65-F5344CB8AC3E}">
        <p14:creationId xmlns:p14="http://schemas.microsoft.com/office/powerpoint/2010/main" val="345817582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243000" indent="-243000">
              <a:buFont typeface="Arial"/>
              <a:buChar char="•"/>
              <a:defRPr sz="1350">
                <a:solidFill>
                  <a:schemeClr val="tx2"/>
                </a:solidFill>
              </a:defRPr>
            </a:lvl2pPr>
            <a:lvl3pPr marL="486000" indent="-243000">
              <a:buSzPct val="100000"/>
              <a:buFont typeface="Arial"/>
              <a:buChar char="•"/>
              <a:defRPr>
                <a:solidFill>
                  <a:schemeClr val="tx2"/>
                </a:solidFill>
              </a:defRPr>
            </a:lvl3pPr>
            <a:lvl4pPr marL="729000" indent="-243000">
              <a:buSzPct val="100000"/>
              <a:buFont typeface="Arial"/>
              <a:buChar char="•"/>
              <a:defRPr>
                <a:solidFill>
                  <a:schemeClr val="tx2"/>
                </a:solidFill>
              </a:defRPr>
            </a:lvl4pPr>
            <a:lvl5pPr marL="1543050" indent="-17145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6" name="Date Placeholder 10"/>
          <p:cNvSpPr>
            <a:spLocks noGrp="1"/>
          </p:cNvSpPr>
          <p:nvPr>
            <p:ph type="dt" sz="half" idx="10"/>
          </p:nvPr>
        </p:nvSpPr>
        <p:spPr bwMode="auto">
          <a:xfrm>
            <a:off x="2436394" y="6408001"/>
            <a:ext cx="650897" cy="365125"/>
          </a:xfrm>
        </p:spPr>
        <p:txBody>
          <a:bodyPr/>
          <a:lstStyle/>
          <a:p>
            <a:pPr>
              <a:defRPr/>
            </a:pPr>
            <a:fld id="{5A2D8E4C-A0BF-5444-9C74-A3C2242D2F23}" type="datetime1">
              <a:rPr lang="en-US" smtClean="0"/>
              <a:t>3/17/2021</a:t>
            </a:fld>
            <a:endParaRPr lang="en-US"/>
          </a:p>
        </p:txBody>
      </p:sp>
      <p:sp>
        <p:nvSpPr>
          <p:cNvPr id="7" name="Footer Placeholder 11"/>
          <p:cNvSpPr>
            <a:spLocks noGrp="1"/>
          </p:cNvSpPr>
          <p:nvPr>
            <p:ph type="ftr" sz="quarter" idx="11"/>
          </p:nvPr>
        </p:nvSpPr>
        <p:spPr bwMode="auto">
          <a:xfrm>
            <a:off x="3194447" y="6408001"/>
            <a:ext cx="4929166" cy="365125"/>
          </a:xfrm>
        </p:spPr>
        <p:txBody>
          <a:bodyPr/>
          <a:lstStyle/>
          <a:p>
            <a:pPr>
              <a:defRPr/>
            </a:pPr>
            <a:r>
              <a:rPr lang="en-US"/>
              <a:t>Presenter | Presentation Title</a:t>
            </a:r>
          </a:p>
        </p:txBody>
      </p:sp>
      <p:sp>
        <p:nvSpPr>
          <p:cNvPr id="8" name="Slide Number Placeholder 12"/>
          <p:cNvSpPr>
            <a:spLocks noGrp="1"/>
          </p:cNvSpPr>
          <p:nvPr>
            <p:ph type="sldNum" sz="quarter" idx="12"/>
          </p:nvPr>
        </p:nvSpPr>
        <p:spPr bwMode="auto">
          <a:xfrm>
            <a:off x="8298414" y="6408001"/>
            <a:ext cx="510941"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22239879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E1346F5-0945-41FE-8898-491CC2DA2389}" type="datetime1">
              <a:rPr lang="en-GB" smtClean="0"/>
              <a:t>17/03/2021</a:t>
            </a:fld>
            <a:endParaRPr lang="en-GB"/>
          </a:p>
        </p:txBody>
      </p:sp>
      <p:sp>
        <p:nvSpPr>
          <p:cNvPr id="5" name="Footer Placeholder 4"/>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2763144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1E66704-869D-4EB4-BB5F-96BDAD534EEF}" type="datetime1">
              <a:rPr lang="en-GB" smtClean="0"/>
              <a:t>17/03/2021</a:t>
            </a:fld>
            <a:endParaRPr lang="en-GB"/>
          </a:p>
        </p:txBody>
      </p:sp>
      <p:sp>
        <p:nvSpPr>
          <p:cNvPr id="6" name="Footer Placeholder 5"/>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7" name="Slide Number Placeholder 6"/>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162627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A8D524-E998-43DB-83A5-25586F8D0B47}" type="datetime1">
              <a:rPr lang="en-GB" smtClean="0"/>
              <a:t>17/03/2021</a:t>
            </a:fld>
            <a:endParaRPr lang="en-GB"/>
          </a:p>
        </p:txBody>
      </p:sp>
      <p:sp>
        <p:nvSpPr>
          <p:cNvPr id="8" name="Footer Placeholder 7"/>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9" name="Slide Number Placeholder 8"/>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2264383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775DE9-1F6E-4248-BA07-E8926EE467B1}" type="datetime1">
              <a:rPr lang="en-GB" smtClean="0"/>
              <a:t>17/03/2021</a:t>
            </a:fld>
            <a:endParaRPr lang="en-GB"/>
          </a:p>
        </p:txBody>
      </p:sp>
      <p:sp>
        <p:nvSpPr>
          <p:cNvPr id="4" name="Footer Placeholder 3"/>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5" name="Slide Number Placeholder 4"/>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992337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EDF6EB-2B4C-4DAE-ADCB-8BB297A7FB85}" type="datetime1">
              <a:rPr lang="en-GB" smtClean="0"/>
              <a:t>17/03/2021</a:t>
            </a:fld>
            <a:endParaRPr lang="en-GB"/>
          </a:p>
        </p:txBody>
      </p:sp>
      <p:sp>
        <p:nvSpPr>
          <p:cNvPr id="3" name="Footer Placeholder 2"/>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4" name="Slide Number Placeholder 3"/>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6188779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02772ABF-17EE-46B0-95D9-3E29EBAD498B}" type="datetime1">
              <a:rPr lang="en-GB" smtClean="0"/>
              <a:t>17/03/2021</a:t>
            </a:fld>
            <a:endParaRPr lang="en-GB"/>
          </a:p>
        </p:txBody>
      </p:sp>
      <p:sp>
        <p:nvSpPr>
          <p:cNvPr id="6" name="Footer Placeholder 5"/>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7" name="Slide Number Placeholder 6"/>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17835232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5F9FBBB-217F-49C2-899C-7C3D4B91CF03}" type="datetime1">
              <a:rPr lang="en-GB" smtClean="0"/>
              <a:t>17/03/2021</a:t>
            </a:fld>
            <a:endParaRPr lang="en-GB"/>
          </a:p>
        </p:txBody>
      </p:sp>
      <p:sp>
        <p:nvSpPr>
          <p:cNvPr id="6" name="Footer Placeholder 5"/>
          <p:cNvSpPr>
            <a:spLocks noGrp="1"/>
          </p:cNvSpPr>
          <p:nvPr>
            <p:ph type="ftr" sz="quarter" idx="11"/>
          </p:nvPr>
        </p:nvSpPr>
        <p:spPr/>
        <p:txBody>
          <a:bodyPr/>
          <a:lstStyle/>
          <a:p>
            <a:r>
              <a:rPr lang="en-GB" smtClean="0"/>
              <a:t>Future Circular Collider Study FCC Week 2019 Alexandra Tudora, IOWG, 5 June 2019</a:t>
            </a:r>
            <a:endParaRPr lang="en-GB"/>
          </a:p>
        </p:txBody>
      </p:sp>
      <p:sp>
        <p:nvSpPr>
          <p:cNvPr id="7" name="Slide Number Placeholder 6"/>
          <p:cNvSpPr>
            <a:spLocks noGrp="1"/>
          </p:cNvSpPr>
          <p:nvPr>
            <p:ph type="sldNum" sz="quarter" idx="12"/>
          </p:nvPr>
        </p:nvSpPr>
        <p:spPr/>
        <p:txBody>
          <a:bodyPr/>
          <a:lstStyle/>
          <a:p>
            <a:fld id="{5C585225-BDA4-43F2-83C8-6E0607761C33}" type="slidenum">
              <a:rPr lang="en-GB" smtClean="0"/>
              <a:t>‹#›</a:t>
            </a:fld>
            <a:endParaRPr lang="en-GB"/>
          </a:p>
        </p:txBody>
      </p:sp>
    </p:spTree>
    <p:extLst>
      <p:ext uri="{BB962C8B-B14F-4D97-AF65-F5344CB8AC3E}">
        <p14:creationId xmlns:p14="http://schemas.microsoft.com/office/powerpoint/2010/main" val="35082642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D295F-BDB8-471D-B3C8-867D4ACD7C6F}" type="datetime1">
              <a:rPr lang="en-GB" smtClean="0"/>
              <a:t>17/03/2021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Future Circular Collider Study FCC Week 2019 Alexandra Tudora, IOWG, 5 June 2019</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585225-BDA4-43F2-83C8-6E0607761C33}" type="slidenum">
              <a:rPr lang="en-GB" smtClean="0"/>
              <a:t>‹#›</a:t>
            </a:fld>
            <a:endParaRPr lang="en-GB"/>
          </a:p>
        </p:txBody>
      </p:sp>
    </p:spTree>
    <p:extLst>
      <p:ext uri="{BB962C8B-B14F-4D97-AF65-F5344CB8AC3E}">
        <p14:creationId xmlns:p14="http://schemas.microsoft.com/office/powerpoint/2010/main" val="41513154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7B00D8-E7FE-4EBE-B532-30F4E0E63FAE}" type="datetimeFigureOut">
              <a:rPr lang="en-GB" smtClean="0"/>
              <a:t>17/03/2021</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02A592-15BD-4763-B314-8C96434D8386}" type="slidenum">
              <a:rPr lang="en-GB" smtClean="0"/>
              <a:t>‹#›</a:t>
            </a:fld>
            <a:endParaRPr lang="en-GB" dirty="0"/>
          </a:p>
        </p:txBody>
      </p:sp>
      <p:pic>
        <p:nvPicPr>
          <p:cNvPr id="7" name="Picture 6"/>
          <p:cNvPicPr>
            <a:picLocks noChangeAspect="1"/>
          </p:cNvPicPr>
          <p:nvPr userDrawn="1"/>
        </p:nvPicPr>
        <p:blipFill rotWithShape="1">
          <a:blip r:embed="rId7" cstate="print">
            <a:extLst>
              <a:ext uri="{28A0092B-C50C-407E-A947-70E740481C1C}">
                <a14:useLocalDpi xmlns:a14="http://schemas.microsoft.com/office/drawing/2010/main" val="0"/>
              </a:ext>
            </a:extLst>
          </a:blip>
          <a:srcRect/>
          <a:stretch/>
        </p:blipFill>
        <p:spPr>
          <a:xfrm>
            <a:off x="39103" y="14387"/>
            <a:ext cx="687443" cy="720013"/>
          </a:xfrm>
          <a:prstGeom prst="rect">
            <a:avLst/>
          </a:prstGeom>
          <a:solidFill>
            <a:schemeClr val="bg1"/>
          </a:solidFill>
        </p:spPr>
      </p:pic>
      <p:sp>
        <p:nvSpPr>
          <p:cNvPr id="9" name="Slide Number Placeholder 5"/>
          <p:cNvSpPr txBox="1">
            <a:spLocks/>
          </p:cNvSpPr>
          <p:nvPr userDrawn="1"/>
        </p:nvSpPr>
        <p:spPr>
          <a:xfrm>
            <a:off x="7118404" y="6427910"/>
            <a:ext cx="2057400" cy="365125"/>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02FE530-AAB0-42B2-BB27-5E56B13C6271}" type="slidenum">
              <a:rPr lang="en-GB" sz="1200" smtClean="0"/>
              <a:pPr algn="r"/>
              <a:t>‹#›</a:t>
            </a:fld>
            <a:endParaRPr lang="en-GB" sz="1200" dirty="0"/>
          </a:p>
        </p:txBody>
      </p:sp>
    </p:spTree>
    <p:extLst>
      <p:ext uri="{BB962C8B-B14F-4D97-AF65-F5344CB8AC3E}">
        <p14:creationId xmlns:p14="http://schemas.microsoft.com/office/powerpoint/2010/main" val="325790512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91612"/>
            <a:ext cx="7391400" cy="662781"/>
          </a:xfrm>
          <a:prstGeom prst="rect">
            <a:avLst/>
          </a:prstGeom>
        </p:spPr>
        <p:txBody>
          <a:bodyPr vert="horz" lIns="95746" tIns="47874" rIns="95746" bIns="47874" rtlCol="0" anchor="ctr">
            <a:noAutofit/>
          </a:bodyPr>
          <a:lstStyle/>
          <a:p>
            <a:r>
              <a:rPr lang="en-US" dirty="0"/>
              <a:t>Click to edit Master title style</a:t>
            </a:r>
            <a:endParaRPr lang="fr-FR" dirty="0"/>
          </a:p>
        </p:txBody>
      </p:sp>
      <p:sp>
        <p:nvSpPr>
          <p:cNvPr id="3" name="Text Placeholder 2"/>
          <p:cNvSpPr>
            <a:spLocks noGrp="1"/>
          </p:cNvSpPr>
          <p:nvPr>
            <p:ph type="body" idx="1"/>
          </p:nvPr>
        </p:nvSpPr>
        <p:spPr>
          <a:xfrm>
            <a:off x="457200" y="1600204"/>
            <a:ext cx="8229600" cy="4525963"/>
          </a:xfrm>
          <a:prstGeom prst="rect">
            <a:avLst/>
          </a:prstGeom>
        </p:spPr>
        <p:txBody>
          <a:bodyPr vert="horz" lIns="95746" tIns="47874" rIns="95746" bIns="47874" rtlCol="0">
            <a:normAutofit/>
          </a:bodyPr>
          <a:lstStyle/>
          <a:p>
            <a:pPr lvl="0"/>
            <a:r>
              <a:rPr lang="en-GB" noProof="0" dirty="0"/>
              <a:t>Click to 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Slide Number Placeholder 5"/>
          <p:cNvSpPr>
            <a:spLocks noGrp="1"/>
          </p:cNvSpPr>
          <p:nvPr>
            <p:ph type="sldNum" sz="quarter" idx="4"/>
          </p:nvPr>
        </p:nvSpPr>
        <p:spPr>
          <a:xfrm>
            <a:off x="6541477" y="6400803"/>
            <a:ext cx="2133600" cy="365125"/>
          </a:xfrm>
          <a:prstGeom prst="rect">
            <a:avLst/>
          </a:prstGeom>
        </p:spPr>
        <p:txBody>
          <a:bodyPr vert="horz" lIns="95746" tIns="47874" rIns="95746" bIns="47874" rtlCol="0" anchor="ctr"/>
          <a:lstStyle>
            <a:lvl1pPr algn="r">
              <a:defRPr sz="900">
                <a:solidFill>
                  <a:schemeClr val="tx1">
                    <a:tint val="75000"/>
                  </a:schemeClr>
                </a:solidFill>
              </a:defRPr>
            </a:lvl1pPr>
          </a:lstStyle>
          <a:p>
            <a:fld id="{06987D14-C9E0-42AC-85F7-32247EF94A2C}" type="slidenum">
              <a:rPr lang="fr-FR" smtClean="0"/>
              <a:pPr/>
              <a:t>‹#›</a:t>
            </a:fld>
            <a:endParaRPr lang="fr-FR" dirty="0"/>
          </a:p>
        </p:txBody>
      </p:sp>
      <p:cxnSp>
        <p:nvCxnSpPr>
          <p:cNvPr id="8" name="Straight Connector 7"/>
          <p:cNvCxnSpPr/>
          <p:nvPr userDrawn="1"/>
        </p:nvCxnSpPr>
        <p:spPr>
          <a:xfrm>
            <a:off x="0" y="838200"/>
            <a:ext cx="9144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pic>
        <p:nvPicPr>
          <p:cNvPr id="12" name="Picture 11" descr="bul-pho-2007-046.jpg"/>
          <p:cNvPicPr>
            <a:picLocks noChangeAspect="1"/>
          </p:cNvPicPr>
          <p:nvPr userDrawn="1"/>
        </p:nvPicPr>
        <p:blipFill>
          <a:blip r:embed="rId9" cstate="print"/>
          <a:stretch>
            <a:fillRect/>
          </a:stretch>
        </p:blipFill>
        <p:spPr>
          <a:xfrm>
            <a:off x="76200" y="68592"/>
            <a:ext cx="685800" cy="685800"/>
          </a:xfrm>
          <a:prstGeom prst="rect">
            <a:avLst/>
          </a:prstGeom>
        </p:spPr>
      </p:pic>
      <p:cxnSp>
        <p:nvCxnSpPr>
          <p:cNvPr id="13" name="Straight Connector 12"/>
          <p:cNvCxnSpPr/>
          <p:nvPr userDrawn="1"/>
        </p:nvCxnSpPr>
        <p:spPr>
          <a:xfrm>
            <a:off x="0" y="6399212"/>
            <a:ext cx="9144000" cy="1588"/>
          </a:xfrm>
          <a:prstGeom prst="line">
            <a:avLst/>
          </a:prstGeom>
          <a:ln w="317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9" name="Footer Placeholder 8"/>
          <p:cNvSpPr>
            <a:spLocks noGrp="1"/>
          </p:cNvSpPr>
          <p:nvPr>
            <p:ph type="ftr" sz="quarter" idx="3"/>
          </p:nvPr>
        </p:nvSpPr>
        <p:spPr>
          <a:xfrm>
            <a:off x="3235569" y="6400803"/>
            <a:ext cx="2895600" cy="365125"/>
          </a:xfrm>
          <a:prstGeom prst="rect">
            <a:avLst/>
          </a:prstGeom>
        </p:spPr>
        <p:txBody>
          <a:bodyPr vert="horz" lIns="91440" tIns="45720" rIns="91440" bIns="45720" rtlCol="0" anchor="ctr"/>
          <a:lstStyle>
            <a:lvl1pPr algn="ctr">
              <a:defRPr sz="831">
                <a:solidFill>
                  <a:schemeClr val="tx1">
                    <a:tint val="75000"/>
                  </a:schemeClr>
                </a:solidFill>
              </a:defRPr>
            </a:lvl1pPr>
          </a:lstStyle>
          <a:p>
            <a:r>
              <a:rPr lang="en-US" dirty="0"/>
              <a:t>J. </a:t>
            </a:r>
            <a:r>
              <a:rPr lang="en-US" dirty="0" err="1"/>
              <a:t>Osbore</a:t>
            </a:r>
            <a:r>
              <a:rPr lang="en-US" dirty="0"/>
              <a:t> SMB-SE-FAS</a:t>
            </a:r>
          </a:p>
        </p:txBody>
      </p:sp>
    </p:spTree>
    <p:extLst>
      <p:ext uri="{BB962C8B-B14F-4D97-AF65-F5344CB8AC3E}">
        <p14:creationId xmlns:p14="http://schemas.microsoft.com/office/powerpoint/2010/main" val="980769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Lst>
  <p:hf sldNum="0" hdr="0" ftr="0"/>
  <p:txStyles>
    <p:titleStyle>
      <a:lvl1pPr algn="ctr" defTabSz="662882" rtl="0" eaLnBrk="1" latinLnBrk="0" hangingPunct="1">
        <a:spcBef>
          <a:spcPct val="0"/>
        </a:spcBef>
        <a:buNone/>
        <a:defRPr sz="3047" kern="1200">
          <a:solidFill>
            <a:schemeClr val="tx1"/>
          </a:solidFill>
          <a:latin typeface="+mj-lt"/>
          <a:ea typeface="+mj-ea"/>
          <a:cs typeface="+mj-cs"/>
        </a:defRPr>
      </a:lvl1pPr>
    </p:titleStyle>
    <p:bodyStyle>
      <a:lvl1pPr marL="248581" indent="-248581" algn="l" defTabSz="662882" rtl="0" eaLnBrk="1" latinLnBrk="0" hangingPunct="1">
        <a:spcBef>
          <a:spcPct val="20000"/>
        </a:spcBef>
        <a:buFont typeface="Arial" pitchFamily="34" charset="0"/>
        <a:buChar char="•"/>
        <a:defRPr sz="2354" kern="1200">
          <a:solidFill>
            <a:schemeClr val="tx1"/>
          </a:solidFill>
          <a:latin typeface="+mn-lt"/>
          <a:ea typeface="+mn-ea"/>
          <a:cs typeface="+mn-cs"/>
        </a:defRPr>
      </a:lvl1pPr>
      <a:lvl2pPr marL="538591" indent="-207150" algn="l" defTabSz="662882" rtl="0" eaLnBrk="1" latinLnBrk="0" hangingPunct="1">
        <a:spcBef>
          <a:spcPct val="20000"/>
        </a:spcBef>
        <a:buFont typeface="Arial" pitchFamily="34" charset="0"/>
        <a:buChar char="–"/>
        <a:defRPr sz="2008" kern="1200">
          <a:solidFill>
            <a:schemeClr val="tx1"/>
          </a:solidFill>
          <a:latin typeface="+mn-lt"/>
          <a:ea typeface="+mn-ea"/>
          <a:cs typeface="+mn-cs"/>
        </a:defRPr>
      </a:lvl2pPr>
      <a:lvl3pPr marL="828601" indent="-165721" algn="l" defTabSz="662882" rtl="0" eaLnBrk="1" latinLnBrk="0" hangingPunct="1">
        <a:spcBef>
          <a:spcPct val="20000"/>
        </a:spcBef>
        <a:buFont typeface="Arial" pitchFamily="34" charset="0"/>
        <a:buChar char="•"/>
        <a:defRPr sz="1731" kern="1200">
          <a:solidFill>
            <a:schemeClr val="tx1"/>
          </a:solidFill>
          <a:latin typeface="+mn-lt"/>
          <a:ea typeface="+mn-ea"/>
          <a:cs typeface="+mn-cs"/>
        </a:defRPr>
      </a:lvl3pPr>
      <a:lvl4pPr marL="1160040"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4pPr>
      <a:lvl5pPr marL="1491481"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5pPr>
      <a:lvl6pPr marL="1822922"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6pPr>
      <a:lvl7pPr marL="2154362"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7pPr>
      <a:lvl8pPr marL="2485802"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8pPr>
      <a:lvl9pPr marL="2817243" indent="-165721" algn="l" defTabSz="662882" rtl="0" eaLnBrk="1" latinLnBrk="0" hangingPunct="1">
        <a:spcBef>
          <a:spcPct val="20000"/>
        </a:spcBef>
        <a:buFont typeface="Arial" pitchFamily="34" charset="0"/>
        <a:buChar char="•"/>
        <a:defRPr sz="1454" kern="1200">
          <a:solidFill>
            <a:schemeClr val="tx1"/>
          </a:solidFill>
          <a:latin typeface="+mn-lt"/>
          <a:ea typeface="+mn-ea"/>
          <a:cs typeface="+mn-cs"/>
        </a:defRPr>
      </a:lvl9pPr>
    </p:bodyStyle>
    <p:otherStyle>
      <a:defPPr>
        <a:defRPr lang="en-US"/>
      </a:defPPr>
      <a:lvl1pPr marL="0" algn="l" defTabSz="662882" rtl="0" eaLnBrk="1" latinLnBrk="0" hangingPunct="1">
        <a:defRPr sz="1316" kern="1200">
          <a:solidFill>
            <a:schemeClr val="tx1"/>
          </a:solidFill>
          <a:latin typeface="+mn-lt"/>
          <a:ea typeface="+mn-ea"/>
          <a:cs typeface="+mn-cs"/>
        </a:defRPr>
      </a:lvl1pPr>
      <a:lvl2pPr marL="331441" algn="l" defTabSz="662882" rtl="0" eaLnBrk="1" latinLnBrk="0" hangingPunct="1">
        <a:defRPr sz="1316" kern="1200">
          <a:solidFill>
            <a:schemeClr val="tx1"/>
          </a:solidFill>
          <a:latin typeface="+mn-lt"/>
          <a:ea typeface="+mn-ea"/>
          <a:cs typeface="+mn-cs"/>
        </a:defRPr>
      </a:lvl2pPr>
      <a:lvl3pPr marL="662882" algn="l" defTabSz="662882" rtl="0" eaLnBrk="1" latinLnBrk="0" hangingPunct="1">
        <a:defRPr sz="1316" kern="1200">
          <a:solidFill>
            <a:schemeClr val="tx1"/>
          </a:solidFill>
          <a:latin typeface="+mn-lt"/>
          <a:ea typeface="+mn-ea"/>
          <a:cs typeface="+mn-cs"/>
        </a:defRPr>
      </a:lvl3pPr>
      <a:lvl4pPr marL="994322" algn="l" defTabSz="662882" rtl="0" eaLnBrk="1" latinLnBrk="0" hangingPunct="1">
        <a:defRPr sz="1316" kern="1200">
          <a:solidFill>
            <a:schemeClr val="tx1"/>
          </a:solidFill>
          <a:latin typeface="+mn-lt"/>
          <a:ea typeface="+mn-ea"/>
          <a:cs typeface="+mn-cs"/>
        </a:defRPr>
      </a:lvl4pPr>
      <a:lvl5pPr marL="1325762" algn="l" defTabSz="662882" rtl="0" eaLnBrk="1" latinLnBrk="0" hangingPunct="1">
        <a:defRPr sz="1316" kern="1200">
          <a:solidFill>
            <a:schemeClr val="tx1"/>
          </a:solidFill>
          <a:latin typeface="+mn-lt"/>
          <a:ea typeface="+mn-ea"/>
          <a:cs typeface="+mn-cs"/>
        </a:defRPr>
      </a:lvl5pPr>
      <a:lvl6pPr marL="1657201" algn="l" defTabSz="662882" rtl="0" eaLnBrk="1" latinLnBrk="0" hangingPunct="1">
        <a:defRPr sz="1316" kern="1200">
          <a:solidFill>
            <a:schemeClr val="tx1"/>
          </a:solidFill>
          <a:latin typeface="+mn-lt"/>
          <a:ea typeface="+mn-ea"/>
          <a:cs typeface="+mn-cs"/>
        </a:defRPr>
      </a:lvl6pPr>
      <a:lvl7pPr marL="1988642" algn="l" defTabSz="662882" rtl="0" eaLnBrk="1" latinLnBrk="0" hangingPunct="1">
        <a:defRPr sz="1316" kern="1200">
          <a:solidFill>
            <a:schemeClr val="tx1"/>
          </a:solidFill>
          <a:latin typeface="+mn-lt"/>
          <a:ea typeface="+mn-ea"/>
          <a:cs typeface="+mn-cs"/>
        </a:defRPr>
      </a:lvl7pPr>
      <a:lvl8pPr marL="2320082" algn="l" defTabSz="662882" rtl="0" eaLnBrk="1" latinLnBrk="0" hangingPunct="1">
        <a:defRPr sz="1316" kern="1200">
          <a:solidFill>
            <a:schemeClr val="tx1"/>
          </a:solidFill>
          <a:latin typeface="+mn-lt"/>
          <a:ea typeface="+mn-ea"/>
          <a:cs typeface="+mn-cs"/>
        </a:defRPr>
      </a:lvl8pPr>
      <a:lvl9pPr marL="2651522" algn="l" defTabSz="662882" rtl="0" eaLnBrk="1" latinLnBrk="0" hangingPunct="1">
        <a:defRPr sz="131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9.xml"/><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8" Type="http://schemas.openxmlformats.org/officeDocument/2006/relationships/image" Target="../media/image49.jpeg"/><Relationship Id="rId3" Type="http://schemas.openxmlformats.org/officeDocument/2006/relationships/image" Target="../media/image44.png"/><Relationship Id="rId7" Type="http://schemas.openxmlformats.org/officeDocument/2006/relationships/image" Target="../media/image48.jpeg"/><Relationship Id="rId2"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8" Type="http://schemas.openxmlformats.org/officeDocument/2006/relationships/image" Target="../media/image55.tiff"/><Relationship Id="rId3" Type="http://schemas.openxmlformats.org/officeDocument/2006/relationships/image" Target="../media/image50.png"/><Relationship Id="rId7" Type="http://schemas.openxmlformats.org/officeDocument/2006/relationships/image" Target="../media/image54.jpeg"/><Relationship Id="rId2"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image" Target="../media/image53.jpeg"/><Relationship Id="rId11" Type="http://schemas.openxmlformats.org/officeDocument/2006/relationships/image" Target="../media/image58.tiff"/><Relationship Id="rId5" Type="http://schemas.openxmlformats.org/officeDocument/2006/relationships/image" Target="../media/image52.jpeg"/><Relationship Id="rId10" Type="http://schemas.openxmlformats.org/officeDocument/2006/relationships/image" Target="../media/image57.png"/><Relationship Id="rId4" Type="http://schemas.openxmlformats.org/officeDocument/2006/relationships/image" Target="../media/image51.png"/><Relationship Id="rId9" Type="http://schemas.openxmlformats.org/officeDocument/2006/relationships/image" Target="../media/image56.tiff"/></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3.JPG"/><Relationship Id="rId2"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image" Target="../media/image62.jpeg"/><Relationship Id="rId5" Type="http://schemas.openxmlformats.org/officeDocument/2006/relationships/image" Target="../media/image61.JPG"/><Relationship Id="rId4" Type="http://schemas.openxmlformats.org/officeDocument/2006/relationships/image" Target="../media/image60.png"/></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jpeg"/><Relationship Id="rId10" Type="http://schemas.openxmlformats.org/officeDocument/2006/relationships/image" Target="../media/image14.png"/><Relationship Id="rId4" Type="http://schemas.openxmlformats.org/officeDocument/2006/relationships/image" Target="../media/image6.png"/><Relationship Id="rId9"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3" Type="http://schemas.openxmlformats.org/officeDocument/2006/relationships/image" Target="../media/image64.jpeg"/><Relationship Id="rId7" Type="http://schemas.openxmlformats.org/officeDocument/2006/relationships/image" Target="../media/image68.png"/><Relationship Id="rId2"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6.png"/><Relationship Id="rId1" Type="http://schemas.openxmlformats.org/officeDocument/2006/relationships/slideLayout" Target="../slideLayouts/slideLayout17.xml"/><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png"/><Relationship Id="rId1" Type="http://schemas.openxmlformats.org/officeDocument/2006/relationships/slideLayout" Target="../slideLayouts/slideLayout1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G"/><Relationship Id="rId1" Type="http://schemas.openxmlformats.org/officeDocument/2006/relationships/slideLayout" Target="../slideLayouts/slideLayout23.xml"/><Relationship Id="rId6" Type="http://schemas.openxmlformats.org/officeDocument/2006/relationships/image" Target="../media/image77.png"/><Relationship Id="rId5" Type="http://schemas.openxmlformats.org/officeDocument/2006/relationships/image" Target="../media/image6.png"/><Relationship Id="rId4" Type="http://schemas.openxmlformats.org/officeDocument/2006/relationships/image" Target="../media/image76.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6.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JPG"/><Relationship Id="rId4" Type="http://schemas.openxmlformats.org/officeDocument/2006/relationships/image" Target="../media/image9.jpeg"/><Relationship Id="rId9"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9.jpe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6.png"/><Relationship Id="rId7"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17.xml"/><Relationship Id="rId6" Type="http://schemas.openxmlformats.org/officeDocument/2006/relationships/image" Target="../media/image32.png"/><Relationship Id="rId5" Type="http://schemas.openxmlformats.org/officeDocument/2006/relationships/image" Target="../media/image31.jpeg"/><Relationship Id="rId4" Type="http://schemas.openxmlformats.org/officeDocument/2006/relationships/image" Target="../media/image9.jpe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39.jpg"/><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0"/>
                <a:lumOff val="100000"/>
              </a:schemeClr>
            </a:gs>
            <a:gs pos="100000">
              <a:schemeClr val="accent5">
                <a:lumMod val="0"/>
                <a:lumOff val="100000"/>
              </a:schemeClr>
            </a:gs>
            <a:gs pos="100000">
              <a:schemeClr val="accent5">
                <a:lumMod val="10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28328" y="1350335"/>
            <a:ext cx="9211998" cy="4633607"/>
          </a:xfrm>
          <a:prstGeom prst="rect">
            <a:avLst/>
          </a:prstGeom>
        </p:spPr>
      </p:pic>
      <p:sp>
        <p:nvSpPr>
          <p:cNvPr id="4" name="Title 3"/>
          <p:cNvSpPr>
            <a:spLocks noGrp="1"/>
          </p:cNvSpPr>
          <p:nvPr>
            <p:ph type="ctrTitle"/>
          </p:nvPr>
        </p:nvSpPr>
        <p:spPr>
          <a:xfrm>
            <a:off x="466725" y="1800225"/>
            <a:ext cx="8458200" cy="2524125"/>
          </a:xfrm>
        </p:spPr>
        <p:txBody>
          <a:bodyPr>
            <a:noAutofit/>
          </a:bodyPr>
          <a:lstStyle/>
          <a:p>
            <a:r>
              <a:rPr lang="en-GB" sz="4400" dirty="0" smtClean="0">
                <a:solidFill>
                  <a:schemeClr val="bg1"/>
                </a:solidFill>
                <a:latin typeface="Arial Black" panose="020B0A04020102020204" pitchFamily="34" charset="0"/>
              </a:rPr>
              <a:t>Civil Engineering </a:t>
            </a:r>
            <a:r>
              <a:rPr lang="en-US" sz="4400" dirty="0" smtClean="0">
                <a:solidFill>
                  <a:schemeClr val="bg1"/>
                </a:solidFill>
                <a:latin typeface="Arial Black" panose="020B0A04020102020204" pitchFamily="34" charset="0"/>
              </a:rPr>
              <a:t>Status and Plans for </a:t>
            </a:r>
            <a:r>
              <a:rPr lang="en-GB" sz="4400" dirty="0" smtClean="0">
                <a:solidFill>
                  <a:schemeClr val="bg1"/>
                </a:solidFill>
                <a:latin typeface="Arial Black" panose="020B0A04020102020204" pitchFamily="34" charset="0"/>
              </a:rPr>
              <a:t>CERN’s Future Circular Collider (FCC)</a:t>
            </a:r>
            <a:endParaRPr lang="en-GB" sz="4400" dirty="0">
              <a:solidFill>
                <a:schemeClr val="bg1"/>
              </a:solidFill>
              <a:latin typeface="Arial Black" panose="020B0A04020102020204" pitchFamily="34" charset="0"/>
            </a:endParaRPr>
          </a:p>
        </p:txBody>
      </p:sp>
      <p:sp>
        <p:nvSpPr>
          <p:cNvPr id="13" name="Subtitle 12"/>
          <p:cNvSpPr>
            <a:spLocks noGrp="1"/>
          </p:cNvSpPr>
          <p:nvPr>
            <p:ph type="subTitle" idx="1"/>
          </p:nvPr>
        </p:nvSpPr>
        <p:spPr>
          <a:xfrm>
            <a:off x="840850" y="5254721"/>
            <a:ext cx="7706802" cy="1566444"/>
          </a:xfrm>
        </p:spPr>
        <p:txBody>
          <a:bodyPr>
            <a:normAutofit fontScale="85000" lnSpcReduction="10000"/>
          </a:bodyPr>
          <a:lstStyle/>
          <a:p>
            <a:r>
              <a:rPr lang="en-GB" b="1" dirty="0" smtClean="0">
                <a:solidFill>
                  <a:schemeClr val="bg1"/>
                </a:solidFill>
              </a:rPr>
              <a:t>John Osborne CERN </a:t>
            </a:r>
          </a:p>
          <a:p>
            <a:r>
              <a:rPr lang="en-GB" sz="1800" b="1" dirty="0" smtClean="0">
                <a:solidFill>
                  <a:schemeClr val="bg1"/>
                </a:solidFill>
              </a:rPr>
              <a:t>17 March 2021</a:t>
            </a:r>
          </a:p>
          <a:p>
            <a:endParaRPr lang="en-US" sz="1800" dirty="0"/>
          </a:p>
          <a:p>
            <a:pPr lvl="0" defTabSz="457200">
              <a:lnSpc>
                <a:spcPct val="100000"/>
              </a:lnSpc>
              <a:spcBef>
                <a:spcPct val="20000"/>
              </a:spcBef>
              <a:buClr>
                <a:srgbClr val="FB963C"/>
              </a:buClr>
            </a:pPr>
            <a:r>
              <a:rPr lang="en-US" b="1" dirty="0">
                <a:solidFill>
                  <a:srgbClr val="0093BE"/>
                </a:solidFill>
                <a:latin typeface="Arial"/>
              </a:rPr>
              <a:t>Acknowledgement </a:t>
            </a:r>
            <a:r>
              <a:rPr lang="en-US" b="1" dirty="0" smtClean="0">
                <a:solidFill>
                  <a:srgbClr val="0093BE"/>
                </a:solidFill>
                <a:latin typeface="Arial"/>
              </a:rPr>
              <a:t>of SCE CE team and Infrastructure WG members, in particular, Alexandre Tudora and Volker Mertens</a:t>
            </a:r>
            <a:endParaRPr lang="en-US" b="1" dirty="0">
              <a:solidFill>
                <a:srgbClr val="0093BE"/>
              </a:solidFill>
              <a:latin typeface="Arial"/>
            </a:endParaRPr>
          </a:p>
        </p:txBody>
      </p:sp>
      <p:pic>
        <p:nvPicPr>
          <p:cNvPr id="7" name="Image 4" descr="CERN-logo_outline.jpg"/>
          <p:cNvPicPr>
            <a:picLocks noChangeAspect="1"/>
          </p:cNvPicPr>
          <p:nvPr/>
        </p:nvPicPr>
        <p:blipFill>
          <a:blip r:embed="rId3"/>
          <a:stretch>
            <a:fillRect/>
          </a:stretch>
        </p:blipFill>
        <p:spPr>
          <a:xfrm>
            <a:off x="149230" y="6037943"/>
            <a:ext cx="613410" cy="603250"/>
          </a:xfrm>
          <a:prstGeom prst="rect">
            <a:avLst/>
          </a:prstGeom>
        </p:spPr>
      </p:pic>
      <p:pic>
        <p:nvPicPr>
          <p:cNvPr id="8" name="E9AE129B-AADE-4D42-A5CD-D33420D126B1" descr="7E832775-FA4B-45D5-A24A-50916B9E27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rotWithShape="1">
          <a:blip r:embed="rId5"/>
          <a:srcRect l="4661" t="11693" r="68688" b="76633"/>
          <a:stretch/>
        </p:blipFill>
        <p:spPr>
          <a:xfrm>
            <a:off x="10633" y="0"/>
            <a:ext cx="9134076" cy="1350335"/>
          </a:xfrm>
          <a:prstGeom prst="rect">
            <a:avLst/>
          </a:prstGeom>
        </p:spPr>
      </p:pic>
    </p:spTree>
    <p:extLst>
      <p:ext uri="{BB962C8B-B14F-4D97-AF65-F5344CB8AC3E}">
        <p14:creationId xmlns:p14="http://schemas.microsoft.com/office/powerpoint/2010/main" val="34820891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551132" y="1788111"/>
            <a:ext cx="3264569" cy="1754326"/>
          </a:xfrm>
          <a:prstGeom prst="rect">
            <a:avLst/>
          </a:prstGeom>
          <a:solidFill>
            <a:srgbClr val="FFC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Typical ‘</a:t>
            </a:r>
            <a:r>
              <a:rPr kumimoji="0" lang="en-GB"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Molasse</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tunnel/cavern cross section from LHC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construction. Individual units typically vary in thickness between approximately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0.1m and 3.0m. </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8" name="Picture 7"/>
          <p:cNvPicPr>
            <a:picLocks noChangeAspect="1"/>
          </p:cNvPicPr>
          <p:nvPr/>
        </p:nvPicPr>
        <p:blipFill rotWithShape="1">
          <a:blip r:embed="rId2"/>
          <a:srcRect l="14122" t="12844" r="15089" b="19944"/>
          <a:stretch/>
        </p:blipFill>
        <p:spPr>
          <a:xfrm>
            <a:off x="5772033" y="4360819"/>
            <a:ext cx="3333746" cy="1780477"/>
          </a:xfrm>
          <a:prstGeom prst="rect">
            <a:avLst/>
          </a:prstGeom>
        </p:spPr>
      </p:pic>
      <p:sp>
        <p:nvSpPr>
          <p:cNvPr id="9" name="TextBox 8"/>
          <p:cNvSpPr txBox="1"/>
          <p:nvPr/>
        </p:nvSpPr>
        <p:spPr>
          <a:xfrm>
            <a:off x="2662990" y="4940968"/>
            <a:ext cx="3220976" cy="1200329"/>
          </a:xfrm>
          <a:prstGeom prst="rect">
            <a:avLst/>
          </a:prstGeom>
          <a:solidFill>
            <a:srgbClr val="FFC000"/>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Spoil from TBM’s will be a mixture of Marls, </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Sandstones </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etc</a:t>
            </a:r>
            <a:r>
              <a:rPr kumimoji="0" lang="en-GB"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which makes ‘filtering’ for re-use challenging</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5" name="Picture 4"/>
          <p:cNvPicPr>
            <a:picLocks noChangeAspect="1"/>
          </p:cNvPicPr>
          <p:nvPr/>
        </p:nvPicPr>
        <p:blipFill rotWithShape="1">
          <a:blip r:embed="rId3"/>
          <a:srcRect l="6518" t="7649" r="56964" b="6857"/>
          <a:stretch/>
        </p:blipFill>
        <p:spPr>
          <a:xfrm>
            <a:off x="3815701" y="0"/>
            <a:ext cx="5328299" cy="3898231"/>
          </a:xfrm>
          <a:prstGeom prst="rect">
            <a:avLst/>
          </a:prstGeom>
        </p:spPr>
      </p:pic>
    </p:spTree>
    <p:extLst>
      <p:ext uri="{BB962C8B-B14F-4D97-AF65-F5344CB8AC3E}">
        <p14:creationId xmlns:p14="http://schemas.microsoft.com/office/powerpoint/2010/main" val="2411317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202511" y="29588"/>
            <a:ext cx="5216056" cy="536713"/>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300" b="0" i="0" u="none" strike="noStrike" kern="1200" cap="none" spc="0" normalizeH="0" baseline="0" noProof="0" dirty="0" err="1" smtClean="0">
                <a:ln>
                  <a:noFill/>
                </a:ln>
                <a:solidFill>
                  <a:prstClr val="black"/>
                </a:solidFill>
                <a:effectLst/>
                <a:uLnTx/>
                <a:uFillTx/>
                <a:latin typeface="Calibri"/>
                <a:ea typeface="+mj-ea"/>
                <a:cs typeface="+mj-cs"/>
              </a:rPr>
              <a:t>Planning</a:t>
            </a:r>
            <a:r>
              <a:rPr kumimoji="0" lang="de-DE" sz="3300" b="0" i="0" u="none" strike="noStrike" kern="1200" cap="none" spc="0" normalizeH="0" baseline="0" noProof="0" dirty="0" smtClean="0">
                <a:ln>
                  <a:noFill/>
                </a:ln>
                <a:solidFill>
                  <a:prstClr val="black"/>
                </a:solidFill>
                <a:effectLst/>
                <a:uLnTx/>
                <a:uFillTx/>
                <a:latin typeface="Calibri"/>
                <a:ea typeface="+mj-ea"/>
                <a:cs typeface="+mj-cs"/>
              </a:rPr>
              <a:t> – </a:t>
            </a:r>
            <a:r>
              <a:rPr kumimoji="0" lang="de-DE" sz="3300" b="0" i="0" u="none" strike="noStrike" kern="1200" cap="none" spc="0" normalizeH="0" baseline="0" noProof="0" dirty="0" err="1" smtClean="0">
                <a:ln>
                  <a:noFill/>
                </a:ln>
                <a:solidFill>
                  <a:prstClr val="black"/>
                </a:solidFill>
                <a:effectLst/>
                <a:uLnTx/>
                <a:uFillTx/>
                <a:latin typeface="Calibri"/>
                <a:ea typeface="+mj-ea"/>
                <a:cs typeface="+mj-cs"/>
              </a:rPr>
              <a:t>Spoil</a:t>
            </a:r>
            <a:r>
              <a:rPr kumimoji="0" lang="de-DE" sz="3300" b="0" i="0" u="none" strike="noStrike" kern="1200" cap="none" spc="0" normalizeH="0" baseline="0" noProof="0" dirty="0" smtClean="0">
                <a:ln>
                  <a:noFill/>
                </a:ln>
                <a:solidFill>
                  <a:prstClr val="black"/>
                </a:solidFill>
                <a:effectLst/>
                <a:uLnTx/>
                <a:uFillTx/>
                <a:latin typeface="Calibri"/>
                <a:ea typeface="+mj-ea"/>
                <a:cs typeface="+mj-cs"/>
              </a:rPr>
              <a:t> </a:t>
            </a:r>
            <a:r>
              <a:rPr kumimoji="0" lang="de-DE" sz="3300" b="0" i="0" u="none" strike="noStrike" kern="1200" cap="none" spc="0" normalizeH="0" baseline="0" noProof="0" dirty="0" err="1" smtClean="0">
                <a:ln>
                  <a:noFill/>
                </a:ln>
                <a:solidFill>
                  <a:prstClr val="black"/>
                </a:solidFill>
                <a:effectLst/>
                <a:uLnTx/>
                <a:uFillTx/>
                <a:latin typeface="Calibri"/>
                <a:ea typeface="+mj-ea"/>
                <a:cs typeface="+mj-cs"/>
              </a:rPr>
              <a:t>Disposal</a:t>
            </a:r>
            <a:endParaRPr kumimoji="0" lang="en-GB" sz="3300" b="0" i="0" u="none" strike="noStrike" kern="1200" cap="none" spc="0" normalizeH="0" baseline="0" noProof="0" dirty="0">
              <a:ln>
                <a:noFill/>
              </a:ln>
              <a:solidFill>
                <a:prstClr val="black"/>
              </a:solidFill>
              <a:effectLst/>
              <a:uLnTx/>
              <a:uFillTx/>
              <a:latin typeface="Calibri"/>
              <a:ea typeface="+mj-ea"/>
              <a:cs typeface="+mj-cs"/>
            </a:endParaRPr>
          </a:p>
        </p:txBody>
      </p:sp>
      <p:sp>
        <p:nvSpPr>
          <p:cNvPr id="19" name="TextBox 18"/>
          <p:cNvSpPr txBox="1"/>
          <p:nvPr/>
        </p:nvSpPr>
        <p:spPr>
          <a:xfrm>
            <a:off x="2748674" y="4873214"/>
            <a:ext cx="3448772" cy="78483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1" i="0" u="none" strike="noStrike" kern="1200" cap="none" spc="0" normalizeH="0" baseline="0" noProof="0" dirty="0" err="1" smtClean="0">
                <a:ln>
                  <a:noFill/>
                </a:ln>
                <a:solidFill>
                  <a:prstClr val="black"/>
                </a:solidFill>
                <a:effectLst/>
                <a:uLnTx/>
                <a:uFillTx/>
                <a:latin typeface="Calibri"/>
                <a:ea typeface="+mn-ea"/>
                <a:cs typeface="+mn-cs"/>
              </a:rPr>
              <a:t>Production</a:t>
            </a: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 </a:t>
            </a:r>
            <a:r>
              <a:rPr kumimoji="0" lang="de-DE" sz="1500" b="1" i="0" u="none" strike="noStrike" kern="1200" cap="none" spc="0" normalizeH="0" baseline="0" noProof="0" dirty="0" err="1" smtClean="0">
                <a:ln>
                  <a:noFill/>
                </a:ln>
                <a:solidFill>
                  <a:prstClr val="black"/>
                </a:solidFill>
                <a:effectLst/>
                <a:uLnTx/>
                <a:uFillTx/>
                <a:latin typeface="Calibri"/>
                <a:ea typeface="+mn-ea"/>
                <a:cs typeface="+mn-cs"/>
              </a:rPr>
              <a:t>of</a:t>
            </a: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 </a:t>
            </a:r>
            <a:r>
              <a:rPr kumimoji="0" lang="de-DE" sz="1500" b="1" i="0" u="none" strike="noStrike" kern="1200" cap="none" spc="0" normalizeH="0" baseline="0" noProof="0" dirty="0" err="1" smtClean="0">
                <a:ln>
                  <a:noFill/>
                </a:ln>
                <a:solidFill>
                  <a:prstClr val="black"/>
                </a:solidFill>
                <a:effectLst/>
                <a:uLnTx/>
                <a:uFillTx/>
                <a:latin typeface="Calibri"/>
                <a:ea typeface="+mn-ea"/>
                <a:cs typeface="+mn-cs"/>
              </a:rPr>
              <a:t>up</a:t>
            </a: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 </a:t>
            </a:r>
            <a:r>
              <a:rPr kumimoji="0" lang="de-DE" sz="1500" b="1" i="0" u="none" strike="noStrike" kern="1200" cap="none" spc="0" normalizeH="0" baseline="0" noProof="0" dirty="0" err="1" smtClean="0">
                <a:ln>
                  <a:noFill/>
                </a:ln>
                <a:solidFill>
                  <a:prstClr val="black"/>
                </a:solidFill>
                <a:effectLst/>
                <a:uLnTx/>
                <a:uFillTx/>
                <a:latin typeface="Calibri"/>
                <a:ea typeface="+mn-ea"/>
                <a:cs typeface="+mn-cs"/>
              </a:rPr>
              <a:t>to</a:t>
            </a: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 42,000m</a:t>
            </a:r>
            <a:r>
              <a:rPr kumimoji="0" lang="de-DE" sz="1500" b="1" i="0" u="none" strike="noStrike" kern="1200" cap="none" spc="0" normalizeH="0" baseline="30000" noProof="0" dirty="0" smtClean="0">
                <a:ln>
                  <a:noFill/>
                </a:ln>
                <a:solidFill>
                  <a:prstClr val="black"/>
                </a:solidFill>
                <a:effectLst/>
                <a:uLnTx/>
                <a:uFillTx/>
                <a:latin typeface="Calibri"/>
                <a:ea typeface="+mn-ea"/>
                <a:cs typeface="+mn-cs"/>
              </a:rPr>
              <a:t>3</a:t>
            </a: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 per </a:t>
            </a:r>
            <a:r>
              <a:rPr kumimoji="0" lang="de-DE" sz="1500" b="1" i="0" u="none" strike="noStrike" kern="1200" cap="none" spc="0" normalizeH="0" baseline="0" noProof="0" dirty="0" err="1" smtClean="0">
                <a:ln>
                  <a:noFill/>
                </a:ln>
                <a:solidFill>
                  <a:prstClr val="black"/>
                </a:solidFill>
                <a:effectLst/>
                <a:uLnTx/>
                <a:uFillTx/>
                <a:latin typeface="Calibri"/>
                <a:ea typeface="+mn-ea"/>
                <a:cs typeface="+mn-cs"/>
              </a:rPr>
              <a:t>month</a:t>
            </a:r>
            <a:endParaRPr kumimoji="0" lang="de-DE" sz="1500" b="1"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500" b="1" i="0" u="none" strike="noStrike" kern="1200" cap="none" spc="0" normalizeH="0" baseline="0" noProof="0" dirty="0" smtClean="0">
                <a:ln>
                  <a:noFill/>
                </a:ln>
                <a:solidFill>
                  <a:prstClr val="black"/>
                </a:solidFill>
                <a:effectLst/>
                <a:uLnTx/>
                <a:uFillTx/>
                <a:latin typeface="Calibri"/>
                <a:ea typeface="+mn-ea"/>
                <a:cs typeface="+mn-cs"/>
              </a:rPr>
              <a:t>9million cubic meters to dispose</a:t>
            </a:r>
            <a:endParaRPr kumimoji="0" lang="en-GB" sz="1500" b="0" i="0" u="none" strike="noStrike" kern="1200" cap="none" spc="0" normalizeH="0" baseline="0" noProof="0" dirty="0">
              <a:ln>
                <a:noFill/>
              </a:ln>
              <a:solidFill>
                <a:prstClr val="black"/>
              </a:solidFill>
              <a:effectLst/>
              <a:uLnTx/>
              <a:uFillTx/>
              <a:latin typeface="Calibri"/>
              <a:ea typeface="+mn-ea"/>
              <a:cs typeface="+mn-cs"/>
            </a:endParaRPr>
          </a:p>
          <a:p>
            <a:pPr marL="457200" marR="0" lvl="1" indent="0" algn="l" defTabSz="914400" rtl="0" eaLnBrk="1" fontAlgn="auto" latinLnBrk="0" hangingPunct="1">
              <a:lnSpc>
                <a:spcPct val="100000"/>
              </a:lnSpc>
              <a:spcBef>
                <a:spcPts val="0"/>
              </a:spcBef>
              <a:spcAft>
                <a:spcPts val="0"/>
              </a:spcAft>
              <a:buClrTx/>
              <a:buSzTx/>
              <a:buFontTx/>
              <a:buNone/>
              <a:tabLst/>
              <a:defRPr/>
            </a:pPr>
            <a:endParaRPr kumimoji="0" lang="de-DE" sz="1500" b="0" i="0" u="none" strike="noStrike" kern="1200" cap="none" spc="0" normalizeH="0" baseline="0" noProof="0" dirty="0" smtClean="0">
              <a:ln>
                <a:noFill/>
              </a:ln>
              <a:solidFill>
                <a:prstClr val="black"/>
              </a:solidFill>
              <a:effectLst/>
              <a:uLnTx/>
              <a:uFillTx/>
              <a:latin typeface="Calibri"/>
              <a:ea typeface="+mn-ea"/>
              <a:cs typeface="+mn-cs"/>
            </a:endParaRPr>
          </a:p>
        </p:txBody>
      </p:sp>
      <p:cxnSp>
        <p:nvCxnSpPr>
          <p:cNvPr id="6" name="Straight Connector 5"/>
          <p:cNvCxnSpPr/>
          <p:nvPr/>
        </p:nvCxnSpPr>
        <p:spPr>
          <a:xfrm flipV="1">
            <a:off x="0" y="466424"/>
            <a:ext cx="9144000" cy="18334"/>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extLst/>
          </p:nvPr>
        </p:nvGraphicFramePr>
        <p:xfrm>
          <a:off x="70690" y="865909"/>
          <a:ext cx="4263642" cy="3394365"/>
        </p:xfrm>
        <a:graphic>
          <a:graphicData uri="http://schemas.openxmlformats.org/drawingml/2006/table">
            <a:tbl>
              <a:tblPr firstRow="1" firstCol="1" bandRow="1">
                <a:tableStyleId>{912C8C85-51F0-491E-9774-3900AFEF0FD7}</a:tableStyleId>
              </a:tblPr>
              <a:tblGrid>
                <a:gridCol w="1257206">
                  <a:extLst>
                    <a:ext uri="{9D8B030D-6E8A-4147-A177-3AD203B41FA5}">
                      <a16:colId xmlns:a16="http://schemas.microsoft.com/office/drawing/2014/main" val="20000"/>
                    </a:ext>
                  </a:extLst>
                </a:gridCol>
                <a:gridCol w="845127">
                  <a:extLst>
                    <a:ext uri="{9D8B030D-6E8A-4147-A177-3AD203B41FA5}">
                      <a16:colId xmlns:a16="http://schemas.microsoft.com/office/drawing/2014/main" val="20001"/>
                    </a:ext>
                  </a:extLst>
                </a:gridCol>
                <a:gridCol w="727364">
                  <a:extLst>
                    <a:ext uri="{9D8B030D-6E8A-4147-A177-3AD203B41FA5}">
                      <a16:colId xmlns:a16="http://schemas.microsoft.com/office/drawing/2014/main" val="20002"/>
                    </a:ext>
                  </a:extLst>
                </a:gridCol>
                <a:gridCol w="727363">
                  <a:extLst>
                    <a:ext uri="{9D8B030D-6E8A-4147-A177-3AD203B41FA5}">
                      <a16:colId xmlns:a16="http://schemas.microsoft.com/office/drawing/2014/main" val="20003"/>
                    </a:ext>
                  </a:extLst>
                </a:gridCol>
                <a:gridCol w="706582">
                  <a:extLst>
                    <a:ext uri="{9D8B030D-6E8A-4147-A177-3AD203B41FA5}">
                      <a16:colId xmlns:a16="http://schemas.microsoft.com/office/drawing/2014/main" val="20004"/>
                    </a:ext>
                  </a:extLst>
                </a:gridCol>
              </a:tblGrid>
              <a:tr h="193965">
                <a:tc rowSpan="2">
                  <a:txBody>
                    <a:bodyPr/>
                    <a:lstStyle/>
                    <a:p>
                      <a:pPr algn="ctr">
                        <a:spcBef>
                          <a:spcPts val="200"/>
                        </a:spcBef>
                        <a:spcAft>
                          <a:spcPts val="200"/>
                        </a:spcAft>
                      </a:pPr>
                      <a:r>
                        <a:rPr lang="en-GB" sz="1000" dirty="0">
                          <a:solidFill>
                            <a:schemeClr val="bg1"/>
                          </a:solidFill>
                          <a:effectLst/>
                        </a:rPr>
                        <a:t>Extraction Site</a:t>
                      </a:r>
                      <a:endParaRPr lang="en-GB" sz="1000" dirty="0">
                        <a:solidFill>
                          <a:schemeClr val="bg1"/>
                        </a:solidFill>
                        <a:effectLst/>
                        <a:latin typeface="Times New Roman"/>
                        <a:ea typeface="Times New Roman"/>
                      </a:endParaRPr>
                    </a:p>
                  </a:txBody>
                  <a:tcPr marL="68580" marR="68580" marT="0" marB="0"/>
                </a:tc>
                <a:tc gridSpan="4">
                  <a:txBody>
                    <a:bodyPr/>
                    <a:lstStyle/>
                    <a:p>
                      <a:pPr algn="ctr">
                        <a:spcBef>
                          <a:spcPts val="200"/>
                        </a:spcBef>
                        <a:spcAft>
                          <a:spcPts val="200"/>
                        </a:spcAft>
                      </a:pPr>
                      <a:r>
                        <a:rPr lang="en-GB" sz="1000" dirty="0">
                          <a:solidFill>
                            <a:schemeClr val="bg1"/>
                          </a:solidFill>
                          <a:effectLst/>
                        </a:rPr>
                        <a:t>Volume (m</a:t>
                      </a:r>
                      <a:r>
                        <a:rPr lang="en-GB" sz="1000" baseline="30000" dirty="0">
                          <a:solidFill>
                            <a:schemeClr val="bg1"/>
                          </a:solidFill>
                          <a:effectLst/>
                        </a:rPr>
                        <a:t>3</a:t>
                      </a:r>
                      <a:r>
                        <a:rPr lang="en-GB" sz="1000" dirty="0">
                          <a:solidFill>
                            <a:schemeClr val="bg1"/>
                          </a:solidFill>
                          <a:effectLst/>
                        </a:rPr>
                        <a:t>)</a:t>
                      </a:r>
                      <a:endParaRPr lang="en-GB" sz="1000" dirty="0">
                        <a:solidFill>
                          <a:schemeClr val="bg1"/>
                        </a:solidFill>
                        <a:effectLst/>
                        <a:latin typeface="Times New Roman"/>
                        <a:ea typeface="Times New Roman"/>
                      </a:endParaRPr>
                    </a:p>
                  </a:txBody>
                  <a:tcPr marL="68580" marR="68580" marT="0" marB="0"/>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000"/>
                  </a:ext>
                </a:extLst>
              </a:tr>
              <a:tr h="0">
                <a:tc vMerge="1">
                  <a:txBody>
                    <a:bodyPr/>
                    <a:lstStyle/>
                    <a:p>
                      <a:endParaRPr lang="en-GB"/>
                    </a:p>
                  </a:txBody>
                  <a:tcPr/>
                </a:tc>
                <a:tc>
                  <a:txBody>
                    <a:bodyPr/>
                    <a:lstStyle/>
                    <a:p>
                      <a:pPr algn="ctr">
                        <a:spcBef>
                          <a:spcPts val="200"/>
                        </a:spcBef>
                        <a:spcAft>
                          <a:spcPts val="200"/>
                        </a:spcAft>
                      </a:pPr>
                      <a:r>
                        <a:rPr lang="en-GB" sz="1000" dirty="0">
                          <a:solidFill>
                            <a:schemeClr val="bg1"/>
                          </a:solidFill>
                          <a:effectLst/>
                        </a:rPr>
                        <a:t>Soft Ground</a:t>
                      </a:r>
                      <a:endParaRPr lang="en-GB" sz="1000" dirty="0">
                        <a:solidFill>
                          <a:schemeClr val="bg1"/>
                        </a:solidFill>
                        <a:effectLst/>
                        <a:latin typeface="Times New Roman"/>
                        <a:ea typeface="Times New Roman"/>
                      </a:endParaRPr>
                    </a:p>
                  </a:txBody>
                  <a:tcPr marL="68580" marR="68580" marT="0" marB="0">
                    <a:solidFill>
                      <a:schemeClr val="accent6"/>
                    </a:solidFill>
                  </a:tcPr>
                </a:tc>
                <a:tc>
                  <a:txBody>
                    <a:bodyPr/>
                    <a:lstStyle/>
                    <a:p>
                      <a:pPr algn="ctr">
                        <a:spcBef>
                          <a:spcPts val="200"/>
                        </a:spcBef>
                        <a:spcAft>
                          <a:spcPts val="200"/>
                        </a:spcAft>
                      </a:pPr>
                      <a:r>
                        <a:rPr lang="en-GB" sz="1000" dirty="0">
                          <a:solidFill>
                            <a:schemeClr val="bg1"/>
                          </a:solidFill>
                          <a:effectLst/>
                        </a:rPr>
                        <a:t>Limestone</a:t>
                      </a:r>
                      <a:endParaRPr lang="en-GB" sz="1000" dirty="0">
                        <a:solidFill>
                          <a:schemeClr val="bg1"/>
                        </a:solidFill>
                        <a:effectLst/>
                        <a:latin typeface="Times New Roman"/>
                        <a:ea typeface="Times New Roman"/>
                      </a:endParaRPr>
                    </a:p>
                  </a:txBody>
                  <a:tcPr marL="68580" marR="68580" marT="0" marB="0">
                    <a:solidFill>
                      <a:schemeClr val="accent6"/>
                    </a:solidFill>
                  </a:tcPr>
                </a:tc>
                <a:tc>
                  <a:txBody>
                    <a:bodyPr/>
                    <a:lstStyle/>
                    <a:p>
                      <a:pPr algn="ctr">
                        <a:spcBef>
                          <a:spcPts val="200"/>
                        </a:spcBef>
                        <a:spcAft>
                          <a:spcPts val="200"/>
                        </a:spcAft>
                      </a:pPr>
                      <a:r>
                        <a:rPr lang="en-GB" sz="1000" dirty="0" err="1">
                          <a:solidFill>
                            <a:schemeClr val="bg1"/>
                          </a:solidFill>
                          <a:effectLst/>
                        </a:rPr>
                        <a:t>Molasse</a:t>
                      </a:r>
                      <a:endParaRPr lang="en-GB" sz="1000" dirty="0">
                        <a:solidFill>
                          <a:schemeClr val="bg1"/>
                        </a:solidFill>
                        <a:effectLst/>
                        <a:latin typeface="Times New Roman"/>
                        <a:ea typeface="Times New Roman"/>
                      </a:endParaRPr>
                    </a:p>
                  </a:txBody>
                  <a:tcPr marL="68580" marR="68580" marT="0" marB="0">
                    <a:solidFill>
                      <a:schemeClr val="accent6"/>
                    </a:solidFill>
                  </a:tcPr>
                </a:tc>
                <a:tc>
                  <a:txBody>
                    <a:bodyPr/>
                    <a:lstStyle/>
                    <a:p>
                      <a:pPr algn="ctr">
                        <a:spcBef>
                          <a:spcPts val="200"/>
                        </a:spcBef>
                        <a:spcAft>
                          <a:spcPts val="200"/>
                        </a:spcAft>
                      </a:pPr>
                      <a:r>
                        <a:rPr lang="en-GB" sz="1000" dirty="0">
                          <a:solidFill>
                            <a:schemeClr val="bg1"/>
                          </a:solidFill>
                          <a:effectLst/>
                        </a:rPr>
                        <a:t>Total</a:t>
                      </a:r>
                      <a:endParaRPr lang="en-GB" sz="1000" dirty="0">
                        <a:solidFill>
                          <a:schemeClr val="bg1"/>
                        </a:solidFill>
                        <a:effectLst/>
                        <a:latin typeface="Times New Roman"/>
                        <a:ea typeface="Times New Roman"/>
                      </a:endParaRPr>
                    </a:p>
                  </a:txBody>
                  <a:tcPr marL="68580" marR="68580" marT="0" marB="0">
                    <a:solidFill>
                      <a:schemeClr val="accent6"/>
                    </a:solidFill>
                  </a:tcPr>
                </a:tc>
                <a:extLst>
                  <a:ext uri="{0D108BD9-81ED-4DB2-BD59-A6C34878D82A}">
                    <a16:rowId xmlns:a16="http://schemas.microsoft.com/office/drawing/2014/main" val="10001"/>
                  </a:ext>
                </a:extLst>
              </a:tr>
              <a:tr h="130868">
                <a:tc>
                  <a:txBody>
                    <a:bodyPr/>
                    <a:lstStyle/>
                    <a:p>
                      <a:pPr algn="ctr">
                        <a:spcBef>
                          <a:spcPts val="200"/>
                        </a:spcBef>
                        <a:spcAft>
                          <a:spcPts val="200"/>
                        </a:spcAft>
                      </a:pPr>
                      <a:r>
                        <a:rPr lang="en-GB" sz="1000" dirty="0" smtClean="0">
                          <a:effectLst/>
                        </a:rPr>
                        <a:t>Shaft </a:t>
                      </a:r>
                      <a:r>
                        <a:rPr lang="en-GB" sz="1000" dirty="0">
                          <a:effectLst/>
                        </a:rPr>
                        <a:t>at LHC1</a:t>
                      </a:r>
                      <a:endParaRPr lang="en-GB" sz="10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11,031</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133,735</a:t>
                      </a:r>
                    </a:p>
                  </a:txBody>
                  <a:tcPr marL="68580" marR="68580" marT="0" marB="0"/>
                </a:tc>
                <a:tc>
                  <a:txBody>
                    <a:bodyPr/>
                    <a:lstStyle/>
                    <a:p>
                      <a:pPr algn="ctr">
                        <a:spcBef>
                          <a:spcPts val="200"/>
                        </a:spcBef>
                        <a:spcAft>
                          <a:spcPts val="200"/>
                        </a:spcAft>
                      </a:pPr>
                      <a:r>
                        <a:rPr lang="en-GB" sz="1000">
                          <a:effectLst/>
                          <a:latin typeface="Times New Roman"/>
                          <a:ea typeface="Times New Roman"/>
                        </a:rPr>
                        <a:t>144,765</a:t>
                      </a:r>
                    </a:p>
                  </a:txBody>
                  <a:tcPr marL="68580" marR="68580" marT="0" marB="0"/>
                </a:tc>
                <a:extLst>
                  <a:ext uri="{0D108BD9-81ED-4DB2-BD59-A6C34878D82A}">
                    <a16:rowId xmlns:a16="http://schemas.microsoft.com/office/drawing/2014/main" val="10002"/>
                  </a:ext>
                </a:extLst>
              </a:tr>
              <a:tr h="130868">
                <a:tc>
                  <a:txBody>
                    <a:bodyPr/>
                    <a:lstStyle/>
                    <a:p>
                      <a:pPr algn="ctr">
                        <a:spcBef>
                          <a:spcPts val="200"/>
                        </a:spcBef>
                        <a:spcAft>
                          <a:spcPts val="200"/>
                        </a:spcAft>
                      </a:pPr>
                      <a:r>
                        <a:rPr lang="en-GB" sz="1000" dirty="0" smtClean="0">
                          <a:effectLst/>
                        </a:rPr>
                        <a:t>Shaft </a:t>
                      </a:r>
                      <a:r>
                        <a:rPr lang="en-GB" sz="1000" dirty="0">
                          <a:effectLst/>
                        </a:rPr>
                        <a:t>at LHC2</a:t>
                      </a:r>
                      <a:endParaRPr lang="en-GB" sz="10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202,589</a:t>
                      </a:r>
                    </a:p>
                  </a:txBody>
                  <a:tcPr marL="68580" marR="68580" marT="0" marB="0"/>
                </a:tc>
                <a:tc>
                  <a:txBody>
                    <a:bodyPr/>
                    <a:lstStyle/>
                    <a:p>
                      <a:pPr algn="ctr">
                        <a:spcBef>
                          <a:spcPts val="200"/>
                        </a:spcBef>
                        <a:spcAft>
                          <a:spcPts val="200"/>
                        </a:spcAft>
                      </a:pPr>
                      <a:r>
                        <a:rPr lang="en-GB" sz="1000">
                          <a:effectLst/>
                          <a:latin typeface="Times New Roman"/>
                          <a:ea typeface="Times New Roman"/>
                        </a:rPr>
                        <a:t>202,589</a:t>
                      </a:r>
                    </a:p>
                  </a:txBody>
                  <a:tcPr marL="68580" marR="68580" marT="0" marB="0"/>
                </a:tc>
                <a:extLst>
                  <a:ext uri="{0D108BD9-81ED-4DB2-BD59-A6C34878D82A}">
                    <a16:rowId xmlns:a16="http://schemas.microsoft.com/office/drawing/2014/main" val="10003"/>
                  </a:ext>
                </a:extLst>
              </a:tr>
              <a:tr h="130868">
                <a:tc>
                  <a:txBody>
                    <a:bodyPr/>
                    <a:lstStyle/>
                    <a:p>
                      <a:pPr algn="ctr">
                        <a:spcBef>
                          <a:spcPts val="200"/>
                        </a:spcBef>
                        <a:spcAft>
                          <a:spcPts val="200"/>
                        </a:spcAft>
                      </a:pPr>
                      <a:r>
                        <a:rPr lang="en-GB" sz="1000">
                          <a:effectLst/>
                        </a:rPr>
                        <a:t>Shafts at Point A</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latin typeface="Times New Roman"/>
                          <a:ea typeface="Times New Roman"/>
                        </a:rPr>
                        <a:t>26,469</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791,948</a:t>
                      </a:r>
                    </a:p>
                  </a:txBody>
                  <a:tcPr marL="68580" marR="68580" marT="0" marB="0"/>
                </a:tc>
                <a:tc>
                  <a:txBody>
                    <a:bodyPr/>
                    <a:lstStyle/>
                    <a:p>
                      <a:pPr algn="ctr">
                        <a:spcBef>
                          <a:spcPts val="200"/>
                        </a:spcBef>
                        <a:spcAft>
                          <a:spcPts val="200"/>
                        </a:spcAft>
                      </a:pPr>
                      <a:r>
                        <a:rPr lang="en-GB" sz="1000">
                          <a:effectLst/>
                          <a:latin typeface="Times New Roman"/>
                          <a:ea typeface="Times New Roman"/>
                        </a:rPr>
                        <a:t>818,417</a:t>
                      </a:r>
                    </a:p>
                  </a:txBody>
                  <a:tcPr marL="68580" marR="68580" marT="0" marB="0"/>
                </a:tc>
                <a:extLst>
                  <a:ext uri="{0D108BD9-81ED-4DB2-BD59-A6C34878D82A}">
                    <a16:rowId xmlns:a16="http://schemas.microsoft.com/office/drawing/2014/main" val="10004"/>
                  </a:ext>
                </a:extLst>
              </a:tr>
              <a:tr h="130868">
                <a:tc>
                  <a:txBody>
                    <a:bodyPr/>
                    <a:lstStyle/>
                    <a:p>
                      <a:pPr algn="ctr">
                        <a:spcBef>
                          <a:spcPts val="200"/>
                        </a:spcBef>
                        <a:spcAft>
                          <a:spcPts val="200"/>
                        </a:spcAft>
                      </a:pPr>
                      <a:r>
                        <a:rPr lang="en-GB" sz="1000" dirty="0">
                          <a:effectLst/>
                        </a:rPr>
                        <a:t>Shafts at Point B</a:t>
                      </a:r>
                      <a:endParaRPr lang="en-GB" sz="10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latin typeface="Times New Roman"/>
                          <a:ea typeface="Times New Roman"/>
                        </a:rPr>
                        <a:t>35,161</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326,482</a:t>
                      </a:r>
                    </a:p>
                  </a:txBody>
                  <a:tcPr marL="68580" marR="68580" marT="0" marB="0"/>
                </a:tc>
                <a:tc>
                  <a:txBody>
                    <a:bodyPr/>
                    <a:lstStyle/>
                    <a:p>
                      <a:pPr algn="ctr">
                        <a:spcBef>
                          <a:spcPts val="200"/>
                        </a:spcBef>
                        <a:spcAft>
                          <a:spcPts val="200"/>
                        </a:spcAft>
                      </a:pPr>
                      <a:r>
                        <a:rPr lang="en-GB" sz="1000">
                          <a:effectLst/>
                          <a:latin typeface="Times New Roman"/>
                          <a:ea typeface="Times New Roman"/>
                        </a:rPr>
                        <a:t>361,643</a:t>
                      </a:r>
                    </a:p>
                  </a:txBody>
                  <a:tcPr marL="68580" marR="68580" marT="0" marB="0"/>
                </a:tc>
                <a:extLst>
                  <a:ext uri="{0D108BD9-81ED-4DB2-BD59-A6C34878D82A}">
                    <a16:rowId xmlns:a16="http://schemas.microsoft.com/office/drawing/2014/main" val="10005"/>
                  </a:ext>
                </a:extLst>
              </a:tr>
              <a:tr h="130868">
                <a:tc>
                  <a:txBody>
                    <a:bodyPr/>
                    <a:lstStyle/>
                    <a:p>
                      <a:pPr algn="ctr">
                        <a:spcBef>
                          <a:spcPts val="200"/>
                        </a:spcBef>
                        <a:spcAft>
                          <a:spcPts val="200"/>
                        </a:spcAft>
                      </a:pPr>
                      <a:r>
                        <a:rPr lang="en-GB" sz="1000">
                          <a:effectLst/>
                        </a:rPr>
                        <a:t>Shaft at Point C</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latin typeface="Times New Roman"/>
                          <a:ea typeface="Times New Roman"/>
                        </a:rPr>
                        <a:t>181,807</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385,920</a:t>
                      </a:r>
                    </a:p>
                  </a:txBody>
                  <a:tcPr marL="68580" marR="68580" marT="0" marB="0"/>
                </a:tc>
                <a:tc>
                  <a:txBody>
                    <a:bodyPr/>
                    <a:lstStyle/>
                    <a:p>
                      <a:pPr algn="ctr">
                        <a:spcBef>
                          <a:spcPts val="200"/>
                        </a:spcBef>
                        <a:spcAft>
                          <a:spcPts val="200"/>
                        </a:spcAft>
                      </a:pPr>
                      <a:r>
                        <a:rPr lang="en-GB" sz="1000">
                          <a:effectLst/>
                          <a:latin typeface="Times New Roman"/>
                          <a:ea typeface="Times New Roman"/>
                        </a:rPr>
                        <a:t>567,727</a:t>
                      </a:r>
                    </a:p>
                  </a:txBody>
                  <a:tcPr marL="68580" marR="68580" marT="0" marB="0"/>
                </a:tc>
                <a:extLst>
                  <a:ext uri="{0D108BD9-81ED-4DB2-BD59-A6C34878D82A}">
                    <a16:rowId xmlns:a16="http://schemas.microsoft.com/office/drawing/2014/main" val="10006"/>
                  </a:ext>
                </a:extLst>
              </a:tr>
              <a:tr h="130868">
                <a:tc>
                  <a:txBody>
                    <a:bodyPr/>
                    <a:lstStyle/>
                    <a:p>
                      <a:pPr algn="ctr">
                        <a:spcBef>
                          <a:spcPts val="200"/>
                        </a:spcBef>
                        <a:spcAft>
                          <a:spcPts val="200"/>
                        </a:spcAft>
                      </a:pPr>
                      <a:r>
                        <a:rPr lang="en-GB" sz="1000">
                          <a:effectLst/>
                        </a:rPr>
                        <a:t>First Construction Tunnel at Point D</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latin typeface="Times New Roman"/>
                          <a:ea typeface="Times New Roman"/>
                        </a:rPr>
                        <a:t>0</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709,452</a:t>
                      </a:r>
                    </a:p>
                  </a:txBody>
                  <a:tcPr marL="68580" marR="68580" marT="0" marB="0"/>
                </a:tc>
                <a:tc>
                  <a:txBody>
                    <a:bodyPr/>
                    <a:lstStyle/>
                    <a:p>
                      <a:pPr algn="ctr">
                        <a:spcBef>
                          <a:spcPts val="200"/>
                        </a:spcBef>
                        <a:spcAft>
                          <a:spcPts val="200"/>
                        </a:spcAft>
                      </a:pPr>
                      <a:r>
                        <a:rPr lang="en-GB" sz="1000">
                          <a:effectLst/>
                          <a:latin typeface="Times New Roman"/>
                          <a:ea typeface="Times New Roman"/>
                        </a:rPr>
                        <a:t>709,452</a:t>
                      </a:r>
                    </a:p>
                  </a:txBody>
                  <a:tcPr marL="68580" marR="68580" marT="0" marB="0"/>
                </a:tc>
                <a:extLst>
                  <a:ext uri="{0D108BD9-81ED-4DB2-BD59-A6C34878D82A}">
                    <a16:rowId xmlns:a16="http://schemas.microsoft.com/office/drawing/2014/main" val="10007"/>
                  </a:ext>
                </a:extLst>
              </a:tr>
              <a:tr h="130868">
                <a:tc>
                  <a:txBody>
                    <a:bodyPr/>
                    <a:lstStyle/>
                    <a:p>
                      <a:pPr algn="ctr">
                        <a:spcBef>
                          <a:spcPts val="200"/>
                        </a:spcBef>
                        <a:spcAft>
                          <a:spcPts val="200"/>
                        </a:spcAft>
                      </a:pPr>
                      <a:r>
                        <a:rPr lang="en-GB" sz="1000">
                          <a:effectLst/>
                        </a:rPr>
                        <a:t>Shaft at Point D</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15,992</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8,806</a:t>
                      </a:r>
                    </a:p>
                  </a:txBody>
                  <a:tcPr marL="68580" marR="68580" marT="0" marB="0"/>
                </a:tc>
                <a:tc>
                  <a:txBody>
                    <a:bodyPr/>
                    <a:lstStyle/>
                    <a:p>
                      <a:pPr algn="ctr">
                        <a:spcBef>
                          <a:spcPts val="200"/>
                        </a:spcBef>
                        <a:spcAft>
                          <a:spcPts val="200"/>
                        </a:spcAft>
                      </a:pPr>
                      <a:r>
                        <a:rPr lang="en-GB" sz="1000">
                          <a:effectLst/>
                          <a:latin typeface="Times New Roman"/>
                          <a:ea typeface="Times New Roman"/>
                        </a:rPr>
                        <a:t>668,961</a:t>
                      </a:r>
                    </a:p>
                  </a:txBody>
                  <a:tcPr marL="68580" marR="68580" marT="0" marB="0"/>
                </a:tc>
                <a:tc>
                  <a:txBody>
                    <a:bodyPr/>
                    <a:lstStyle/>
                    <a:p>
                      <a:pPr algn="ctr">
                        <a:spcBef>
                          <a:spcPts val="200"/>
                        </a:spcBef>
                        <a:spcAft>
                          <a:spcPts val="200"/>
                        </a:spcAft>
                      </a:pPr>
                      <a:r>
                        <a:rPr lang="en-GB" sz="1000">
                          <a:effectLst/>
                          <a:latin typeface="Times New Roman"/>
                          <a:ea typeface="Times New Roman"/>
                        </a:rPr>
                        <a:t>693,760</a:t>
                      </a:r>
                    </a:p>
                  </a:txBody>
                  <a:tcPr marL="68580" marR="68580" marT="0" marB="0"/>
                </a:tc>
                <a:extLst>
                  <a:ext uri="{0D108BD9-81ED-4DB2-BD59-A6C34878D82A}">
                    <a16:rowId xmlns:a16="http://schemas.microsoft.com/office/drawing/2014/main" val="10008"/>
                  </a:ext>
                </a:extLst>
              </a:tr>
              <a:tr h="130868">
                <a:tc>
                  <a:txBody>
                    <a:bodyPr/>
                    <a:lstStyle/>
                    <a:p>
                      <a:pPr algn="ctr">
                        <a:spcBef>
                          <a:spcPts val="200"/>
                        </a:spcBef>
                        <a:spcAft>
                          <a:spcPts val="200"/>
                        </a:spcAft>
                      </a:pPr>
                      <a:r>
                        <a:rPr lang="en-GB" sz="1000" dirty="0">
                          <a:effectLst/>
                        </a:rPr>
                        <a:t>Second Construction Tunnel at Point D</a:t>
                      </a:r>
                      <a:endParaRPr lang="en-GB" sz="10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235,355</a:t>
                      </a:r>
                    </a:p>
                  </a:txBody>
                  <a:tcPr marL="68580" marR="68580" marT="0" marB="0"/>
                </a:tc>
                <a:tc>
                  <a:txBody>
                    <a:bodyPr/>
                    <a:lstStyle/>
                    <a:p>
                      <a:pPr algn="ctr">
                        <a:spcBef>
                          <a:spcPts val="200"/>
                        </a:spcBef>
                        <a:spcAft>
                          <a:spcPts val="200"/>
                        </a:spcAft>
                      </a:pPr>
                      <a:r>
                        <a:rPr lang="en-GB" sz="1000">
                          <a:effectLst/>
                          <a:latin typeface="Times New Roman"/>
                          <a:ea typeface="Times New Roman"/>
                        </a:rPr>
                        <a:t>235,355</a:t>
                      </a:r>
                    </a:p>
                  </a:txBody>
                  <a:tcPr marL="68580" marR="68580" marT="0" marB="0"/>
                </a:tc>
                <a:extLst>
                  <a:ext uri="{0D108BD9-81ED-4DB2-BD59-A6C34878D82A}">
                    <a16:rowId xmlns:a16="http://schemas.microsoft.com/office/drawing/2014/main" val="10009"/>
                  </a:ext>
                </a:extLst>
              </a:tr>
              <a:tr h="130868">
                <a:tc>
                  <a:txBody>
                    <a:bodyPr/>
                    <a:lstStyle/>
                    <a:p>
                      <a:pPr algn="ctr">
                        <a:spcBef>
                          <a:spcPts val="200"/>
                        </a:spcBef>
                        <a:spcAft>
                          <a:spcPts val="200"/>
                        </a:spcAft>
                      </a:pPr>
                      <a:r>
                        <a:rPr lang="en-GB" sz="1000">
                          <a:effectLst/>
                        </a:rPr>
                        <a:t>Shaft at Point E</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6,528</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174,792</a:t>
                      </a:r>
                    </a:p>
                  </a:txBody>
                  <a:tcPr marL="68580" marR="68580" marT="0" marB="0"/>
                </a:tc>
                <a:tc>
                  <a:txBody>
                    <a:bodyPr/>
                    <a:lstStyle/>
                    <a:p>
                      <a:pPr algn="ctr">
                        <a:spcBef>
                          <a:spcPts val="200"/>
                        </a:spcBef>
                        <a:spcAft>
                          <a:spcPts val="200"/>
                        </a:spcAft>
                      </a:pPr>
                      <a:r>
                        <a:rPr lang="en-GB" sz="1000">
                          <a:effectLst/>
                          <a:latin typeface="Times New Roman"/>
                          <a:ea typeface="Times New Roman"/>
                        </a:rPr>
                        <a:t>181,320</a:t>
                      </a:r>
                    </a:p>
                  </a:txBody>
                  <a:tcPr marL="68580" marR="68580" marT="0" marB="0"/>
                </a:tc>
                <a:extLst>
                  <a:ext uri="{0D108BD9-81ED-4DB2-BD59-A6C34878D82A}">
                    <a16:rowId xmlns:a16="http://schemas.microsoft.com/office/drawing/2014/main" val="10010"/>
                  </a:ext>
                </a:extLst>
              </a:tr>
              <a:tr h="130868">
                <a:tc>
                  <a:txBody>
                    <a:bodyPr/>
                    <a:lstStyle/>
                    <a:p>
                      <a:pPr algn="ctr">
                        <a:spcBef>
                          <a:spcPts val="200"/>
                        </a:spcBef>
                        <a:spcAft>
                          <a:spcPts val="200"/>
                        </a:spcAft>
                      </a:pPr>
                      <a:r>
                        <a:rPr lang="en-GB" sz="1000">
                          <a:effectLst/>
                        </a:rPr>
                        <a:t>Tunnel at Point F</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dirty="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1,206</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375,414</a:t>
                      </a:r>
                    </a:p>
                  </a:txBody>
                  <a:tcPr marL="68580" marR="68580" marT="0" marB="0"/>
                </a:tc>
                <a:tc>
                  <a:txBody>
                    <a:bodyPr/>
                    <a:lstStyle/>
                    <a:p>
                      <a:pPr algn="ctr">
                        <a:spcBef>
                          <a:spcPts val="200"/>
                        </a:spcBef>
                        <a:spcAft>
                          <a:spcPts val="200"/>
                        </a:spcAft>
                      </a:pPr>
                      <a:r>
                        <a:rPr lang="en-GB" sz="1000">
                          <a:effectLst/>
                          <a:latin typeface="Times New Roman"/>
                          <a:ea typeface="Times New Roman"/>
                        </a:rPr>
                        <a:t>376,621</a:t>
                      </a:r>
                    </a:p>
                  </a:txBody>
                  <a:tcPr marL="68580" marR="68580" marT="0" marB="0"/>
                </a:tc>
                <a:extLst>
                  <a:ext uri="{0D108BD9-81ED-4DB2-BD59-A6C34878D82A}">
                    <a16:rowId xmlns:a16="http://schemas.microsoft.com/office/drawing/2014/main" val="10011"/>
                  </a:ext>
                </a:extLst>
              </a:tr>
              <a:tr h="130868">
                <a:tc>
                  <a:txBody>
                    <a:bodyPr/>
                    <a:lstStyle/>
                    <a:p>
                      <a:pPr algn="ctr">
                        <a:spcBef>
                          <a:spcPts val="200"/>
                        </a:spcBef>
                        <a:spcAft>
                          <a:spcPts val="200"/>
                        </a:spcAft>
                      </a:pPr>
                      <a:r>
                        <a:rPr lang="en-GB" sz="1000">
                          <a:effectLst/>
                        </a:rPr>
                        <a:t>Shaft at Point G</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33,086</a:t>
                      </a:r>
                    </a:p>
                  </a:txBody>
                  <a:tcPr marL="68580" marR="68580" marT="0" marB="0"/>
                </a:tc>
                <a:tc>
                  <a:txBody>
                    <a:bodyPr/>
                    <a:lstStyle/>
                    <a:p>
                      <a:pPr algn="ctr">
                        <a:spcBef>
                          <a:spcPts val="200"/>
                        </a:spcBef>
                        <a:spcAft>
                          <a:spcPts val="200"/>
                        </a:spcAft>
                      </a:pPr>
                      <a:r>
                        <a:rPr lang="en-GB" sz="1000">
                          <a:effectLst/>
                          <a:latin typeface="Times New Roman"/>
                          <a:ea typeface="Times New Roman"/>
                        </a:rPr>
                        <a:t> </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471,215</a:t>
                      </a:r>
                    </a:p>
                  </a:txBody>
                  <a:tcPr marL="68580" marR="68580" marT="0" marB="0"/>
                </a:tc>
                <a:tc>
                  <a:txBody>
                    <a:bodyPr/>
                    <a:lstStyle/>
                    <a:p>
                      <a:pPr algn="ctr">
                        <a:spcBef>
                          <a:spcPts val="200"/>
                        </a:spcBef>
                        <a:spcAft>
                          <a:spcPts val="200"/>
                        </a:spcAft>
                      </a:pPr>
                      <a:r>
                        <a:rPr lang="en-GB" sz="1000">
                          <a:effectLst/>
                          <a:latin typeface="Times New Roman"/>
                          <a:ea typeface="Times New Roman"/>
                        </a:rPr>
                        <a:t>504,301</a:t>
                      </a:r>
                    </a:p>
                  </a:txBody>
                  <a:tcPr marL="68580" marR="68580" marT="0" marB="0"/>
                </a:tc>
                <a:extLst>
                  <a:ext uri="{0D108BD9-81ED-4DB2-BD59-A6C34878D82A}">
                    <a16:rowId xmlns:a16="http://schemas.microsoft.com/office/drawing/2014/main" val="10012"/>
                  </a:ext>
                </a:extLst>
              </a:tr>
              <a:tr h="130868">
                <a:tc>
                  <a:txBody>
                    <a:bodyPr/>
                    <a:lstStyle/>
                    <a:p>
                      <a:pPr algn="ctr">
                        <a:spcBef>
                          <a:spcPts val="200"/>
                        </a:spcBef>
                        <a:spcAft>
                          <a:spcPts val="200"/>
                        </a:spcAft>
                      </a:pPr>
                      <a:r>
                        <a:rPr lang="en-GB" sz="1000" dirty="0" smtClean="0">
                          <a:effectLst/>
                        </a:rPr>
                        <a:t>Tunnel </a:t>
                      </a:r>
                      <a:r>
                        <a:rPr lang="en-GB" sz="1000" dirty="0">
                          <a:effectLst/>
                        </a:rPr>
                        <a:t>at Point H</a:t>
                      </a:r>
                      <a:endParaRPr lang="en-GB" sz="1000" dirty="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244,081</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750,620</a:t>
                      </a:r>
                    </a:p>
                  </a:txBody>
                  <a:tcPr marL="68580" marR="68580" marT="0" marB="0"/>
                </a:tc>
                <a:tc>
                  <a:txBody>
                    <a:bodyPr/>
                    <a:lstStyle/>
                    <a:p>
                      <a:pPr algn="ctr">
                        <a:spcBef>
                          <a:spcPts val="200"/>
                        </a:spcBef>
                        <a:spcAft>
                          <a:spcPts val="200"/>
                        </a:spcAft>
                      </a:pPr>
                      <a:r>
                        <a:rPr lang="en-GB" sz="1000">
                          <a:effectLst/>
                          <a:latin typeface="Times New Roman"/>
                          <a:ea typeface="Times New Roman"/>
                        </a:rPr>
                        <a:t>994,701</a:t>
                      </a:r>
                    </a:p>
                  </a:txBody>
                  <a:tcPr marL="68580" marR="68580" marT="0" marB="0"/>
                </a:tc>
                <a:extLst>
                  <a:ext uri="{0D108BD9-81ED-4DB2-BD59-A6C34878D82A}">
                    <a16:rowId xmlns:a16="http://schemas.microsoft.com/office/drawing/2014/main" val="10013"/>
                  </a:ext>
                </a:extLst>
              </a:tr>
              <a:tr h="130868">
                <a:tc>
                  <a:txBody>
                    <a:bodyPr/>
                    <a:lstStyle/>
                    <a:p>
                      <a:pPr algn="ctr">
                        <a:spcBef>
                          <a:spcPts val="200"/>
                        </a:spcBef>
                        <a:spcAft>
                          <a:spcPts val="200"/>
                        </a:spcAft>
                      </a:pPr>
                      <a:r>
                        <a:rPr lang="en-GB" sz="1000">
                          <a:effectLst/>
                        </a:rPr>
                        <a:t>Shaft at Point H</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7,329</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421,401</a:t>
                      </a:r>
                    </a:p>
                  </a:txBody>
                  <a:tcPr marL="68580" marR="68580" marT="0" marB="0"/>
                </a:tc>
                <a:tc>
                  <a:txBody>
                    <a:bodyPr/>
                    <a:lstStyle/>
                    <a:p>
                      <a:pPr algn="ctr">
                        <a:spcBef>
                          <a:spcPts val="200"/>
                        </a:spcBef>
                        <a:spcAft>
                          <a:spcPts val="200"/>
                        </a:spcAft>
                      </a:pPr>
                      <a:r>
                        <a:rPr lang="en-GB" sz="1000">
                          <a:effectLst/>
                          <a:latin typeface="Times New Roman"/>
                          <a:ea typeface="Times New Roman"/>
                        </a:rPr>
                        <a:t>428,730</a:t>
                      </a:r>
                    </a:p>
                  </a:txBody>
                  <a:tcPr marL="68580" marR="68580" marT="0" marB="0"/>
                </a:tc>
                <a:extLst>
                  <a:ext uri="{0D108BD9-81ED-4DB2-BD59-A6C34878D82A}">
                    <a16:rowId xmlns:a16="http://schemas.microsoft.com/office/drawing/2014/main" val="10014"/>
                  </a:ext>
                </a:extLst>
              </a:tr>
              <a:tr h="130868">
                <a:tc>
                  <a:txBody>
                    <a:bodyPr/>
                    <a:lstStyle/>
                    <a:p>
                      <a:pPr algn="ctr">
                        <a:spcBef>
                          <a:spcPts val="200"/>
                        </a:spcBef>
                        <a:spcAft>
                          <a:spcPts val="200"/>
                        </a:spcAft>
                      </a:pPr>
                      <a:r>
                        <a:rPr lang="en-GB" sz="1000">
                          <a:effectLst/>
                        </a:rPr>
                        <a:t>Shaft at Point I</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6,528</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796,634</a:t>
                      </a:r>
                    </a:p>
                  </a:txBody>
                  <a:tcPr marL="68580" marR="68580" marT="0" marB="0"/>
                </a:tc>
                <a:tc>
                  <a:txBody>
                    <a:bodyPr/>
                    <a:lstStyle/>
                    <a:p>
                      <a:pPr algn="ctr">
                        <a:spcBef>
                          <a:spcPts val="200"/>
                        </a:spcBef>
                        <a:spcAft>
                          <a:spcPts val="200"/>
                        </a:spcAft>
                      </a:pPr>
                      <a:r>
                        <a:rPr lang="en-GB" sz="1000">
                          <a:effectLst/>
                          <a:latin typeface="Times New Roman"/>
                          <a:ea typeface="Times New Roman"/>
                        </a:rPr>
                        <a:t>803,161</a:t>
                      </a:r>
                    </a:p>
                  </a:txBody>
                  <a:tcPr marL="68580" marR="68580" marT="0" marB="0"/>
                </a:tc>
                <a:extLst>
                  <a:ext uri="{0D108BD9-81ED-4DB2-BD59-A6C34878D82A}">
                    <a16:rowId xmlns:a16="http://schemas.microsoft.com/office/drawing/2014/main" val="10015"/>
                  </a:ext>
                </a:extLst>
              </a:tr>
              <a:tr h="130868">
                <a:tc>
                  <a:txBody>
                    <a:bodyPr/>
                    <a:lstStyle/>
                    <a:p>
                      <a:pPr algn="ctr">
                        <a:spcBef>
                          <a:spcPts val="200"/>
                        </a:spcBef>
                        <a:spcAft>
                          <a:spcPts val="200"/>
                        </a:spcAft>
                      </a:pPr>
                      <a:r>
                        <a:rPr lang="en-GB" sz="1000">
                          <a:effectLst/>
                        </a:rPr>
                        <a:t>Shaft at Point J</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6,528</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805,629</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812,157</a:t>
                      </a:r>
                    </a:p>
                  </a:txBody>
                  <a:tcPr marL="68580" marR="68580" marT="0" marB="0"/>
                </a:tc>
                <a:extLst>
                  <a:ext uri="{0D108BD9-81ED-4DB2-BD59-A6C34878D82A}">
                    <a16:rowId xmlns:a16="http://schemas.microsoft.com/office/drawing/2014/main" val="10016"/>
                  </a:ext>
                </a:extLst>
              </a:tr>
              <a:tr h="130868">
                <a:tc>
                  <a:txBody>
                    <a:bodyPr/>
                    <a:lstStyle/>
                    <a:p>
                      <a:pPr algn="ctr">
                        <a:spcBef>
                          <a:spcPts val="200"/>
                        </a:spcBef>
                        <a:spcAft>
                          <a:spcPts val="200"/>
                        </a:spcAft>
                      </a:pPr>
                      <a:r>
                        <a:rPr lang="en-GB" sz="1000">
                          <a:effectLst/>
                        </a:rPr>
                        <a:t>Shaft at Point K</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13,381</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610,972</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624,353</a:t>
                      </a:r>
                    </a:p>
                  </a:txBody>
                  <a:tcPr marL="68580" marR="68580" marT="0" marB="0"/>
                </a:tc>
                <a:extLst>
                  <a:ext uri="{0D108BD9-81ED-4DB2-BD59-A6C34878D82A}">
                    <a16:rowId xmlns:a16="http://schemas.microsoft.com/office/drawing/2014/main" val="10017"/>
                  </a:ext>
                </a:extLst>
              </a:tr>
              <a:tr h="130868">
                <a:tc>
                  <a:txBody>
                    <a:bodyPr/>
                    <a:lstStyle/>
                    <a:p>
                      <a:pPr algn="ctr">
                        <a:spcBef>
                          <a:spcPts val="200"/>
                        </a:spcBef>
                        <a:spcAft>
                          <a:spcPts val="200"/>
                        </a:spcAft>
                      </a:pPr>
                      <a:r>
                        <a:rPr lang="en-GB" sz="1000">
                          <a:effectLst/>
                        </a:rPr>
                        <a:t>Shafts at Point L</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a:effectLst/>
                          <a:latin typeface="Times New Roman"/>
                          <a:ea typeface="Times New Roman"/>
                        </a:rPr>
                        <a:t>29,990</a:t>
                      </a:r>
                    </a:p>
                  </a:txBody>
                  <a:tcPr marL="68580" marR="68580" marT="0" marB="0"/>
                </a:tc>
                <a:tc>
                  <a:txBody>
                    <a:bodyPr/>
                    <a:lstStyle/>
                    <a:p>
                      <a:pPr algn="ctr">
                        <a:spcBef>
                          <a:spcPts val="200"/>
                        </a:spcBef>
                        <a:spcAft>
                          <a:spcPts val="200"/>
                        </a:spcAft>
                      </a:pPr>
                      <a:r>
                        <a:rPr lang="en-GB" sz="1000">
                          <a:effectLst/>
                          <a:latin typeface="Times New Roman"/>
                          <a:ea typeface="Times New Roman"/>
                        </a:rPr>
                        <a:t>0</a:t>
                      </a:r>
                    </a:p>
                  </a:txBody>
                  <a:tcPr marL="68580" marR="68580" marT="0" marB="0"/>
                </a:tc>
                <a:tc>
                  <a:txBody>
                    <a:bodyPr/>
                    <a:lstStyle/>
                    <a:p>
                      <a:pPr algn="ctr">
                        <a:spcBef>
                          <a:spcPts val="200"/>
                        </a:spcBef>
                        <a:spcAft>
                          <a:spcPts val="200"/>
                        </a:spcAft>
                      </a:pPr>
                      <a:r>
                        <a:rPr lang="en-GB" sz="1000">
                          <a:effectLst/>
                          <a:latin typeface="Times New Roman"/>
                          <a:ea typeface="Times New Roman"/>
                        </a:rPr>
                        <a:t>671,700</a:t>
                      </a:r>
                    </a:p>
                  </a:txBody>
                  <a:tcPr marL="68580" marR="68580" marT="0" marB="0"/>
                </a:tc>
                <a:tc>
                  <a:txBody>
                    <a:bodyPr/>
                    <a:lstStyle/>
                    <a:p>
                      <a:pPr algn="ctr">
                        <a:spcBef>
                          <a:spcPts val="200"/>
                        </a:spcBef>
                        <a:spcAft>
                          <a:spcPts val="200"/>
                        </a:spcAft>
                      </a:pPr>
                      <a:r>
                        <a:rPr lang="en-GB" sz="1000" dirty="0">
                          <a:effectLst/>
                          <a:latin typeface="Times New Roman"/>
                          <a:ea typeface="Times New Roman"/>
                        </a:rPr>
                        <a:t>701,690</a:t>
                      </a:r>
                    </a:p>
                  </a:txBody>
                  <a:tcPr marL="68580" marR="68580" marT="0" marB="0"/>
                </a:tc>
                <a:extLst>
                  <a:ext uri="{0D108BD9-81ED-4DB2-BD59-A6C34878D82A}">
                    <a16:rowId xmlns:a16="http://schemas.microsoft.com/office/drawing/2014/main" val="10018"/>
                  </a:ext>
                </a:extLst>
              </a:tr>
              <a:tr h="130868">
                <a:tc>
                  <a:txBody>
                    <a:bodyPr/>
                    <a:lstStyle/>
                    <a:p>
                      <a:pPr algn="ctr">
                        <a:spcBef>
                          <a:spcPts val="200"/>
                        </a:spcBef>
                        <a:spcAft>
                          <a:spcPts val="200"/>
                        </a:spcAft>
                      </a:pPr>
                      <a:r>
                        <a:rPr lang="en-GB" sz="1000">
                          <a:effectLst/>
                        </a:rPr>
                        <a:t>Total Spoil Volume</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b="1">
                          <a:effectLst/>
                          <a:latin typeface="Times New Roman"/>
                          <a:ea typeface="Times New Roman"/>
                        </a:rPr>
                        <a:t>366,500</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b="1">
                          <a:effectLst/>
                          <a:latin typeface="Times New Roman"/>
                          <a:ea typeface="Times New Roman"/>
                        </a:rPr>
                        <a:t>261,422</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b="1">
                          <a:effectLst/>
                          <a:latin typeface="Times New Roman"/>
                          <a:ea typeface="Times New Roman"/>
                        </a:rPr>
                        <a:t>8,532,821</a:t>
                      </a:r>
                      <a:endParaRPr lang="en-GB" sz="1000">
                        <a:effectLst/>
                        <a:latin typeface="Times New Roman"/>
                        <a:ea typeface="Times New Roman"/>
                      </a:endParaRPr>
                    </a:p>
                  </a:txBody>
                  <a:tcPr marL="68580" marR="68580" marT="0" marB="0"/>
                </a:tc>
                <a:tc>
                  <a:txBody>
                    <a:bodyPr/>
                    <a:lstStyle/>
                    <a:p>
                      <a:pPr algn="ctr">
                        <a:spcBef>
                          <a:spcPts val="200"/>
                        </a:spcBef>
                        <a:spcAft>
                          <a:spcPts val="200"/>
                        </a:spcAft>
                      </a:pPr>
                      <a:r>
                        <a:rPr lang="en-GB" sz="1000" b="1" dirty="0">
                          <a:effectLst/>
                          <a:latin typeface="Times New Roman"/>
                          <a:ea typeface="Times New Roman"/>
                        </a:rPr>
                        <a:t>9,160,743</a:t>
                      </a:r>
                      <a:endParaRPr lang="en-GB" sz="1000" dirty="0">
                        <a:effectLst/>
                        <a:latin typeface="Times New Roman"/>
                        <a:ea typeface="Times New Roman"/>
                      </a:endParaRPr>
                    </a:p>
                  </a:txBody>
                  <a:tcPr marL="68580" marR="68580" marT="0" marB="0"/>
                </a:tc>
                <a:extLst>
                  <a:ext uri="{0D108BD9-81ED-4DB2-BD59-A6C34878D82A}">
                    <a16:rowId xmlns:a16="http://schemas.microsoft.com/office/drawing/2014/main" val="10019"/>
                  </a:ext>
                </a:extLst>
              </a:tr>
            </a:tbl>
          </a:graphicData>
        </a:graphic>
      </p:graphicFrame>
      <p:sp>
        <p:nvSpPr>
          <p:cNvPr id="3" name="Down Arrow 2"/>
          <p:cNvSpPr/>
          <p:nvPr/>
        </p:nvSpPr>
        <p:spPr>
          <a:xfrm>
            <a:off x="4135582" y="4433455"/>
            <a:ext cx="674957" cy="32558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3060" y="1593298"/>
            <a:ext cx="4637432" cy="2637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1404449" y="5901652"/>
            <a:ext cx="6812180" cy="369332"/>
          </a:xfrm>
          <a:prstGeom prst="rect">
            <a:avLst/>
          </a:prstGeom>
          <a:solidFill>
            <a:srgbClr val="FFC000"/>
          </a:solidFill>
        </p:spPr>
        <p:txBody>
          <a:bodyPr wrap="square" rtlCol="0">
            <a:spAutoFit/>
          </a:bodyPr>
          <a:lstStyle/>
          <a:p>
            <a:r>
              <a:rPr lang="en-GB" dirty="0" smtClean="0"/>
              <a:t>A competition </a:t>
            </a:r>
            <a:r>
              <a:rPr lang="en-GB" dirty="0"/>
              <a:t>“mining the future” will soon be published (15th April). </a:t>
            </a:r>
          </a:p>
        </p:txBody>
      </p:sp>
    </p:spTree>
    <p:extLst>
      <p:ext uri="{BB962C8B-B14F-4D97-AF65-F5344CB8AC3E}">
        <p14:creationId xmlns:p14="http://schemas.microsoft.com/office/powerpoint/2010/main" val="7282371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spTree>
    <p:extLst>
      <p:ext uri="{BB962C8B-B14F-4D97-AF65-F5344CB8AC3E}">
        <p14:creationId xmlns:p14="http://schemas.microsoft.com/office/powerpoint/2010/main" val="24495980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Footprint Exploration</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09A571E6-6C9E-464B-A8AB-F29E7A0EACEA}"/>
              </a:ext>
            </a:extLst>
          </p:cNvPr>
          <p:cNvSpPr txBox="1"/>
          <p:nvPr/>
        </p:nvSpPr>
        <p:spPr>
          <a:xfrm>
            <a:off x="3196120" y="1109775"/>
            <a:ext cx="5591160" cy="203132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Surface sites placement optimization – administrative and legal requirements from the host states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1" i="0" u="none" strike="noStrike" kern="1200" cap="none" spc="0" normalizeH="0" baseline="0" noProof="0" dirty="0">
                <a:ln>
                  <a:noFill/>
                </a:ln>
                <a:solidFill>
                  <a:srgbClr val="4F81BD">
                    <a:lumMod val="75000"/>
                  </a:srgbClr>
                </a:solidFill>
                <a:effectLst/>
                <a:uLnTx/>
                <a:uFillTx/>
                <a:latin typeface="Calibri"/>
                <a:ea typeface="+mn-ea"/>
                <a:cs typeface="+mn-cs"/>
              </a:rPr>
              <a:t>Input from civil engineering is essential to evaluate the feasibility of tunnel alignments and caverns and shaft locations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Currently still using TOT, though exploring additional software options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The main focus is to identify max. 3 </a:t>
            </a:r>
            <a:r>
              <a:rPr kumimoji="0" lang="en-US" sz="1400" b="1" i="0" u="none" strike="noStrike" kern="1200" cap="none" spc="0" normalizeH="0" baseline="0" noProof="0" dirty="0">
                <a:ln>
                  <a:noFill/>
                </a:ln>
                <a:solidFill>
                  <a:srgbClr val="4F81BD">
                    <a:lumMod val="75000"/>
                  </a:srgbClr>
                </a:solidFill>
                <a:effectLst/>
                <a:uLnTx/>
                <a:uFillTx/>
                <a:latin typeface="Calibri"/>
                <a:ea typeface="+mn-ea"/>
                <a:cs typeface="+mn-cs"/>
              </a:rPr>
              <a:t>preferred scenarios</a:t>
            </a: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 by the end of Q1 2021 and one feasible scenario before starting tendering for SI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1" i="0" u="none" strike="noStrike" kern="1200" cap="none" spc="0" normalizeH="0" baseline="0" noProof="0" dirty="0">
              <a:ln>
                <a:noFill/>
              </a:ln>
              <a:solidFill>
                <a:srgbClr val="4F81BD">
                  <a:lumMod val="75000"/>
                </a:srgbClr>
              </a:solidFill>
              <a:effectLst/>
              <a:uLnTx/>
              <a:uFillTx/>
              <a:latin typeface="Calibri"/>
              <a:ea typeface="+mn-ea"/>
              <a:cs typeface="+mn-cs"/>
            </a:endParaRPr>
          </a:p>
        </p:txBody>
      </p:sp>
      <p:pic>
        <p:nvPicPr>
          <p:cNvPr id="10" name="Picture 9">
            <a:extLst>
              <a:ext uri="{FF2B5EF4-FFF2-40B4-BE49-F238E27FC236}">
                <a16:creationId xmlns:a16="http://schemas.microsoft.com/office/drawing/2014/main" id="{437769E1-4E64-4BEF-9CF4-66632D98C06B}"/>
              </a:ext>
            </a:extLst>
          </p:cNvPr>
          <p:cNvPicPr>
            <a:picLocks noChangeAspect="1"/>
          </p:cNvPicPr>
          <p:nvPr/>
        </p:nvPicPr>
        <p:blipFill>
          <a:blip r:embed="rId3" cstate="print">
            <a:alphaModFix/>
            <a:extLst>
              <a:ext uri="{28A0092B-C50C-407E-A947-70E740481C1C}">
                <a14:useLocalDpi xmlns:a14="http://schemas.microsoft.com/office/drawing/2010/main" val="0"/>
              </a:ext>
            </a:extLst>
          </a:blip>
          <a:stretch>
            <a:fillRect/>
          </a:stretch>
        </p:blipFill>
        <p:spPr>
          <a:xfrm>
            <a:off x="332739" y="1290415"/>
            <a:ext cx="2436367" cy="2457959"/>
          </a:xfrm>
          <a:prstGeom prst="rect">
            <a:avLst/>
          </a:prstGeom>
        </p:spPr>
      </p:pic>
      <p:grpSp>
        <p:nvGrpSpPr>
          <p:cNvPr id="17" name="Group 16">
            <a:extLst>
              <a:ext uri="{FF2B5EF4-FFF2-40B4-BE49-F238E27FC236}">
                <a16:creationId xmlns:a16="http://schemas.microsoft.com/office/drawing/2014/main" id="{CE49F24A-5B5A-42AA-8FFA-7EDE0B2BFC25}"/>
              </a:ext>
            </a:extLst>
          </p:cNvPr>
          <p:cNvGrpSpPr/>
          <p:nvPr/>
        </p:nvGrpSpPr>
        <p:grpSpPr>
          <a:xfrm>
            <a:off x="425740" y="5281708"/>
            <a:ext cx="3391180" cy="1563755"/>
            <a:chOff x="3238929" y="3713232"/>
            <a:chExt cx="4226339" cy="1953407"/>
          </a:xfrm>
        </p:grpSpPr>
        <p:pic>
          <p:nvPicPr>
            <p:cNvPr id="11" name="Picture 10" descr="A picture containing graphical user interface&#10;&#10;Description automatically generated">
              <a:extLst>
                <a:ext uri="{FF2B5EF4-FFF2-40B4-BE49-F238E27FC236}">
                  <a16:creationId xmlns:a16="http://schemas.microsoft.com/office/drawing/2014/main" id="{09624FB7-F935-48B4-BA91-000046FC666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38929" y="3713232"/>
              <a:ext cx="4226339" cy="1953407"/>
            </a:xfrm>
            <a:prstGeom prst="rect">
              <a:avLst/>
            </a:prstGeom>
          </p:spPr>
        </p:pic>
        <p:sp>
          <p:nvSpPr>
            <p:cNvPr id="14" name="TextBox 13">
              <a:extLst>
                <a:ext uri="{FF2B5EF4-FFF2-40B4-BE49-F238E27FC236}">
                  <a16:creationId xmlns:a16="http://schemas.microsoft.com/office/drawing/2014/main" id="{2387B718-D67B-4773-8B7D-C1AEE6491158}"/>
                </a:ext>
              </a:extLst>
            </p:cNvPr>
            <p:cNvSpPr txBox="1"/>
            <p:nvPr/>
          </p:nvSpPr>
          <p:spPr>
            <a:xfrm>
              <a:off x="3397413" y="4739142"/>
              <a:ext cx="1071211" cy="38446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100.3 km</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18" name="Group 17">
            <a:extLst>
              <a:ext uri="{FF2B5EF4-FFF2-40B4-BE49-F238E27FC236}">
                <a16:creationId xmlns:a16="http://schemas.microsoft.com/office/drawing/2014/main" id="{3CC8FB19-D14F-4991-84FD-E4E7783FF06A}"/>
              </a:ext>
            </a:extLst>
          </p:cNvPr>
          <p:cNvGrpSpPr/>
          <p:nvPr/>
        </p:nvGrpSpPr>
        <p:grpSpPr>
          <a:xfrm>
            <a:off x="1586190" y="4593811"/>
            <a:ext cx="3668536" cy="1690132"/>
            <a:chOff x="1944893" y="4302677"/>
            <a:chExt cx="4572000" cy="2111274"/>
          </a:xfrm>
        </p:grpSpPr>
        <p:pic>
          <p:nvPicPr>
            <p:cNvPr id="13" name="Picture 12" descr="Graphical user interface&#10;&#10;Description automatically generated">
              <a:extLst>
                <a:ext uri="{FF2B5EF4-FFF2-40B4-BE49-F238E27FC236}">
                  <a16:creationId xmlns:a16="http://schemas.microsoft.com/office/drawing/2014/main" id="{E6C5DFC4-E673-4311-814D-BCB44037600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944893" y="4302677"/>
              <a:ext cx="4572000" cy="2111274"/>
            </a:xfrm>
            <a:prstGeom prst="rect">
              <a:avLst/>
            </a:prstGeom>
          </p:spPr>
        </p:pic>
        <p:sp>
          <p:nvSpPr>
            <p:cNvPr id="16" name="TextBox 15">
              <a:extLst>
                <a:ext uri="{FF2B5EF4-FFF2-40B4-BE49-F238E27FC236}">
                  <a16:creationId xmlns:a16="http://schemas.microsoft.com/office/drawing/2014/main" id="{3ADACDB8-0185-40BA-B7E6-7D413DAA1EE0}"/>
                </a:ext>
              </a:extLst>
            </p:cNvPr>
            <p:cNvSpPr txBox="1"/>
            <p:nvPr/>
          </p:nvSpPr>
          <p:spPr>
            <a:xfrm>
              <a:off x="2094240" y="5425050"/>
              <a:ext cx="787525" cy="38446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96 km</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2" name="Group 31">
            <a:extLst>
              <a:ext uri="{FF2B5EF4-FFF2-40B4-BE49-F238E27FC236}">
                <a16:creationId xmlns:a16="http://schemas.microsoft.com/office/drawing/2014/main" id="{1D4EDE94-A566-42A4-AB72-C8F19C31B103}"/>
              </a:ext>
            </a:extLst>
          </p:cNvPr>
          <p:cNvGrpSpPr/>
          <p:nvPr/>
        </p:nvGrpSpPr>
        <p:grpSpPr>
          <a:xfrm>
            <a:off x="2763233" y="4003928"/>
            <a:ext cx="3517536" cy="1608844"/>
            <a:chOff x="2126633" y="4072957"/>
            <a:chExt cx="4383813" cy="2009731"/>
          </a:xfrm>
        </p:grpSpPr>
        <p:pic>
          <p:nvPicPr>
            <p:cNvPr id="29" name="Picture 28" descr="Graphical user interface&#10;&#10;Description automatically generated">
              <a:extLst>
                <a:ext uri="{FF2B5EF4-FFF2-40B4-BE49-F238E27FC236}">
                  <a16:creationId xmlns:a16="http://schemas.microsoft.com/office/drawing/2014/main" id="{30601D1A-D6F4-4DE3-96A7-6805DB079E7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26633" y="4072957"/>
              <a:ext cx="4383813" cy="2009731"/>
            </a:xfrm>
            <a:prstGeom prst="rect">
              <a:avLst/>
            </a:prstGeom>
          </p:spPr>
        </p:pic>
        <p:sp>
          <p:nvSpPr>
            <p:cNvPr id="31" name="TextBox 30">
              <a:extLst>
                <a:ext uri="{FF2B5EF4-FFF2-40B4-BE49-F238E27FC236}">
                  <a16:creationId xmlns:a16="http://schemas.microsoft.com/office/drawing/2014/main" id="{3E5D9A29-EEA1-41D8-B598-1C56682ABE56}"/>
                </a:ext>
              </a:extLst>
            </p:cNvPr>
            <p:cNvSpPr txBox="1"/>
            <p:nvPr/>
          </p:nvSpPr>
          <p:spPr>
            <a:xfrm>
              <a:off x="2273862" y="5115152"/>
              <a:ext cx="957336" cy="38446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97.5 km</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27" name="Group 26">
            <a:extLst>
              <a:ext uri="{FF2B5EF4-FFF2-40B4-BE49-F238E27FC236}">
                <a16:creationId xmlns:a16="http://schemas.microsoft.com/office/drawing/2014/main" id="{17AB99D0-1299-4932-8309-C0436DB3B46C}"/>
              </a:ext>
            </a:extLst>
          </p:cNvPr>
          <p:cNvGrpSpPr/>
          <p:nvPr/>
        </p:nvGrpSpPr>
        <p:grpSpPr>
          <a:xfrm>
            <a:off x="3977781" y="3337525"/>
            <a:ext cx="3555442" cy="1608844"/>
            <a:chOff x="2537919" y="3751433"/>
            <a:chExt cx="4860032" cy="2246496"/>
          </a:xfrm>
        </p:grpSpPr>
        <p:pic>
          <p:nvPicPr>
            <p:cNvPr id="24" name="Picture 23" descr="Graphical user interface&#10;&#10;Description automatically generated">
              <a:extLst>
                <a:ext uri="{FF2B5EF4-FFF2-40B4-BE49-F238E27FC236}">
                  <a16:creationId xmlns:a16="http://schemas.microsoft.com/office/drawing/2014/main" id="{2602FECA-1A06-416B-B1CD-683BD3E51D3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37919" y="3751433"/>
              <a:ext cx="4860032" cy="2246496"/>
            </a:xfrm>
            <a:prstGeom prst="rect">
              <a:avLst/>
            </a:prstGeom>
          </p:spPr>
        </p:pic>
        <p:sp>
          <p:nvSpPr>
            <p:cNvPr id="26" name="TextBox 25">
              <a:extLst>
                <a:ext uri="{FF2B5EF4-FFF2-40B4-BE49-F238E27FC236}">
                  <a16:creationId xmlns:a16="http://schemas.microsoft.com/office/drawing/2014/main" id="{0738AC15-F420-43BA-868F-37001788D4EF}"/>
                </a:ext>
              </a:extLst>
            </p:cNvPr>
            <p:cNvSpPr txBox="1"/>
            <p:nvPr/>
          </p:nvSpPr>
          <p:spPr>
            <a:xfrm>
              <a:off x="2741982" y="4923473"/>
              <a:ext cx="863767" cy="4297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94 km</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grpSp>
      <p:grpSp>
        <p:nvGrpSpPr>
          <p:cNvPr id="33" name="Group 32">
            <a:extLst>
              <a:ext uri="{FF2B5EF4-FFF2-40B4-BE49-F238E27FC236}">
                <a16:creationId xmlns:a16="http://schemas.microsoft.com/office/drawing/2014/main" id="{BB217FDA-7A42-4E99-8D45-0B267D80162B}"/>
              </a:ext>
            </a:extLst>
          </p:cNvPr>
          <p:cNvGrpSpPr/>
          <p:nvPr/>
        </p:nvGrpSpPr>
        <p:grpSpPr>
          <a:xfrm>
            <a:off x="5292080" y="2767131"/>
            <a:ext cx="3495200" cy="1625063"/>
            <a:chOff x="1880878" y="1051221"/>
            <a:chExt cx="4355976" cy="2029992"/>
          </a:xfrm>
        </p:grpSpPr>
        <p:pic>
          <p:nvPicPr>
            <p:cNvPr id="20" name="Picture 19" descr="Graphical user interface&#10;&#10;Description automatically generated">
              <a:extLst>
                <a:ext uri="{FF2B5EF4-FFF2-40B4-BE49-F238E27FC236}">
                  <a16:creationId xmlns:a16="http://schemas.microsoft.com/office/drawing/2014/main" id="{86753C57-DB13-4169-A7A9-09100AC8A06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80878" y="1051221"/>
              <a:ext cx="4355976" cy="2029992"/>
            </a:xfrm>
            <a:prstGeom prst="rect">
              <a:avLst/>
            </a:prstGeom>
          </p:spPr>
        </p:pic>
        <p:sp>
          <p:nvSpPr>
            <p:cNvPr id="22" name="TextBox 21">
              <a:extLst>
                <a:ext uri="{FF2B5EF4-FFF2-40B4-BE49-F238E27FC236}">
                  <a16:creationId xmlns:a16="http://schemas.microsoft.com/office/drawing/2014/main" id="{2D6AC233-0877-4637-936D-9624BA7D2597}"/>
                </a:ext>
              </a:extLst>
            </p:cNvPr>
            <p:cNvSpPr txBox="1"/>
            <p:nvPr/>
          </p:nvSpPr>
          <p:spPr>
            <a:xfrm>
              <a:off x="2092945" y="2090333"/>
              <a:ext cx="787525" cy="384468"/>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91 km</a:t>
              </a:r>
              <a:endParaRPr kumimoji="0" lang="en-GB" sz="1400" b="0" i="0" u="none" strike="noStrike" kern="1200" cap="none" spc="0" normalizeH="0" baseline="0" noProof="0" dirty="0">
                <a:ln>
                  <a:noFill/>
                </a:ln>
                <a:solidFill>
                  <a:prstClr val="black"/>
                </a:solidFill>
                <a:effectLst/>
                <a:uLnTx/>
                <a:uFillTx/>
                <a:latin typeface="Calibri"/>
                <a:ea typeface="+mn-ea"/>
                <a:cs typeface="+mn-cs"/>
              </a:endParaRPr>
            </a:p>
          </p:txBody>
        </p:sp>
      </p:grpSp>
    </p:spTree>
    <p:extLst>
      <p:ext uri="{BB962C8B-B14F-4D97-AF65-F5344CB8AC3E}">
        <p14:creationId xmlns:p14="http://schemas.microsoft.com/office/powerpoint/2010/main" val="363723419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22" name="TextBox 21">
            <a:extLst>
              <a:ext uri="{FF2B5EF4-FFF2-40B4-BE49-F238E27FC236}">
                <a16:creationId xmlns:a16="http://schemas.microsoft.com/office/drawing/2014/main" id="{9BB4011C-7247-4199-BCB4-EBD494AAFBD7}"/>
              </a:ext>
            </a:extLst>
          </p:cNvPr>
          <p:cNvSpPr txBox="1"/>
          <p:nvPr/>
        </p:nvSpPr>
        <p:spPr>
          <a:xfrm>
            <a:off x="2103448" y="3665281"/>
            <a:ext cx="10046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FCC Rail Mounted Robot arm study </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6" name="Straight Connector 35">
            <a:extLst>
              <a:ext uri="{FF2B5EF4-FFF2-40B4-BE49-F238E27FC236}">
                <a16:creationId xmlns:a16="http://schemas.microsoft.com/office/drawing/2014/main" id="{85B7FD91-EE6D-4538-8419-4E9230A4F1A1}"/>
              </a:ext>
            </a:extLst>
          </p:cNvPr>
          <p:cNvSpPr/>
          <p:nvPr/>
        </p:nvSpPr>
        <p:spPr>
          <a:xfrm rot="10800000">
            <a:off x="2279511" y="3655064"/>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spTree>
    <p:extLst>
      <p:ext uri="{BB962C8B-B14F-4D97-AF65-F5344CB8AC3E}">
        <p14:creationId xmlns:p14="http://schemas.microsoft.com/office/powerpoint/2010/main" val="9875341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FCC Rail mounted robot</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Deformation and Stress analysis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1D171E4D-A349-443F-9C3A-14543A3FD087}"/>
              </a:ext>
            </a:extLst>
          </p:cNvPr>
          <p:cNvSpPr txBox="1"/>
          <p:nvPr/>
        </p:nvSpPr>
        <p:spPr>
          <a:xfrm>
            <a:off x="234530" y="3598219"/>
            <a:ext cx="8724244" cy="461665"/>
          </a:xfrm>
          <a:prstGeom prst="rect">
            <a:avLst/>
          </a:prstGeom>
          <a:solidFill>
            <a:schemeClr val="accent1">
              <a:lumMod val="20000"/>
              <a:lumOff val="80000"/>
            </a:schemeClr>
          </a:solidFill>
          <a:ln>
            <a:solidFill>
              <a:schemeClr val="accent1">
                <a:lumMod val="20000"/>
                <a:lumOff val="80000"/>
              </a:schemeClr>
            </a:solidFill>
          </a:ln>
        </p:spPr>
        <p:txBody>
          <a:bodyPr wrap="square" rtlCol="0">
            <a:spAutoFit/>
          </a:bodyPr>
          <a:lstStyle/>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Different layout options for the robot have been studied taking into account the allowable space and load increase.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Civil engineering ILF study: Deformation and stress analysis of the tunnel ceiling / ventilation duct. </a:t>
            </a:r>
          </a:p>
        </p:txBody>
      </p:sp>
      <p:pic>
        <p:nvPicPr>
          <p:cNvPr id="18" name="Picture 17">
            <a:extLst>
              <a:ext uri="{FF2B5EF4-FFF2-40B4-BE49-F238E27FC236}">
                <a16:creationId xmlns:a16="http://schemas.microsoft.com/office/drawing/2014/main" id="{07644CE2-CC73-40F3-B9BC-A58481201DD2}"/>
              </a:ext>
            </a:extLst>
          </p:cNvPr>
          <p:cNvPicPr>
            <a:picLocks noChangeAspect="1"/>
          </p:cNvPicPr>
          <p:nvPr/>
        </p:nvPicPr>
        <p:blipFill>
          <a:blip r:embed="rId3"/>
          <a:stretch>
            <a:fillRect/>
          </a:stretch>
        </p:blipFill>
        <p:spPr>
          <a:xfrm>
            <a:off x="2221527" y="23081"/>
            <a:ext cx="739864" cy="845752"/>
          </a:xfrm>
          <a:prstGeom prst="rect">
            <a:avLst/>
          </a:prstGeom>
        </p:spPr>
      </p:pic>
      <p:sp>
        <p:nvSpPr>
          <p:cNvPr id="6" name="TextBox 5">
            <a:extLst>
              <a:ext uri="{FF2B5EF4-FFF2-40B4-BE49-F238E27FC236}">
                <a16:creationId xmlns:a16="http://schemas.microsoft.com/office/drawing/2014/main" id="{7773E4E6-EC6A-44A2-B897-AB2EB7EB6EDF}"/>
              </a:ext>
            </a:extLst>
          </p:cNvPr>
          <p:cNvSpPr txBox="1"/>
          <p:nvPr/>
        </p:nvSpPr>
        <p:spPr>
          <a:xfrm>
            <a:off x="5432599" y="1084312"/>
            <a:ext cx="3526175" cy="2308324"/>
          </a:xfrm>
          <a:prstGeom prst="rect">
            <a:avLst/>
          </a:prstGeom>
          <a:solidFill>
            <a:schemeClr val="accent1">
              <a:lumMod val="20000"/>
              <a:lumOff val="80000"/>
            </a:schemeClr>
          </a:solidFill>
          <a:ln>
            <a:solidFill>
              <a:schemeClr val="accent1">
                <a:lumMod val="20000"/>
                <a:lumOff val="8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Proposed tasks for the robot: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Tunnel inspections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Carrying tools/materials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Preventive maintenance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Performs repair work and reach areas which are difficult to be accessed by people</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Hazard detection (e.g. Measure radiation, oxygen levels, smoke, Helium leaks)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Fire-fighting intervention</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Tests Sensors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Alignment measurements</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1200" cap="none" spc="0" normalizeH="0" baseline="0" noProof="0" dirty="0">
                <a:ln>
                  <a:noFill/>
                </a:ln>
                <a:solidFill>
                  <a:srgbClr val="1F497D"/>
                </a:solidFill>
                <a:effectLst/>
                <a:uLnTx/>
                <a:uFillTx/>
                <a:latin typeface="Arial Narrow" panose="020B0606020202030204" pitchFamily="34" charset="0"/>
                <a:ea typeface="+mn-ea"/>
                <a:cs typeface="+mn-cs"/>
              </a:rPr>
              <a:t>Disconnects broken devices of the collimator </a:t>
            </a:r>
          </a:p>
        </p:txBody>
      </p:sp>
      <p:pic>
        <p:nvPicPr>
          <p:cNvPr id="13" name="Picture 6">
            <a:extLst>
              <a:ext uri="{FF2B5EF4-FFF2-40B4-BE49-F238E27FC236}">
                <a16:creationId xmlns:a16="http://schemas.microsoft.com/office/drawing/2014/main" id="{1F6470D4-7A9C-4794-A12D-B5812E67BDB9}"/>
              </a:ext>
            </a:extLst>
          </p:cNvPr>
          <p:cNvPicPr>
            <a:picLocks noChangeAspect="1"/>
          </p:cNvPicPr>
          <p:nvPr/>
        </p:nvPicPr>
        <p:blipFill rotWithShape="1">
          <a:blip r:embed="rId4">
            <a:extLst>
              <a:ext uri="{28A0092B-C50C-407E-A947-70E740481C1C}">
                <a14:useLocalDpi xmlns:a14="http://schemas.microsoft.com/office/drawing/2010/main" val="0"/>
              </a:ext>
            </a:extLst>
          </a:blip>
          <a:srcRect l="22763" t="8833" r="20875" b="10650"/>
          <a:stretch/>
        </p:blipFill>
        <p:spPr>
          <a:xfrm>
            <a:off x="234530" y="1097016"/>
            <a:ext cx="2465047" cy="2453104"/>
          </a:xfrm>
          <a:prstGeom prst="rect">
            <a:avLst/>
          </a:prstGeom>
        </p:spPr>
      </p:pic>
      <p:pic>
        <p:nvPicPr>
          <p:cNvPr id="17" name="Picture 16">
            <a:extLst>
              <a:ext uri="{FF2B5EF4-FFF2-40B4-BE49-F238E27FC236}">
                <a16:creationId xmlns:a16="http://schemas.microsoft.com/office/drawing/2014/main" id="{F4153398-22E3-4DE2-BCA0-5DFAC0F2CF72}"/>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0509" t="5014" r="34735" b="5799"/>
          <a:stretch/>
        </p:blipFill>
        <p:spPr>
          <a:xfrm>
            <a:off x="2771801" y="1091120"/>
            <a:ext cx="2453186" cy="2458999"/>
          </a:xfrm>
          <a:prstGeom prst="rect">
            <a:avLst/>
          </a:prstGeom>
        </p:spPr>
      </p:pic>
      <p:pic>
        <p:nvPicPr>
          <p:cNvPr id="9" name="Picture 8" descr="Diagram, engineering drawing&#10;&#10;Description automatically generated">
            <a:extLst>
              <a:ext uri="{FF2B5EF4-FFF2-40B4-BE49-F238E27FC236}">
                <a16:creationId xmlns:a16="http://schemas.microsoft.com/office/drawing/2014/main" id="{69A93C62-D417-4E38-9FF2-08B1F4B4E52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7951" y="4505721"/>
            <a:ext cx="2618424" cy="1768492"/>
          </a:xfrm>
          <a:prstGeom prst="rect">
            <a:avLst/>
          </a:prstGeom>
        </p:spPr>
      </p:pic>
      <p:pic>
        <p:nvPicPr>
          <p:cNvPr id="12" name="Picture 11" descr="Diagram&#10;&#10;Description automatically generated">
            <a:extLst>
              <a:ext uri="{FF2B5EF4-FFF2-40B4-BE49-F238E27FC236}">
                <a16:creationId xmlns:a16="http://schemas.microsoft.com/office/drawing/2014/main" id="{9CB23768-CC72-49E9-92BD-F43E3D2E155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434359" y="4392552"/>
            <a:ext cx="2634383" cy="1842435"/>
          </a:xfrm>
          <a:prstGeom prst="rect">
            <a:avLst/>
          </a:prstGeom>
        </p:spPr>
      </p:pic>
      <p:pic>
        <p:nvPicPr>
          <p:cNvPr id="19" name="Grafik 13">
            <a:extLst>
              <a:ext uri="{FF2B5EF4-FFF2-40B4-BE49-F238E27FC236}">
                <a16:creationId xmlns:a16="http://schemas.microsoft.com/office/drawing/2014/main" id="{FBCBF18B-AF0C-4135-B070-B87276CC0B63}"/>
              </a:ext>
            </a:extLst>
          </p:cNvPr>
          <p:cNvPicPr/>
          <p:nvPr/>
        </p:nvPicPr>
        <p:blipFill rotWithShape="1">
          <a:blip r:embed="rId8" cstate="print">
            <a:extLst>
              <a:ext uri="{28A0092B-C50C-407E-A947-70E740481C1C}">
                <a14:useLocalDpi xmlns:a14="http://schemas.microsoft.com/office/drawing/2010/main" val="0"/>
              </a:ext>
            </a:extLst>
          </a:blip>
          <a:srcRect l="6641" r="6821"/>
          <a:stretch/>
        </p:blipFill>
        <p:spPr bwMode="auto">
          <a:xfrm>
            <a:off x="2430352" y="5470775"/>
            <a:ext cx="1922054" cy="997284"/>
          </a:xfrm>
          <a:prstGeom prst="rect">
            <a:avLst/>
          </a:prstGeom>
          <a:ln>
            <a:noFill/>
          </a:ln>
          <a:extLst>
            <a:ext uri="{53640926-AAD7-44D8-BBD7-CCE9431645EC}">
              <a14:shadowObscured xmlns:a14="http://schemas.microsoft.com/office/drawing/2010/main"/>
            </a:ext>
          </a:extLst>
        </p:spPr>
      </p:pic>
      <p:pic>
        <p:nvPicPr>
          <p:cNvPr id="24" name="Grafik 10">
            <a:extLst>
              <a:ext uri="{FF2B5EF4-FFF2-40B4-BE49-F238E27FC236}">
                <a16:creationId xmlns:a16="http://schemas.microsoft.com/office/drawing/2014/main" id="{66A92C64-8650-482D-ADCE-ED6DB68C5AC8}"/>
              </a:ext>
            </a:extLst>
          </p:cNvPr>
          <p:cNvPicPr/>
          <p:nvPr/>
        </p:nvPicPr>
        <p:blipFill rotWithShape="1">
          <a:blip r:embed="rId9" cstate="print">
            <a:extLst>
              <a:ext uri="{28A0092B-C50C-407E-A947-70E740481C1C}">
                <a14:useLocalDpi xmlns:a14="http://schemas.microsoft.com/office/drawing/2010/main" val="0"/>
              </a:ext>
            </a:extLst>
          </a:blip>
          <a:srcRect l="6435" r="7496"/>
          <a:stretch/>
        </p:blipFill>
        <p:spPr bwMode="auto">
          <a:xfrm>
            <a:off x="7102232" y="5555078"/>
            <a:ext cx="1823052" cy="1008113"/>
          </a:xfrm>
          <a:prstGeom prst="rect">
            <a:avLst/>
          </a:prstGeom>
          <a:ln>
            <a:noFill/>
          </a:ln>
          <a:extLst>
            <a:ext uri="{53640926-AAD7-44D8-BBD7-CCE9431645EC}">
              <a14:shadowObscured xmlns:a14="http://schemas.microsoft.com/office/drawing/2010/main"/>
            </a:ext>
          </a:extLst>
        </p:spPr>
      </p:pic>
      <p:pic>
        <p:nvPicPr>
          <p:cNvPr id="26" name="Picture 25">
            <a:extLst>
              <a:ext uri="{FF2B5EF4-FFF2-40B4-BE49-F238E27FC236}">
                <a16:creationId xmlns:a16="http://schemas.microsoft.com/office/drawing/2014/main" id="{FF302123-3278-4D7E-83EC-4FE6A71DF968}"/>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7232648" y="4363886"/>
            <a:ext cx="1749130" cy="1118241"/>
          </a:xfrm>
          <a:prstGeom prst="rect">
            <a:avLst/>
          </a:prstGeom>
        </p:spPr>
      </p:pic>
      <p:sp>
        <p:nvSpPr>
          <p:cNvPr id="22" name="TextBox 21">
            <a:extLst>
              <a:ext uri="{FF2B5EF4-FFF2-40B4-BE49-F238E27FC236}">
                <a16:creationId xmlns:a16="http://schemas.microsoft.com/office/drawing/2014/main" id="{13E157B5-5D9B-4E85-B95D-5EE5802D1971}"/>
              </a:ext>
            </a:extLst>
          </p:cNvPr>
          <p:cNvSpPr txBox="1"/>
          <p:nvPr/>
        </p:nvSpPr>
        <p:spPr>
          <a:xfrm>
            <a:off x="2285598" y="3144437"/>
            <a:ext cx="843670" cy="415498"/>
          </a:xfrm>
          <a:prstGeom prst="rect">
            <a:avLst/>
          </a:prstGeom>
          <a:solidFill>
            <a:schemeClr val="accent1">
              <a:lumMod val="40000"/>
              <a:lumOff val="6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H. Gamper (CERN)</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pic>
        <p:nvPicPr>
          <p:cNvPr id="28" name="Grafik 6">
            <a:extLst>
              <a:ext uri="{FF2B5EF4-FFF2-40B4-BE49-F238E27FC236}">
                <a16:creationId xmlns:a16="http://schemas.microsoft.com/office/drawing/2014/main" id="{DA22752F-4B82-443B-857B-41F73830541D}"/>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2618424" y="4265467"/>
            <a:ext cx="1968394" cy="1008113"/>
          </a:xfrm>
          <a:prstGeom prst="rect">
            <a:avLst/>
          </a:prstGeom>
        </p:spPr>
      </p:pic>
      <p:sp>
        <p:nvSpPr>
          <p:cNvPr id="29" name="Rectangle 28">
            <a:extLst>
              <a:ext uri="{FF2B5EF4-FFF2-40B4-BE49-F238E27FC236}">
                <a16:creationId xmlns:a16="http://schemas.microsoft.com/office/drawing/2014/main" id="{42CDBD50-40E1-4BD9-A3D3-4B53A7C81F3A}"/>
              </a:ext>
            </a:extLst>
          </p:cNvPr>
          <p:cNvSpPr/>
          <p:nvPr/>
        </p:nvSpPr>
        <p:spPr>
          <a:xfrm>
            <a:off x="234530" y="4149080"/>
            <a:ext cx="4199829" cy="244928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
        <p:nvSpPr>
          <p:cNvPr id="31" name="Rectangle 30">
            <a:extLst>
              <a:ext uri="{FF2B5EF4-FFF2-40B4-BE49-F238E27FC236}">
                <a16:creationId xmlns:a16="http://schemas.microsoft.com/office/drawing/2014/main" id="{97B798B7-6E16-4753-A81A-CEC969BE31E7}"/>
              </a:ext>
            </a:extLst>
          </p:cNvPr>
          <p:cNvSpPr/>
          <p:nvPr/>
        </p:nvSpPr>
        <p:spPr>
          <a:xfrm>
            <a:off x="4524415" y="4144031"/>
            <a:ext cx="4434359" cy="2449288"/>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96387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13" name="TextBox 12">
            <a:extLst>
              <a:ext uri="{FF2B5EF4-FFF2-40B4-BE49-F238E27FC236}">
                <a16:creationId xmlns:a16="http://schemas.microsoft.com/office/drawing/2014/main" id="{6C1FE91F-47F8-45C1-B831-459090BE09A3}"/>
              </a:ext>
            </a:extLst>
          </p:cNvPr>
          <p:cNvSpPr txBox="1"/>
          <p:nvPr/>
        </p:nvSpPr>
        <p:spPr>
          <a:xfrm>
            <a:off x="2425927" y="2557651"/>
            <a:ext cx="138844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C00000"/>
                </a:solidFill>
                <a:effectLst/>
                <a:uLnTx/>
                <a:uFillTx/>
                <a:latin typeface="Calibri"/>
                <a:ea typeface="+mn-ea"/>
                <a:cs typeface="+mn-cs"/>
              </a:rPr>
              <a:t>European Strategy for Particle Physics Update </a:t>
            </a:r>
            <a:endParaRPr kumimoji="0" lang="en-GB" sz="1050" b="1" i="0" u="none" strike="noStrike" kern="1200" cap="none" spc="0" normalizeH="0" baseline="0" noProof="0" dirty="0">
              <a:ln>
                <a:noFill/>
              </a:ln>
              <a:solidFill>
                <a:srgbClr val="C00000"/>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9BB4011C-7247-4199-BCB4-EBD494AAFBD7}"/>
              </a:ext>
            </a:extLst>
          </p:cNvPr>
          <p:cNvSpPr txBox="1"/>
          <p:nvPr/>
        </p:nvSpPr>
        <p:spPr>
          <a:xfrm>
            <a:off x="2103448" y="3665281"/>
            <a:ext cx="10046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FCC Rail Mounted Robot arm study </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6" name="Straight Connector 35">
            <a:extLst>
              <a:ext uri="{FF2B5EF4-FFF2-40B4-BE49-F238E27FC236}">
                <a16:creationId xmlns:a16="http://schemas.microsoft.com/office/drawing/2014/main" id="{85B7FD91-EE6D-4538-8419-4E9230A4F1A1}"/>
              </a:ext>
            </a:extLst>
          </p:cNvPr>
          <p:cNvSpPr/>
          <p:nvPr/>
        </p:nvSpPr>
        <p:spPr>
          <a:xfrm rot="10800000">
            <a:off x="2279511" y="3655064"/>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42" name="Straight Connector 41">
            <a:extLst>
              <a:ext uri="{FF2B5EF4-FFF2-40B4-BE49-F238E27FC236}">
                <a16:creationId xmlns:a16="http://schemas.microsoft.com/office/drawing/2014/main" id="{306C6246-3A13-4556-A5EC-416B2588F418}"/>
              </a:ext>
            </a:extLst>
          </p:cNvPr>
          <p:cNvSpPr/>
          <p:nvPr/>
        </p:nvSpPr>
        <p:spPr>
          <a:xfrm>
            <a:off x="3120150" y="324490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spTree>
    <p:extLst>
      <p:ext uri="{BB962C8B-B14F-4D97-AF65-F5344CB8AC3E}">
        <p14:creationId xmlns:p14="http://schemas.microsoft.com/office/powerpoint/2010/main" val="8786522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64AA68-4B62-494A-B917-04726BE86A24}"/>
              </a:ext>
            </a:extLst>
          </p:cNvPr>
          <p:cNvSpPr txBox="1">
            <a:spLocks/>
          </p:cNvSpPr>
          <p:nvPr/>
        </p:nvSpPr>
        <p:spPr>
          <a:xfrm>
            <a:off x="0" y="0"/>
            <a:ext cx="9144000" cy="857250"/>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r">
              <a:defRPr/>
            </a:pPr>
            <a:r>
              <a:rPr lang="en-US" sz="2100" kern="0" dirty="0">
                <a:latin typeface="Arial"/>
              </a:rPr>
              <a:t>European Strategy objectives for civil engineering</a:t>
            </a:r>
            <a:endParaRPr lang="en-GB" sz="2100" dirty="0"/>
          </a:p>
        </p:txBody>
      </p:sp>
      <p:pic>
        <p:nvPicPr>
          <p:cNvPr id="8" name="E9AE129B-AADE-4D42-A5CD-D33420D126B1" descr="7E832775-FA4B-45D5-A24A-50916B9E2716">
            <a:extLst>
              <a:ext uri="{FF2B5EF4-FFF2-40B4-BE49-F238E27FC236}">
                <a16:creationId xmlns:a16="http://schemas.microsoft.com/office/drawing/2014/main" id="{A5124033-6B12-4B77-8841-4F9FF23E87B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0734" y="161344"/>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4">
            <a:extLst>
              <a:ext uri="{FF2B5EF4-FFF2-40B4-BE49-F238E27FC236}">
                <a16:creationId xmlns:a16="http://schemas.microsoft.com/office/drawing/2014/main" id="{77D1F34C-90F8-46D5-AA68-CCC5617D53A2}"/>
              </a:ext>
            </a:extLst>
          </p:cNvPr>
          <p:cNvSpPr txBox="1">
            <a:spLocks/>
          </p:cNvSpPr>
          <p:nvPr/>
        </p:nvSpPr>
        <p:spPr>
          <a:xfrm>
            <a:off x="128587" y="1282069"/>
            <a:ext cx="8865394" cy="1358757"/>
          </a:xfrm>
          <a:prstGeom prst="rect">
            <a:avLst/>
          </a:prstGeom>
        </p:spPr>
        <p:txBody>
          <a:bodyPr vert="horz" lIns="71810" tIns="35906" rIns="71810" bIns="35906" rtlCol="0">
            <a:normAutofit lnSpcReduction="10000"/>
          </a:bodyPr>
          <a:lstStyle>
            <a:lvl1pPr marL="0" indent="0" algn="ctr" defTabSz="662882" rtl="0" eaLnBrk="1" latinLnBrk="0" hangingPunct="1">
              <a:spcBef>
                <a:spcPct val="20000"/>
              </a:spcBef>
              <a:buFont typeface="Arial" pitchFamily="34" charset="0"/>
              <a:buNone/>
              <a:defRPr sz="2354" kern="1200">
                <a:solidFill>
                  <a:schemeClr val="tx1">
                    <a:tint val="75000"/>
                  </a:schemeClr>
                </a:solidFill>
                <a:latin typeface="+mn-lt"/>
                <a:ea typeface="+mn-ea"/>
                <a:cs typeface="+mn-cs"/>
              </a:defRPr>
            </a:lvl1pPr>
            <a:lvl2pPr marL="331441" indent="0" algn="ctr" defTabSz="662882" rtl="0" eaLnBrk="1" latinLnBrk="0" hangingPunct="1">
              <a:spcBef>
                <a:spcPct val="20000"/>
              </a:spcBef>
              <a:buFont typeface="Arial" pitchFamily="34" charset="0"/>
              <a:buNone/>
              <a:defRPr sz="2008" kern="1200">
                <a:solidFill>
                  <a:schemeClr val="tx1">
                    <a:tint val="75000"/>
                  </a:schemeClr>
                </a:solidFill>
                <a:latin typeface="+mn-lt"/>
                <a:ea typeface="+mn-ea"/>
                <a:cs typeface="+mn-cs"/>
              </a:defRPr>
            </a:lvl2pPr>
            <a:lvl3pPr marL="662882" indent="0" algn="ctr" defTabSz="662882" rtl="0" eaLnBrk="1" latinLnBrk="0" hangingPunct="1">
              <a:spcBef>
                <a:spcPct val="20000"/>
              </a:spcBef>
              <a:buFont typeface="Arial" pitchFamily="34" charset="0"/>
              <a:buNone/>
              <a:defRPr sz="1731" kern="1200">
                <a:solidFill>
                  <a:schemeClr val="tx1">
                    <a:tint val="75000"/>
                  </a:schemeClr>
                </a:solidFill>
                <a:latin typeface="+mn-lt"/>
                <a:ea typeface="+mn-ea"/>
                <a:cs typeface="+mn-cs"/>
              </a:defRPr>
            </a:lvl3pPr>
            <a:lvl4pPr marL="99432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4pPr>
            <a:lvl5pPr marL="132576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5pPr>
            <a:lvl6pPr marL="1657201"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6pPr>
            <a:lvl7pPr marL="198864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7pPr>
            <a:lvl8pPr marL="232008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8pPr>
            <a:lvl9pPr marL="265152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9pPr>
          </a:lstStyle>
          <a:p>
            <a:pPr algn="l"/>
            <a:r>
              <a:rPr lang="en-US" sz="1350" b="1" u="sng" dirty="0">
                <a:solidFill>
                  <a:srgbClr val="FF0000"/>
                </a:solidFill>
              </a:rPr>
              <a:t>ESPPU 2020</a:t>
            </a:r>
          </a:p>
          <a:p>
            <a:pPr algn="l"/>
            <a:r>
              <a:rPr lang="en-US" sz="1350" b="1" dirty="0">
                <a:solidFill>
                  <a:srgbClr val="FF0000"/>
                </a:solidFill>
              </a:rPr>
              <a:t>More comprehensive feasibility study to be delivered end 2025 </a:t>
            </a:r>
            <a:r>
              <a:rPr lang="en-US" sz="1350" dirty="0">
                <a:solidFill>
                  <a:schemeClr val="tx1"/>
                </a:solidFill>
              </a:rPr>
              <a:t>as </a:t>
            </a:r>
            <a:r>
              <a:rPr lang="en-US" sz="1350" b="1" dirty="0">
                <a:solidFill>
                  <a:schemeClr val="tx1"/>
                </a:solidFill>
              </a:rPr>
              <a:t>input for ESPP Update expected for 2026/2027</a:t>
            </a:r>
            <a:r>
              <a:rPr lang="en-US" sz="1350" dirty="0">
                <a:solidFill>
                  <a:schemeClr val="tx1"/>
                </a:solidFill>
              </a:rPr>
              <a:t>:</a:t>
            </a:r>
            <a:endParaRPr lang="en-US" sz="825" dirty="0">
              <a:solidFill>
                <a:schemeClr val="tx1"/>
              </a:solidFill>
            </a:endParaRPr>
          </a:p>
          <a:p>
            <a:pPr marL="462893" lvl="1" indent="-214313" algn="l">
              <a:buFont typeface="Arial" panose="020B0604020202020204" pitchFamily="34" charset="0"/>
              <a:buChar char="•"/>
            </a:pPr>
            <a:r>
              <a:rPr lang="en-GB" sz="1350" b="1" i="1" dirty="0">
                <a:solidFill>
                  <a:srgbClr val="3030A4"/>
                </a:solidFill>
              </a:rPr>
              <a:t>Feasibility study of the 100 km tunnel </a:t>
            </a:r>
          </a:p>
          <a:p>
            <a:pPr marL="462893" lvl="1" indent="-214313" algn="l">
              <a:buFont typeface="Arial" panose="020B0604020202020204" pitchFamily="34" charset="0"/>
              <a:buChar char="•"/>
            </a:pPr>
            <a:r>
              <a:rPr lang="en-GB" sz="1350" b="1" i="1" dirty="0">
                <a:solidFill>
                  <a:srgbClr val="3030A4"/>
                </a:solidFill>
              </a:rPr>
              <a:t>High-risk areas site investigations</a:t>
            </a:r>
            <a:r>
              <a:rPr lang="en-GB" sz="1350" i="1" dirty="0">
                <a:solidFill>
                  <a:srgbClr val="3030A4"/>
                </a:solidFill>
              </a:rPr>
              <a:t>, to confirm principle feasibility - </a:t>
            </a:r>
            <a:r>
              <a:rPr lang="en-GB" sz="1800" b="1" i="1" dirty="0">
                <a:solidFill>
                  <a:srgbClr val="FF0000"/>
                </a:solidFill>
              </a:rPr>
              <a:t>10-15MCHF approved</a:t>
            </a:r>
          </a:p>
          <a:p>
            <a:pPr algn="l"/>
            <a:r>
              <a:rPr lang="en-GB" sz="1610" i="1" dirty="0">
                <a:solidFill>
                  <a:srgbClr val="3030A4"/>
                </a:solidFill>
              </a:rPr>
              <a:t>Additionally, a CDR+ will be prepared as an input into the next ESPPU.</a:t>
            </a:r>
          </a:p>
          <a:p>
            <a:pPr lvl="1" algn="l"/>
            <a:endParaRPr lang="en-US" sz="675" b="1" i="1" dirty="0">
              <a:solidFill>
                <a:srgbClr val="3030A4"/>
              </a:solidFill>
            </a:endParaRPr>
          </a:p>
        </p:txBody>
      </p:sp>
      <p:sp>
        <p:nvSpPr>
          <p:cNvPr id="7" name="Content Placeholder 2">
            <a:extLst>
              <a:ext uri="{FF2B5EF4-FFF2-40B4-BE49-F238E27FC236}">
                <a16:creationId xmlns:a16="http://schemas.microsoft.com/office/drawing/2014/main" id="{E3D99046-2313-4BFE-9E9B-F96F56958432}"/>
              </a:ext>
            </a:extLst>
          </p:cNvPr>
          <p:cNvSpPr txBox="1">
            <a:spLocks/>
          </p:cNvSpPr>
          <p:nvPr/>
        </p:nvSpPr>
        <p:spPr>
          <a:xfrm>
            <a:off x="150019" y="3483007"/>
            <a:ext cx="8843962" cy="1103281"/>
          </a:xfrm>
          <a:prstGeom prst="rect">
            <a:avLst/>
          </a:prstGeom>
          <a:solidFill>
            <a:srgbClr val="F2DCDB"/>
          </a:solidFill>
        </p:spPr>
        <p:txBody>
          <a:bodyPr vert="horz" lIns="71810" tIns="35906" rIns="71810" bIns="35906" rtlCol="0">
            <a:noAutofit/>
          </a:bodyPr>
          <a:lstStyle>
            <a:lvl1pPr marL="0" indent="0" algn="ctr" defTabSz="662882" rtl="0" eaLnBrk="1" latinLnBrk="0" hangingPunct="1">
              <a:spcBef>
                <a:spcPct val="20000"/>
              </a:spcBef>
              <a:buFont typeface="Arial" pitchFamily="34" charset="0"/>
              <a:buNone/>
              <a:defRPr sz="2354" kern="1200">
                <a:solidFill>
                  <a:schemeClr val="tx1">
                    <a:tint val="75000"/>
                  </a:schemeClr>
                </a:solidFill>
                <a:latin typeface="+mn-lt"/>
                <a:ea typeface="+mn-ea"/>
                <a:cs typeface="+mn-cs"/>
              </a:defRPr>
            </a:lvl1pPr>
            <a:lvl2pPr marL="331441" indent="0" algn="ctr" defTabSz="662882" rtl="0" eaLnBrk="1" latinLnBrk="0" hangingPunct="1">
              <a:spcBef>
                <a:spcPct val="20000"/>
              </a:spcBef>
              <a:buFont typeface="Arial" pitchFamily="34" charset="0"/>
              <a:buNone/>
              <a:defRPr sz="2008" kern="1200">
                <a:solidFill>
                  <a:schemeClr val="tx1">
                    <a:tint val="75000"/>
                  </a:schemeClr>
                </a:solidFill>
                <a:latin typeface="+mn-lt"/>
                <a:ea typeface="+mn-ea"/>
                <a:cs typeface="+mn-cs"/>
              </a:defRPr>
            </a:lvl2pPr>
            <a:lvl3pPr marL="662882" indent="0" algn="ctr" defTabSz="662882" rtl="0" eaLnBrk="1" latinLnBrk="0" hangingPunct="1">
              <a:spcBef>
                <a:spcPct val="20000"/>
              </a:spcBef>
              <a:buFont typeface="Arial" pitchFamily="34" charset="0"/>
              <a:buNone/>
              <a:defRPr sz="1731" kern="1200">
                <a:solidFill>
                  <a:schemeClr val="tx1">
                    <a:tint val="75000"/>
                  </a:schemeClr>
                </a:solidFill>
                <a:latin typeface="+mn-lt"/>
                <a:ea typeface="+mn-ea"/>
                <a:cs typeface="+mn-cs"/>
              </a:defRPr>
            </a:lvl3pPr>
            <a:lvl4pPr marL="99432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4pPr>
            <a:lvl5pPr marL="132576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5pPr>
            <a:lvl6pPr marL="1657201"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6pPr>
            <a:lvl7pPr marL="198864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7pPr>
            <a:lvl8pPr marL="232008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8pPr>
            <a:lvl9pPr marL="2651522" indent="0" algn="ctr" defTabSz="662882" rtl="0" eaLnBrk="1" latinLnBrk="0" hangingPunct="1">
              <a:spcBef>
                <a:spcPct val="20000"/>
              </a:spcBef>
              <a:buFont typeface="Arial" pitchFamily="34" charset="0"/>
              <a:buNone/>
              <a:defRPr sz="1454" kern="1200">
                <a:solidFill>
                  <a:schemeClr val="tx1">
                    <a:tint val="75000"/>
                  </a:schemeClr>
                </a:solidFill>
                <a:latin typeface="+mn-lt"/>
                <a:ea typeface="+mn-ea"/>
                <a:cs typeface="+mn-cs"/>
              </a:defRPr>
            </a:lvl9pPr>
          </a:lstStyle>
          <a:p>
            <a:pPr algn="l">
              <a:buClr>
                <a:schemeClr val="tx2"/>
              </a:buClr>
            </a:pPr>
            <a:r>
              <a:rPr lang="en-US" sz="900" i="1" dirty="0">
                <a:solidFill>
                  <a:srgbClr val="0070C0"/>
                </a:solidFill>
                <a:latin typeface="Arial" panose="020B0604020202020204" pitchFamily="34" charset="0"/>
                <a:cs typeface="Arial" panose="020B0604020202020204" pitchFamily="34" charset="0"/>
              </a:rPr>
              <a:t>High Risk Areas include:</a:t>
            </a:r>
          </a:p>
          <a:p>
            <a:pPr marL="550355" lvl="1" indent="-214313" algn="l">
              <a:lnSpc>
                <a:spcPct val="115000"/>
              </a:lnSpc>
              <a:buClr>
                <a:schemeClr val="tx2"/>
              </a:buClr>
              <a:buFont typeface="Wingdings" panose="05000000000000000000" pitchFamily="2" charset="2"/>
              <a:buChar char="§"/>
            </a:pPr>
            <a:r>
              <a:rPr lang="en-US" sz="900" i="1" dirty="0">
                <a:solidFill>
                  <a:srgbClr val="0070C0"/>
                </a:solidFill>
                <a:latin typeface="Arial" panose="020B0604020202020204" pitchFamily="34" charset="0"/>
                <a:cs typeface="Arial" panose="020B0604020202020204" pitchFamily="34" charset="0"/>
              </a:rPr>
              <a:t>Areas along the FCC tunnel alignment where there is high uncertainty in the geological boundary layers and ground conditions, critical to determine the vertical and the horizontal alignment of the FCC tunnel. </a:t>
            </a:r>
            <a:endParaRPr lang="en-GB" sz="900" i="1" dirty="0">
              <a:solidFill>
                <a:srgbClr val="0070C0"/>
              </a:solidFill>
              <a:latin typeface="Arial" panose="020B0604020202020204" pitchFamily="34" charset="0"/>
              <a:cs typeface="Arial" panose="020B0604020202020204" pitchFamily="34" charset="0"/>
            </a:endParaRPr>
          </a:p>
          <a:p>
            <a:pPr marL="550355" lvl="1" indent="-214313" algn="l">
              <a:lnSpc>
                <a:spcPct val="115000"/>
              </a:lnSpc>
              <a:buClr>
                <a:schemeClr val="tx2"/>
              </a:buClr>
              <a:buFont typeface="Wingdings" panose="05000000000000000000" pitchFamily="2" charset="2"/>
              <a:buChar char="§"/>
            </a:pPr>
            <a:r>
              <a:rPr lang="en-US" sz="900" i="1" dirty="0">
                <a:solidFill>
                  <a:srgbClr val="0070C0"/>
                </a:solidFill>
                <a:latin typeface="Arial" panose="020B0604020202020204" pitchFamily="34" charset="0"/>
                <a:cs typeface="Arial" panose="020B0604020202020204" pitchFamily="34" charset="0"/>
              </a:rPr>
              <a:t>Areas to avoid where the complexity of the ground and hydrogeological conditions would dramatically increase the costs/risks during construction works and/or maintenance</a:t>
            </a:r>
            <a:endParaRPr lang="en-GB" sz="900" i="1" dirty="0">
              <a:solidFill>
                <a:srgbClr val="0070C0"/>
              </a:solidFill>
              <a:latin typeface="Arial" panose="020B0604020202020204" pitchFamily="34" charset="0"/>
              <a:cs typeface="Arial" panose="020B0604020202020204" pitchFamily="34" charset="0"/>
            </a:endParaRPr>
          </a:p>
          <a:p>
            <a:pPr marL="550355" lvl="1" indent="-214313" algn="l">
              <a:lnSpc>
                <a:spcPct val="115000"/>
              </a:lnSpc>
              <a:spcAft>
                <a:spcPts val="750"/>
              </a:spcAft>
              <a:buClr>
                <a:schemeClr val="tx2"/>
              </a:buClr>
              <a:buFont typeface="Wingdings" panose="05000000000000000000" pitchFamily="2" charset="2"/>
              <a:buChar char="§"/>
            </a:pPr>
            <a:r>
              <a:rPr lang="en-US" sz="900" i="1" dirty="0">
                <a:solidFill>
                  <a:srgbClr val="0070C0"/>
                </a:solidFill>
                <a:latin typeface="Arial" panose="020B0604020202020204" pitchFamily="34" charset="0"/>
                <a:cs typeface="Arial" panose="020B0604020202020204" pitchFamily="34" charset="0"/>
              </a:rPr>
              <a:t>Shafts locations situated in the vicinity of aquifers and where construction works could impact the environmentally sensitive areas </a:t>
            </a:r>
          </a:p>
        </p:txBody>
      </p:sp>
      <p:sp>
        <p:nvSpPr>
          <p:cNvPr id="9" name="TextBox 8">
            <a:extLst>
              <a:ext uri="{FF2B5EF4-FFF2-40B4-BE49-F238E27FC236}">
                <a16:creationId xmlns:a16="http://schemas.microsoft.com/office/drawing/2014/main" id="{B93EA195-F024-4196-8B47-A7C8DC1C5AC8}"/>
              </a:ext>
            </a:extLst>
          </p:cNvPr>
          <p:cNvSpPr txBox="1"/>
          <p:nvPr/>
        </p:nvSpPr>
        <p:spPr>
          <a:xfrm>
            <a:off x="87472" y="2673357"/>
            <a:ext cx="8865394" cy="507831"/>
          </a:xfrm>
          <a:prstGeom prst="rect">
            <a:avLst/>
          </a:prstGeom>
          <a:noFill/>
        </p:spPr>
        <p:txBody>
          <a:bodyPr wrap="square">
            <a:spAutoFit/>
          </a:bodyPr>
          <a:lstStyle/>
          <a:p>
            <a:pPr algn="l"/>
            <a:r>
              <a:rPr lang="en-US" sz="1350" dirty="0">
                <a:solidFill>
                  <a:srgbClr val="0070C0"/>
                </a:solidFill>
                <a:latin typeface="Arial" panose="020B0604020202020204" pitchFamily="34" charset="0"/>
                <a:cs typeface="Arial" panose="020B0604020202020204" pitchFamily="34" charset="0"/>
              </a:rPr>
              <a:t>To achieve these objectives, the CERN civil engineering team are launching a site investigation campaign for High-Risk Areas for FCC. </a:t>
            </a:r>
          </a:p>
        </p:txBody>
      </p:sp>
      <p:sp>
        <p:nvSpPr>
          <p:cNvPr id="11" name="TextBox 10">
            <a:extLst>
              <a:ext uri="{FF2B5EF4-FFF2-40B4-BE49-F238E27FC236}">
                <a16:creationId xmlns:a16="http://schemas.microsoft.com/office/drawing/2014/main" id="{4E559FD8-185D-44C5-8FB0-88D1C0DE269A}"/>
              </a:ext>
            </a:extLst>
          </p:cNvPr>
          <p:cNvSpPr txBox="1"/>
          <p:nvPr/>
        </p:nvSpPr>
        <p:spPr>
          <a:xfrm>
            <a:off x="150019" y="4647049"/>
            <a:ext cx="8843962" cy="938206"/>
          </a:xfrm>
          <a:prstGeom prst="rect">
            <a:avLst/>
          </a:prstGeom>
          <a:solidFill>
            <a:srgbClr val="0C377B"/>
          </a:solidFill>
        </p:spPr>
        <p:txBody>
          <a:bodyPr wrap="square">
            <a:spAutoFit/>
          </a:bodyPr>
          <a:lstStyle/>
          <a:p>
            <a:pPr marL="118535">
              <a:lnSpc>
                <a:spcPct val="115000"/>
              </a:lnSpc>
              <a:spcAft>
                <a:spcPts val="750"/>
              </a:spcAft>
              <a:buClr>
                <a:schemeClr val="tx2"/>
              </a:buClr>
            </a:pPr>
            <a:r>
              <a:rPr lang="en-US" sz="1050" b="1" dirty="0">
                <a:solidFill>
                  <a:schemeClr val="bg1"/>
                </a:solidFill>
                <a:latin typeface="Arial" panose="020B0604020202020204" pitchFamily="34" charset="0"/>
                <a:cs typeface="Arial" panose="020B0604020202020204" pitchFamily="34" charset="0"/>
              </a:rPr>
              <a:t>ILF/GADZ will deliver a preliminary study to identify these High-Risk Areas, propose necessary SI as well as providing a cost and schedule for the SI works. </a:t>
            </a:r>
          </a:p>
          <a:p>
            <a:pPr marL="118535">
              <a:lnSpc>
                <a:spcPct val="115000"/>
              </a:lnSpc>
              <a:spcAft>
                <a:spcPts val="750"/>
              </a:spcAft>
              <a:buClr>
                <a:schemeClr val="tx2"/>
              </a:buClr>
            </a:pPr>
            <a:r>
              <a:rPr lang="en-US" sz="1050" b="1" dirty="0">
                <a:solidFill>
                  <a:schemeClr val="bg1"/>
                </a:solidFill>
                <a:latin typeface="Arial" panose="020B0604020202020204" pitchFamily="34" charset="0"/>
                <a:cs typeface="Arial" panose="020B0604020202020204" pitchFamily="34" charset="0"/>
              </a:rPr>
              <a:t>Additionally, ILF/GADZ will provide input into the technical specifications to define the scope of services for “the JV” (CE experts, geotechnical engineers, geologists) for the HRASI.</a:t>
            </a:r>
            <a:endParaRPr lang="en-US" sz="1050" dirty="0">
              <a:solidFill>
                <a:schemeClr val="bg1"/>
              </a:solidFill>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3A7BD828-A42F-4BF0-BEA8-1D91ECDA9125}"/>
              </a:ext>
            </a:extLst>
          </p:cNvPr>
          <p:cNvSpPr txBox="1"/>
          <p:nvPr/>
        </p:nvSpPr>
        <p:spPr>
          <a:xfrm>
            <a:off x="160734" y="5600700"/>
            <a:ext cx="8843962" cy="278153"/>
          </a:xfrm>
          <a:prstGeom prst="rect">
            <a:avLst/>
          </a:prstGeom>
          <a:solidFill>
            <a:schemeClr val="accent5">
              <a:lumMod val="75000"/>
            </a:schemeClr>
          </a:solidFill>
        </p:spPr>
        <p:txBody>
          <a:bodyPr wrap="square">
            <a:spAutoFit/>
          </a:bodyPr>
          <a:lstStyle/>
          <a:p>
            <a:pPr marL="118535">
              <a:lnSpc>
                <a:spcPct val="115000"/>
              </a:lnSpc>
              <a:spcAft>
                <a:spcPts val="750"/>
              </a:spcAft>
              <a:buClr>
                <a:schemeClr val="tx2"/>
              </a:buClr>
            </a:pPr>
            <a:r>
              <a:rPr lang="en-US" sz="1050" dirty="0">
                <a:solidFill>
                  <a:schemeClr val="bg1"/>
                </a:solidFill>
                <a:latin typeface="Arial" panose="020B0604020202020204" pitchFamily="34" charset="0"/>
                <a:cs typeface="Arial" panose="020B0604020202020204" pitchFamily="34" charset="0"/>
              </a:rPr>
              <a:t>University of Geneva to develop a 3D subsurface model and a GIS database for FCC studies.</a:t>
            </a:r>
          </a:p>
        </p:txBody>
      </p:sp>
      <p:sp>
        <p:nvSpPr>
          <p:cNvPr id="2" name="Slide Number Placeholder 1"/>
          <p:cNvSpPr>
            <a:spLocks noGrp="1"/>
          </p:cNvSpPr>
          <p:nvPr>
            <p:ph type="sldNum" sz="quarter" idx="12"/>
          </p:nvPr>
        </p:nvSpPr>
        <p:spPr/>
        <p:txBody>
          <a:bodyPr/>
          <a:lstStyle/>
          <a:p>
            <a:fld id="{06987D14-C9E0-42AC-85F7-32247EF94A2C}" type="slidenum">
              <a:rPr lang="fr-FR" smtClean="0"/>
              <a:pPr/>
              <a:t>17</a:t>
            </a:fld>
            <a:endParaRPr lang="fr-FR" dirty="0"/>
          </a:p>
        </p:txBody>
      </p:sp>
    </p:spTree>
    <p:extLst>
      <p:ext uri="{BB962C8B-B14F-4D97-AF65-F5344CB8AC3E}">
        <p14:creationId xmlns:p14="http://schemas.microsoft.com/office/powerpoint/2010/main" val="29976917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13" name="TextBox 12">
            <a:extLst>
              <a:ext uri="{FF2B5EF4-FFF2-40B4-BE49-F238E27FC236}">
                <a16:creationId xmlns:a16="http://schemas.microsoft.com/office/drawing/2014/main" id="{6C1FE91F-47F8-45C1-B831-459090BE09A3}"/>
              </a:ext>
            </a:extLst>
          </p:cNvPr>
          <p:cNvSpPr txBox="1"/>
          <p:nvPr/>
        </p:nvSpPr>
        <p:spPr>
          <a:xfrm>
            <a:off x="2425927" y="2557651"/>
            <a:ext cx="138844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C00000"/>
                </a:solidFill>
                <a:effectLst/>
                <a:uLnTx/>
                <a:uFillTx/>
                <a:latin typeface="Calibri"/>
                <a:ea typeface="+mn-ea"/>
                <a:cs typeface="+mn-cs"/>
              </a:rPr>
              <a:t>European Strategy for Particle Physics Update </a:t>
            </a:r>
            <a:endParaRPr kumimoji="0" lang="en-GB" sz="1050" b="1" i="0" u="none" strike="noStrike" kern="1200" cap="none" spc="0" normalizeH="0" baseline="0" noProof="0" dirty="0">
              <a:ln>
                <a:noFill/>
              </a:ln>
              <a:solidFill>
                <a:srgbClr val="C00000"/>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7AA7508A-A638-4B69-BE00-09173652E168}"/>
              </a:ext>
            </a:extLst>
          </p:cNvPr>
          <p:cNvSpPr txBox="1"/>
          <p:nvPr/>
        </p:nvSpPr>
        <p:spPr>
          <a:xfrm>
            <a:off x="3686075" y="3810255"/>
            <a:ext cx="131076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CE cost estimate for FCC-</a:t>
            </a:r>
            <a:r>
              <a:rPr kumimoji="0" lang="en-US" sz="1050" b="0" i="0" u="none" strike="noStrike" kern="1200" cap="none" spc="0" normalizeH="0" baseline="0" noProof="0" dirty="0" err="1">
                <a:ln>
                  <a:noFill/>
                </a:ln>
                <a:solidFill>
                  <a:prstClr val="black"/>
                </a:solidFill>
                <a:effectLst/>
                <a:uLnTx/>
                <a:uFillTx/>
                <a:latin typeface="Calibri"/>
                <a:ea typeface="+mn-ea"/>
                <a:cs typeface="+mn-cs"/>
              </a:rPr>
              <a:t>ee</a:t>
            </a:r>
            <a:r>
              <a:rPr kumimoji="0" lang="en-US" sz="1050" b="0" i="0" u="none" strike="noStrike" kern="1200" cap="none" spc="0" normalizeH="0" baseline="0" noProof="0" dirty="0">
                <a:ln>
                  <a:noFill/>
                </a:ln>
                <a:solidFill>
                  <a:prstClr val="black"/>
                </a:solidFill>
                <a:effectLst/>
                <a:uLnTx/>
                <a:uFillTx/>
                <a:latin typeface="Calibri"/>
                <a:ea typeface="+mn-ea"/>
                <a:cs typeface="+mn-cs"/>
              </a:rPr>
              <a:t> with 4IPs and 8 access points </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9BB4011C-7247-4199-BCB4-EBD494AAFBD7}"/>
              </a:ext>
            </a:extLst>
          </p:cNvPr>
          <p:cNvSpPr txBox="1"/>
          <p:nvPr/>
        </p:nvSpPr>
        <p:spPr>
          <a:xfrm>
            <a:off x="2103448" y="3665281"/>
            <a:ext cx="10046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FCC Rail Mounted Robot arm study </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6" name="Straight Connector 35">
            <a:extLst>
              <a:ext uri="{FF2B5EF4-FFF2-40B4-BE49-F238E27FC236}">
                <a16:creationId xmlns:a16="http://schemas.microsoft.com/office/drawing/2014/main" id="{85B7FD91-EE6D-4538-8419-4E9230A4F1A1}"/>
              </a:ext>
            </a:extLst>
          </p:cNvPr>
          <p:cNvSpPr/>
          <p:nvPr/>
        </p:nvSpPr>
        <p:spPr>
          <a:xfrm rot="10800000">
            <a:off x="2279511" y="3655064"/>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38" name="Straight Connector 37">
            <a:extLst>
              <a:ext uri="{FF2B5EF4-FFF2-40B4-BE49-F238E27FC236}">
                <a16:creationId xmlns:a16="http://schemas.microsoft.com/office/drawing/2014/main" id="{C9088E0F-9ED8-4806-A570-E160FE565056}"/>
              </a:ext>
            </a:extLst>
          </p:cNvPr>
          <p:cNvSpPr/>
          <p:nvPr/>
        </p:nvSpPr>
        <p:spPr>
          <a:xfrm rot="10800000">
            <a:off x="4962596" y="3600425"/>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42" name="Straight Connector 41">
            <a:extLst>
              <a:ext uri="{FF2B5EF4-FFF2-40B4-BE49-F238E27FC236}">
                <a16:creationId xmlns:a16="http://schemas.microsoft.com/office/drawing/2014/main" id="{306C6246-3A13-4556-A5EC-416B2588F418}"/>
              </a:ext>
            </a:extLst>
          </p:cNvPr>
          <p:cNvSpPr/>
          <p:nvPr/>
        </p:nvSpPr>
        <p:spPr>
          <a:xfrm>
            <a:off x="3120150" y="324490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spTree>
    <p:extLst>
      <p:ext uri="{BB962C8B-B14F-4D97-AF65-F5344CB8AC3E}">
        <p14:creationId xmlns:p14="http://schemas.microsoft.com/office/powerpoint/2010/main" val="14717752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CE Cost estimate for FCC-</a:t>
            </a:r>
            <a:r>
              <a:rPr kumimoji="0" lang="en-US" sz="2400" b="1" i="0" u="none" strike="noStrike" kern="0" cap="none" spc="0" normalizeH="0" baseline="0" noProof="0" dirty="0" err="1">
                <a:ln>
                  <a:noFill/>
                </a:ln>
                <a:solidFill>
                  <a:srgbClr val="FFFF00"/>
                </a:solidFill>
                <a:effectLst/>
                <a:uLnTx/>
                <a:uFillTx/>
                <a:latin typeface="Arial"/>
                <a:ea typeface="+mj-ea"/>
                <a:cs typeface="+mj-cs"/>
              </a:rPr>
              <a:t>ee</a:t>
            </a:r>
            <a:r>
              <a:rPr kumimoji="0" lang="en-US" sz="2400" b="1" i="0" u="none" strike="noStrike" kern="0" cap="none" spc="0" normalizeH="0" baseline="0" noProof="0" dirty="0">
                <a:ln>
                  <a:noFill/>
                </a:ln>
                <a:solidFill>
                  <a:srgbClr val="FFFF00"/>
                </a:solidFill>
                <a:effectLst/>
                <a:uLnTx/>
                <a:uFillTx/>
                <a:latin typeface="Arial"/>
                <a:ea typeface="+mj-ea"/>
                <a:cs typeface="+mj-cs"/>
              </a:rPr>
              <a:t> </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a:ln>
                  <a:noFill/>
                </a:ln>
                <a:solidFill>
                  <a:srgbClr val="FFFF00"/>
                </a:solidFill>
                <a:effectLst/>
                <a:uLnTx/>
                <a:uFillTx/>
                <a:latin typeface="Arial"/>
                <a:ea typeface="+mj-ea"/>
                <a:cs typeface="+mj-cs"/>
              </a:rPr>
              <a:t>with 8 access points and 4 IPs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TextBox 29">
            <a:extLst>
              <a:ext uri="{FF2B5EF4-FFF2-40B4-BE49-F238E27FC236}">
                <a16:creationId xmlns:a16="http://schemas.microsoft.com/office/drawing/2014/main" id="{3E353066-686D-41E3-8771-9993A2B7E5AB}"/>
              </a:ext>
            </a:extLst>
          </p:cNvPr>
          <p:cNvSpPr txBox="1"/>
          <p:nvPr/>
        </p:nvSpPr>
        <p:spPr>
          <a:xfrm>
            <a:off x="4825720" y="6361907"/>
            <a:ext cx="413301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Largest distance between two points: approx. </a:t>
            </a:r>
            <a:r>
              <a:rPr kumimoji="0" lang="en-US" sz="1200" b="1" i="0" u="none" strike="noStrike" kern="1200" cap="none" spc="0" normalizeH="0" baseline="0" noProof="0" dirty="0">
                <a:ln>
                  <a:noFill/>
                </a:ln>
                <a:solidFill>
                  <a:prstClr val="black"/>
                </a:solidFill>
                <a:effectLst/>
                <a:uLnTx/>
                <a:uFillTx/>
                <a:latin typeface="Calibri"/>
                <a:ea typeface="+mn-ea"/>
                <a:cs typeface="+mn-cs"/>
              </a:rPr>
              <a:t>12km</a:t>
            </a:r>
            <a:r>
              <a:rPr kumimoji="0" lang="en-US" sz="1200" b="0" i="0" u="none" strike="noStrike" kern="1200" cap="none" spc="0" normalizeH="0" baseline="0" noProof="0" dirty="0">
                <a:ln>
                  <a:noFill/>
                </a:ln>
                <a:solidFill>
                  <a:prstClr val="black"/>
                </a:solidFill>
                <a:effectLst/>
                <a:uLnTx/>
                <a:uFillTx/>
                <a:latin typeface="Calibri"/>
                <a:ea typeface="+mn-ea"/>
                <a:cs typeface="+mn-cs"/>
              </a:rPr>
              <a:t> for 45˚-45˚ option and approx. </a:t>
            </a:r>
            <a:r>
              <a:rPr kumimoji="0" lang="en-US" sz="1200" b="1" i="0" u="none" strike="noStrike" kern="1200" cap="none" spc="0" normalizeH="0" baseline="0" noProof="0" dirty="0">
                <a:ln>
                  <a:noFill/>
                </a:ln>
                <a:solidFill>
                  <a:prstClr val="black"/>
                </a:solidFill>
                <a:effectLst/>
                <a:uLnTx/>
                <a:uFillTx/>
                <a:latin typeface="Calibri"/>
                <a:ea typeface="+mn-ea"/>
                <a:cs typeface="+mn-cs"/>
              </a:rPr>
              <a:t>16km</a:t>
            </a:r>
            <a:r>
              <a:rPr kumimoji="0" lang="en-US" sz="1200" b="0" i="0" u="none" strike="noStrike" kern="1200" cap="none" spc="0" normalizeH="0" baseline="0" noProof="0" dirty="0">
                <a:ln>
                  <a:noFill/>
                </a:ln>
                <a:solidFill>
                  <a:prstClr val="black"/>
                </a:solidFill>
                <a:effectLst/>
                <a:uLnTx/>
                <a:uFillTx/>
                <a:latin typeface="Calibri"/>
                <a:ea typeface="+mn-ea"/>
                <a:cs typeface="+mn-cs"/>
              </a:rPr>
              <a:t> for 30˚-60˚ option</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39" name="Group 38">
            <a:extLst>
              <a:ext uri="{FF2B5EF4-FFF2-40B4-BE49-F238E27FC236}">
                <a16:creationId xmlns:a16="http://schemas.microsoft.com/office/drawing/2014/main" id="{EA827D50-4D4D-401D-9E47-2F1665A68878}"/>
              </a:ext>
            </a:extLst>
          </p:cNvPr>
          <p:cNvGrpSpPr/>
          <p:nvPr/>
        </p:nvGrpSpPr>
        <p:grpSpPr>
          <a:xfrm>
            <a:off x="4597833" y="4153400"/>
            <a:ext cx="2177934" cy="1997897"/>
            <a:chOff x="274431" y="2110949"/>
            <a:chExt cx="3733748" cy="3484077"/>
          </a:xfrm>
        </p:grpSpPr>
        <p:pic>
          <p:nvPicPr>
            <p:cNvPr id="40" name="Picture 1" descr="cid:image001.png@01D6548F.E3788030">
              <a:extLst>
                <a:ext uri="{FF2B5EF4-FFF2-40B4-BE49-F238E27FC236}">
                  <a16:creationId xmlns:a16="http://schemas.microsoft.com/office/drawing/2014/main" id="{8F369444-9E14-459B-BB3A-F106586337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431" y="2348880"/>
              <a:ext cx="3733748" cy="2957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TextBox 40">
              <a:extLst>
                <a:ext uri="{FF2B5EF4-FFF2-40B4-BE49-F238E27FC236}">
                  <a16:creationId xmlns:a16="http://schemas.microsoft.com/office/drawing/2014/main" id="{7A10076A-859C-4E38-B870-E0CE71B1ADC9}"/>
                </a:ext>
              </a:extLst>
            </p:cNvPr>
            <p:cNvSpPr txBox="1"/>
            <p:nvPr/>
          </p:nvSpPr>
          <p:spPr>
            <a:xfrm>
              <a:off x="1516084" y="2110949"/>
              <a:ext cx="1250441" cy="442797"/>
            </a:xfrm>
            <a:prstGeom prst="rect">
              <a:avLst/>
            </a:prstGeom>
            <a:solidFill>
              <a:schemeClr val="accent3">
                <a:lumMod val="40000"/>
                <a:lumOff val="6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dirty="0">
                  <a:ln>
                    <a:noFill/>
                  </a:ln>
                  <a:solidFill>
                    <a:prstClr val="black"/>
                  </a:solidFill>
                  <a:effectLst/>
                  <a:uLnTx/>
                  <a:uFillTx/>
                  <a:latin typeface="Calibri"/>
                  <a:ea typeface="+mn-ea"/>
                  <a:cs typeface="+mn-cs"/>
                </a:rPr>
                <a:t>injections</a:t>
              </a:r>
              <a:endParaRPr kumimoji="0" lang="de-CH"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2" name="TextBox 41">
              <a:extLst>
                <a:ext uri="{FF2B5EF4-FFF2-40B4-BE49-F238E27FC236}">
                  <a16:creationId xmlns:a16="http://schemas.microsoft.com/office/drawing/2014/main" id="{308DA167-85A0-4D4A-9255-C835B242093A}"/>
                </a:ext>
              </a:extLst>
            </p:cNvPr>
            <p:cNvSpPr txBox="1"/>
            <p:nvPr/>
          </p:nvSpPr>
          <p:spPr>
            <a:xfrm>
              <a:off x="1326624" y="5219319"/>
              <a:ext cx="2113144" cy="375707"/>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800" b="0" i="0" u="none" strike="noStrike" kern="1200" cap="none" spc="0" normalizeH="0" baseline="0" noProof="0" dirty="0">
                  <a:ln>
                    <a:noFill/>
                  </a:ln>
                  <a:solidFill>
                    <a:prstClr val="black"/>
                  </a:solidFill>
                  <a:effectLst/>
                  <a:uLnTx/>
                  <a:uFillTx/>
                  <a:latin typeface="Calibri"/>
                  <a:ea typeface="+mn-ea"/>
                  <a:cs typeface="+mn-cs"/>
                </a:rPr>
                <a:t>arc lengths all identical</a:t>
              </a:r>
            </a:p>
          </p:txBody>
        </p:sp>
      </p:grpSp>
      <p:grpSp>
        <p:nvGrpSpPr>
          <p:cNvPr id="43" name="Group 42">
            <a:extLst>
              <a:ext uri="{FF2B5EF4-FFF2-40B4-BE49-F238E27FC236}">
                <a16:creationId xmlns:a16="http://schemas.microsoft.com/office/drawing/2014/main" id="{A526D7CB-620D-429C-9322-FB930B7F13D9}"/>
              </a:ext>
            </a:extLst>
          </p:cNvPr>
          <p:cNvGrpSpPr/>
          <p:nvPr/>
        </p:nvGrpSpPr>
        <p:grpSpPr>
          <a:xfrm>
            <a:off x="7070403" y="4109010"/>
            <a:ext cx="2049234" cy="2022000"/>
            <a:chOff x="5292080" y="2208986"/>
            <a:chExt cx="3058438" cy="3318703"/>
          </a:xfrm>
        </p:grpSpPr>
        <p:pic>
          <p:nvPicPr>
            <p:cNvPr id="44" name="Picture 2" descr="cid:image002.png@01D6548F.E3788030">
              <a:extLst>
                <a:ext uri="{FF2B5EF4-FFF2-40B4-BE49-F238E27FC236}">
                  <a16:creationId xmlns:a16="http://schemas.microsoft.com/office/drawing/2014/main" id="{2EEF95B6-738F-455E-AAB0-BBD7EBEC54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92080" y="2426563"/>
              <a:ext cx="3058438" cy="2880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TextBox 44">
              <a:extLst>
                <a:ext uri="{FF2B5EF4-FFF2-40B4-BE49-F238E27FC236}">
                  <a16:creationId xmlns:a16="http://schemas.microsoft.com/office/drawing/2014/main" id="{3991FC11-EFD8-4823-82CF-2F669E6DDAB2}"/>
                </a:ext>
              </a:extLst>
            </p:cNvPr>
            <p:cNvSpPr txBox="1"/>
            <p:nvPr/>
          </p:nvSpPr>
          <p:spPr>
            <a:xfrm>
              <a:off x="6121944" y="2208986"/>
              <a:ext cx="1244724" cy="416752"/>
            </a:xfrm>
            <a:prstGeom prst="rect">
              <a:avLst/>
            </a:prstGeom>
            <a:solidFill>
              <a:schemeClr val="accent3">
                <a:lumMod val="40000"/>
                <a:lumOff val="6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50" b="0" i="0" u="none" strike="noStrike" kern="1200" cap="none" spc="0" normalizeH="0" baseline="0" noProof="0" dirty="0">
                  <a:ln>
                    <a:noFill/>
                  </a:ln>
                  <a:solidFill>
                    <a:prstClr val="black"/>
                  </a:solidFill>
                  <a:effectLst/>
                  <a:uLnTx/>
                  <a:uFillTx/>
                  <a:latin typeface="Calibri"/>
                  <a:ea typeface="+mn-ea"/>
                  <a:cs typeface="+mn-cs"/>
                </a:rPr>
                <a:t>injections</a:t>
              </a:r>
              <a:endParaRPr kumimoji="0" lang="de-CH"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46" name="TextBox 45">
              <a:extLst>
                <a:ext uri="{FF2B5EF4-FFF2-40B4-BE49-F238E27FC236}">
                  <a16:creationId xmlns:a16="http://schemas.microsoft.com/office/drawing/2014/main" id="{DFB89D2C-850A-4335-9476-AE415E2C2210}"/>
                </a:ext>
              </a:extLst>
            </p:cNvPr>
            <p:cNvSpPr txBox="1"/>
            <p:nvPr/>
          </p:nvSpPr>
          <p:spPr>
            <a:xfrm>
              <a:off x="6085941" y="5191009"/>
              <a:ext cx="1152128" cy="336680"/>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a:ln>
                    <a:noFill/>
                  </a:ln>
                  <a:solidFill>
                    <a:prstClr val="black"/>
                  </a:solidFill>
                  <a:effectLst/>
                  <a:uLnTx/>
                  <a:uFillTx/>
                  <a:latin typeface="Calibri"/>
                  <a:ea typeface="+mn-ea"/>
                  <a:cs typeface="+mn-cs"/>
                </a:rPr>
                <a:t>SARC ≠ LARC</a:t>
              </a:r>
            </a:p>
          </p:txBody>
        </p:sp>
      </p:grpSp>
      <p:grpSp>
        <p:nvGrpSpPr>
          <p:cNvPr id="66" name="Group 65">
            <a:extLst>
              <a:ext uri="{FF2B5EF4-FFF2-40B4-BE49-F238E27FC236}">
                <a16:creationId xmlns:a16="http://schemas.microsoft.com/office/drawing/2014/main" id="{0FCEC6ED-7260-4766-9615-2B2A119E3E1B}"/>
              </a:ext>
            </a:extLst>
          </p:cNvPr>
          <p:cNvGrpSpPr/>
          <p:nvPr/>
        </p:nvGrpSpPr>
        <p:grpSpPr>
          <a:xfrm>
            <a:off x="153786" y="1097342"/>
            <a:ext cx="4007905" cy="5549182"/>
            <a:chOff x="5018124" y="1236943"/>
            <a:chExt cx="4007905" cy="5549182"/>
          </a:xfrm>
        </p:grpSpPr>
        <p:sp>
          <p:nvSpPr>
            <p:cNvPr id="15" name="TextBox 14">
              <a:extLst>
                <a:ext uri="{FF2B5EF4-FFF2-40B4-BE49-F238E27FC236}">
                  <a16:creationId xmlns:a16="http://schemas.microsoft.com/office/drawing/2014/main" id="{A0AFD917-2514-408C-8DA6-59D827FFE2D2}"/>
                </a:ext>
              </a:extLst>
            </p:cNvPr>
            <p:cNvSpPr txBox="1"/>
            <p:nvPr/>
          </p:nvSpPr>
          <p:spPr>
            <a:xfrm>
              <a:off x="5675887" y="1236943"/>
              <a:ext cx="295971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uLnTx/>
                  <a:uFillTx/>
                  <a:latin typeface="Calibri"/>
                  <a:ea typeface="+mn-ea"/>
                  <a:cs typeface="+mn-cs"/>
                </a:rPr>
                <a:t>5800 MCHF</a:t>
              </a:r>
              <a:endParaRPr kumimoji="0" lang="en-GB" sz="1600" b="1" i="0" u="none" strike="noStrike" kern="1200" cap="none" spc="0" normalizeH="0" baseline="0" noProof="0" dirty="0">
                <a:ln>
                  <a:noFill/>
                </a:ln>
                <a:solidFill>
                  <a:srgbClr val="FF0000"/>
                </a:solidFill>
                <a:effectLst/>
                <a:uLnTx/>
                <a:uFillTx/>
                <a:latin typeface="Calibri"/>
                <a:ea typeface="+mn-ea"/>
                <a:cs typeface="+mn-cs"/>
              </a:endParaRPr>
            </a:p>
          </p:txBody>
        </p:sp>
        <p:sp>
          <p:nvSpPr>
            <p:cNvPr id="18" name="TextBox 17">
              <a:extLst>
                <a:ext uri="{FF2B5EF4-FFF2-40B4-BE49-F238E27FC236}">
                  <a16:creationId xmlns:a16="http://schemas.microsoft.com/office/drawing/2014/main" id="{549802CF-0159-4529-963C-31F3F6F1AFE2}"/>
                </a:ext>
              </a:extLst>
            </p:cNvPr>
            <p:cNvSpPr txBox="1"/>
            <p:nvPr/>
          </p:nvSpPr>
          <p:spPr>
            <a:xfrm>
              <a:off x="5149229" y="4773678"/>
              <a:ext cx="3726847" cy="584775"/>
            </a:xfrm>
            <a:prstGeom prst="rect">
              <a:avLst/>
            </a:prstGeom>
            <a:solidFill>
              <a:srgbClr val="FFC000"/>
            </a:solidFill>
          </p:spPr>
          <p:txBody>
            <a:bodyPr wrap="square" rtlCol="0">
              <a:spAutoFit/>
            </a:bodyPr>
            <a:lstStyle/>
            <a:p>
              <a:pPr marL="0" marR="0" lvl="0" indent="0" algn="l" defTabSz="914400" rtl="0" eaLnBrk="1" fontAlgn="b"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a:ea typeface="+mn-ea"/>
                  <a:cs typeface="+mn-cs"/>
                </a:rPr>
                <a:t>FCC-</a:t>
              </a:r>
              <a:r>
                <a:rPr kumimoji="0" lang="en-GB" sz="1600" b="0" i="0" u="none" strike="noStrike" kern="1200" cap="none" spc="0" normalizeH="0" baseline="0" noProof="0" dirty="0" err="1">
                  <a:ln>
                    <a:noFill/>
                  </a:ln>
                  <a:solidFill>
                    <a:prstClr val="black"/>
                  </a:solidFill>
                  <a:effectLst/>
                  <a:uLnTx/>
                  <a:uFillTx/>
                  <a:latin typeface="Calibri"/>
                  <a:ea typeface="+mn-ea"/>
                  <a:cs typeface="+mn-cs"/>
                </a:rPr>
                <a:t>ee</a:t>
              </a:r>
              <a:r>
                <a:rPr kumimoji="0" lang="en-GB" sz="1600" b="0" i="0" u="none" strike="noStrike" kern="1200" cap="none" spc="0" normalizeH="0" baseline="0" noProof="0" dirty="0">
                  <a:ln>
                    <a:noFill/>
                  </a:ln>
                  <a:solidFill>
                    <a:prstClr val="black"/>
                  </a:solidFill>
                  <a:effectLst/>
                  <a:uLnTx/>
                  <a:uFillTx/>
                  <a:latin typeface="Calibri"/>
                  <a:ea typeface="+mn-ea"/>
                  <a:cs typeface="+mn-cs"/>
                </a:rPr>
                <a:t> 6m ID (8 points, 4IPs (PA+PE, PC+PG), with tunnel enlargements)</a:t>
              </a:r>
            </a:p>
          </p:txBody>
        </p:sp>
        <p:grpSp>
          <p:nvGrpSpPr>
            <p:cNvPr id="19" name="Group 18">
              <a:extLst>
                <a:ext uri="{FF2B5EF4-FFF2-40B4-BE49-F238E27FC236}">
                  <a16:creationId xmlns:a16="http://schemas.microsoft.com/office/drawing/2014/main" id="{A325AB11-91F9-4947-AEB2-52A91D898825}"/>
                </a:ext>
              </a:extLst>
            </p:cNvPr>
            <p:cNvGrpSpPr/>
            <p:nvPr/>
          </p:nvGrpSpPr>
          <p:grpSpPr>
            <a:xfrm>
              <a:off x="5176775" y="1518666"/>
              <a:ext cx="3731113" cy="3204298"/>
              <a:chOff x="4950545" y="1558642"/>
              <a:chExt cx="3731113" cy="3204298"/>
            </a:xfrm>
          </p:grpSpPr>
          <p:pic>
            <p:nvPicPr>
              <p:cNvPr id="20" name="Picture 19" descr="A close up of a device&#10;&#10;Description automatically generated">
                <a:extLst>
                  <a:ext uri="{FF2B5EF4-FFF2-40B4-BE49-F238E27FC236}">
                    <a16:creationId xmlns:a16="http://schemas.microsoft.com/office/drawing/2014/main" id="{6F751A8A-B4C1-40FF-84A1-6F1259C3CF6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50545" y="1790197"/>
                <a:ext cx="3690604" cy="2858765"/>
              </a:xfrm>
              <a:prstGeom prst="rect">
                <a:avLst/>
              </a:prstGeom>
            </p:spPr>
          </p:pic>
          <p:sp>
            <p:nvSpPr>
              <p:cNvPr id="21" name="TextBox 20">
                <a:extLst>
                  <a:ext uri="{FF2B5EF4-FFF2-40B4-BE49-F238E27FC236}">
                    <a16:creationId xmlns:a16="http://schemas.microsoft.com/office/drawing/2014/main" id="{6CC491D4-435C-43C6-AB83-1F23DD0BA134}"/>
                  </a:ext>
                </a:extLst>
              </p:cNvPr>
              <p:cNvSpPr txBox="1"/>
              <p:nvPr/>
            </p:nvSpPr>
            <p:spPr>
              <a:xfrm>
                <a:off x="7290561" y="1558642"/>
                <a:ext cx="31771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A</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51511090-C98E-4B60-B351-4CC040555071}"/>
                  </a:ext>
                </a:extLst>
              </p:cNvPr>
              <p:cNvSpPr txBox="1"/>
              <p:nvPr/>
            </p:nvSpPr>
            <p:spPr>
              <a:xfrm>
                <a:off x="5215659" y="3894557"/>
                <a:ext cx="29046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F</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3" name="TextBox 22">
                <a:extLst>
                  <a:ext uri="{FF2B5EF4-FFF2-40B4-BE49-F238E27FC236}">
                    <a16:creationId xmlns:a16="http://schemas.microsoft.com/office/drawing/2014/main" id="{0C359BAF-55AE-4807-9D49-6C6327F1AD2F}"/>
                  </a:ext>
                </a:extLst>
              </p:cNvPr>
              <p:cNvSpPr txBox="1"/>
              <p:nvPr/>
            </p:nvSpPr>
            <p:spPr>
              <a:xfrm>
                <a:off x="7864901" y="2138292"/>
                <a:ext cx="44865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B</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TextBox 23">
                <a:extLst>
                  <a:ext uri="{FF2B5EF4-FFF2-40B4-BE49-F238E27FC236}">
                    <a16:creationId xmlns:a16="http://schemas.microsoft.com/office/drawing/2014/main" id="{79935341-51F0-4FFD-A737-4B93F7D08D32}"/>
                  </a:ext>
                </a:extLst>
              </p:cNvPr>
              <p:cNvSpPr txBox="1"/>
              <p:nvPr/>
            </p:nvSpPr>
            <p:spPr>
              <a:xfrm>
                <a:off x="8363942" y="3201835"/>
                <a:ext cx="31771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C</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5" name="TextBox 24">
                <a:extLst>
                  <a:ext uri="{FF2B5EF4-FFF2-40B4-BE49-F238E27FC236}">
                    <a16:creationId xmlns:a16="http://schemas.microsoft.com/office/drawing/2014/main" id="{32B04E45-581E-4A58-BAFF-F1AD13B9E167}"/>
                  </a:ext>
                </a:extLst>
              </p:cNvPr>
              <p:cNvSpPr txBox="1"/>
              <p:nvPr/>
            </p:nvSpPr>
            <p:spPr>
              <a:xfrm>
                <a:off x="6841305" y="4393608"/>
                <a:ext cx="3273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D</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6" name="TextBox 25">
                <a:extLst>
                  <a:ext uri="{FF2B5EF4-FFF2-40B4-BE49-F238E27FC236}">
                    <a16:creationId xmlns:a16="http://schemas.microsoft.com/office/drawing/2014/main" id="{C049E5C3-8849-4F60-BA87-C94DD2E59AEC}"/>
                  </a:ext>
                </a:extLst>
              </p:cNvPr>
              <p:cNvSpPr txBox="1"/>
              <p:nvPr/>
            </p:nvSpPr>
            <p:spPr>
              <a:xfrm>
                <a:off x="5880400" y="4332977"/>
                <a:ext cx="2968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E</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7" name="TextBox 26">
                <a:extLst>
                  <a:ext uri="{FF2B5EF4-FFF2-40B4-BE49-F238E27FC236}">
                    <a16:creationId xmlns:a16="http://schemas.microsoft.com/office/drawing/2014/main" id="{C1C9F84C-2418-4085-9D83-8C78132D73AF}"/>
                  </a:ext>
                </a:extLst>
              </p:cNvPr>
              <p:cNvSpPr txBox="1"/>
              <p:nvPr/>
            </p:nvSpPr>
            <p:spPr>
              <a:xfrm>
                <a:off x="6304973" y="1860524"/>
                <a:ext cx="328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H</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28" name="TextBox 27">
                <a:extLst>
                  <a:ext uri="{FF2B5EF4-FFF2-40B4-BE49-F238E27FC236}">
                    <a16:creationId xmlns:a16="http://schemas.microsoft.com/office/drawing/2014/main" id="{65A72384-4AA3-4420-B64E-75594D226801}"/>
                  </a:ext>
                </a:extLst>
              </p:cNvPr>
              <p:cNvSpPr txBox="1"/>
              <p:nvPr/>
            </p:nvSpPr>
            <p:spPr>
              <a:xfrm>
                <a:off x="5140748" y="2618854"/>
                <a:ext cx="32893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G</a:t>
                </a: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grpSp>
        <p:pic>
          <p:nvPicPr>
            <p:cNvPr id="48" name="Picture 47">
              <a:extLst>
                <a:ext uri="{FF2B5EF4-FFF2-40B4-BE49-F238E27FC236}">
                  <a16:creationId xmlns:a16="http://schemas.microsoft.com/office/drawing/2014/main" id="{3A377B22-8F9E-4EEB-AE26-D0890C6075F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18124" y="5466919"/>
              <a:ext cx="4007905" cy="1319206"/>
            </a:xfrm>
            <a:prstGeom prst="rect">
              <a:avLst/>
            </a:prstGeom>
          </p:spPr>
        </p:pic>
      </p:grpSp>
      <p:pic>
        <p:nvPicPr>
          <p:cNvPr id="65" name="Picture 64" descr="Diagram&#10;&#10;Description automatically generated">
            <a:extLst>
              <a:ext uri="{FF2B5EF4-FFF2-40B4-BE49-F238E27FC236}">
                <a16:creationId xmlns:a16="http://schemas.microsoft.com/office/drawing/2014/main" id="{EC268D70-07CC-4C6B-921B-B7874FE8B05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59053" y="1145087"/>
            <a:ext cx="2595787" cy="2470940"/>
          </a:xfrm>
          <a:prstGeom prst="rect">
            <a:avLst/>
          </a:prstGeom>
        </p:spPr>
      </p:pic>
      <p:sp>
        <p:nvSpPr>
          <p:cNvPr id="67" name="TextBox 66">
            <a:extLst>
              <a:ext uri="{FF2B5EF4-FFF2-40B4-BE49-F238E27FC236}">
                <a16:creationId xmlns:a16="http://schemas.microsoft.com/office/drawing/2014/main" id="{EA8E3083-5B46-442D-B743-71610B52B16C}"/>
              </a:ext>
            </a:extLst>
          </p:cNvPr>
          <p:cNvSpPr txBox="1"/>
          <p:nvPr/>
        </p:nvSpPr>
        <p:spPr>
          <a:xfrm>
            <a:off x="4090749" y="1116218"/>
            <a:ext cx="1636856" cy="1569660"/>
          </a:xfrm>
          <a:prstGeom prst="rect">
            <a:avLst/>
          </a:prstGeom>
          <a:solidFill>
            <a:srgbClr val="FFC000"/>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Higher cost for CE than the FCC-</a:t>
            </a:r>
            <a:r>
              <a:rPr kumimoji="0" lang="en-US" sz="1200" b="0" i="0" u="none" strike="noStrike" kern="1200" cap="none" spc="0" normalizeH="0" baseline="0" noProof="0" dirty="0" err="1">
                <a:ln>
                  <a:noFill/>
                </a:ln>
                <a:solidFill>
                  <a:prstClr val="black"/>
                </a:solidFill>
                <a:effectLst/>
                <a:uLnTx/>
                <a:uFillTx/>
                <a:latin typeface="Calibri"/>
                <a:ea typeface="+mn-ea"/>
                <a:cs typeface="+mn-cs"/>
              </a:rPr>
              <a:t>ee</a:t>
            </a:r>
            <a:r>
              <a:rPr kumimoji="0" lang="en-US" sz="1200" b="0" i="0" u="none" strike="noStrike" kern="1200" cap="none" spc="0" normalizeH="0" baseline="0" noProof="0" dirty="0">
                <a:ln>
                  <a:noFill/>
                </a:ln>
                <a:solidFill>
                  <a:prstClr val="black"/>
                </a:solidFill>
                <a:effectLst/>
                <a:uLnTx/>
                <a:uFillTx/>
                <a:latin typeface="Calibri"/>
                <a:ea typeface="+mn-ea"/>
                <a:cs typeface="+mn-cs"/>
              </a:rPr>
              <a:t> CDR baseline due to the tunnel enlargements at each experimental point  and additional shafts and caverns for the experiments.</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69" name="TextBox 68">
            <a:extLst>
              <a:ext uri="{FF2B5EF4-FFF2-40B4-BE49-F238E27FC236}">
                <a16:creationId xmlns:a16="http://schemas.microsoft.com/office/drawing/2014/main" id="{A9243F3B-DDF3-41A7-AA73-35845463E7BE}"/>
              </a:ext>
            </a:extLst>
          </p:cNvPr>
          <p:cNvSpPr txBox="1"/>
          <p:nvPr/>
        </p:nvSpPr>
        <p:spPr>
          <a:xfrm>
            <a:off x="7863840" y="6151297"/>
            <a:ext cx="1260670" cy="253916"/>
          </a:xfrm>
          <a:prstGeom prst="rect">
            <a:avLst/>
          </a:prstGeom>
          <a:solidFill>
            <a:schemeClr val="accent1">
              <a:lumMod val="40000"/>
              <a:lumOff val="60000"/>
            </a:schemeClr>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V. </a:t>
            </a:r>
            <a:r>
              <a:rPr kumimoji="0" lang="en-US" sz="1050" b="0" i="0" u="none" strike="noStrike" kern="1200" cap="none" spc="0" normalizeH="0" baseline="0" noProof="0" dirty="0" smtClean="0">
                <a:ln>
                  <a:noFill/>
                </a:ln>
                <a:solidFill>
                  <a:prstClr val="black"/>
                </a:solidFill>
                <a:effectLst/>
                <a:uLnTx/>
                <a:uFillTx/>
                <a:latin typeface="Calibri"/>
                <a:ea typeface="+mn-ea"/>
                <a:cs typeface="+mn-cs"/>
              </a:rPr>
              <a:t>Mertens </a:t>
            </a:r>
            <a:r>
              <a:rPr kumimoji="0" lang="en-US" sz="1050" b="0" i="0" u="none" strike="noStrike" kern="1200" cap="none" spc="0" normalizeH="0" baseline="0" noProof="0" dirty="0">
                <a:ln>
                  <a:noFill/>
                </a:ln>
                <a:solidFill>
                  <a:prstClr val="black"/>
                </a:solidFill>
                <a:effectLst/>
                <a:uLnTx/>
                <a:uFillTx/>
                <a:latin typeface="Calibri"/>
                <a:ea typeface="+mn-ea"/>
                <a:cs typeface="+mn-cs"/>
              </a:rPr>
              <a:t>(CERN)</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60382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5" name="Picture 7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5254" y="1601561"/>
            <a:ext cx="5243085" cy="3963640"/>
          </a:xfrm>
          <a:prstGeom prst="rect">
            <a:avLst/>
          </a:prstGeom>
        </p:spPr>
      </p:pic>
      <p:sp>
        <p:nvSpPr>
          <p:cNvPr id="10" name="Slide Number Placeholder 9"/>
          <p:cNvSpPr>
            <a:spLocks noGrp="1"/>
          </p:cNvSpPr>
          <p:nvPr>
            <p:ph type="sldNum" sz="quarter" idx="12"/>
          </p:nvPr>
        </p:nvSpPr>
        <p:spPr/>
        <p:txBody>
          <a:bodyPr/>
          <a:lstStyle/>
          <a:p>
            <a:fld id="{5C585225-BDA4-43F2-83C8-6E0607761C33}" type="slidenum">
              <a:rPr lang="en-GB" b="1" smtClean="0">
                <a:solidFill>
                  <a:schemeClr val="bg1"/>
                </a:solidFill>
              </a:rPr>
              <a:t>2</a:t>
            </a:fld>
            <a:endParaRPr lang="en-GB" b="1" dirty="0">
              <a:solidFill>
                <a:schemeClr val="bg1"/>
              </a:solidFill>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r">
              <a:defRPr/>
            </a:pPr>
            <a:r>
              <a:rPr lang="en-US" kern="0" dirty="0" smtClean="0">
                <a:latin typeface="+mn-lt"/>
              </a:rPr>
              <a:t>FCC civil engineering overview</a:t>
            </a:r>
            <a:endParaRPr lang="en-US" kern="0" dirty="0">
              <a:latin typeface="+mn-lt"/>
            </a:endParaRPr>
          </a:p>
        </p:txBody>
      </p:sp>
      <p:pic>
        <p:nvPicPr>
          <p:cNvPr id="6" name="E9AE129B-AADE-4D42-A5CD-D33420D126B1" descr="7E832775-FA4B-45D5-A24A-50916B9E27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endParaRPr lang="en-US" sz="1200" kern="0" dirty="0">
              <a:latin typeface="Arial"/>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sp>
        <p:nvSpPr>
          <p:cNvPr id="23" name="TextBox 22"/>
          <p:cNvSpPr txBox="1"/>
          <p:nvPr/>
        </p:nvSpPr>
        <p:spPr>
          <a:xfrm>
            <a:off x="3028950" y="748770"/>
            <a:ext cx="6141605" cy="338554"/>
          </a:xfrm>
          <a:prstGeom prst="rect">
            <a:avLst/>
          </a:prstGeom>
          <a:solidFill>
            <a:srgbClr val="FFFF00"/>
          </a:solidFill>
        </p:spPr>
        <p:txBody>
          <a:bodyPr wrap="square" rtlCol="0">
            <a:spAutoFit/>
          </a:bodyPr>
          <a:lstStyle/>
          <a:p>
            <a:pPr algn="r"/>
            <a:r>
              <a:rPr lang="en-US" sz="1600" dirty="0" smtClean="0"/>
              <a:t>Underground civil infrastructure for FCC - 3D schematic  (not to scale)</a:t>
            </a:r>
            <a:endParaRPr lang="de-CH" sz="1600" dirty="0"/>
          </a:p>
        </p:txBody>
      </p:sp>
      <p:grpSp>
        <p:nvGrpSpPr>
          <p:cNvPr id="28" name="Gruppieren 76"/>
          <p:cNvGrpSpPr/>
          <p:nvPr/>
        </p:nvGrpSpPr>
        <p:grpSpPr>
          <a:xfrm>
            <a:off x="69034" y="1098253"/>
            <a:ext cx="4288655" cy="1508105"/>
            <a:chOff x="99060" y="562847"/>
            <a:chExt cx="4264570" cy="1508105"/>
          </a:xfrm>
        </p:grpSpPr>
        <p:grpSp>
          <p:nvGrpSpPr>
            <p:cNvPr id="29" name="Gruppieren 51"/>
            <p:cNvGrpSpPr/>
            <p:nvPr/>
          </p:nvGrpSpPr>
          <p:grpSpPr>
            <a:xfrm>
              <a:off x="99060" y="574488"/>
              <a:ext cx="4264570" cy="1335706"/>
              <a:chOff x="0" y="4513188"/>
              <a:chExt cx="4833613" cy="1513936"/>
            </a:xfrm>
          </p:grpSpPr>
          <p:pic>
            <p:nvPicPr>
              <p:cNvPr id="32"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4513188"/>
                <a:ext cx="1641571" cy="151393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3" name="Gerade Verbindung mit Pfeil 42"/>
              <p:cNvCxnSpPr/>
              <p:nvPr/>
            </p:nvCxnSpPr>
            <p:spPr>
              <a:xfrm>
                <a:off x="3640118" y="4886470"/>
                <a:ext cx="1193495" cy="44981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30" name="Rechteck 75"/>
            <p:cNvSpPr/>
            <p:nvPr/>
          </p:nvSpPr>
          <p:spPr>
            <a:xfrm>
              <a:off x="1825032" y="562847"/>
              <a:ext cx="1687342" cy="1508105"/>
            </a:xfrm>
            <a:prstGeom prst="rect">
              <a:avLst/>
            </a:prstGeom>
          </p:spPr>
          <p:txBody>
            <a:bodyPr wrap="square" lIns="36000" tIns="0" rIns="36000" bIns="0">
              <a:spAutoFit/>
            </a:bodyPr>
            <a:lstStyle/>
            <a:p>
              <a:r>
                <a:rPr lang="en-GB" sz="1400" b="1" dirty="0" smtClean="0"/>
                <a:t>Shafts:</a:t>
              </a:r>
            </a:p>
            <a:p>
              <a:r>
                <a:rPr lang="en-GB" sz="1400" dirty="0" smtClean="0"/>
                <a:t>Experimental Shafts:</a:t>
              </a:r>
            </a:p>
            <a:p>
              <a:r>
                <a:rPr lang="en-GB" sz="1400" dirty="0" smtClean="0"/>
                <a:t>15 m dia. + 10 m dia.</a:t>
              </a:r>
            </a:p>
            <a:p>
              <a:r>
                <a:rPr lang="en-GB" sz="1400" dirty="0" smtClean="0"/>
                <a:t>Service shafts:</a:t>
              </a:r>
            </a:p>
            <a:p>
              <a:r>
                <a:rPr lang="en-GB" sz="1400" dirty="0" smtClean="0"/>
                <a:t>12 m dia.</a:t>
              </a:r>
            </a:p>
            <a:p>
              <a:r>
                <a:rPr lang="en-GB" sz="1400" dirty="0" smtClean="0"/>
                <a:t>Magnet delivery shaft:18 m</a:t>
              </a:r>
              <a:endParaRPr lang="en-GB" sz="1400" dirty="0"/>
            </a:p>
          </p:txBody>
        </p:sp>
      </p:grpSp>
      <p:grpSp>
        <p:nvGrpSpPr>
          <p:cNvPr id="34" name="Gruppieren 73"/>
          <p:cNvGrpSpPr/>
          <p:nvPr/>
        </p:nvGrpSpPr>
        <p:grpSpPr>
          <a:xfrm>
            <a:off x="0" y="4057558"/>
            <a:ext cx="2981190" cy="2315003"/>
            <a:chOff x="-247709" y="4082426"/>
            <a:chExt cx="2582303" cy="2411118"/>
          </a:xfrm>
        </p:grpSpPr>
        <p:grpSp>
          <p:nvGrpSpPr>
            <p:cNvPr id="35" name="Gruppieren 59"/>
            <p:cNvGrpSpPr/>
            <p:nvPr/>
          </p:nvGrpSpPr>
          <p:grpSpPr>
            <a:xfrm>
              <a:off x="-247709" y="4082426"/>
              <a:ext cx="2582303" cy="1643367"/>
              <a:chOff x="-247709" y="4082426"/>
              <a:chExt cx="2582303" cy="1643367"/>
            </a:xfrm>
          </p:grpSpPr>
          <p:grpSp>
            <p:nvGrpSpPr>
              <p:cNvPr id="38" name="Gruppieren 52"/>
              <p:cNvGrpSpPr/>
              <p:nvPr/>
            </p:nvGrpSpPr>
            <p:grpSpPr>
              <a:xfrm>
                <a:off x="-247709" y="4317902"/>
                <a:ext cx="2582303" cy="1407891"/>
                <a:chOff x="6819235" y="3722592"/>
                <a:chExt cx="2582303" cy="1407891"/>
              </a:xfrm>
            </p:grpSpPr>
            <p:pic>
              <p:nvPicPr>
                <p:cNvPr id="42"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29222"/>
                <a:stretch/>
              </p:blipFill>
              <p:spPr bwMode="auto">
                <a:xfrm>
                  <a:off x="6819235" y="3722592"/>
                  <a:ext cx="1883470" cy="14078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3" name="Gerade Verbindung mit Pfeil 23"/>
                <p:cNvCxnSpPr/>
                <p:nvPr/>
              </p:nvCxnSpPr>
              <p:spPr>
                <a:xfrm flipV="1">
                  <a:off x="8576025" y="4109307"/>
                  <a:ext cx="825513" cy="434051"/>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grpSp>
          <p:cxnSp>
            <p:nvCxnSpPr>
              <p:cNvPr id="39" name="Gerade Verbindung mit Pfeil 56"/>
              <p:cNvCxnSpPr/>
              <p:nvPr/>
            </p:nvCxnSpPr>
            <p:spPr>
              <a:xfrm flipV="1">
                <a:off x="1509080" y="4082426"/>
                <a:ext cx="476098" cy="1056240"/>
              </a:xfrm>
              <a:prstGeom prst="straightConnector1">
                <a:avLst/>
              </a:prstGeom>
              <a:ln w="19050">
                <a:solidFill>
                  <a:schemeClr val="accent6"/>
                </a:solidFill>
                <a:tailEnd type="arrow"/>
              </a:ln>
            </p:spPr>
            <p:style>
              <a:lnRef idx="1">
                <a:schemeClr val="accent1"/>
              </a:lnRef>
              <a:fillRef idx="0">
                <a:schemeClr val="accent1"/>
              </a:fillRef>
              <a:effectRef idx="0">
                <a:schemeClr val="accent1"/>
              </a:effectRef>
              <a:fontRef idx="minor">
                <a:schemeClr val="tx1"/>
              </a:fontRef>
            </p:style>
          </p:cxnSp>
        </p:grpSp>
        <p:sp>
          <p:nvSpPr>
            <p:cNvPr id="36" name="Rechteck 74"/>
            <p:cNvSpPr/>
            <p:nvPr/>
          </p:nvSpPr>
          <p:spPr>
            <a:xfrm>
              <a:off x="106902" y="5820378"/>
              <a:ext cx="1516756" cy="673166"/>
            </a:xfrm>
            <a:prstGeom prst="rect">
              <a:avLst/>
            </a:prstGeom>
          </p:spPr>
          <p:txBody>
            <a:bodyPr wrap="none" lIns="36000" tIns="0" rIns="36000" bIns="0">
              <a:spAutoFit/>
            </a:bodyPr>
            <a:lstStyle/>
            <a:p>
              <a:r>
                <a:rPr lang="en-GB" sz="1400" b="1" dirty="0" smtClean="0"/>
                <a:t>Service Caverns</a:t>
              </a:r>
            </a:p>
            <a:p>
              <a:pPr marL="171450" indent="-171450">
                <a:buFont typeface="Arial" panose="020B0604020202020204" pitchFamily="34" charset="0"/>
                <a:buChar char="•"/>
              </a:pPr>
              <a:r>
                <a:rPr lang="en-GB" sz="1400" dirty="0" smtClean="0"/>
                <a:t>25 m x 15 m x 100 m</a:t>
              </a:r>
            </a:p>
            <a:p>
              <a:endParaRPr lang="en-GB" sz="1400" b="1" dirty="0"/>
            </a:p>
          </p:txBody>
        </p:sp>
      </p:grpSp>
      <p:grpSp>
        <p:nvGrpSpPr>
          <p:cNvPr id="44" name="Gruppieren 78"/>
          <p:cNvGrpSpPr/>
          <p:nvPr/>
        </p:nvGrpSpPr>
        <p:grpSpPr>
          <a:xfrm>
            <a:off x="4684861" y="1619016"/>
            <a:ext cx="4485694" cy="1764746"/>
            <a:chOff x="4755538" y="1203216"/>
            <a:chExt cx="4485694" cy="1764746"/>
          </a:xfrm>
        </p:grpSpPr>
        <p:grpSp>
          <p:nvGrpSpPr>
            <p:cNvPr id="45" name="Gruppieren 35"/>
            <p:cNvGrpSpPr/>
            <p:nvPr/>
          </p:nvGrpSpPr>
          <p:grpSpPr>
            <a:xfrm>
              <a:off x="4755538" y="1203216"/>
              <a:ext cx="4182002" cy="1404860"/>
              <a:chOff x="4755538" y="1203216"/>
              <a:chExt cx="4182002" cy="1404860"/>
            </a:xfrm>
          </p:grpSpPr>
          <p:pic>
            <p:nvPicPr>
              <p:cNvPr id="47" name="Picture 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99971" y="1203216"/>
                <a:ext cx="1237569" cy="14048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48" name="Gerade Verbindung mit Pfeil 31"/>
              <p:cNvCxnSpPr/>
              <p:nvPr/>
            </p:nvCxnSpPr>
            <p:spPr>
              <a:xfrm flipH="1">
                <a:off x="6319403" y="2023089"/>
                <a:ext cx="1341577" cy="17763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49" name="Gerade Verbindung mit Pfeil 32"/>
              <p:cNvCxnSpPr/>
              <p:nvPr/>
            </p:nvCxnSpPr>
            <p:spPr>
              <a:xfrm flipH="1" flipV="1">
                <a:off x="4755538" y="1867373"/>
                <a:ext cx="2905442" cy="155716"/>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46" name="Rechteck 66"/>
            <p:cNvSpPr/>
            <p:nvPr/>
          </p:nvSpPr>
          <p:spPr>
            <a:xfrm>
              <a:off x="7105079" y="2537075"/>
              <a:ext cx="2136153" cy="430887"/>
            </a:xfrm>
            <a:prstGeom prst="rect">
              <a:avLst/>
            </a:prstGeom>
          </p:spPr>
          <p:txBody>
            <a:bodyPr wrap="none" lIns="36000" tIns="0" rIns="36000" bIns="0">
              <a:spAutoFit/>
            </a:bodyPr>
            <a:lstStyle/>
            <a:p>
              <a:r>
                <a:rPr lang="en-GB" sz="1400" b="1" dirty="0" smtClean="0"/>
                <a:t>Small Experimental Caverns</a:t>
              </a:r>
            </a:p>
            <a:p>
              <a:r>
                <a:rPr lang="en-GB" sz="1400" dirty="0" smtClean="0"/>
                <a:t>	30 m x 35 m x 66m</a:t>
              </a:r>
              <a:endParaRPr lang="en-GB" sz="1400" dirty="0"/>
            </a:p>
          </p:txBody>
        </p:sp>
      </p:grpSp>
      <p:grpSp>
        <p:nvGrpSpPr>
          <p:cNvPr id="50" name="Gruppieren 77"/>
          <p:cNvGrpSpPr/>
          <p:nvPr/>
        </p:nvGrpSpPr>
        <p:grpSpPr>
          <a:xfrm>
            <a:off x="3732134" y="2438890"/>
            <a:ext cx="2641486" cy="2802385"/>
            <a:chOff x="3191402" y="1547483"/>
            <a:chExt cx="2893611" cy="3259383"/>
          </a:xfrm>
        </p:grpSpPr>
        <p:grpSp>
          <p:nvGrpSpPr>
            <p:cNvPr id="51" name="Gruppieren 36"/>
            <p:cNvGrpSpPr/>
            <p:nvPr/>
          </p:nvGrpSpPr>
          <p:grpSpPr>
            <a:xfrm>
              <a:off x="3191402" y="1547483"/>
              <a:ext cx="1796128" cy="3259383"/>
              <a:chOff x="3191402" y="1585583"/>
              <a:chExt cx="1796128" cy="3259383"/>
            </a:xfrm>
          </p:grpSpPr>
          <p:pic>
            <p:nvPicPr>
              <p:cNvPr id="53"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25317" y="2325085"/>
                <a:ext cx="1419500" cy="14060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4" name="Gerade Verbindung mit Pfeil 24"/>
              <p:cNvCxnSpPr/>
              <p:nvPr/>
            </p:nvCxnSpPr>
            <p:spPr>
              <a:xfrm flipH="1">
                <a:off x="3191402" y="3833509"/>
                <a:ext cx="534791" cy="1011457"/>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55" name="Gerade Verbindung mit Pfeil 25"/>
              <p:cNvCxnSpPr/>
              <p:nvPr/>
            </p:nvCxnSpPr>
            <p:spPr>
              <a:xfrm flipV="1">
                <a:off x="4487132" y="1585583"/>
                <a:ext cx="500398" cy="792764"/>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sp>
          <p:nvSpPr>
            <p:cNvPr id="52" name="Rechteck 68"/>
            <p:cNvSpPr/>
            <p:nvPr/>
          </p:nvSpPr>
          <p:spPr>
            <a:xfrm>
              <a:off x="3756418" y="3615236"/>
              <a:ext cx="2328595" cy="501154"/>
            </a:xfrm>
            <a:prstGeom prst="rect">
              <a:avLst/>
            </a:prstGeom>
          </p:spPr>
          <p:txBody>
            <a:bodyPr wrap="none" lIns="36000" tIns="0" rIns="36000" bIns="0">
              <a:spAutoFit/>
            </a:bodyPr>
            <a:lstStyle/>
            <a:p>
              <a:r>
                <a:rPr lang="en-GB" sz="1400" b="1" dirty="0" smtClean="0"/>
                <a:t>Large Experimental Caverns</a:t>
              </a:r>
            </a:p>
            <a:p>
              <a:r>
                <a:rPr lang="en-GB" sz="1400" dirty="0" smtClean="0"/>
                <a:t>	35 m x 35 m x 66 m </a:t>
              </a:r>
              <a:endParaRPr lang="en-GB" sz="1400" dirty="0"/>
            </a:p>
          </p:txBody>
        </p:sp>
      </p:grpSp>
      <p:grpSp>
        <p:nvGrpSpPr>
          <p:cNvPr id="58" name="Gruppieren 79"/>
          <p:cNvGrpSpPr/>
          <p:nvPr/>
        </p:nvGrpSpPr>
        <p:grpSpPr>
          <a:xfrm>
            <a:off x="6654373" y="3583381"/>
            <a:ext cx="2518271" cy="1685914"/>
            <a:chOff x="6655769" y="2530444"/>
            <a:chExt cx="2518271" cy="1685914"/>
          </a:xfrm>
        </p:grpSpPr>
        <p:grpSp>
          <p:nvGrpSpPr>
            <p:cNvPr id="59" name="Gruppieren 47"/>
            <p:cNvGrpSpPr/>
            <p:nvPr/>
          </p:nvGrpSpPr>
          <p:grpSpPr>
            <a:xfrm>
              <a:off x="6655769" y="2530444"/>
              <a:ext cx="2068831" cy="1251925"/>
              <a:chOff x="6655769" y="2530444"/>
              <a:chExt cx="2068831" cy="1251925"/>
            </a:xfrm>
          </p:grpSpPr>
          <p:pic>
            <p:nvPicPr>
              <p:cNvPr id="61" name="Picture 2"/>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8370" t="33493" r="19349"/>
              <a:stretch/>
            </p:blipFill>
            <p:spPr bwMode="auto">
              <a:xfrm>
                <a:off x="7750029" y="2700834"/>
                <a:ext cx="974571" cy="10511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2" name="Gerade Verbindung mit Pfeil 43"/>
              <p:cNvCxnSpPr/>
              <p:nvPr/>
            </p:nvCxnSpPr>
            <p:spPr>
              <a:xfrm flipH="1" flipV="1">
                <a:off x="7112418" y="2530444"/>
                <a:ext cx="793335" cy="81556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63" name="Gerade Verbindung mit Pfeil 46"/>
              <p:cNvCxnSpPr/>
              <p:nvPr/>
            </p:nvCxnSpPr>
            <p:spPr>
              <a:xfrm flipH="1">
                <a:off x="6655769" y="3346003"/>
                <a:ext cx="1249985" cy="43636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sp>
          <p:nvSpPr>
            <p:cNvPr id="60" name="Rechteck 67"/>
            <p:cNvSpPr/>
            <p:nvPr/>
          </p:nvSpPr>
          <p:spPr>
            <a:xfrm>
              <a:off x="7398948" y="3785471"/>
              <a:ext cx="1775092" cy="430887"/>
            </a:xfrm>
            <a:prstGeom prst="rect">
              <a:avLst/>
            </a:prstGeom>
          </p:spPr>
          <p:txBody>
            <a:bodyPr wrap="none" lIns="36000" tIns="0" rIns="36000" bIns="0">
              <a:spAutoFit/>
            </a:bodyPr>
            <a:lstStyle/>
            <a:p>
              <a:r>
                <a:rPr lang="en-GB" sz="1400" b="1" dirty="0" smtClean="0"/>
                <a:t>Beam Dump Caverns</a:t>
              </a:r>
            </a:p>
            <a:p>
              <a:pPr marL="285750" indent="-285750">
                <a:buFont typeface="Arial" panose="020B0604020202020204" pitchFamily="34" charset="0"/>
                <a:buChar char="•"/>
              </a:pPr>
              <a:r>
                <a:rPr lang="en-GB" sz="1400" dirty="0" smtClean="0"/>
                <a:t>10 m x 10 m x 50 m</a:t>
              </a:r>
              <a:endParaRPr lang="en-GB" sz="1400" dirty="0"/>
            </a:p>
          </p:txBody>
        </p:sp>
      </p:grpSp>
      <p:cxnSp>
        <p:nvCxnSpPr>
          <p:cNvPr id="70" name="Gerade Verbindung mit Pfeil 3"/>
          <p:cNvCxnSpPr/>
          <p:nvPr/>
        </p:nvCxnSpPr>
        <p:spPr>
          <a:xfrm flipH="1" flipV="1">
            <a:off x="5528279" y="5396946"/>
            <a:ext cx="577349" cy="23846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pic>
        <p:nvPicPr>
          <p:cNvPr id="72" name="Picture 7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3462" y="2873327"/>
            <a:ext cx="1855024" cy="595419"/>
          </a:xfrm>
          <a:prstGeom prst="rect">
            <a:avLst/>
          </a:prstGeom>
        </p:spPr>
      </p:pic>
      <p:sp>
        <p:nvSpPr>
          <p:cNvPr id="73" name="Rechteck 67"/>
          <p:cNvSpPr/>
          <p:nvPr/>
        </p:nvSpPr>
        <p:spPr>
          <a:xfrm>
            <a:off x="141042" y="3551349"/>
            <a:ext cx="2183471" cy="646331"/>
          </a:xfrm>
          <a:prstGeom prst="rect">
            <a:avLst/>
          </a:prstGeom>
        </p:spPr>
        <p:txBody>
          <a:bodyPr wrap="square" lIns="20250" tIns="0" rIns="20250" bIns="0">
            <a:spAutoFit/>
          </a:bodyPr>
          <a:lstStyle/>
          <a:p>
            <a:r>
              <a:rPr lang="en-GB" sz="1400" b="1" dirty="0"/>
              <a:t>A</a:t>
            </a:r>
            <a:r>
              <a:rPr lang="en-GB" sz="1400" b="1" dirty="0" smtClean="0"/>
              <a:t>lcoves</a:t>
            </a:r>
            <a:endParaRPr lang="en-GB" sz="1400" b="1" dirty="0"/>
          </a:p>
          <a:p>
            <a:pPr marL="160735" indent="-160735">
              <a:buFont typeface="Arial" panose="020B0604020202020204" pitchFamily="34" charset="0"/>
              <a:buChar char="•"/>
            </a:pPr>
            <a:r>
              <a:rPr lang="en-GB" sz="1400" dirty="0" smtClean="0"/>
              <a:t>25 </a:t>
            </a:r>
            <a:r>
              <a:rPr lang="en-GB" sz="1400" dirty="0"/>
              <a:t>m x 6</a:t>
            </a:r>
            <a:r>
              <a:rPr lang="en-GB" sz="1400" dirty="0" smtClean="0"/>
              <a:t> </a:t>
            </a:r>
            <a:r>
              <a:rPr lang="en-GB" sz="1400" dirty="0"/>
              <a:t>m x 6</a:t>
            </a:r>
            <a:r>
              <a:rPr lang="en-GB" sz="1400" dirty="0" smtClean="0"/>
              <a:t> m</a:t>
            </a:r>
          </a:p>
          <a:p>
            <a:pPr marL="160735" indent="-160735">
              <a:buFont typeface="Arial" panose="020B0604020202020204" pitchFamily="34" charset="0"/>
              <a:buChar char="•"/>
            </a:pPr>
            <a:r>
              <a:rPr lang="en-GB" sz="1400" dirty="0" smtClean="0"/>
              <a:t>Located at 1.5km spacing</a:t>
            </a:r>
            <a:endParaRPr lang="en-GB" sz="1400" dirty="0"/>
          </a:p>
        </p:txBody>
      </p:sp>
      <p:sp>
        <p:nvSpPr>
          <p:cNvPr id="87" name="Rechteck 62"/>
          <p:cNvSpPr/>
          <p:nvPr/>
        </p:nvSpPr>
        <p:spPr>
          <a:xfrm>
            <a:off x="6114841" y="5533036"/>
            <a:ext cx="3579031" cy="646331"/>
          </a:xfrm>
          <a:prstGeom prst="rect">
            <a:avLst/>
          </a:prstGeom>
        </p:spPr>
        <p:txBody>
          <a:bodyPr wrap="square" lIns="36000" tIns="0" rIns="36000" bIns="0">
            <a:spAutoFit/>
          </a:bodyPr>
          <a:lstStyle/>
          <a:p>
            <a:r>
              <a:rPr lang="en-GB" sz="1400" b="1" dirty="0" smtClean="0"/>
              <a:t>Tunnels:</a:t>
            </a:r>
          </a:p>
          <a:p>
            <a:pPr marL="171450" indent="-171450">
              <a:buFont typeface="Arial" panose="020B0604020202020204" pitchFamily="34" charset="0"/>
              <a:buChar char="•"/>
            </a:pPr>
            <a:r>
              <a:rPr lang="en-GB" sz="1400" dirty="0" smtClean="0"/>
              <a:t>97.75 km of 5.5 dia. machine tunnel</a:t>
            </a:r>
          </a:p>
          <a:p>
            <a:pPr marL="171450" indent="-171450">
              <a:buFont typeface="Arial" panose="020B0604020202020204" pitchFamily="34" charset="0"/>
              <a:buChar char="•"/>
            </a:pPr>
            <a:r>
              <a:rPr lang="en-GB" sz="1400" dirty="0" smtClean="0"/>
              <a:t> Approx. 8 km 5.5 </a:t>
            </a:r>
            <a:r>
              <a:rPr lang="en-GB" sz="1400" dirty="0" err="1" smtClean="0"/>
              <a:t>dia</a:t>
            </a:r>
            <a:r>
              <a:rPr lang="en-GB" sz="1400" dirty="0" smtClean="0"/>
              <a:t> by-pass tunnels</a:t>
            </a:r>
            <a:endParaRPr lang="en-GB" sz="1400" dirty="0"/>
          </a:p>
        </p:txBody>
      </p:sp>
      <p:cxnSp>
        <p:nvCxnSpPr>
          <p:cNvPr id="56" name="Gerade Verbindung mit Pfeil 3"/>
          <p:cNvCxnSpPr/>
          <p:nvPr/>
        </p:nvCxnSpPr>
        <p:spPr>
          <a:xfrm>
            <a:off x="1821709" y="3260359"/>
            <a:ext cx="867087" cy="303692"/>
          </a:xfrm>
          <a:prstGeom prst="straightConnector1">
            <a:avLst/>
          </a:prstGeom>
          <a:ln w="127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57" name="Gerade Verbindung mit Pfeil 42"/>
          <p:cNvCxnSpPr/>
          <p:nvPr/>
        </p:nvCxnSpPr>
        <p:spPr>
          <a:xfrm>
            <a:off x="2904191" y="1846979"/>
            <a:ext cx="659584" cy="190095"/>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1629975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10" name="TextBox 9">
            <a:extLst>
              <a:ext uri="{FF2B5EF4-FFF2-40B4-BE49-F238E27FC236}">
                <a16:creationId xmlns:a16="http://schemas.microsoft.com/office/drawing/2014/main" id="{E969A079-AEB9-4003-9E4E-C6013DA9F0E5}"/>
              </a:ext>
            </a:extLst>
          </p:cNvPr>
          <p:cNvSpPr txBox="1"/>
          <p:nvPr/>
        </p:nvSpPr>
        <p:spPr>
          <a:xfrm>
            <a:off x="4859286" y="2398373"/>
            <a:ext cx="114215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Collaboration with University of Geneva</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6C1FE91F-47F8-45C1-B831-459090BE09A3}"/>
              </a:ext>
            </a:extLst>
          </p:cNvPr>
          <p:cNvSpPr txBox="1"/>
          <p:nvPr/>
        </p:nvSpPr>
        <p:spPr>
          <a:xfrm>
            <a:off x="2425927" y="2557651"/>
            <a:ext cx="138844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C00000"/>
                </a:solidFill>
                <a:effectLst/>
                <a:uLnTx/>
                <a:uFillTx/>
                <a:latin typeface="Calibri"/>
                <a:ea typeface="+mn-ea"/>
                <a:cs typeface="+mn-cs"/>
              </a:rPr>
              <a:t>European Strategy for Particle Physics Update </a:t>
            </a:r>
            <a:endParaRPr kumimoji="0" lang="en-GB" sz="1050" b="1" i="0" u="none" strike="noStrike" kern="1200" cap="none" spc="0" normalizeH="0" baseline="0" noProof="0" dirty="0">
              <a:ln>
                <a:noFill/>
              </a:ln>
              <a:solidFill>
                <a:srgbClr val="C00000"/>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7AA7508A-A638-4B69-BE00-09173652E168}"/>
              </a:ext>
            </a:extLst>
          </p:cNvPr>
          <p:cNvSpPr txBox="1"/>
          <p:nvPr/>
        </p:nvSpPr>
        <p:spPr>
          <a:xfrm>
            <a:off x="3686075" y="3810255"/>
            <a:ext cx="131076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CE cost estimate for FCC-</a:t>
            </a:r>
            <a:r>
              <a:rPr kumimoji="0" lang="en-US" sz="1050" b="0" i="0" u="none" strike="noStrike" kern="1200" cap="none" spc="0" normalizeH="0" baseline="0" noProof="0" dirty="0" err="1">
                <a:ln>
                  <a:noFill/>
                </a:ln>
                <a:solidFill>
                  <a:prstClr val="black"/>
                </a:solidFill>
                <a:effectLst/>
                <a:uLnTx/>
                <a:uFillTx/>
                <a:latin typeface="Calibri"/>
                <a:ea typeface="+mn-ea"/>
                <a:cs typeface="+mn-cs"/>
              </a:rPr>
              <a:t>ee</a:t>
            </a:r>
            <a:r>
              <a:rPr kumimoji="0" lang="en-US" sz="1050" b="0" i="0" u="none" strike="noStrike" kern="1200" cap="none" spc="0" normalizeH="0" baseline="0" noProof="0" dirty="0">
                <a:ln>
                  <a:noFill/>
                </a:ln>
                <a:solidFill>
                  <a:prstClr val="black"/>
                </a:solidFill>
                <a:effectLst/>
                <a:uLnTx/>
                <a:uFillTx/>
                <a:latin typeface="Calibri"/>
                <a:ea typeface="+mn-ea"/>
                <a:cs typeface="+mn-cs"/>
              </a:rPr>
              <a:t> with 4IPs and 8 access points </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9BB4011C-7247-4199-BCB4-EBD494AAFBD7}"/>
              </a:ext>
            </a:extLst>
          </p:cNvPr>
          <p:cNvSpPr txBox="1"/>
          <p:nvPr/>
        </p:nvSpPr>
        <p:spPr>
          <a:xfrm>
            <a:off x="2103448" y="3665281"/>
            <a:ext cx="10046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FCC Rail Mounted Robot arm study </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6" name="Straight Connector 35">
            <a:extLst>
              <a:ext uri="{FF2B5EF4-FFF2-40B4-BE49-F238E27FC236}">
                <a16:creationId xmlns:a16="http://schemas.microsoft.com/office/drawing/2014/main" id="{85B7FD91-EE6D-4538-8419-4E9230A4F1A1}"/>
              </a:ext>
            </a:extLst>
          </p:cNvPr>
          <p:cNvSpPr/>
          <p:nvPr/>
        </p:nvSpPr>
        <p:spPr>
          <a:xfrm rot="10800000">
            <a:off x="2279511" y="3655064"/>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38" name="Straight Connector 37">
            <a:extLst>
              <a:ext uri="{FF2B5EF4-FFF2-40B4-BE49-F238E27FC236}">
                <a16:creationId xmlns:a16="http://schemas.microsoft.com/office/drawing/2014/main" id="{C9088E0F-9ED8-4806-A570-E160FE565056}"/>
              </a:ext>
            </a:extLst>
          </p:cNvPr>
          <p:cNvSpPr/>
          <p:nvPr/>
        </p:nvSpPr>
        <p:spPr>
          <a:xfrm rot="10800000">
            <a:off x="4962596" y="3600425"/>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42" name="Straight Connector 41">
            <a:extLst>
              <a:ext uri="{FF2B5EF4-FFF2-40B4-BE49-F238E27FC236}">
                <a16:creationId xmlns:a16="http://schemas.microsoft.com/office/drawing/2014/main" id="{306C6246-3A13-4556-A5EC-416B2588F418}"/>
              </a:ext>
            </a:extLst>
          </p:cNvPr>
          <p:cNvSpPr/>
          <p:nvPr/>
        </p:nvSpPr>
        <p:spPr>
          <a:xfrm>
            <a:off x="3120150" y="324490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44" name="Straight Connector 43">
            <a:extLst>
              <a:ext uri="{FF2B5EF4-FFF2-40B4-BE49-F238E27FC236}">
                <a16:creationId xmlns:a16="http://schemas.microsoft.com/office/drawing/2014/main" id="{757A7718-773B-421B-866B-B4A81889BF05}"/>
              </a:ext>
            </a:extLst>
          </p:cNvPr>
          <p:cNvSpPr/>
          <p:nvPr/>
        </p:nvSpPr>
        <p:spPr>
          <a:xfrm>
            <a:off x="5114071" y="3105500"/>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spTree>
    <p:extLst>
      <p:ext uri="{BB962C8B-B14F-4D97-AF65-F5344CB8AC3E}">
        <p14:creationId xmlns:p14="http://schemas.microsoft.com/office/powerpoint/2010/main" val="130130267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400" b="1" i="0" u="none" strike="noStrike" kern="0" cap="none" spc="0" normalizeH="0" baseline="0" noProof="0" dirty="0" smtClean="0">
                <a:ln>
                  <a:noFill/>
                </a:ln>
                <a:solidFill>
                  <a:srgbClr val="FFFF00"/>
                </a:solidFill>
                <a:effectLst/>
                <a:uLnTx/>
                <a:uFillTx/>
                <a:latin typeface="Arial"/>
              </a:rPr>
              <a:t>University</a:t>
            </a:r>
            <a:r>
              <a:rPr kumimoji="0" lang="en-US" sz="2400" b="1" i="0" u="none" strike="noStrike" kern="0" cap="none" spc="0" normalizeH="0" noProof="0" dirty="0" smtClean="0">
                <a:ln>
                  <a:noFill/>
                </a:ln>
                <a:solidFill>
                  <a:srgbClr val="FFFF00"/>
                </a:solidFill>
                <a:effectLst/>
                <a:uLnTx/>
                <a:uFillTx/>
                <a:latin typeface="Arial"/>
              </a:rPr>
              <a:t> of Geneva</a:t>
            </a:r>
            <a:r>
              <a:rPr kumimoji="0" lang="en-US" sz="2400" b="1" i="0" u="none" strike="noStrike" kern="0" cap="none" spc="0" normalizeH="0" baseline="0" noProof="0" dirty="0" smtClean="0">
                <a:ln>
                  <a:noFill/>
                </a:ln>
                <a:solidFill>
                  <a:srgbClr val="FFFF00"/>
                </a:solidFill>
                <a:effectLst/>
                <a:uLnTx/>
                <a:uFillTx/>
                <a:latin typeface="Arial"/>
              </a:rPr>
              <a:t> Collaboration</a:t>
            </a:r>
          </a:p>
          <a:p>
            <a:pPr marL="0" marR="0" lvl="0" indent="0" defTabSz="914400" rtl="0" eaLnBrk="1" fontAlgn="auto" latinLnBrk="0" hangingPunct="1">
              <a:lnSpc>
                <a:spcPct val="100000"/>
              </a:lnSpc>
              <a:spcBef>
                <a:spcPct val="0"/>
              </a:spcBef>
              <a:spcAft>
                <a:spcPts val="0"/>
              </a:spcAft>
              <a:buClrTx/>
              <a:buSzTx/>
              <a:buFontTx/>
              <a:buNone/>
              <a:tabLst/>
              <a:defRPr/>
            </a:pPr>
            <a:r>
              <a:rPr lang="en-US" sz="2400" kern="0" dirty="0" smtClean="0">
                <a:latin typeface="Arial"/>
              </a:rPr>
              <a:t>(UNIGE)</a:t>
            </a:r>
            <a:endParaRPr kumimoji="0" lang="en-US" sz="2400" b="1" i="0" u="none" strike="noStrike" kern="0" cap="none" spc="0" normalizeH="0" baseline="0" noProof="0" dirty="0">
              <a:ln>
                <a:noFill/>
              </a:ln>
              <a:solidFill>
                <a:srgbClr val="FFFF00"/>
              </a:solidFill>
              <a:effectLst/>
              <a:uLnTx/>
              <a:uFillTx/>
              <a:latin typeface="Arial"/>
            </a:endParaRP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67384125-424C-4E5F-9ABC-A23244845AAA}"/>
              </a:ext>
            </a:extLst>
          </p:cNvPr>
          <p:cNvSpPr txBox="1"/>
          <p:nvPr/>
        </p:nvSpPr>
        <p:spPr>
          <a:xfrm>
            <a:off x="397942" y="1185341"/>
            <a:ext cx="8348116" cy="14773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UNIGE and CERN to act as research/scientific partners, whereby UNIGE’s expertise and knowledge will be used to assist CERN on FCC technical matters </a:t>
            </a:r>
            <a:r>
              <a:rPr kumimoji="0" lang="en-GB" sz="1400" b="0" i="0" u="none" strike="noStrike" kern="1200" cap="none" spc="0" normalizeH="0" baseline="0" noProof="0" dirty="0" err="1">
                <a:ln>
                  <a:noFill/>
                </a:ln>
                <a:solidFill>
                  <a:srgbClr val="4F81BD">
                    <a:lumMod val="75000"/>
                  </a:srgbClr>
                </a:solidFill>
                <a:effectLst/>
                <a:uLnTx/>
                <a:uFillTx/>
                <a:latin typeface="Calibri"/>
                <a:ea typeface="+mn-ea"/>
                <a:cs typeface="+mn-cs"/>
              </a:rPr>
              <a:t>w.r.t.</a:t>
            </a: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 geology and hydrogeology </a:t>
            </a:r>
            <a:endPar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Establish a database (ArcGIS) in support of the feasibility and execution of FCC CE works (geological data from France and Switzerland, faults, hydrogeology </a:t>
            </a:r>
            <a:r>
              <a:rPr kumimoji="0" lang="en-US" sz="1400" b="0" i="0" u="none" strike="noStrike" kern="1200" cap="none" spc="0" normalizeH="0" baseline="0" noProof="0" dirty="0" err="1">
                <a:ln>
                  <a:noFill/>
                </a:ln>
                <a:solidFill>
                  <a:srgbClr val="4F81BD">
                    <a:lumMod val="75000"/>
                  </a:srgbClr>
                </a:solidFill>
                <a:effectLst/>
                <a:uLnTx/>
                <a:uFillTx/>
                <a:latin typeface="Calibri"/>
                <a:ea typeface="+mn-ea"/>
                <a:cs typeface="+mn-cs"/>
              </a:rPr>
              <a:t>etc</a:t>
            </a: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a:t>
            </a: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srgbClr val="4F81BD">
                    <a:lumMod val="75000"/>
                  </a:srgbClr>
                </a:solidFill>
                <a:effectLst/>
                <a:uLnTx/>
                <a:uFillTx/>
                <a:latin typeface="Calibri"/>
                <a:ea typeface="+mn-ea"/>
                <a:cs typeface="+mn-cs"/>
              </a:rPr>
              <a:t>Develop a consistent 3D geological model which will be continuously updated with new emerging data</a:t>
            </a:r>
            <a:endPar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endParaRPr>
          </a:p>
        </p:txBody>
      </p:sp>
      <p:pic>
        <p:nvPicPr>
          <p:cNvPr id="3" name="Picture 2" descr="http://www.compostiere-rg.ch/photos/liens/cantonGeneve_3_9_2.jpg">
            <a:extLst>
              <a:ext uri="{FF2B5EF4-FFF2-40B4-BE49-F238E27FC236}">
                <a16:creationId xmlns:a16="http://schemas.microsoft.com/office/drawing/2014/main" id="{486AB479-3ED4-406A-95C2-F4DEB7DBAFA5}"/>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0794"/>
          <a:stretch/>
        </p:blipFill>
        <p:spPr bwMode="auto">
          <a:xfrm>
            <a:off x="2141305" y="-35097"/>
            <a:ext cx="996763" cy="889176"/>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508426E7-2A19-4B9D-B39D-C150952905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7004" y="5186232"/>
            <a:ext cx="4032753" cy="1595568"/>
          </a:xfrm>
          <a:prstGeom prst="rect">
            <a:avLst/>
          </a:prstGeom>
        </p:spPr>
      </p:pic>
      <p:pic>
        <p:nvPicPr>
          <p:cNvPr id="12" name="Picture 11">
            <a:extLst>
              <a:ext uri="{FF2B5EF4-FFF2-40B4-BE49-F238E27FC236}">
                <a16:creationId xmlns:a16="http://schemas.microsoft.com/office/drawing/2014/main" id="{8C1B47ED-19FE-4E6E-B0B7-605E293DD878}"/>
              </a:ext>
            </a:extLst>
          </p:cNvPr>
          <p:cNvPicPr>
            <a:picLocks noChangeAspect="1"/>
          </p:cNvPicPr>
          <p:nvPr/>
        </p:nvPicPr>
        <p:blipFill>
          <a:blip r:embed="rId5"/>
          <a:stretch>
            <a:fillRect/>
          </a:stretch>
        </p:blipFill>
        <p:spPr>
          <a:xfrm rot="19637838">
            <a:off x="3940138" y="2979142"/>
            <a:ext cx="772972" cy="772972"/>
          </a:xfrm>
          <a:prstGeom prst="rect">
            <a:avLst/>
          </a:prstGeom>
        </p:spPr>
      </p:pic>
      <p:pic>
        <p:nvPicPr>
          <p:cNvPr id="14" name="Picture 13">
            <a:extLst>
              <a:ext uri="{FF2B5EF4-FFF2-40B4-BE49-F238E27FC236}">
                <a16:creationId xmlns:a16="http://schemas.microsoft.com/office/drawing/2014/main" id="{5CAFE547-4BCD-4F05-B00E-5DC462BA363E}"/>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49402"/>
          <a:stretch/>
        </p:blipFill>
        <p:spPr>
          <a:xfrm>
            <a:off x="1386649" y="3365628"/>
            <a:ext cx="2405942" cy="146983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2" descr="Extração de modelo de superfície TIN de curvas de nível no software... |  Download Scientific Diagram">
            <a:extLst>
              <a:ext uri="{FF2B5EF4-FFF2-40B4-BE49-F238E27FC236}">
                <a16:creationId xmlns:a16="http://schemas.microsoft.com/office/drawing/2014/main" id="{176CA4B1-94C2-4475-953D-30B5AEEC1417}"/>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6056" y="3365628"/>
            <a:ext cx="2212990" cy="134855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E89C1C7-D93C-44F8-8695-AE8363C80F5E}"/>
              </a:ext>
            </a:extLst>
          </p:cNvPr>
          <p:cNvSpPr txBox="1"/>
          <p:nvPr/>
        </p:nvSpPr>
        <p:spPr>
          <a:xfrm>
            <a:off x="1730618" y="2939058"/>
            <a:ext cx="171800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0" i="1" u="none" strike="noStrike" kern="1200" cap="none" spc="0" normalizeH="0" baseline="0" noProof="0" dirty="0" err="1">
                <a:ln>
                  <a:noFill/>
                </a:ln>
                <a:solidFill>
                  <a:prstClr val="black"/>
                </a:solidFill>
                <a:effectLst/>
                <a:uLnTx/>
                <a:uFillTx/>
                <a:latin typeface="Calibri"/>
                <a:ea typeface="+mn-ea"/>
                <a:cs typeface="+mn-cs"/>
              </a:rPr>
              <a:t>Petrel</a:t>
            </a:r>
            <a:endParaRPr kumimoji="0" lang="en-GB" sz="1800" b="0" i="1" u="none" strike="noStrike" kern="1200" cap="none" spc="0" normalizeH="0" baseline="0" noProof="0" dirty="0">
              <a:ln>
                <a:noFill/>
              </a:ln>
              <a:solidFill>
                <a:prstClr val="black"/>
              </a:solidFill>
              <a:effectLst/>
              <a:uLnTx/>
              <a:uFillTx/>
              <a:latin typeface="Calibri"/>
              <a:ea typeface="+mn-ea"/>
              <a:cs typeface="+mn-cs"/>
            </a:endParaRPr>
          </a:p>
        </p:txBody>
      </p:sp>
      <p:sp>
        <p:nvSpPr>
          <p:cNvPr id="20" name="TextBox 19">
            <a:extLst>
              <a:ext uri="{FF2B5EF4-FFF2-40B4-BE49-F238E27FC236}">
                <a16:creationId xmlns:a16="http://schemas.microsoft.com/office/drawing/2014/main" id="{52D527A7-C2CD-4B90-93A3-5D649B8EB21F}"/>
              </a:ext>
            </a:extLst>
          </p:cNvPr>
          <p:cNvSpPr txBox="1"/>
          <p:nvPr/>
        </p:nvSpPr>
        <p:spPr>
          <a:xfrm>
            <a:off x="5323550" y="2893085"/>
            <a:ext cx="1718003"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800" b="0" i="1" u="none" strike="noStrike" kern="1200" cap="none" spc="0" normalizeH="0" baseline="0" noProof="0" dirty="0" err="1">
                <a:ln>
                  <a:noFill/>
                </a:ln>
                <a:solidFill>
                  <a:prstClr val="black"/>
                </a:solidFill>
                <a:effectLst/>
                <a:uLnTx/>
                <a:uFillTx/>
                <a:latin typeface="Calibri"/>
                <a:ea typeface="+mn-ea"/>
                <a:cs typeface="+mn-cs"/>
              </a:rPr>
              <a:t>ArcgisPro</a:t>
            </a:r>
            <a:endParaRPr kumimoji="0" lang="en-GB" sz="1800" b="0" i="1" u="none" strike="noStrike" kern="1200" cap="none" spc="0" normalizeH="0" baseline="0" noProof="0" dirty="0">
              <a:ln>
                <a:noFill/>
              </a:ln>
              <a:solidFill>
                <a:prstClr val="black"/>
              </a:solidFill>
              <a:effectLst/>
              <a:uLnTx/>
              <a:uFillTx/>
              <a:latin typeface="Calibri"/>
              <a:ea typeface="+mn-ea"/>
              <a:cs typeface="+mn-cs"/>
            </a:endParaRPr>
          </a:p>
        </p:txBody>
      </p:sp>
      <p:sp>
        <p:nvSpPr>
          <p:cNvPr id="21" name="TextBox 20">
            <a:extLst>
              <a:ext uri="{FF2B5EF4-FFF2-40B4-BE49-F238E27FC236}">
                <a16:creationId xmlns:a16="http://schemas.microsoft.com/office/drawing/2014/main" id="{730975E8-C74C-47BD-B63F-14418424E79A}"/>
              </a:ext>
            </a:extLst>
          </p:cNvPr>
          <p:cNvSpPr txBox="1"/>
          <p:nvPr/>
        </p:nvSpPr>
        <p:spPr>
          <a:xfrm>
            <a:off x="6182551" y="6488358"/>
            <a:ext cx="1207254" cy="276999"/>
          </a:xfrm>
          <a:prstGeom prst="rect">
            <a:avLst/>
          </a:prstGeom>
          <a:solidFill>
            <a:schemeClr val="accent1">
              <a:lumMod val="40000"/>
              <a:lumOff val="60000"/>
            </a:schemeClr>
          </a:solid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a:ea typeface="+mn-ea"/>
                <a:cs typeface="+mn-cs"/>
              </a:rPr>
              <a:t>Y. Robert (CERN)</a:t>
            </a:r>
            <a:endParaRPr kumimoji="0" lang="en-GB"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8910561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FCC CE study progress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Straight Connector 11">
            <a:extLst>
              <a:ext uri="{FF2B5EF4-FFF2-40B4-BE49-F238E27FC236}">
                <a16:creationId xmlns:a16="http://schemas.microsoft.com/office/drawing/2014/main" id="{BCA9EE49-00E2-486E-AAC6-619D9D660068}"/>
              </a:ext>
            </a:extLst>
          </p:cNvPr>
          <p:cNvSpPr/>
          <p:nvPr/>
        </p:nvSpPr>
        <p:spPr>
          <a:xfrm>
            <a:off x="948081" y="3201130"/>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14" name="Oval 13">
            <a:extLst>
              <a:ext uri="{FF2B5EF4-FFF2-40B4-BE49-F238E27FC236}">
                <a16:creationId xmlns:a16="http://schemas.microsoft.com/office/drawing/2014/main" id="{6629730D-F124-4AA3-916E-1ED494DEAEE9}"/>
              </a:ext>
            </a:extLst>
          </p:cNvPr>
          <p:cNvSpPr/>
          <p:nvPr/>
        </p:nvSpPr>
        <p:spPr>
          <a:xfrm>
            <a:off x="1437067"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0"/>
              <a:satOff val="0"/>
              <a:lumOff val="0"/>
              <a:alphaOff val="0"/>
            </a:schemeClr>
          </a:effectRef>
          <a:fontRef idx="minor">
            <a:schemeClr val="lt1"/>
          </a:fontRef>
        </p:style>
      </p:sp>
      <p:sp>
        <p:nvSpPr>
          <p:cNvPr id="18" name="Straight Connector 17">
            <a:extLst>
              <a:ext uri="{FF2B5EF4-FFF2-40B4-BE49-F238E27FC236}">
                <a16:creationId xmlns:a16="http://schemas.microsoft.com/office/drawing/2014/main" id="{B85CCCBD-6C62-4B56-AE89-CDB59861D3B0}"/>
              </a:ext>
            </a:extLst>
          </p:cNvPr>
          <p:cNvSpPr/>
          <p:nvPr/>
        </p:nvSpPr>
        <p:spPr>
          <a:xfrm>
            <a:off x="1491030" y="3581575"/>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0" name="Oval 19">
            <a:extLst>
              <a:ext uri="{FF2B5EF4-FFF2-40B4-BE49-F238E27FC236}">
                <a16:creationId xmlns:a16="http://schemas.microsoft.com/office/drawing/2014/main" id="{FC89586C-CACC-4DD6-A9D9-156874E431B1}"/>
              </a:ext>
            </a:extLst>
          </p:cNvPr>
          <p:cNvSpPr/>
          <p:nvPr/>
        </p:nvSpPr>
        <p:spPr>
          <a:xfrm>
            <a:off x="2943916"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76561"/>
              <a:satOff val="-1098"/>
              <a:lumOff val="6404"/>
              <a:alphaOff val="0"/>
            </a:schemeClr>
          </a:effectRef>
          <a:fontRef idx="minor">
            <a:schemeClr val="lt1"/>
          </a:fontRef>
        </p:style>
      </p:sp>
      <p:sp>
        <p:nvSpPr>
          <p:cNvPr id="23" name="Rectangle 22">
            <a:extLst>
              <a:ext uri="{FF2B5EF4-FFF2-40B4-BE49-F238E27FC236}">
                <a16:creationId xmlns:a16="http://schemas.microsoft.com/office/drawing/2014/main" id="{0AA55446-0417-471F-B1B3-8D7715583F6C}"/>
              </a:ext>
            </a:extLst>
          </p:cNvPr>
          <p:cNvSpPr/>
          <p:nvPr/>
        </p:nvSpPr>
        <p:spPr>
          <a:xfrm>
            <a:off x="2219319" y="2397483"/>
            <a:ext cx="1805657"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4" name="Straight Connector 23">
            <a:extLst>
              <a:ext uri="{FF2B5EF4-FFF2-40B4-BE49-F238E27FC236}">
                <a16:creationId xmlns:a16="http://schemas.microsoft.com/office/drawing/2014/main" id="{6013C5A3-5647-458C-8CC4-E5E21BECBE66}"/>
              </a:ext>
            </a:extLst>
          </p:cNvPr>
          <p:cNvSpPr/>
          <p:nvPr/>
        </p:nvSpPr>
        <p:spPr>
          <a:xfrm>
            <a:off x="5027809" y="3138977"/>
            <a:ext cx="0" cy="178579"/>
          </a:xfrm>
          <a:prstGeom prst="line">
            <a:avLst/>
          </a:prstGeom>
          <a:noFill/>
          <a:ln w="12700" cap="rnd"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25" name="Oval 24">
            <a:extLst>
              <a:ext uri="{FF2B5EF4-FFF2-40B4-BE49-F238E27FC236}">
                <a16:creationId xmlns:a16="http://schemas.microsoft.com/office/drawing/2014/main" id="{12B461CF-1E06-4FF9-A90E-E9E8953AC0C1}"/>
              </a:ext>
            </a:extLst>
          </p:cNvPr>
          <p:cNvSpPr/>
          <p:nvPr/>
        </p:nvSpPr>
        <p:spPr>
          <a:xfrm>
            <a:off x="4450766"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153123"/>
              <a:satOff val="-2196"/>
              <a:lumOff val="12807"/>
              <a:alphaOff val="0"/>
            </a:schemeClr>
          </a:effectRef>
          <a:fontRef idx="minor">
            <a:schemeClr val="lt1"/>
          </a:fontRef>
        </p:style>
      </p:sp>
      <p:sp>
        <p:nvSpPr>
          <p:cNvPr id="27" name="Rectangle 26">
            <a:extLst>
              <a:ext uri="{FF2B5EF4-FFF2-40B4-BE49-F238E27FC236}">
                <a16:creationId xmlns:a16="http://schemas.microsoft.com/office/drawing/2014/main" id="{EE83321A-D7E5-4DB3-B88B-EA0B6817FDA8}"/>
              </a:ext>
            </a:extLst>
          </p:cNvPr>
          <p:cNvSpPr/>
          <p:nvPr/>
        </p:nvSpPr>
        <p:spPr>
          <a:xfrm>
            <a:off x="4724230" y="3799841"/>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29" name="Oval 28">
            <a:extLst>
              <a:ext uri="{FF2B5EF4-FFF2-40B4-BE49-F238E27FC236}">
                <a16:creationId xmlns:a16="http://schemas.microsoft.com/office/drawing/2014/main" id="{1969AA27-27A5-4801-B6AF-EE66D9FC36DE}"/>
              </a:ext>
            </a:extLst>
          </p:cNvPr>
          <p:cNvSpPr/>
          <p:nvPr/>
        </p:nvSpPr>
        <p:spPr>
          <a:xfrm>
            <a:off x="5957615" y="375519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229684"/>
              <a:satOff val="-3294"/>
              <a:lumOff val="19211"/>
              <a:alphaOff val="0"/>
            </a:schemeClr>
          </a:effectRef>
          <a:fontRef idx="minor">
            <a:schemeClr val="lt1"/>
          </a:fontRef>
        </p:style>
      </p:sp>
      <p:sp>
        <p:nvSpPr>
          <p:cNvPr id="32" name="Rectangle 31">
            <a:extLst>
              <a:ext uri="{FF2B5EF4-FFF2-40B4-BE49-F238E27FC236}">
                <a16:creationId xmlns:a16="http://schemas.microsoft.com/office/drawing/2014/main" id="{EB1CB5E2-8E01-4017-9F6A-E05B6C46B1C6}"/>
              </a:ext>
            </a:extLst>
          </p:cNvPr>
          <p:cNvSpPr/>
          <p:nvPr/>
        </p:nvSpPr>
        <p:spPr>
          <a:xfrm>
            <a:off x="6231079" y="2348880"/>
            <a:ext cx="2511415" cy="7812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3" name="Straight Connector 32">
            <a:extLst>
              <a:ext uri="{FF2B5EF4-FFF2-40B4-BE49-F238E27FC236}">
                <a16:creationId xmlns:a16="http://schemas.microsoft.com/office/drawing/2014/main" id="{A6B4B43E-4D7F-4A8A-AD79-3F262EA5F707}"/>
              </a:ext>
            </a:extLst>
          </p:cNvPr>
          <p:cNvSpPr/>
          <p:nvPr/>
        </p:nvSpPr>
        <p:spPr>
          <a:xfrm>
            <a:off x="7304839" y="3616045"/>
            <a:ext cx="0" cy="178579"/>
          </a:xfrm>
          <a:prstGeom prst="line">
            <a:avLst/>
          </a:prstGeom>
          <a:noFill/>
          <a:ln w="9525" cap="flat" cmpd="sng" algn="ctr">
            <a:noFill/>
            <a:prstDash val="dash"/>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5" name="Oval 34">
            <a:extLst>
              <a:ext uri="{FF2B5EF4-FFF2-40B4-BE49-F238E27FC236}">
                <a16:creationId xmlns:a16="http://schemas.microsoft.com/office/drawing/2014/main" id="{AB3EFA4F-CE70-425C-940B-6DF2536AF4EE}"/>
              </a:ext>
            </a:extLst>
          </p:cNvPr>
          <p:cNvSpPr/>
          <p:nvPr/>
        </p:nvSpPr>
        <p:spPr>
          <a:xfrm>
            <a:off x="7464464" y="3130166"/>
            <a:ext cx="44644" cy="44644"/>
          </a:xfrm>
          <a:prstGeom prst="ellipse">
            <a:avLst/>
          </a:prstGeom>
          <a:noFill/>
        </p:spPr>
        <p:style>
          <a:lnRef idx="2">
            <a:schemeClr val="lt1">
              <a:hueOff val="0"/>
              <a:satOff val="0"/>
              <a:lumOff val="0"/>
              <a:alphaOff val="0"/>
            </a:schemeClr>
          </a:lnRef>
          <a:fillRef idx="1">
            <a:scrgbClr r="0" g="0" b="0"/>
          </a:fillRef>
          <a:effectRef idx="0">
            <a:schemeClr val="accent1">
              <a:shade val="80000"/>
              <a:hueOff val="306246"/>
              <a:satOff val="-4392"/>
              <a:lumOff val="25615"/>
              <a:alphaOff val="0"/>
            </a:schemeClr>
          </a:effectRef>
          <a:fontRef idx="minor">
            <a:schemeClr val="lt1"/>
          </a:fontRef>
        </p:style>
      </p:sp>
      <p:sp>
        <p:nvSpPr>
          <p:cNvPr id="10" name="TextBox 9">
            <a:extLst>
              <a:ext uri="{FF2B5EF4-FFF2-40B4-BE49-F238E27FC236}">
                <a16:creationId xmlns:a16="http://schemas.microsoft.com/office/drawing/2014/main" id="{E969A079-AEB9-4003-9E4E-C6013DA9F0E5}"/>
              </a:ext>
            </a:extLst>
          </p:cNvPr>
          <p:cNvSpPr txBox="1"/>
          <p:nvPr/>
        </p:nvSpPr>
        <p:spPr>
          <a:xfrm>
            <a:off x="4859286" y="2398373"/>
            <a:ext cx="114215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Collaboration with University of Geneva</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TextBox 12">
            <a:extLst>
              <a:ext uri="{FF2B5EF4-FFF2-40B4-BE49-F238E27FC236}">
                <a16:creationId xmlns:a16="http://schemas.microsoft.com/office/drawing/2014/main" id="{6C1FE91F-47F8-45C1-B831-459090BE09A3}"/>
              </a:ext>
            </a:extLst>
          </p:cNvPr>
          <p:cNvSpPr txBox="1"/>
          <p:nvPr/>
        </p:nvSpPr>
        <p:spPr>
          <a:xfrm>
            <a:off x="2425927" y="2557651"/>
            <a:ext cx="1388445"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C00000"/>
                </a:solidFill>
                <a:effectLst/>
                <a:uLnTx/>
                <a:uFillTx/>
                <a:latin typeface="Calibri"/>
                <a:ea typeface="+mn-ea"/>
                <a:cs typeface="+mn-cs"/>
              </a:rPr>
              <a:t>European Strategy for Particle Physics Update </a:t>
            </a:r>
            <a:endParaRPr kumimoji="0" lang="en-GB" sz="1050" b="1" i="0" u="none" strike="noStrike" kern="1200" cap="none" spc="0" normalizeH="0" baseline="0" noProof="0" dirty="0">
              <a:ln>
                <a:noFill/>
              </a:ln>
              <a:solidFill>
                <a:srgbClr val="C00000"/>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7AA7508A-A638-4B69-BE00-09173652E168}"/>
              </a:ext>
            </a:extLst>
          </p:cNvPr>
          <p:cNvSpPr txBox="1"/>
          <p:nvPr/>
        </p:nvSpPr>
        <p:spPr>
          <a:xfrm>
            <a:off x="3686075" y="3810255"/>
            <a:ext cx="131076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CE cost estimate for FCC-</a:t>
            </a:r>
            <a:r>
              <a:rPr kumimoji="0" lang="en-US" sz="1050" b="0" i="0" u="none" strike="noStrike" kern="1200" cap="none" spc="0" normalizeH="0" baseline="0" noProof="0" dirty="0" err="1">
                <a:ln>
                  <a:noFill/>
                </a:ln>
                <a:solidFill>
                  <a:prstClr val="black"/>
                </a:solidFill>
                <a:effectLst/>
                <a:uLnTx/>
                <a:uFillTx/>
                <a:latin typeface="Calibri"/>
                <a:ea typeface="+mn-ea"/>
                <a:cs typeface="+mn-cs"/>
              </a:rPr>
              <a:t>ee</a:t>
            </a:r>
            <a:r>
              <a:rPr kumimoji="0" lang="en-US" sz="1050" b="0" i="0" u="none" strike="noStrike" kern="1200" cap="none" spc="0" normalizeH="0" baseline="0" noProof="0" dirty="0">
                <a:ln>
                  <a:noFill/>
                </a:ln>
                <a:solidFill>
                  <a:prstClr val="black"/>
                </a:solidFill>
                <a:effectLst/>
                <a:uLnTx/>
                <a:uFillTx/>
                <a:latin typeface="Calibri"/>
                <a:ea typeface="+mn-ea"/>
                <a:cs typeface="+mn-cs"/>
              </a:rPr>
              <a:t> with 4IPs and 8 access points </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22" name="TextBox 21">
            <a:extLst>
              <a:ext uri="{FF2B5EF4-FFF2-40B4-BE49-F238E27FC236}">
                <a16:creationId xmlns:a16="http://schemas.microsoft.com/office/drawing/2014/main" id="{9BB4011C-7247-4199-BCB4-EBD494AAFBD7}"/>
              </a:ext>
            </a:extLst>
          </p:cNvPr>
          <p:cNvSpPr txBox="1"/>
          <p:nvPr/>
        </p:nvSpPr>
        <p:spPr>
          <a:xfrm>
            <a:off x="2103448" y="3665281"/>
            <a:ext cx="1004675" cy="73866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FCC Rail Mounted Robot arm study </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p:txBody>
      </p:sp>
      <p:sp>
        <p:nvSpPr>
          <p:cNvPr id="3" name="TextBox 2">
            <a:extLst>
              <a:ext uri="{FF2B5EF4-FFF2-40B4-BE49-F238E27FC236}">
                <a16:creationId xmlns:a16="http://schemas.microsoft.com/office/drawing/2014/main" id="{C39FEA16-FD04-4A6D-89FE-7D9175FF0592}"/>
              </a:ext>
            </a:extLst>
          </p:cNvPr>
          <p:cNvSpPr txBox="1"/>
          <p:nvPr/>
        </p:nvSpPr>
        <p:spPr>
          <a:xfrm>
            <a:off x="573447" y="2475877"/>
            <a:ext cx="961692" cy="5770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Footprint exploration (ongoing):</a:t>
            </a: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8" name="Straight Connector 7">
            <a:extLst>
              <a:ext uri="{FF2B5EF4-FFF2-40B4-BE49-F238E27FC236}">
                <a16:creationId xmlns:a16="http://schemas.microsoft.com/office/drawing/2014/main" id="{35E04CFB-CCB9-455D-A9A7-0941EC7F8403}"/>
              </a:ext>
            </a:extLst>
          </p:cNvPr>
          <p:cNvSpPr/>
          <p:nvPr/>
        </p:nvSpPr>
        <p:spPr>
          <a:xfrm>
            <a:off x="1054293" y="311673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36" name="Straight Connector 35">
            <a:extLst>
              <a:ext uri="{FF2B5EF4-FFF2-40B4-BE49-F238E27FC236}">
                <a16:creationId xmlns:a16="http://schemas.microsoft.com/office/drawing/2014/main" id="{85B7FD91-EE6D-4538-8419-4E9230A4F1A1}"/>
              </a:ext>
            </a:extLst>
          </p:cNvPr>
          <p:cNvSpPr/>
          <p:nvPr/>
        </p:nvSpPr>
        <p:spPr>
          <a:xfrm rot="10800000">
            <a:off x="2279511" y="3655064"/>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sp>
        <p:nvSpPr>
          <p:cNvPr id="38" name="Straight Connector 37">
            <a:extLst>
              <a:ext uri="{FF2B5EF4-FFF2-40B4-BE49-F238E27FC236}">
                <a16:creationId xmlns:a16="http://schemas.microsoft.com/office/drawing/2014/main" id="{C9088E0F-9ED8-4806-A570-E160FE565056}"/>
              </a:ext>
            </a:extLst>
          </p:cNvPr>
          <p:cNvSpPr/>
          <p:nvPr/>
        </p:nvSpPr>
        <p:spPr>
          <a:xfrm rot="10800000">
            <a:off x="4962596" y="3600425"/>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grpSp>
        <p:nvGrpSpPr>
          <p:cNvPr id="39" name="Group 38">
            <a:extLst>
              <a:ext uri="{FF2B5EF4-FFF2-40B4-BE49-F238E27FC236}">
                <a16:creationId xmlns:a16="http://schemas.microsoft.com/office/drawing/2014/main" id="{BC3D9465-C4AB-4FE2-9287-C3D23307DB08}"/>
              </a:ext>
            </a:extLst>
          </p:cNvPr>
          <p:cNvGrpSpPr/>
          <p:nvPr/>
        </p:nvGrpSpPr>
        <p:grpSpPr>
          <a:xfrm>
            <a:off x="6772482" y="3535792"/>
            <a:ext cx="1004666" cy="1202437"/>
            <a:chOff x="6902045" y="3578570"/>
            <a:chExt cx="1004666" cy="1202437"/>
          </a:xfrm>
        </p:grpSpPr>
        <p:sp>
          <p:nvSpPr>
            <p:cNvPr id="19" name="TextBox 18">
              <a:extLst>
                <a:ext uri="{FF2B5EF4-FFF2-40B4-BE49-F238E27FC236}">
                  <a16:creationId xmlns:a16="http://schemas.microsoft.com/office/drawing/2014/main" id="{D9D2D620-CE05-46A5-A027-91DD2E82DDB4}"/>
                </a:ext>
              </a:extLst>
            </p:cNvPr>
            <p:cNvSpPr txBox="1"/>
            <p:nvPr/>
          </p:nvSpPr>
          <p:spPr>
            <a:xfrm>
              <a:off x="6902045" y="3880761"/>
              <a:ext cx="1004666" cy="90024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prstClr val="black"/>
                  </a:solidFill>
                  <a:effectLst/>
                  <a:uLnTx/>
                  <a:uFillTx/>
                  <a:latin typeface="Calibri"/>
                  <a:ea typeface="+mn-ea"/>
                  <a:cs typeface="+mn-cs"/>
                </a:rPr>
                <a:t>High-Risk Areas Site Investigation Study</a:t>
              </a:r>
              <a:endParaRPr kumimoji="0" lang="en-GB" sz="1050" b="0" i="0" u="none" strike="noStrike" kern="1200" cap="none" spc="0" normalizeH="0" baseline="0" noProof="0" dirty="0">
                <a:ln>
                  <a:noFill/>
                </a:ln>
                <a:solidFill>
                  <a:prstClr val="black"/>
                </a:solidFill>
                <a:effectLst/>
                <a:uLnTx/>
                <a:uFillTx/>
                <a:latin typeface="Calibri"/>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050" b="0" i="0" u="none" strike="noStrike" kern="1200" cap="none" spc="0" normalizeH="0" baseline="0" noProof="0" dirty="0">
                <a:ln>
                  <a:noFill/>
                </a:ln>
                <a:solidFill>
                  <a:srgbClr val="C00000"/>
                </a:solidFill>
                <a:effectLst/>
                <a:uLnTx/>
                <a:uFillTx/>
                <a:latin typeface="Calibri"/>
                <a:ea typeface="+mn-ea"/>
                <a:cs typeface="+mn-cs"/>
              </a:endParaRPr>
            </a:p>
          </p:txBody>
        </p:sp>
        <p:sp>
          <p:nvSpPr>
            <p:cNvPr id="40" name="Straight Connector 39">
              <a:extLst>
                <a:ext uri="{FF2B5EF4-FFF2-40B4-BE49-F238E27FC236}">
                  <a16:creationId xmlns:a16="http://schemas.microsoft.com/office/drawing/2014/main" id="{532D3CF1-784E-4DB1-BC44-94EA1872B0A4}"/>
                </a:ext>
              </a:extLst>
            </p:cNvPr>
            <p:cNvSpPr/>
            <p:nvPr/>
          </p:nvSpPr>
          <p:spPr>
            <a:xfrm rot="10800000">
              <a:off x="7329971" y="3578570"/>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txBody>
            <a:bodyPr vert="vert"/>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hueOff val="0"/>
                    <a:satOff val="0"/>
                    <a:lumOff val="0"/>
                    <a:alphaOff val="0"/>
                  </a:prstClr>
                </a:solidFill>
                <a:effectLst/>
                <a:uLnTx/>
                <a:uFillTx/>
                <a:latin typeface="Calibri"/>
                <a:ea typeface="+mn-ea"/>
                <a:cs typeface="+mn-cs"/>
              </a:endParaRPr>
            </a:p>
          </p:txBody>
        </p:sp>
      </p:grpSp>
      <p:sp>
        <p:nvSpPr>
          <p:cNvPr id="42" name="Straight Connector 41">
            <a:extLst>
              <a:ext uri="{FF2B5EF4-FFF2-40B4-BE49-F238E27FC236}">
                <a16:creationId xmlns:a16="http://schemas.microsoft.com/office/drawing/2014/main" id="{306C6246-3A13-4556-A5EC-416B2588F418}"/>
              </a:ext>
            </a:extLst>
          </p:cNvPr>
          <p:cNvSpPr/>
          <p:nvPr/>
        </p:nvSpPr>
        <p:spPr>
          <a:xfrm>
            <a:off x="3120150" y="3244901"/>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sp>
        <p:nvSpPr>
          <p:cNvPr id="44" name="Straight Connector 43">
            <a:extLst>
              <a:ext uri="{FF2B5EF4-FFF2-40B4-BE49-F238E27FC236}">
                <a16:creationId xmlns:a16="http://schemas.microsoft.com/office/drawing/2014/main" id="{757A7718-773B-421B-866B-B4A81889BF05}"/>
              </a:ext>
            </a:extLst>
          </p:cNvPr>
          <p:cNvSpPr/>
          <p:nvPr/>
        </p:nvSpPr>
        <p:spPr>
          <a:xfrm>
            <a:off x="5114071" y="3105500"/>
            <a:ext cx="0" cy="256341"/>
          </a:xfrm>
          <a:prstGeom prst="line">
            <a:avLst/>
          </a:prstGeom>
          <a:noFill/>
          <a:ln w="12700" cap="rnd" cmpd="sng" algn="ctr">
            <a:solidFill>
              <a:schemeClr val="accent1">
                <a:shade val="90000"/>
                <a:hueOff val="186931"/>
                <a:satOff val="3848"/>
                <a:lumOff val="16461"/>
                <a:alphaOff val="0"/>
              </a:schemeClr>
            </a:solidFill>
            <a:prstDash val="dash"/>
            <a:headEnd type="oval" w="lg" len="med"/>
          </a:ln>
          <a:effectLst/>
        </p:spPr>
        <p:style>
          <a:lnRef idx="1">
            <a:scrgbClr r="0" g="0" b="0"/>
          </a:lnRef>
          <a:fillRef idx="0">
            <a:scrgbClr r="0" g="0" b="0"/>
          </a:fillRef>
          <a:effectRef idx="0">
            <a:scrgbClr r="0" g="0" b="0"/>
          </a:effectRef>
          <a:fontRef idx="minor">
            <a:schemeClr val="tx1">
              <a:hueOff val="0"/>
              <a:satOff val="0"/>
              <a:lumOff val="0"/>
              <a:alphaOff val="0"/>
            </a:schemeClr>
          </a:fontRef>
        </p:style>
      </p:sp>
      <p:pic>
        <p:nvPicPr>
          <p:cNvPr id="6" name="Picture 5"/>
          <p:cNvPicPr>
            <a:picLocks noChangeAspect="1"/>
          </p:cNvPicPr>
          <p:nvPr/>
        </p:nvPicPr>
        <p:blipFill>
          <a:blip r:embed="rId3"/>
          <a:stretch>
            <a:fillRect/>
          </a:stretch>
        </p:blipFill>
        <p:spPr>
          <a:xfrm>
            <a:off x="633708" y="3397452"/>
            <a:ext cx="7678759" cy="341427"/>
          </a:xfrm>
          <a:prstGeom prst="rect">
            <a:avLst/>
          </a:prstGeom>
        </p:spPr>
      </p:pic>
      <p:pic>
        <p:nvPicPr>
          <p:cNvPr id="37" name="Picture 36"/>
          <p:cNvPicPr>
            <a:picLocks noChangeAspect="1"/>
          </p:cNvPicPr>
          <p:nvPr/>
        </p:nvPicPr>
        <p:blipFill>
          <a:blip r:embed="rId4"/>
          <a:stretch>
            <a:fillRect/>
          </a:stretch>
        </p:blipFill>
        <p:spPr>
          <a:xfrm>
            <a:off x="8154412" y="3156499"/>
            <a:ext cx="134124" cy="329213"/>
          </a:xfrm>
          <a:prstGeom prst="rect">
            <a:avLst/>
          </a:prstGeom>
        </p:spPr>
      </p:pic>
      <p:sp>
        <p:nvSpPr>
          <p:cNvPr id="43" name="TextBox 42"/>
          <p:cNvSpPr txBox="1"/>
          <p:nvPr/>
        </p:nvSpPr>
        <p:spPr>
          <a:xfrm>
            <a:off x="7907341" y="2714668"/>
            <a:ext cx="2479575" cy="415498"/>
          </a:xfrm>
          <a:prstGeom prst="rect">
            <a:avLst/>
          </a:prstGeom>
          <a:noFill/>
        </p:spPr>
        <p:txBody>
          <a:bodyPr wrap="square" rtlCol="0">
            <a:spAutoFit/>
          </a:bodyPr>
          <a:lstStyle/>
          <a:p>
            <a:r>
              <a:rPr lang="en-US" sz="1050" dirty="0" smtClean="0"/>
              <a:t>Alignment Review </a:t>
            </a:r>
          </a:p>
          <a:p>
            <a:r>
              <a:rPr lang="en-US" sz="1050" dirty="0" smtClean="0"/>
              <a:t>Workshop</a:t>
            </a:r>
            <a:endParaRPr lang="en-GB" sz="1050" dirty="0"/>
          </a:p>
        </p:txBody>
      </p:sp>
    </p:spTree>
    <p:extLst>
      <p:ext uri="{BB962C8B-B14F-4D97-AF65-F5344CB8AC3E}">
        <p14:creationId xmlns:p14="http://schemas.microsoft.com/office/powerpoint/2010/main" val="262111174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56CFD-6D6F-479F-A818-5EE59BEB7DFD}"/>
              </a:ext>
            </a:extLst>
          </p:cNvPr>
          <p:cNvSpPr>
            <a:spLocks noGrp="1"/>
          </p:cNvSpPr>
          <p:nvPr>
            <p:ph type="title"/>
          </p:nvPr>
        </p:nvSpPr>
        <p:spPr>
          <a:xfrm>
            <a:off x="838200" y="76200"/>
            <a:ext cx="7391400" cy="685800"/>
          </a:xfrm>
        </p:spPr>
        <p:txBody>
          <a:bodyPr/>
          <a:lstStyle/>
          <a:p>
            <a:endParaRPr lang="en-GB" dirty="0"/>
          </a:p>
        </p:txBody>
      </p:sp>
      <p:sp>
        <p:nvSpPr>
          <p:cNvPr id="4"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High-Risk Areas </a:t>
            </a:r>
          </a:p>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Arial"/>
                <a:ea typeface="+mj-ea"/>
                <a:cs typeface="+mj-cs"/>
              </a:rPr>
              <a:t>Site Investigations</a:t>
            </a:r>
          </a:p>
        </p:txBody>
      </p:sp>
      <p:pic>
        <p:nvPicPr>
          <p:cNvPr id="5"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28D8202F-F87F-42A8-879E-FA8B5FDB68AA}"/>
              </a:ext>
            </a:extLst>
          </p:cNvPr>
          <p:cNvGrpSpPr/>
          <p:nvPr/>
        </p:nvGrpSpPr>
        <p:grpSpPr>
          <a:xfrm>
            <a:off x="548350" y="2494267"/>
            <a:ext cx="8056097" cy="4287952"/>
            <a:chOff x="-663783" y="914813"/>
            <a:chExt cx="10728204" cy="5938044"/>
          </a:xfrm>
        </p:grpSpPr>
        <p:grpSp>
          <p:nvGrpSpPr>
            <p:cNvPr id="7" name="Group 6">
              <a:extLst>
                <a:ext uri="{FF2B5EF4-FFF2-40B4-BE49-F238E27FC236}">
                  <a16:creationId xmlns:a16="http://schemas.microsoft.com/office/drawing/2014/main" id="{4A4E4EB9-A0DC-4CB2-A54F-E7DB289AD4B4}"/>
                </a:ext>
              </a:extLst>
            </p:cNvPr>
            <p:cNvGrpSpPr/>
            <p:nvPr/>
          </p:nvGrpSpPr>
          <p:grpSpPr>
            <a:xfrm>
              <a:off x="103341" y="5419153"/>
              <a:ext cx="8932528" cy="1433704"/>
              <a:chOff x="0" y="4247092"/>
              <a:chExt cx="9144001" cy="1563422"/>
            </a:xfrm>
          </p:grpSpPr>
          <p:pic>
            <p:nvPicPr>
              <p:cNvPr id="59" name="Picture 58">
                <a:extLst>
                  <a:ext uri="{FF2B5EF4-FFF2-40B4-BE49-F238E27FC236}">
                    <a16:creationId xmlns:a16="http://schemas.microsoft.com/office/drawing/2014/main" id="{4347CDE9-CBFB-4C56-9AAE-0DB127CAD6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247092"/>
                <a:ext cx="9144001" cy="1563422"/>
              </a:xfrm>
              <a:prstGeom prst="rect">
                <a:avLst/>
              </a:prstGeom>
            </p:spPr>
          </p:pic>
          <p:sp>
            <p:nvSpPr>
              <p:cNvPr id="60" name="TextBox 59">
                <a:extLst>
                  <a:ext uri="{FF2B5EF4-FFF2-40B4-BE49-F238E27FC236}">
                    <a16:creationId xmlns:a16="http://schemas.microsoft.com/office/drawing/2014/main" id="{7513B724-E06B-46FD-8EC1-0F6CF7DB9342}"/>
                  </a:ext>
                </a:extLst>
              </p:cNvPr>
              <p:cNvSpPr txBox="1"/>
              <p:nvPr/>
            </p:nvSpPr>
            <p:spPr>
              <a:xfrm>
                <a:off x="2543033" y="4693007"/>
                <a:ext cx="1617431" cy="3950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err="1">
                    <a:ln>
                      <a:noFill/>
                    </a:ln>
                    <a:solidFill>
                      <a:srgbClr val="FF9900"/>
                    </a:solidFill>
                    <a:effectLst/>
                    <a:uLnTx/>
                    <a:uFillTx/>
                    <a:latin typeface="Calibri"/>
                    <a:ea typeface="+mn-ea"/>
                    <a:cs typeface="+mn-cs"/>
                  </a:rPr>
                  <a:t>Vallée</a:t>
                </a:r>
                <a:r>
                  <a:rPr kumimoji="0" lang="en-GB" sz="1050" b="0" i="0" u="none" strike="noStrike" kern="1200" cap="none" spc="0" normalizeH="0" baseline="0" noProof="0" dirty="0">
                    <a:ln>
                      <a:noFill/>
                    </a:ln>
                    <a:solidFill>
                      <a:srgbClr val="FF9900"/>
                    </a:solidFill>
                    <a:effectLst/>
                    <a:uLnTx/>
                    <a:uFillTx/>
                    <a:latin typeface="Calibri"/>
                    <a:ea typeface="+mn-ea"/>
                    <a:cs typeface="+mn-cs"/>
                  </a:rPr>
                  <a:t> de </a:t>
                </a:r>
                <a:r>
                  <a:rPr kumimoji="0" lang="en-GB" sz="1050" b="0" i="0" u="none" strike="noStrike" kern="1200" cap="none" spc="0" normalizeH="0" baseline="0" noProof="0" dirty="0" err="1">
                    <a:ln>
                      <a:noFill/>
                    </a:ln>
                    <a:solidFill>
                      <a:srgbClr val="FF9900"/>
                    </a:solidFill>
                    <a:effectLst/>
                    <a:uLnTx/>
                    <a:uFillTx/>
                    <a:latin typeface="Calibri"/>
                    <a:ea typeface="+mn-ea"/>
                    <a:cs typeface="+mn-cs"/>
                  </a:rPr>
                  <a:t>l‘Arve</a:t>
                </a:r>
                <a:endParaRPr kumimoji="0" lang="en-GB" sz="1050" b="0" i="0" u="none" strike="noStrike" kern="1200" cap="none" spc="0" normalizeH="0" baseline="0" noProof="0" dirty="0">
                  <a:ln>
                    <a:noFill/>
                  </a:ln>
                  <a:solidFill>
                    <a:srgbClr val="FF9900"/>
                  </a:solidFill>
                  <a:effectLst/>
                  <a:uLnTx/>
                  <a:uFillTx/>
                  <a:latin typeface="Calibri"/>
                  <a:ea typeface="+mn-ea"/>
                  <a:cs typeface="+mn-cs"/>
                </a:endParaRPr>
              </a:p>
            </p:txBody>
          </p:sp>
          <p:sp>
            <p:nvSpPr>
              <p:cNvPr id="61" name="TextBox 60">
                <a:extLst>
                  <a:ext uri="{FF2B5EF4-FFF2-40B4-BE49-F238E27FC236}">
                    <a16:creationId xmlns:a16="http://schemas.microsoft.com/office/drawing/2014/main" id="{B7428397-5A49-4637-B49F-DB96731FBF53}"/>
                  </a:ext>
                </a:extLst>
              </p:cNvPr>
              <p:cNvSpPr txBox="1"/>
              <p:nvPr/>
            </p:nvSpPr>
            <p:spPr>
              <a:xfrm>
                <a:off x="5052678" y="4693007"/>
                <a:ext cx="1265319" cy="39506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err="1">
                    <a:ln>
                      <a:noFill/>
                    </a:ln>
                    <a:solidFill>
                      <a:srgbClr val="FF9900"/>
                    </a:solidFill>
                    <a:effectLst/>
                    <a:uLnTx/>
                    <a:uFillTx/>
                    <a:latin typeface="Calibri"/>
                    <a:ea typeface="+mn-ea"/>
                    <a:cs typeface="+mn-cs"/>
                  </a:rPr>
                  <a:t>Mandallaz</a:t>
                </a:r>
                <a:endParaRPr kumimoji="0" lang="en-GB" sz="700" b="0" i="0" u="none" strike="noStrike" kern="1200" cap="none" spc="0" normalizeH="0" baseline="0" noProof="0" dirty="0">
                  <a:ln>
                    <a:noFill/>
                  </a:ln>
                  <a:solidFill>
                    <a:srgbClr val="FF9900"/>
                  </a:solidFill>
                  <a:effectLst/>
                  <a:uLnTx/>
                  <a:uFillTx/>
                  <a:latin typeface="Calibri"/>
                  <a:ea typeface="+mn-ea"/>
                  <a:cs typeface="+mn-cs"/>
                </a:endParaRPr>
              </a:p>
            </p:txBody>
          </p:sp>
          <p:sp>
            <p:nvSpPr>
              <p:cNvPr id="62" name="TextBox 61">
                <a:extLst>
                  <a:ext uri="{FF2B5EF4-FFF2-40B4-BE49-F238E27FC236}">
                    <a16:creationId xmlns:a16="http://schemas.microsoft.com/office/drawing/2014/main" id="{23B3F09B-7221-4F6C-B0BB-58B022FC49B0}"/>
                  </a:ext>
                </a:extLst>
              </p:cNvPr>
              <p:cNvSpPr txBox="1"/>
              <p:nvPr/>
            </p:nvSpPr>
            <p:spPr>
              <a:xfrm>
                <a:off x="7055709" y="4793466"/>
                <a:ext cx="975053" cy="39506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FF9900"/>
                    </a:solidFill>
                    <a:effectLst/>
                    <a:uLnTx/>
                    <a:uFillTx/>
                    <a:latin typeface="Calibri"/>
                    <a:ea typeface="+mn-ea"/>
                    <a:cs typeface="+mn-cs"/>
                  </a:rPr>
                  <a:t>Le Rhône</a:t>
                </a:r>
                <a:endParaRPr kumimoji="0" lang="en-GB" sz="1000" b="0" i="0" u="none" strike="noStrike" kern="1200" cap="none" spc="0" normalizeH="0" baseline="0" noProof="0" dirty="0">
                  <a:ln>
                    <a:noFill/>
                  </a:ln>
                  <a:solidFill>
                    <a:srgbClr val="FF9900"/>
                  </a:solidFill>
                  <a:effectLst/>
                  <a:uLnTx/>
                  <a:uFillTx/>
                  <a:latin typeface="Calibri"/>
                  <a:ea typeface="+mn-ea"/>
                  <a:cs typeface="+mn-cs"/>
                </a:endParaRPr>
              </a:p>
            </p:txBody>
          </p:sp>
          <p:sp>
            <p:nvSpPr>
              <p:cNvPr id="63" name="TextBox 62">
                <a:extLst>
                  <a:ext uri="{FF2B5EF4-FFF2-40B4-BE49-F238E27FC236}">
                    <a16:creationId xmlns:a16="http://schemas.microsoft.com/office/drawing/2014/main" id="{B5F5367E-9154-444F-9D1D-B4A6521C9616}"/>
                  </a:ext>
                </a:extLst>
              </p:cNvPr>
              <p:cNvSpPr txBox="1"/>
              <p:nvPr/>
            </p:nvSpPr>
            <p:spPr>
              <a:xfrm>
                <a:off x="689318" y="4745729"/>
                <a:ext cx="1031768" cy="65069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50" b="0" i="0" u="none" strike="noStrike" kern="1200" cap="none" spc="0" normalizeH="0" baseline="0" noProof="0" dirty="0">
                    <a:ln>
                      <a:noFill/>
                    </a:ln>
                    <a:solidFill>
                      <a:srgbClr val="FF9900"/>
                    </a:solidFill>
                    <a:effectLst/>
                    <a:uLnTx/>
                    <a:uFillTx/>
                    <a:latin typeface="Calibri"/>
                    <a:ea typeface="+mn-ea"/>
                    <a:cs typeface="+mn-cs"/>
                  </a:rPr>
                  <a:t>Lake Geneva</a:t>
                </a:r>
              </a:p>
            </p:txBody>
          </p:sp>
        </p:grpSp>
        <p:pic>
          <p:nvPicPr>
            <p:cNvPr id="8" name="Picture 7">
              <a:extLst>
                <a:ext uri="{FF2B5EF4-FFF2-40B4-BE49-F238E27FC236}">
                  <a16:creationId xmlns:a16="http://schemas.microsoft.com/office/drawing/2014/main" id="{542DF273-3098-40A8-A520-0055AC1A0FF9}"/>
                </a:ext>
              </a:extLst>
            </p:cNvPr>
            <p:cNvPicPr>
              <a:picLocks noChangeAspect="1"/>
            </p:cNvPicPr>
            <p:nvPr/>
          </p:nvPicPr>
          <p:blipFill>
            <a:blip r:embed="rId4"/>
            <a:stretch>
              <a:fillRect/>
            </a:stretch>
          </p:blipFill>
          <p:spPr>
            <a:xfrm>
              <a:off x="2605600" y="1373906"/>
              <a:ext cx="3962399" cy="4290888"/>
            </a:xfrm>
            <a:prstGeom prst="rect">
              <a:avLst/>
            </a:prstGeom>
          </p:spPr>
        </p:pic>
        <p:sp>
          <p:nvSpPr>
            <p:cNvPr id="9" name="Block Arc 8">
              <a:extLst>
                <a:ext uri="{FF2B5EF4-FFF2-40B4-BE49-F238E27FC236}">
                  <a16:creationId xmlns:a16="http://schemas.microsoft.com/office/drawing/2014/main" id="{CD8DE33E-0D37-4CF8-AED1-F8E35F65A30C}"/>
                </a:ext>
              </a:extLst>
            </p:cNvPr>
            <p:cNvSpPr/>
            <p:nvPr/>
          </p:nvSpPr>
          <p:spPr>
            <a:xfrm rot="9416069">
              <a:off x="3895845" y="4465958"/>
              <a:ext cx="2348232" cy="970916"/>
            </a:xfrm>
            <a:prstGeom prst="blockArc">
              <a:avLst>
                <a:gd name="adj1" fmla="val 11417926"/>
                <a:gd name="adj2" fmla="val 20025124"/>
                <a:gd name="adj3" fmla="val 18502"/>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0" name="Block Arc 9">
              <a:extLst>
                <a:ext uri="{FF2B5EF4-FFF2-40B4-BE49-F238E27FC236}">
                  <a16:creationId xmlns:a16="http://schemas.microsoft.com/office/drawing/2014/main" id="{A376B2F7-FE5B-461C-A13F-8D8D523DD4FF}"/>
                </a:ext>
              </a:extLst>
            </p:cNvPr>
            <p:cNvSpPr/>
            <p:nvPr/>
          </p:nvSpPr>
          <p:spPr>
            <a:xfrm rot="17033369">
              <a:off x="2483272" y="3121926"/>
              <a:ext cx="1742921" cy="876398"/>
            </a:xfrm>
            <a:prstGeom prst="blockArc">
              <a:avLst>
                <a:gd name="adj1" fmla="val 11383739"/>
                <a:gd name="adj2" fmla="val 20548629"/>
                <a:gd name="adj3" fmla="val 18281"/>
              </a:avLst>
            </a:prstGeom>
            <a:solidFill>
              <a:srgbClr val="12E217">
                <a:alpha val="62745"/>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1" name="Block Arc 10">
              <a:extLst>
                <a:ext uri="{FF2B5EF4-FFF2-40B4-BE49-F238E27FC236}">
                  <a16:creationId xmlns:a16="http://schemas.microsoft.com/office/drawing/2014/main" id="{16D4DDF2-B3AC-4A3C-84D1-C8D4B5D5F6CA}"/>
                </a:ext>
              </a:extLst>
            </p:cNvPr>
            <p:cNvSpPr/>
            <p:nvPr/>
          </p:nvSpPr>
          <p:spPr>
            <a:xfrm rot="5400000">
              <a:off x="4789932" y="3423715"/>
              <a:ext cx="2055861" cy="956837"/>
            </a:xfrm>
            <a:prstGeom prst="blockArc">
              <a:avLst>
                <a:gd name="adj1" fmla="val 11653859"/>
                <a:gd name="adj2" fmla="val 21321235"/>
                <a:gd name="adj3" fmla="val 16504"/>
              </a:avLst>
            </a:prstGeom>
            <a:solidFill>
              <a:srgbClr val="FFC000">
                <a:alpha val="63000"/>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2" name="Block Arc 11">
              <a:extLst>
                <a:ext uri="{FF2B5EF4-FFF2-40B4-BE49-F238E27FC236}">
                  <a16:creationId xmlns:a16="http://schemas.microsoft.com/office/drawing/2014/main" id="{1FC00D72-F0F7-436D-BD09-D0EB5F1D9DBE}"/>
                </a:ext>
              </a:extLst>
            </p:cNvPr>
            <p:cNvSpPr/>
            <p:nvPr/>
          </p:nvSpPr>
          <p:spPr>
            <a:xfrm rot="15522915">
              <a:off x="2414846" y="3795885"/>
              <a:ext cx="1886096" cy="814540"/>
            </a:xfrm>
            <a:prstGeom prst="blockArc">
              <a:avLst>
                <a:gd name="adj1" fmla="val 12056481"/>
                <a:gd name="adj2" fmla="val 16965674"/>
                <a:gd name="adj3" fmla="val 20118"/>
              </a:avLst>
            </a:prstGeom>
            <a:solidFill>
              <a:srgbClr val="FFC000">
                <a:alpha val="63000"/>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3" name="Block Arc 12">
              <a:extLst>
                <a:ext uri="{FF2B5EF4-FFF2-40B4-BE49-F238E27FC236}">
                  <a16:creationId xmlns:a16="http://schemas.microsoft.com/office/drawing/2014/main" id="{DE26EF78-101C-4E8D-915A-2A18307F5054}"/>
                </a:ext>
              </a:extLst>
            </p:cNvPr>
            <p:cNvSpPr/>
            <p:nvPr/>
          </p:nvSpPr>
          <p:spPr>
            <a:xfrm rot="12140687">
              <a:off x="2684241" y="4272831"/>
              <a:ext cx="2454147" cy="1227672"/>
            </a:xfrm>
            <a:prstGeom prst="blockArc">
              <a:avLst>
                <a:gd name="adj1" fmla="val 11477462"/>
                <a:gd name="adj2" fmla="val 16131497"/>
                <a:gd name="adj3" fmla="val 17652"/>
              </a:avLst>
            </a:prstGeom>
            <a:solidFill>
              <a:srgbClr val="FFC000">
                <a:alpha val="63000"/>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4" name="Block Arc 13">
              <a:extLst>
                <a:ext uri="{FF2B5EF4-FFF2-40B4-BE49-F238E27FC236}">
                  <a16:creationId xmlns:a16="http://schemas.microsoft.com/office/drawing/2014/main" id="{D97EC0A4-A15D-4275-B1CF-D6849BA9A609}"/>
                </a:ext>
              </a:extLst>
            </p:cNvPr>
            <p:cNvSpPr/>
            <p:nvPr/>
          </p:nvSpPr>
          <p:spPr>
            <a:xfrm rot="13613329">
              <a:off x="2880720" y="4539517"/>
              <a:ext cx="1636432" cy="762617"/>
            </a:xfrm>
            <a:prstGeom prst="blockArc">
              <a:avLst>
                <a:gd name="adj1" fmla="val 12436821"/>
                <a:gd name="adj2" fmla="val 20113728"/>
                <a:gd name="adj3" fmla="val 22897"/>
              </a:avLst>
            </a:prstGeom>
            <a:solidFill>
              <a:srgbClr val="12E217">
                <a:alpha val="62745"/>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5" name="TextBox 14">
              <a:extLst>
                <a:ext uri="{FF2B5EF4-FFF2-40B4-BE49-F238E27FC236}">
                  <a16:creationId xmlns:a16="http://schemas.microsoft.com/office/drawing/2014/main" id="{D1B370B7-8B8A-4001-BD74-9EE02EE63B57}"/>
                </a:ext>
              </a:extLst>
            </p:cNvPr>
            <p:cNvSpPr txBox="1"/>
            <p:nvPr/>
          </p:nvSpPr>
          <p:spPr>
            <a:xfrm>
              <a:off x="-593382" y="1177101"/>
              <a:ext cx="2845997" cy="895052"/>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Information near to CERN is strong due to previous experience on LEP/LHC.</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Multiple deep boreholes in the area.</a:t>
              </a:r>
            </a:p>
          </p:txBody>
        </p:sp>
        <p:sp>
          <p:nvSpPr>
            <p:cNvPr id="16" name="Rounded Rectangle 20">
              <a:extLst>
                <a:ext uri="{FF2B5EF4-FFF2-40B4-BE49-F238E27FC236}">
                  <a16:creationId xmlns:a16="http://schemas.microsoft.com/office/drawing/2014/main" id="{40145940-EBC0-44BE-982C-A716C6036FDD}"/>
                </a:ext>
              </a:extLst>
            </p:cNvPr>
            <p:cNvSpPr/>
            <p:nvPr/>
          </p:nvSpPr>
          <p:spPr>
            <a:xfrm rot="369802">
              <a:off x="6128872" y="3994093"/>
              <a:ext cx="171128" cy="279440"/>
            </a:xfrm>
            <a:prstGeom prst="roundRect">
              <a:avLst/>
            </a:prstGeom>
            <a:solidFill>
              <a:srgbClr val="FF0000">
                <a:alpha val="63000"/>
              </a:srgb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7" name="Block Arc 16">
              <a:extLst>
                <a:ext uri="{FF2B5EF4-FFF2-40B4-BE49-F238E27FC236}">
                  <a16:creationId xmlns:a16="http://schemas.microsoft.com/office/drawing/2014/main" id="{E876CE0C-1F60-40CC-B865-F3610D42B392}"/>
                </a:ext>
              </a:extLst>
            </p:cNvPr>
            <p:cNvSpPr/>
            <p:nvPr/>
          </p:nvSpPr>
          <p:spPr>
            <a:xfrm rot="2834724">
              <a:off x="4628389" y="2578911"/>
              <a:ext cx="1831694" cy="812471"/>
            </a:xfrm>
            <a:prstGeom prst="blockArc">
              <a:avLst>
                <a:gd name="adj1" fmla="val 11889301"/>
                <a:gd name="adj2" fmla="val 20173841"/>
                <a:gd name="adj3" fmla="val 22483"/>
              </a:avLst>
            </a:prstGeom>
            <a:solidFill>
              <a:srgbClr val="12E217">
                <a:alpha val="62745"/>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18" name="Rounded Rectangle 28">
              <a:extLst>
                <a:ext uri="{FF2B5EF4-FFF2-40B4-BE49-F238E27FC236}">
                  <a16:creationId xmlns:a16="http://schemas.microsoft.com/office/drawing/2014/main" id="{D28350A1-6299-4860-ADF6-D7A82D3BF170}"/>
                </a:ext>
              </a:extLst>
            </p:cNvPr>
            <p:cNvSpPr/>
            <p:nvPr/>
          </p:nvSpPr>
          <p:spPr>
            <a:xfrm>
              <a:off x="-579607" y="1114306"/>
              <a:ext cx="2832222" cy="1024407"/>
            </a:xfrm>
            <a:prstGeom prst="roundRect">
              <a:avLst/>
            </a:prstGeom>
            <a:noFill/>
            <a:ln w="28575">
              <a:solidFill>
                <a:srgbClr val="12E21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grpSp>
          <p:nvGrpSpPr>
            <p:cNvPr id="19" name="Group 18">
              <a:extLst>
                <a:ext uri="{FF2B5EF4-FFF2-40B4-BE49-F238E27FC236}">
                  <a16:creationId xmlns:a16="http://schemas.microsoft.com/office/drawing/2014/main" id="{DFFA0D3E-3D32-4CC9-8A3C-BC75755567F6}"/>
                </a:ext>
              </a:extLst>
            </p:cNvPr>
            <p:cNvGrpSpPr/>
            <p:nvPr/>
          </p:nvGrpSpPr>
          <p:grpSpPr>
            <a:xfrm>
              <a:off x="-663783" y="914813"/>
              <a:ext cx="10714072" cy="4522094"/>
              <a:chOff x="-910753" y="85304"/>
              <a:chExt cx="14285429" cy="6029458"/>
            </a:xfrm>
          </p:grpSpPr>
          <p:sp>
            <p:nvSpPr>
              <p:cNvPr id="49" name="TextBox 48">
                <a:extLst>
                  <a:ext uri="{FF2B5EF4-FFF2-40B4-BE49-F238E27FC236}">
                    <a16:creationId xmlns:a16="http://schemas.microsoft.com/office/drawing/2014/main" id="{F01F97D4-D3DD-44BC-87D2-86EBBD2A9385}"/>
                  </a:ext>
                </a:extLst>
              </p:cNvPr>
              <p:cNvSpPr txBox="1"/>
              <p:nvPr/>
            </p:nvSpPr>
            <p:spPr>
              <a:xfrm>
                <a:off x="9072672" y="164466"/>
                <a:ext cx="4043710" cy="1449132"/>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Some seismic and borehole information for lake crossing from proposed road tunnel, but layered nature of lake bed leads to uncertainty. </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Reliable borehole data missing.</a:t>
                </a:r>
              </a:p>
            </p:txBody>
          </p:sp>
          <p:sp>
            <p:nvSpPr>
              <p:cNvPr id="50" name="TextBox 49">
                <a:extLst>
                  <a:ext uri="{FF2B5EF4-FFF2-40B4-BE49-F238E27FC236}">
                    <a16:creationId xmlns:a16="http://schemas.microsoft.com/office/drawing/2014/main" id="{D2A23CA6-9465-493E-8C8B-E92199A8D446}"/>
                  </a:ext>
                </a:extLst>
              </p:cNvPr>
              <p:cNvSpPr txBox="1"/>
              <p:nvPr/>
            </p:nvSpPr>
            <p:spPr>
              <a:xfrm>
                <a:off x="9086767" y="1779224"/>
                <a:ext cx="4029615" cy="937673"/>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Location of the interface between </a:t>
                </a:r>
                <a:r>
                  <a:rPr kumimoji="0" lang="en-GB" sz="900" b="0" i="0" u="none" strike="noStrike" kern="1200" cap="none" spc="0" normalizeH="0" baseline="0" noProof="0" dirty="0" err="1">
                    <a:ln>
                      <a:noFill/>
                    </a:ln>
                    <a:solidFill>
                      <a:prstClr val="black"/>
                    </a:solidFill>
                    <a:effectLst/>
                    <a:uLnTx/>
                    <a:uFillTx/>
                    <a:latin typeface="Calibri"/>
                    <a:ea typeface="+mn-ea"/>
                    <a:cs typeface="+mn-cs"/>
                  </a:rPr>
                  <a:t>molasse</a:t>
                </a:r>
                <a:r>
                  <a:rPr kumimoji="0" lang="en-GB" sz="900" b="0" i="0" u="none" strike="noStrike" kern="1200" cap="none" spc="0" normalizeH="0" baseline="0" noProof="0" dirty="0">
                    <a:ln>
                      <a:noFill/>
                    </a:ln>
                    <a:solidFill>
                      <a:prstClr val="black"/>
                    </a:solidFill>
                    <a:effectLst/>
                    <a:uLnTx/>
                    <a:uFillTx/>
                    <a:latin typeface="Calibri"/>
                    <a:ea typeface="+mn-ea"/>
                    <a:cs typeface="+mn-cs"/>
                  </a:rPr>
                  <a:t> and </a:t>
                </a:r>
                <a:r>
                  <a:rPr kumimoji="0" lang="en-GB" sz="900" b="0" i="0" u="none" strike="noStrike" kern="1200" cap="none" spc="0" normalizeH="0" baseline="0" noProof="0" dirty="0" err="1">
                    <a:ln>
                      <a:noFill/>
                    </a:ln>
                    <a:solidFill>
                      <a:prstClr val="black"/>
                    </a:solidFill>
                    <a:effectLst/>
                    <a:uLnTx/>
                    <a:uFillTx/>
                    <a:latin typeface="Calibri"/>
                    <a:ea typeface="+mn-ea"/>
                    <a:cs typeface="+mn-cs"/>
                  </a:rPr>
                  <a:t>molasse</a:t>
                </a:r>
                <a:r>
                  <a:rPr kumimoji="0" lang="en-GB" sz="900" b="0" i="0" u="none" strike="noStrike" kern="1200" cap="none" spc="0" normalizeH="0" baseline="0" noProof="0" dirty="0">
                    <a:ln>
                      <a:noFill/>
                    </a:ln>
                    <a:solidFill>
                      <a:prstClr val="black"/>
                    </a:solidFill>
                    <a:effectLst/>
                    <a:uLnTx/>
                    <a:uFillTx/>
                    <a:latin typeface="Calibri"/>
                    <a:ea typeface="+mn-ea"/>
                    <a:cs typeface="+mn-cs"/>
                  </a:rPr>
                  <a:t> subalpine not certain, tunnel alignment in proximity.</a:t>
                </a:r>
              </a:p>
            </p:txBody>
          </p:sp>
          <p:sp>
            <p:nvSpPr>
              <p:cNvPr id="51" name="TextBox 50">
                <a:extLst>
                  <a:ext uri="{FF2B5EF4-FFF2-40B4-BE49-F238E27FC236}">
                    <a16:creationId xmlns:a16="http://schemas.microsoft.com/office/drawing/2014/main" id="{67E85861-22E8-4B7F-91FC-BB03C2BD045F}"/>
                  </a:ext>
                </a:extLst>
              </p:cNvPr>
              <p:cNvSpPr txBox="1"/>
              <p:nvPr/>
            </p:nvSpPr>
            <p:spPr>
              <a:xfrm>
                <a:off x="-890261" y="5095403"/>
                <a:ext cx="3819267" cy="937673"/>
              </a:xfrm>
              <a:prstGeom prst="rect">
                <a:avLst/>
              </a:prstGeom>
              <a:solidFill>
                <a:schemeClr val="bg1"/>
              </a:solid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Limestone formation known, but characteristics and locations of karsts unknown.</a:t>
                </a:r>
              </a:p>
            </p:txBody>
          </p:sp>
          <p:sp>
            <p:nvSpPr>
              <p:cNvPr id="52" name="TextBox 51">
                <a:extLst>
                  <a:ext uri="{FF2B5EF4-FFF2-40B4-BE49-F238E27FC236}">
                    <a16:creationId xmlns:a16="http://schemas.microsoft.com/office/drawing/2014/main" id="{C0282678-AFA1-4A0A-AB72-50307729417E}"/>
                  </a:ext>
                </a:extLst>
              </p:cNvPr>
              <p:cNvSpPr txBox="1"/>
              <p:nvPr/>
            </p:nvSpPr>
            <p:spPr>
              <a:xfrm>
                <a:off x="-910753" y="2030959"/>
                <a:ext cx="3964597" cy="1420717"/>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Alignment close to limestone rockhead</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The exact location and angle of the limestone/molasse interface undefined.</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3" name="Rounded Rectangle 32">
                <a:extLst>
                  <a:ext uri="{FF2B5EF4-FFF2-40B4-BE49-F238E27FC236}">
                    <a16:creationId xmlns:a16="http://schemas.microsoft.com/office/drawing/2014/main" id="{D3AD84E9-7038-4230-A383-BADE151CA188}"/>
                  </a:ext>
                </a:extLst>
              </p:cNvPr>
              <p:cNvSpPr/>
              <p:nvPr/>
            </p:nvSpPr>
            <p:spPr>
              <a:xfrm>
                <a:off x="-816886" y="1981131"/>
                <a:ext cx="3794663" cy="1255775"/>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sp>
            <p:nvSpPr>
              <p:cNvPr id="54" name="Rounded Rectangle 33">
                <a:extLst>
                  <a:ext uri="{FF2B5EF4-FFF2-40B4-BE49-F238E27FC236}">
                    <a16:creationId xmlns:a16="http://schemas.microsoft.com/office/drawing/2014/main" id="{F79D277A-0B1C-4F14-B1CE-686E94B69A15}"/>
                  </a:ext>
                </a:extLst>
              </p:cNvPr>
              <p:cNvSpPr/>
              <p:nvPr/>
            </p:nvSpPr>
            <p:spPr>
              <a:xfrm>
                <a:off x="-798518" y="5021333"/>
                <a:ext cx="3850257" cy="1093429"/>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sp>
            <p:nvSpPr>
              <p:cNvPr id="55" name="Rounded Rectangle 34">
                <a:extLst>
                  <a:ext uri="{FF2B5EF4-FFF2-40B4-BE49-F238E27FC236}">
                    <a16:creationId xmlns:a16="http://schemas.microsoft.com/office/drawing/2014/main" id="{20ECE12F-5350-4DED-BC73-210B51610A83}"/>
                  </a:ext>
                </a:extLst>
              </p:cNvPr>
              <p:cNvSpPr/>
              <p:nvPr/>
            </p:nvSpPr>
            <p:spPr>
              <a:xfrm>
                <a:off x="9032442" y="1732585"/>
                <a:ext cx="4342234" cy="1265059"/>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sp>
            <p:nvSpPr>
              <p:cNvPr id="56" name="Rounded Rectangle 35">
                <a:extLst>
                  <a:ext uri="{FF2B5EF4-FFF2-40B4-BE49-F238E27FC236}">
                    <a16:creationId xmlns:a16="http://schemas.microsoft.com/office/drawing/2014/main" id="{79FFE160-4EAC-455F-9659-B62B1F06BBA4}"/>
                  </a:ext>
                </a:extLst>
              </p:cNvPr>
              <p:cNvSpPr/>
              <p:nvPr/>
            </p:nvSpPr>
            <p:spPr>
              <a:xfrm>
                <a:off x="9032442" y="85304"/>
                <a:ext cx="4342234" cy="1580087"/>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cxnSp>
            <p:nvCxnSpPr>
              <p:cNvPr id="57" name="Straight Connector 56">
                <a:extLst>
                  <a:ext uri="{FF2B5EF4-FFF2-40B4-BE49-F238E27FC236}">
                    <a16:creationId xmlns:a16="http://schemas.microsoft.com/office/drawing/2014/main" id="{7FAABF44-7665-4476-87C2-BAF687BB631C}"/>
                  </a:ext>
                </a:extLst>
              </p:cNvPr>
              <p:cNvCxnSpPr>
                <a:cxnSpLocks/>
                <a:stCxn id="56" idx="1"/>
              </p:cNvCxnSpPr>
              <p:nvPr/>
            </p:nvCxnSpPr>
            <p:spPr>
              <a:xfrm flipH="1">
                <a:off x="6734241" y="875348"/>
                <a:ext cx="2298202" cy="102924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2A6F2A2B-67AE-473A-ADD2-735632965061}"/>
                  </a:ext>
                </a:extLst>
              </p:cNvPr>
              <p:cNvCxnSpPr>
                <a:cxnSpLocks/>
                <a:stCxn id="55" idx="1"/>
              </p:cNvCxnSpPr>
              <p:nvPr/>
            </p:nvCxnSpPr>
            <p:spPr>
              <a:xfrm flipH="1">
                <a:off x="8235742" y="2365115"/>
                <a:ext cx="796701" cy="118114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0" name="TextBox 19">
              <a:extLst>
                <a:ext uri="{FF2B5EF4-FFF2-40B4-BE49-F238E27FC236}">
                  <a16:creationId xmlns:a16="http://schemas.microsoft.com/office/drawing/2014/main" id="{618AAAC1-DAE9-4465-9F22-07272A580C3D}"/>
                </a:ext>
              </a:extLst>
            </p:cNvPr>
            <p:cNvSpPr txBox="1"/>
            <p:nvPr/>
          </p:nvSpPr>
          <p:spPr>
            <a:xfrm>
              <a:off x="6845467" y="4203155"/>
              <a:ext cx="3011101" cy="1321267"/>
            </a:xfrm>
            <a:prstGeom prst="rect">
              <a:avLst/>
            </a:prstGeom>
            <a:solidFill>
              <a:schemeClr val="bg1"/>
            </a:solid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Calibri"/>
                  <a:ea typeface="+mn-ea"/>
                  <a:cs typeface="+mn-cs"/>
                </a:rPr>
                <a:t>No deep borehole information available in the area.</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Calibri"/>
                  <a:ea typeface="+mn-ea"/>
                  <a:cs typeface="+mn-cs"/>
                </a:rPr>
                <a:t>Complex faulted region.</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a:ln>
                    <a:noFill/>
                  </a:ln>
                  <a:solidFill>
                    <a:prstClr val="black"/>
                  </a:solidFill>
                  <a:effectLst/>
                  <a:uLnTx/>
                  <a:uFillTx/>
                  <a:latin typeface="Calibri"/>
                  <a:ea typeface="+mn-ea"/>
                  <a:cs typeface="+mn-cs"/>
                </a:rPr>
                <a:t>Quality of molasse is uncertain. Large span experimental caverns should be constructed in good molasse.</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800" b="0" i="0" u="none" strike="noStrike" kern="1200" cap="none" spc="0" normalizeH="0" baseline="0" noProof="0" dirty="0" err="1">
                  <a:ln>
                    <a:noFill/>
                  </a:ln>
                  <a:solidFill>
                    <a:prstClr val="black"/>
                  </a:solidFill>
                  <a:effectLst/>
                  <a:uLnTx/>
                  <a:uFillTx/>
                  <a:latin typeface="Calibri"/>
                  <a:ea typeface="+mn-ea"/>
                  <a:cs typeface="+mn-cs"/>
                </a:rPr>
                <a:t>Molasse</a:t>
              </a:r>
              <a:r>
                <a:rPr kumimoji="0" lang="en-GB" sz="800" b="0" i="0" u="none" strike="noStrike" kern="1200" cap="none" spc="0" normalizeH="0" baseline="0" noProof="0" dirty="0">
                  <a:ln>
                    <a:noFill/>
                  </a:ln>
                  <a:solidFill>
                    <a:prstClr val="black"/>
                  </a:solidFill>
                  <a:effectLst/>
                  <a:uLnTx/>
                  <a:uFillTx/>
                  <a:latin typeface="Calibri"/>
                  <a:ea typeface="+mn-ea"/>
                  <a:cs typeface="+mn-cs"/>
                </a:rPr>
                <a:t>/limestone interface not certain.</a:t>
              </a:r>
            </a:p>
          </p:txBody>
        </p:sp>
        <p:sp>
          <p:nvSpPr>
            <p:cNvPr id="21" name="TextBox 20">
              <a:extLst>
                <a:ext uri="{FF2B5EF4-FFF2-40B4-BE49-F238E27FC236}">
                  <a16:creationId xmlns:a16="http://schemas.microsoft.com/office/drawing/2014/main" id="{5A8B8171-E6A8-48A0-A386-18D0A5617EAF}"/>
                </a:ext>
              </a:extLst>
            </p:cNvPr>
            <p:cNvSpPr txBox="1"/>
            <p:nvPr/>
          </p:nvSpPr>
          <p:spPr>
            <a:xfrm>
              <a:off x="6881280" y="3197102"/>
              <a:ext cx="2975288" cy="703255"/>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Moraine/</a:t>
              </a:r>
              <a:r>
                <a:rPr kumimoji="0" lang="en-GB" sz="900" b="0" i="0" u="none" strike="noStrike" kern="1200" cap="none" spc="0" normalizeH="0" baseline="0" noProof="0" dirty="0" err="1">
                  <a:ln>
                    <a:noFill/>
                  </a:ln>
                  <a:solidFill>
                    <a:prstClr val="black"/>
                  </a:solidFill>
                  <a:effectLst/>
                  <a:uLnTx/>
                  <a:uFillTx/>
                  <a:latin typeface="Calibri"/>
                  <a:ea typeface="+mn-ea"/>
                  <a:cs typeface="+mn-cs"/>
                </a:rPr>
                <a:t>molasse</a:t>
              </a:r>
              <a:r>
                <a:rPr kumimoji="0" lang="en-GB" sz="900" b="0" i="0" u="none" strike="noStrike" kern="1200" cap="none" spc="0" normalizeH="0" baseline="0" noProof="0" dirty="0">
                  <a:ln>
                    <a:noFill/>
                  </a:ln>
                  <a:solidFill>
                    <a:prstClr val="black"/>
                  </a:solidFill>
                  <a:effectLst/>
                  <a:uLnTx/>
                  <a:uFillTx/>
                  <a:latin typeface="Calibri"/>
                  <a:ea typeface="+mn-ea"/>
                  <a:cs typeface="+mn-cs"/>
                </a:rPr>
                <a:t> interface not certain, cavern close to interface.</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Lack of deep boreholes in area.</a:t>
              </a:r>
            </a:p>
          </p:txBody>
        </p:sp>
        <p:sp>
          <p:nvSpPr>
            <p:cNvPr id="22" name="Rounded Rectangle 45">
              <a:extLst>
                <a:ext uri="{FF2B5EF4-FFF2-40B4-BE49-F238E27FC236}">
                  <a16:creationId xmlns:a16="http://schemas.microsoft.com/office/drawing/2014/main" id="{7FA2C3EA-ED8C-4723-A280-B5685A55DAD5}"/>
                </a:ext>
              </a:extLst>
            </p:cNvPr>
            <p:cNvSpPr/>
            <p:nvPr/>
          </p:nvSpPr>
          <p:spPr>
            <a:xfrm>
              <a:off x="6796032" y="3157620"/>
              <a:ext cx="3256675" cy="971273"/>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cxnSp>
          <p:nvCxnSpPr>
            <p:cNvPr id="23" name="Straight Connector 22">
              <a:extLst>
                <a:ext uri="{FF2B5EF4-FFF2-40B4-BE49-F238E27FC236}">
                  <a16:creationId xmlns:a16="http://schemas.microsoft.com/office/drawing/2014/main" id="{E3CD0B92-CAE8-4EA7-8225-A1761D916F01}"/>
                </a:ext>
              </a:extLst>
            </p:cNvPr>
            <p:cNvCxnSpPr>
              <a:cxnSpLocks/>
              <a:stCxn id="22" idx="1"/>
              <a:endCxn id="16" idx="3"/>
            </p:cNvCxnSpPr>
            <p:nvPr/>
          </p:nvCxnSpPr>
          <p:spPr>
            <a:xfrm flipH="1">
              <a:off x="6299506" y="3643257"/>
              <a:ext cx="496526" cy="50010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Rounded Rectangle 49">
              <a:extLst>
                <a:ext uri="{FF2B5EF4-FFF2-40B4-BE49-F238E27FC236}">
                  <a16:creationId xmlns:a16="http://schemas.microsoft.com/office/drawing/2014/main" id="{8C9AB530-7293-4C47-9204-11C5274C962F}"/>
                </a:ext>
              </a:extLst>
            </p:cNvPr>
            <p:cNvSpPr/>
            <p:nvPr/>
          </p:nvSpPr>
          <p:spPr>
            <a:xfrm>
              <a:off x="6807746" y="4203155"/>
              <a:ext cx="3256675" cy="1315593"/>
            </a:xfrm>
            <a:prstGeom prst="roundRect">
              <a:avLst/>
            </a:pr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sp>
          <p:nvSpPr>
            <p:cNvPr id="25" name="Block Arc 24">
              <a:extLst>
                <a:ext uri="{FF2B5EF4-FFF2-40B4-BE49-F238E27FC236}">
                  <a16:creationId xmlns:a16="http://schemas.microsoft.com/office/drawing/2014/main" id="{09F190E8-2011-404F-A67E-FF8C719EDD6D}"/>
                </a:ext>
              </a:extLst>
            </p:cNvPr>
            <p:cNvSpPr/>
            <p:nvPr/>
          </p:nvSpPr>
          <p:spPr>
            <a:xfrm rot="16810631">
              <a:off x="2405972" y="3163915"/>
              <a:ext cx="1883268" cy="903332"/>
            </a:xfrm>
            <a:prstGeom prst="blockArc">
              <a:avLst>
                <a:gd name="adj1" fmla="val 14194265"/>
                <a:gd name="adj2" fmla="val 17193571"/>
                <a:gd name="adj3" fmla="val 1985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26" name="Rectangle 25">
              <a:extLst>
                <a:ext uri="{FF2B5EF4-FFF2-40B4-BE49-F238E27FC236}">
                  <a16:creationId xmlns:a16="http://schemas.microsoft.com/office/drawing/2014/main" id="{CDA4E685-89DE-4135-B136-ECEDA0D2DE53}"/>
                </a:ext>
              </a:extLst>
            </p:cNvPr>
            <p:cNvSpPr/>
            <p:nvPr/>
          </p:nvSpPr>
          <p:spPr>
            <a:xfrm>
              <a:off x="5938964" y="3037479"/>
              <a:ext cx="257123"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D</a:t>
              </a:r>
            </a:p>
          </p:txBody>
        </p:sp>
        <p:sp>
          <p:nvSpPr>
            <p:cNvPr id="27" name="Rectangle 26">
              <a:extLst>
                <a:ext uri="{FF2B5EF4-FFF2-40B4-BE49-F238E27FC236}">
                  <a16:creationId xmlns:a16="http://schemas.microsoft.com/office/drawing/2014/main" id="{3EC4FC1D-598C-44CC-9034-DD0E2F32B89C}"/>
                </a:ext>
              </a:extLst>
            </p:cNvPr>
            <p:cNvSpPr/>
            <p:nvPr/>
          </p:nvSpPr>
          <p:spPr>
            <a:xfrm>
              <a:off x="6098750" y="3970431"/>
              <a:ext cx="233077"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E</a:t>
              </a:r>
            </a:p>
          </p:txBody>
        </p:sp>
        <p:sp>
          <p:nvSpPr>
            <p:cNvPr id="28" name="Rectangle 27">
              <a:extLst>
                <a:ext uri="{FF2B5EF4-FFF2-40B4-BE49-F238E27FC236}">
                  <a16:creationId xmlns:a16="http://schemas.microsoft.com/office/drawing/2014/main" id="{7977646A-DBA2-423C-AFCB-B52BB596E2F8}"/>
                </a:ext>
              </a:extLst>
            </p:cNvPr>
            <p:cNvSpPr/>
            <p:nvPr/>
          </p:nvSpPr>
          <p:spPr>
            <a:xfrm>
              <a:off x="5733884" y="4762710"/>
              <a:ext cx="226665"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F</a:t>
              </a:r>
            </a:p>
          </p:txBody>
        </p:sp>
        <p:sp>
          <p:nvSpPr>
            <p:cNvPr id="29" name="Rectangle 28">
              <a:extLst>
                <a:ext uri="{FF2B5EF4-FFF2-40B4-BE49-F238E27FC236}">
                  <a16:creationId xmlns:a16="http://schemas.microsoft.com/office/drawing/2014/main" id="{03F4609F-3B5A-419B-9C79-B91F5D5876B0}"/>
                </a:ext>
              </a:extLst>
            </p:cNvPr>
            <p:cNvSpPr/>
            <p:nvPr/>
          </p:nvSpPr>
          <p:spPr>
            <a:xfrm>
              <a:off x="5161621" y="5143605"/>
              <a:ext cx="260329"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G</a:t>
              </a:r>
            </a:p>
          </p:txBody>
        </p:sp>
        <p:sp>
          <p:nvSpPr>
            <p:cNvPr id="30" name="Rectangle 29">
              <a:extLst>
                <a:ext uri="{FF2B5EF4-FFF2-40B4-BE49-F238E27FC236}">
                  <a16:creationId xmlns:a16="http://schemas.microsoft.com/office/drawing/2014/main" id="{1AC5BDCD-A278-4F3A-932B-D935AEA7FB94}"/>
                </a:ext>
              </a:extLst>
            </p:cNvPr>
            <p:cNvSpPr/>
            <p:nvPr/>
          </p:nvSpPr>
          <p:spPr>
            <a:xfrm>
              <a:off x="4531781" y="5347072"/>
              <a:ext cx="258725"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H</a:t>
              </a:r>
            </a:p>
          </p:txBody>
        </p:sp>
        <p:sp>
          <p:nvSpPr>
            <p:cNvPr id="31" name="Rectangle 30">
              <a:extLst>
                <a:ext uri="{FF2B5EF4-FFF2-40B4-BE49-F238E27FC236}">
                  <a16:creationId xmlns:a16="http://schemas.microsoft.com/office/drawing/2014/main" id="{86C3AC8E-6839-49BA-ABAC-A2B7F9CF07A1}"/>
                </a:ext>
              </a:extLst>
            </p:cNvPr>
            <p:cNvSpPr/>
            <p:nvPr/>
          </p:nvSpPr>
          <p:spPr>
            <a:xfrm>
              <a:off x="3703544" y="5218666"/>
              <a:ext cx="186591"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I</a:t>
              </a:r>
            </a:p>
          </p:txBody>
        </p:sp>
        <p:sp>
          <p:nvSpPr>
            <p:cNvPr id="32" name="Rectangle 31">
              <a:extLst>
                <a:ext uri="{FF2B5EF4-FFF2-40B4-BE49-F238E27FC236}">
                  <a16:creationId xmlns:a16="http://schemas.microsoft.com/office/drawing/2014/main" id="{1FE883C4-68F4-4E31-B4E0-4554B144635A}"/>
                </a:ext>
              </a:extLst>
            </p:cNvPr>
            <p:cNvSpPr/>
            <p:nvPr/>
          </p:nvSpPr>
          <p:spPr>
            <a:xfrm>
              <a:off x="3059228" y="4433208"/>
              <a:ext cx="199414"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J</a:t>
              </a:r>
            </a:p>
          </p:txBody>
        </p:sp>
        <p:sp>
          <p:nvSpPr>
            <p:cNvPr id="33" name="Rectangle 32">
              <a:extLst>
                <a:ext uri="{FF2B5EF4-FFF2-40B4-BE49-F238E27FC236}">
                  <a16:creationId xmlns:a16="http://schemas.microsoft.com/office/drawing/2014/main" id="{A23A2577-2FA0-4E7F-AAAD-9955B711BB20}"/>
                </a:ext>
              </a:extLst>
            </p:cNvPr>
            <p:cNvSpPr/>
            <p:nvPr/>
          </p:nvSpPr>
          <p:spPr>
            <a:xfrm>
              <a:off x="2878714" y="3474355"/>
              <a:ext cx="237887"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K</a:t>
              </a:r>
            </a:p>
          </p:txBody>
        </p:sp>
        <p:sp>
          <p:nvSpPr>
            <p:cNvPr id="34" name="Block Arc 33">
              <a:extLst>
                <a:ext uri="{FF2B5EF4-FFF2-40B4-BE49-F238E27FC236}">
                  <a16:creationId xmlns:a16="http://schemas.microsoft.com/office/drawing/2014/main" id="{6108FD40-7731-48A8-BD28-2DB63262D641}"/>
                </a:ext>
              </a:extLst>
            </p:cNvPr>
            <p:cNvSpPr/>
            <p:nvPr/>
          </p:nvSpPr>
          <p:spPr>
            <a:xfrm rot="1481170">
              <a:off x="4215741" y="2208995"/>
              <a:ext cx="1601214" cy="903332"/>
            </a:xfrm>
            <a:prstGeom prst="blockArc">
              <a:avLst>
                <a:gd name="adj1" fmla="val 11383739"/>
                <a:gd name="adj2" fmla="val 17873225"/>
                <a:gd name="adj3" fmla="val 17844"/>
              </a:avLst>
            </a:prstGeom>
            <a:solidFill>
              <a:srgbClr val="FF0000">
                <a:alpha val="63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35" name="Rectangle 34">
              <a:extLst>
                <a:ext uri="{FF2B5EF4-FFF2-40B4-BE49-F238E27FC236}">
                  <a16:creationId xmlns:a16="http://schemas.microsoft.com/office/drawing/2014/main" id="{74D5B588-C363-4B43-9011-4D89C193F519}"/>
                </a:ext>
              </a:extLst>
            </p:cNvPr>
            <p:cNvSpPr/>
            <p:nvPr/>
          </p:nvSpPr>
          <p:spPr>
            <a:xfrm>
              <a:off x="5307647" y="2297582"/>
              <a:ext cx="241093"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C</a:t>
              </a:r>
              <a:endParaRPr kumimoji="0" lang="en-US" sz="1500" b="0" i="0" u="none" strike="noStrike" kern="1200" cap="none" spc="0" normalizeH="0" baseline="0" noProof="0" dirty="0">
                <a:ln w="0"/>
                <a:solidFill>
                  <a:prstClr val="black"/>
                </a:solidFill>
                <a:effectLst/>
                <a:uLnTx/>
                <a:uFillTx/>
                <a:latin typeface="Calibri"/>
                <a:ea typeface="+mn-ea"/>
                <a:cs typeface="+mn-cs"/>
              </a:endParaRPr>
            </a:p>
          </p:txBody>
        </p:sp>
        <p:sp>
          <p:nvSpPr>
            <p:cNvPr id="36" name="Block Arc 35">
              <a:extLst>
                <a:ext uri="{FF2B5EF4-FFF2-40B4-BE49-F238E27FC236}">
                  <a16:creationId xmlns:a16="http://schemas.microsoft.com/office/drawing/2014/main" id="{923FB9D6-FB0D-420E-ACF8-119D4EEFBB45}"/>
                </a:ext>
              </a:extLst>
            </p:cNvPr>
            <p:cNvSpPr/>
            <p:nvPr/>
          </p:nvSpPr>
          <p:spPr>
            <a:xfrm rot="20362759">
              <a:off x="3391551" y="2222586"/>
              <a:ext cx="1596608" cy="772739"/>
            </a:xfrm>
            <a:prstGeom prst="blockArc">
              <a:avLst>
                <a:gd name="adj1" fmla="val 12436821"/>
                <a:gd name="adj2" fmla="val 20504424"/>
                <a:gd name="adj3" fmla="val 23060"/>
              </a:avLst>
            </a:prstGeom>
            <a:solidFill>
              <a:srgbClr val="12E217">
                <a:alpha val="62745"/>
              </a:srgb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37" name="Rectangle 36">
              <a:extLst>
                <a:ext uri="{FF2B5EF4-FFF2-40B4-BE49-F238E27FC236}">
                  <a16:creationId xmlns:a16="http://schemas.microsoft.com/office/drawing/2014/main" id="{4FD09A90-3714-45A9-BB59-F1F653E66BF6}"/>
                </a:ext>
              </a:extLst>
            </p:cNvPr>
            <p:cNvSpPr/>
            <p:nvPr/>
          </p:nvSpPr>
          <p:spPr>
            <a:xfrm>
              <a:off x="4448258" y="2063268"/>
              <a:ext cx="242695"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B</a:t>
              </a:r>
              <a:endParaRPr kumimoji="0" lang="en-US" sz="1500" b="0" i="0" u="none" strike="noStrike" kern="1200" cap="none" spc="0" normalizeH="0" baseline="0" noProof="0" dirty="0">
                <a:ln w="0"/>
                <a:solidFill>
                  <a:prstClr val="black"/>
                </a:solidFill>
                <a:effectLst/>
                <a:uLnTx/>
                <a:uFillTx/>
                <a:latin typeface="Calibri"/>
                <a:ea typeface="+mn-ea"/>
                <a:cs typeface="+mn-cs"/>
              </a:endParaRPr>
            </a:p>
          </p:txBody>
        </p:sp>
        <p:cxnSp>
          <p:nvCxnSpPr>
            <p:cNvPr id="38" name="Straight Connector 37">
              <a:extLst>
                <a:ext uri="{FF2B5EF4-FFF2-40B4-BE49-F238E27FC236}">
                  <a16:creationId xmlns:a16="http://schemas.microsoft.com/office/drawing/2014/main" id="{EEEF9A7D-0E14-48B5-AA81-EB6AEB26ED6E}"/>
                </a:ext>
              </a:extLst>
            </p:cNvPr>
            <p:cNvCxnSpPr>
              <a:cxnSpLocks/>
              <a:endCxn id="18" idx="3"/>
            </p:cNvCxnSpPr>
            <p:nvPr/>
          </p:nvCxnSpPr>
          <p:spPr>
            <a:xfrm flipH="1" flipV="1">
              <a:off x="2252615" y="1626510"/>
              <a:ext cx="1914972" cy="734750"/>
            </a:xfrm>
            <a:prstGeom prst="line">
              <a:avLst/>
            </a:prstGeom>
            <a:ln w="28575">
              <a:solidFill>
                <a:srgbClr val="12E217"/>
              </a:solidFill>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E6034A3C-8850-4E62-AE91-307C10F32C5B}"/>
                </a:ext>
              </a:extLst>
            </p:cNvPr>
            <p:cNvSpPr txBox="1"/>
            <p:nvPr/>
          </p:nvSpPr>
          <p:spPr>
            <a:xfrm>
              <a:off x="-661804" y="3579025"/>
              <a:ext cx="2752065" cy="703255"/>
            </a:xfrm>
            <a:prstGeom prst="rect">
              <a:avLst/>
            </a:prstGeom>
            <a:noFill/>
          </p:spPr>
          <p:txBody>
            <a:bodyPr wrap="square" rtlCol="0">
              <a:spAutoFit/>
            </a:bodyPr>
            <a:lstStyle/>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Moraine/molasse interface not certain, cavern close to interface. </a:t>
              </a:r>
            </a:p>
            <a:p>
              <a:pPr marL="214313" marR="0" lvl="0" indent="-214313"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0" i="0" u="none" strike="noStrike" kern="1200" cap="none" spc="0" normalizeH="0" baseline="0" noProof="0" dirty="0">
                  <a:ln>
                    <a:noFill/>
                  </a:ln>
                  <a:solidFill>
                    <a:prstClr val="black"/>
                  </a:solidFill>
                  <a:effectLst/>
                  <a:uLnTx/>
                  <a:uFillTx/>
                  <a:latin typeface="Calibri"/>
                  <a:ea typeface="+mn-ea"/>
                  <a:cs typeface="+mn-cs"/>
                </a:rPr>
                <a:t>Proximity to protected area</a:t>
              </a:r>
            </a:p>
          </p:txBody>
        </p:sp>
        <p:sp>
          <p:nvSpPr>
            <p:cNvPr id="40" name="Rounded Rectangle 45">
              <a:extLst>
                <a:ext uri="{FF2B5EF4-FFF2-40B4-BE49-F238E27FC236}">
                  <a16:creationId xmlns:a16="http://schemas.microsoft.com/office/drawing/2014/main" id="{F27576AA-AF17-4E58-A4E2-6AED5B427CD2}"/>
                </a:ext>
              </a:extLst>
            </p:cNvPr>
            <p:cNvSpPr/>
            <p:nvPr/>
          </p:nvSpPr>
          <p:spPr>
            <a:xfrm>
              <a:off x="-569530" y="3452105"/>
              <a:ext cx="2867644" cy="906779"/>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a:ea typeface="+mn-ea"/>
                <a:cs typeface="+mn-cs"/>
              </a:endParaRPr>
            </a:p>
          </p:txBody>
        </p:sp>
        <p:cxnSp>
          <p:nvCxnSpPr>
            <p:cNvPr id="41" name="Straight Connector 40">
              <a:extLst>
                <a:ext uri="{FF2B5EF4-FFF2-40B4-BE49-F238E27FC236}">
                  <a16:creationId xmlns:a16="http://schemas.microsoft.com/office/drawing/2014/main" id="{E08833EF-51D5-41FE-AADE-4FD615C9821A}"/>
                </a:ext>
              </a:extLst>
            </p:cNvPr>
            <p:cNvCxnSpPr>
              <a:cxnSpLocks/>
              <a:endCxn id="40" idx="3"/>
            </p:cNvCxnSpPr>
            <p:nvPr/>
          </p:nvCxnSpPr>
          <p:spPr>
            <a:xfrm flipH="1">
              <a:off x="2298114" y="3392708"/>
              <a:ext cx="613484" cy="51278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98B38761-270B-49DB-BD49-780DEE9756B6}"/>
                </a:ext>
              </a:extLst>
            </p:cNvPr>
            <p:cNvCxnSpPr>
              <a:cxnSpLocks/>
              <a:stCxn id="24" idx="1"/>
              <a:endCxn id="29" idx="3"/>
            </p:cNvCxnSpPr>
            <p:nvPr/>
          </p:nvCxnSpPr>
          <p:spPr>
            <a:xfrm flipH="1">
              <a:off x="5421951" y="4860952"/>
              <a:ext cx="1385795" cy="43269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2DA3D03F-B6F0-493D-B7AA-3D675578DBE4}"/>
                </a:ext>
              </a:extLst>
            </p:cNvPr>
            <p:cNvCxnSpPr>
              <a:cxnSpLocks/>
              <a:endCxn id="54" idx="3"/>
            </p:cNvCxnSpPr>
            <p:nvPr/>
          </p:nvCxnSpPr>
          <p:spPr>
            <a:xfrm flipH="1" flipV="1">
              <a:off x="2308085" y="5026871"/>
              <a:ext cx="1758299" cy="353349"/>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78AD94B-22F2-412A-B69F-00E0F171F929}"/>
                </a:ext>
              </a:extLst>
            </p:cNvPr>
            <p:cNvCxnSpPr>
              <a:cxnSpLocks/>
              <a:endCxn id="53" idx="3"/>
            </p:cNvCxnSpPr>
            <p:nvPr/>
          </p:nvCxnSpPr>
          <p:spPr>
            <a:xfrm flipH="1">
              <a:off x="2252614" y="2624886"/>
              <a:ext cx="1334331" cy="182713"/>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2218DE27-DCF9-4207-A613-8C1443E2082E}"/>
                </a:ext>
              </a:extLst>
            </p:cNvPr>
            <p:cNvCxnSpPr>
              <a:cxnSpLocks/>
              <a:endCxn id="53" idx="3"/>
            </p:cNvCxnSpPr>
            <p:nvPr/>
          </p:nvCxnSpPr>
          <p:spPr>
            <a:xfrm flipH="1" flipV="1">
              <a:off x="2252614" y="2807600"/>
              <a:ext cx="766843" cy="1551284"/>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sp>
          <p:nvSpPr>
            <p:cNvPr id="46" name="Block Arc 45">
              <a:extLst>
                <a:ext uri="{FF2B5EF4-FFF2-40B4-BE49-F238E27FC236}">
                  <a16:creationId xmlns:a16="http://schemas.microsoft.com/office/drawing/2014/main" id="{CB8EE9EE-9B4F-41EB-AC72-AB68B40C06CE}"/>
                </a:ext>
              </a:extLst>
            </p:cNvPr>
            <p:cNvSpPr/>
            <p:nvPr/>
          </p:nvSpPr>
          <p:spPr>
            <a:xfrm rot="19219672">
              <a:off x="2865634" y="2526361"/>
              <a:ext cx="1636432" cy="698143"/>
            </a:xfrm>
            <a:prstGeom prst="blockArc">
              <a:avLst>
                <a:gd name="adj1" fmla="val 11889301"/>
                <a:gd name="adj2" fmla="val 20173841"/>
                <a:gd name="adj3" fmla="val 22483"/>
              </a:avLst>
            </a:prstGeom>
            <a:solidFill>
              <a:srgbClr val="FFC000">
                <a:alpha val="62745"/>
              </a:srgbClr>
            </a:solidFill>
            <a:ln>
              <a:solidFill>
                <a:srgbClr val="FFC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a:ea typeface="+mn-ea"/>
                <a:cs typeface="+mn-cs"/>
              </a:endParaRPr>
            </a:p>
          </p:txBody>
        </p:sp>
        <p:sp>
          <p:nvSpPr>
            <p:cNvPr id="47" name="Rectangle 46">
              <a:extLst>
                <a:ext uri="{FF2B5EF4-FFF2-40B4-BE49-F238E27FC236}">
                  <a16:creationId xmlns:a16="http://schemas.microsoft.com/office/drawing/2014/main" id="{D9B2A51A-D00C-493C-A490-2BB9CEA80262}"/>
                </a:ext>
              </a:extLst>
            </p:cNvPr>
            <p:cNvSpPr/>
            <p:nvPr/>
          </p:nvSpPr>
          <p:spPr>
            <a:xfrm>
              <a:off x="3274013" y="2642433"/>
              <a:ext cx="218650"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uLnTx/>
                  <a:uFillTx/>
                  <a:latin typeface="Calibri"/>
                  <a:ea typeface="+mn-ea"/>
                  <a:cs typeface="+mn-cs"/>
                </a:rPr>
                <a:t>L</a:t>
              </a:r>
            </a:p>
          </p:txBody>
        </p:sp>
        <p:sp>
          <p:nvSpPr>
            <p:cNvPr id="48" name="Rectangle 47">
              <a:extLst>
                <a:ext uri="{FF2B5EF4-FFF2-40B4-BE49-F238E27FC236}">
                  <a16:creationId xmlns:a16="http://schemas.microsoft.com/office/drawing/2014/main" id="{83E04C22-C420-4A01-BA04-EF757C957E5D}"/>
                </a:ext>
              </a:extLst>
            </p:cNvPr>
            <p:cNvSpPr/>
            <p:nvPr/>
          </p:nvSpPr>
          <p:spPr>
            <a:xfrm>
              <a:off x="3817277" y="2264590"/>
              <a:ext cx="249107" cy="300082"/>
            </a:xfrm>
            <a:prstGeom prst="rect">
              <a:avLst/>
            </a:prstGeom>
            <a:noFill/>
          </p:spPr>
          <p:txBody>
            <a:bodyPr wrap="none" lIns="68580" tIns="34290" rIns="68580" bIns="3429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500" b="0" i="0" u="none" strike="noStrike" kern="1200" cap="none" spc="0" normalizeH="0" baseline="0" noProof="0" dirty="0">
                  <a:ln w="0"/>
                  <a:solidFill>
                    <a:prstClr val="black"/>
                  </a:solidFill>
                  <a:effectLst>
                    <a:outerShdw blurRad="38100" dist="19050" dir="2700000" algn="tl" rotWithShape="0">
                      <a:prstClr val="black">
                        <a:alpha val="40000"/>
                      </a:prstClr>
                    </a:outerShdw>
                  </a:effectLst>
                  <a:uLnTx/>
                  <a:uFillTx/>
                  <a:latin typeface="Calibri"/>
                  <a:ea typeface="+mn-ea"/>
                  <a:cs typeface="+mn-cs"/>
                </a:rPr>
                <a:t>A</a:t>
              </a:r>
            </a:p>
          </p:txBody>
        </p:sp>
      </p:grpSp>
      <p:sp>
        <p:nvSpPr>
          <p:cNvPr id="80" name="TextBox 79">
            <a:extLst>
              <a:ext uri="{FF2B5EF4-FFF2-40B4-BE49-F238E27FC236}">
                <a16:creationId xmlns:a16="http://schemas.microsoft.com/office/drawing/2014/main" id="{DEB2BDCC-9F44-4D27-BA72-C2065204BE3C}"/>
              </a:ext>
            </a:extLst>
          </p:cNvPr>
          <p:cNvSpPr txBox="1"/>
          <p:nvPr/>
        </p:nvSpPr>
        <p:spPr>
          <a:xfrm>
            <a:off x="373786" y="971739"/>
            <a:ext cx="8208912" cy="1523494"/>
          </a:xfrm>
          <a:prstGeom prst="rect">
            <a:avLst/>
          </a:prstGeom>
          <a:noFill/>
        </p:spPr>
        <p:txBody>
          <a:bodyPr wrap="square">
            <a:spAutoFit/>
          </a:bodyPr>
          <a:lstStyle/>
          <a:p>
            <a:pPr marL="0" marR="0" lvl="0" indent="0" algn="l" defTabSz="914400" rtl="0" eaLnBrk="1" fontAlgn="auto" latinLnBrk="0" hangingPunct="1">
              <a:lnSpc>
                <a:spcPct val="100000"/>
              </a:lnSpc>
              <a:spcBef>
                <a:spcPts val="1800"/>
              </a:spcBef>
              <a:spcAft>
                <a:spcPts val="0"/>
              </a:spcAft>
              <a:buClr>
                <a:srgbClr val="0C377B"/>
              </a:buClr>
              <a:buSzTx/>
              <a:buFontTx/>
              <a:buNone/>
              <a:tabLst/>
              <a:defRPr/>
            </a:pPr>
            <a:r>
              <a:rPr kumimoji="0" lang="en-US" sz="1600" b="1" i="0" u="none" strike="noStrike" kern="1200" cap="none" spc="0" normalizeH="0" baseline="0" noProof="0" dirty="0">
                <a:ln>
                  <a:noFill/>
                </a:ln>
                <a:solidFill>
                  <a:prstClr val="black"/>
                </a:solidFill>
                <a:effectLst/>
                <a:uLnTx/>
                <a:uFillTx/>
                <a:latin typeface="Calibri"/>
                <a:ea typeface="+mn-ea"/>
                <a:cs typeface="+mn-cs"/>
              </a:rPr>
              <a:t>ILF/GADZ High Risk Areas SI preliminary study (November 2020 – June 2021)</a:t>
            </a:r>
          </a:p>
          <a:p>
            <a:pPr marL="285750" marR="0" lvl="0" indent="-28575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Input into footprint exploration – Civil Engineering Risks Assessment of the preferred scenarios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Definition of ‘high risk areas’ for the preferred scenario(s)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P</a:t>
            </a:r>
            <a:r>
              <a:rPr kumimoji="0" lang="en-GB" sz="1200" b="0" i="0" u="none" strike="noStrike" kern="1200" cap="none" spc="0" normalizeH="0" baseline="0" noProof="0" dirty="0" err="1">
                <a:ln>
                  <a:noFill/>
                </a:ln>
                <a:solidFill>
                  <a:srgbClr val="4F81BD">
                    <a:lumMod val="75000"/>
                  </a:srgbClr>
                </a:solidFill>
                <a:effectLst/>
                <a:uLnTx/>
                <a:uFillTx/>
                <a:latin typeface="Calibri"/>
                <a:ea typeface="+mn-ea"/>
                <a:cs typeface="+mn-cs"/>
              </a:rPr>
              <a:t>ropose</a:t>
            </a:r>
            <a:r>
              <a:rPr kumimoji="0" lang="en-GB" sz="1200" b="0" i="0" u="none" strike="noStrike" kern="1200" cap="none" spc="0" normalizeH="0" baseline="0" noProof="0" dirty="0">
                <a:ln>
                  <a:noFill/>
                </a:ln>
                <a:solidFill>
                  <a:srgbClr val="4F81BD">
                    <a:lumMod val="75000"/>
                  </a:srgbClr>
                </a:solidFill>
                <a:effectLst/>
                <a:uLnTx/>
                <a:uFillTx/>
                <a:latin typeface="Calibri"/>
                <a:ea typeface="+mn-ea"/>
                <a:cs typeface="+mn-cs"/>
              </a:rPr>
              <a:t> site investigations in the HRA to reduce the uncertainty of the geological condition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Cost estimates and schedule of the SI in the HRA</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Procurement strategy for HRA SI and Main SI</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200" b="0" i="0" u="none" strike="noStrike" kern="1200" cap="none" spc="0" normalizeH="0" baseline="0" noProof="0" dirty="0">
                <a:ln>
                  <a:noFill/>
                </a:ln>
                <a:solidFill>
                  <a:srgbClr val="4F81BD">
                    <a:lumMod val="75000"/>
                  </a:srgbClr>
                </a:solidFill>
                <a:effectLst/>
                <a:uLnTx/>
                <a:uFillTx/>
                <a:latin typeface="Calibri"/>
                <a:ea typeface="+mn-ea"/>
                <a:cs typeface="+mn-cs"/>
              </a:rPr>
              <a:t>Technical Specifications for the JV and cost estimate and schedule of the JV deliverables </a:t>
            </a:r>
          </a:p>
        </p:txBody>
      </p:sp>
      <p:pic>
        <p:nvPicPr>
          <p:cNvPr id="82" name="Picture 2">
            <a:extLst>
              <a:ext uri="{FF2B5EF4-FFF2-40B4-BE49-F238E27FC236}">
                <a16:creationId xmlns:a16="http://schemas.microsoft.com/office/drawing/2014/main" id="{395A7A36-7879-451F-A6B2-1995FFFB3A7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55367" y="101725"/>
            <a:ext cx="1500141" cy="527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4" name="Picture 83">
            <a:extLst>
              <a:ext uri="{FF2B5EF4-FFF2-40B4-BE49-F238E27FC236}">
                <a16:creationId xmlns:a16="http://schemas.microsoft.com/office/drawing/2014/main" id="{BDE6D160-BE44-4267-A5FF-04D8331B2DD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208853" y="13880"/>
            <a:ext cx="796022" cy="740486"/>
          </a:xfrm>
          <a:prstGeom prst="rect">
            <a:avLst/>
          </a:prstGeom>
        </p:spPr>
      </p:pic>
    </p:spTree>
    <p:extLst>
      <p:ext uri="{BB962C8B-B14F-4D97-AF65-F5344CB8AC3E}">
        <p14:creationId xmlns:p14="http://schemas.microsoft.com/office/powerpoint/2010/main" val="35553058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lstStyle/>
          <a:p>
            <a:pPr>
              <a:defRPr/>
            </a:pPr>
            <a:fld id="{36B5EA5A-BC32-A742-B11B-8E7414D5B535}" type="slidenum">
              <a:rPr lang="en-US" smtClean="0"/>
              <a:t>24</a:t>
            </a:fld>
            <a:endParaRPr lang="en-US"/>
          </a:p>
        </p:txBody>
      </p:sp>
      <p:pic>
        <p:nvPicPr>
          <p:cNvPr id="12" name="Picture 11" descr="Timeline&#10;&#10;Description automatically generated with medium confidence">
            <a:extLst>
              <a:ext uri="{FF2B5EF4-FFF2-40B4-BE49-F238E27FC236}">
                <a16:creationId xmlns:a16="http://schemas.microsoft.com/office/drawing/2014/main" id="{99B4903F-1803-4D87-B3CA-AA64C7D94C5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64009" y="1345334"/>
            <a:ext cx="5321631" cy="3052468"/>
          </a:xfrm>
          <a:prstGeom prst="rect">
            <a:avLst/>
          </a:prstGeom>
        </p:spPr>
      </p:pic>
      <p:pic>
        <p:nvPicPr>
          <p:cNvPr id="15" name="Picture 14" descr="A roller coaster with trees in the background&#10;&#10;Description automatically generated with low confidence">
            <a:extLst>
              <a:ext uri="{FF2B5EF4-FFF2-40B4-BE49-F238E27FC236}">
                <a16:creationId xmlns:a16="http://schemas.microsoft.com/office/drawing/2014/main" id="{FAB1771B-0538-4557-98FD-D15EB7A77E1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4432" y="2744916"/>
            <a:ext cx="1689479" cy="2252638"/>
          </a:xfrm>
          <a:prstGeom prst="rect">
            <a:avLst/>
          </a:prstGeom>
        </p:spPr>
      </p:pic>
      <p:sp>
        <p:nvSpPr>
          <p:cNvPr id="16" name="TextBox 15">
            <a:extLst>
              <a:ext uri="{FF2B5EF4-FFF2-40B4-BE49-F238E27FC236}">
                <a16:creationId xmlns:a16="http://schemas.microsoft.com/office/drawing/2014/main" id="{63F18CAE-6EBF-45D3-8BA1-FB63A6A10EB4}"/>
              </a:ext>
            </a:extLst>
          </p:cNvPr>
          <p:cNvSpPr txBox="1"/>
          <p:nvPr/>
        </p:nvSpPr>
        <p:spPr>
          <a:xfrm>
            <a:off x="7180861" y="3649542"/>
            <a:ext cx="1841302" cy="507831"/>
          </a:xfrm>
          <a:prstGeom prst="rect">
            <a:avLst/>
          </a:prstGeom>
          <a:noFill/>
        </p:spPr>
        <p:txBody>
          <a:bodyPr wrap="square">
            <a:spAutoFit/>
          </a:bodyPr>
          <a:lstStyle/>
          <a:p>
            <a:r>
              <a:rPr lang="en-US" sz="1350" b="1" dirty="0">
                <a:solidFill>
                  <a:srgbClr val="0E4361"/>
                </a:solidFill>
                <a:latin typeface="Playfair Display"/>
              </a:rPr>
              <a:t>E</a:t>
            </a:r>
            <a:r>
              <a:rPr lang="en-GB" sz="1350" b="1" dirty="0" err="1">
                <a:solidFill>
                  <a:srgbClr val="0E4361"/>
                </a:solidFill>
                <a:latin typeface="Playfair Display"/>
              </a:rPr>
              <a:t>xploration</a:t>
            </a:r>
            <a:r>
              <a:rPr lang="en-GB" sz="1350" b="1" dirty="0">
                <a:solidFill>
                  <a:srgbClr val="0E4361"/>
                </a:solidFill>
                <a:latin typeface="Playfair Display"/>
              </a:rPr>
              <a:t> </a:t>
            </a:r>
            <a:r>
              <a:rPr lang="en-GB" sz="1350" b="1" dirty="0" smtClean="0">
                <a:solidFill>
                  <a:srgbClr val="0E4361"/>
                </a:solidFill>
                <a:latin typeface="Playfair Display"/>
              </a:rPr>
              <a:t>Drillings</a:t>
            </a:r>
            <a:endParaRPr lang="en-GB" sz="1350" b="1" dirty="0">
              <a:solidFill>
                <a:srgbClr val="0E4361"/>
              </a:solidFill>
              <a:latin typeface="Playfair Display"/>
            </a:endParaRPr>
          </a:p>
        </p:txBody>
      </p:sp>
      <p:pic>
        <p:nvPicPr>
          <p:cNvPr id="13" name="Picture 2" descr="Geophysical surveys for petroleum">
            <a:extLst>
              <a:ext uri="{FF2B5EF4-FFF2-40B4-BE49-F238E27FC236}">
                <a16:creationId xmlns:a16="http://schemas.microsoft.com/office/drawing/2014/main" id="{FE75B24A-B7B7-4668-B073-9A9799FD769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85641" y="938112"/>
            <a:ext cx="1967766" cy="114786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36BE306A-445A-4F10-94BA-78D79BCF3D57}"/>
              </a:ext>
            </a:extLst>
          </p:cNvPr>
          <p:cNvSpPr txBox="1"/>
          <p:nvPr/>
        </p:nvSpPr>
        <p:spPr>
          <a:xfrm>
            <a:off x="6419055" y="2231622"/>
            <a:ext cx="2126213" cy="300082"/>
          </a:xfrm>
          <a:prstGeom prst="rect">
            <a:avLst/>
          </a:prstGeom>
          <a:noFill/>
        </p:spPr>
        <p:txBody>
          <a:bodyPr wrap="square" rtlCol="0">
            <a:spAutoFit/>
          </a:bodyPr>
          <a:lstStyle/>
          <a:p>
            <a:r>
              <a:rPr lang="en-GB" sz="1350" b="1" dirty="0">
                <a:solidFill>
                  <a:srgbClr val="0E4361"/>
                </a:solidFill>
                <a:latin typeface="Playfair Display"/>
              </a:rPr>
              <a:t>Geophysical Survey</a:t>
            </a:r>
            <a:endParaRPr lang="en-GB" sz="1350" dirty="0"/>
          </a:p>
        </p:txBody>
      </p:sp>
      <p:sp>
        <p:nvSpPr>
          <p:cNvPr id="21" name="Title 1">
            <a:extLst>
              <a:ext uri="{FF2B5EF4-FFF2-40B4-BE49-F238E27FC236}">
                <a16:creationId xmlns:a16="http://schemas.microsoft.com/office/drawing/2014/main" id="{0F81DD2F-9688-41F3-85C9-744E0D338C38}"/>
              </a:ext>
            </a:extLst>
          </p:cNvPr>
          <p:cNvSpPr txBox="1">
            <a:spLocks/>
          </p:cNvSpPr>
          <p:nvPr/>
        </p:nvSpPr>
        <p:spPr>
          <a:xfrm>
            <a:off x="-3059" y="-94761"/>
            <a:ext cx="9150188" cy="1008112"/>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3200" b="1" i="0" u="none" strike="noStrike" kern="0" cap="none" spc="0" normalizeH="0" baseline="0" noProof="0" dirty="0">
                <a:ln>
                  <a:noFill/>
                </a:ln>
                <a:solidFill>
                  <a:srgbClr val="FFFF00"/>
                </a:solidFill>
                <a:effectLst/>
                <a:uLnTx/>
                <a:uFillTx/>
                <a:latin typeface="Arial"/>
                <a:ea typeface="+mj-ea"/>
                <a:cs typeface="+mj-cs"/>
              </a:rPr>
              <a:t>CE Pre-construction schedule</a:t>
            </a:r>
          </a:p>
        </p:txBody>
      </p:sp>
      <p:pic>
        <p:nvPicPr>
          <p:cNvPr id="22" name="E9AE129B-AADE-4D42-A5CD-D33420D126B1" descr="7E832775-FA4B-45D5-A24A-50916B9E2716">
            <a:extLst>
              <a:ext uri="{FF2B5EF4-FFF2-40B4-BE49-F238E27FC236}">
                <a16:creationId xmlns:a16="http://schemas.microsoft.com/office/drawing/2014/main" id="{EB550642-AA18-4ED8-AF43-D368DB5D042E}"/>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9525"/>
            <a:ext cx="2033801" cy="850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a:extLst>
              <a:ext uri="{FF2B5EF4-FFF2-40B4-BE49-F238E27FC236}">
                <a16:creationId xmlns:a16="http://schemas.microsoft.com/office/drawing/2014/main" id="{70B39168-CB2B-4051-A4B5-1E575754A7BA}"/>
              </a:ext>
            </a:extLst>
          </p:cNvPr>
          <p:cNvSpPr txBox="1"/>
          <p:nvPr/>
        </p:nvSpPr>
        <p:spPr>
          <a:xfrm>
            <a:off x="381203" y="4980592"/>
            <a:ext cx="8640960" cy="1446550"/>
          </a:xfrm>
          <a:prstGeom prst="rect">
            <a:avLst/>
          </a:prstGeom>
          <a:noFill/>
        </p:spPr>
        <p:txBody>
          <a:bodyPr wrap="square">
            <a:spAutoFit/>
          </a:bodyPr>
          <a:lstStyle/>
          <a:p>
            <a:pPr marL="0" marR="0" lvl="0" indent="0" algn="l" defTabSz="914400" rtl="0" eaLnBrk="1" fontAlgn="auto" latinLnBrk="0" hangingPunct="1">
              <a:lnSpc>
                <a:spcPct val="100000"/>
              </a:lnSpc>
              <a:spcBef>
                <a:spcPts val="1200"/>
              </a:spcBef>
              <a:spcAft>
                <a:spcPts val="0"/>
              </a:spcAft>
              <a:buClr>
                <a:srgbClr val="0C377B"/>
              </a:buClr>
              <a:buSzTx/>
              <a:buFontTx/>
              <a:buNone/>
              <a:tabLst/>
              <a:defRPr/>
            </a:pPr>
            <a:r>
              <a:rPr kumimoji="0" lang="en-GB" sz="1400" b="1" u="none" strike="noStrike" kern="1200" cap="none" spc="0" normalizeH="0" baseline="0" noProof="0" dirty="0">
                <a:ln>
                  <a:noFill/>
                </a:ln>
                <a:solidFill>
                  <a:prstClr val="black"/>
                </a:solidFill>
                <a:effectLst/>
                <a:uLnTx/>
                <a:uFillTx/>
                <a:latin typeface="Calibri"/>
                <a:ea typeface="+mn-ea"/>
                <a:cs typeface="+mn-cs"/>
              </a:rPr>
              <a:t>Market Survey/Tender for a joint venture consortium (“The JV”) between a general consultant/ geotechnical/ geologist experts will have a mandate to :</a:t>
            </a:r>
            <a:endParaRPr kumimoji="0" lang="en-US" sz="1400" b="1" u="none" strike="noStrike" kern="1200" cap="none" spc="0" normalizeH="0" baseline="0" noProof="0" dirty="0">
              <a:ln>
                <a:noFill/>
              </a:ln>
              <a:solidFill>
                <a:prstClr val="black"/>
              </a:solidFill>
              <a:effectLst/>
              <a:uLnTx/>
              <a:uFillTx/>
              <a:latin typeface="Calibri"/>
              <a:ea typeface="+mn-ea"/>
              <a:cs typeface="+mn-cs"/>
            </a:endParaRPr>
          </a:p>
          <a:p>
            <a:pPr marL="754380" marR="0" lvl="1"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2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prepare the very detailed technical specifications and tender documents to procure contractors to do all site investigations</a:t>
            </a:r>
            <a:endParaRPr kumimoji="0" lang="en-GB" sz="1200" b="1" i="0" u="sng" strike="noStrike" kern="1200" cap="none" spc="0" normalizeH="0" baseline="0" noProof="0" dirty="0">
              <a:ln>
                <a:noFill/>
              </a:ln>
              <a:solidFill>
                <a:srgbClr val="1F497D"/>
              </a:solidFill>
              <a:effectLst>
                <a:outerShdw blurRad="38100" dist="38100" dir="2700000" algn="tl">
                  <a:srgbClr val="000000">
                    <a:alpha val="43137"/>
                  </a:srgbClr>
                </a:outerShdw>
              </a:effectLst>
              <a:uLnTx/>
              <a:uFillTx/>
              <a:latin typeface="Calibri" panose="020F0502020204030204" pitchFamily="34" charset="0"/>
              <a:ea typeface="Calibri" panose="020F0502020204030204" pitchFamily="34" charset="0"/>
              <a:cs typeface="+mn-cs"/>
            </a:endParaRPr>
          </a:p>
          <a:p>
            <a:pPr marL="754380" marR="0" lvl="1"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2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Supervise the works on site</a:t>
            </a: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a:p>
            <a:pPr marL="754380" marR="0" lvl="1"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2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produce factual and interpretive reports further to the testing</a:t>
            </a:r>
          </a:p>
          <a:p>
            <a:pPr marL="754380" marR="0" lvl="1" indent="-342900" algn="l" defTabSz="914400" rtl="0" eaLnBrk="1" fontAlgn="auto" latinLnBrk="0" hangingPunct="1">
              <a:lnSpc>
                <a:spcPct val="100000"/>
              </a:lnSpc>
              <a:spcBef>
                <a:spcPts val="0"/>
              </a:spcBef>
              <a:spcAft>
                <a:spcPts val="0"/>
              </a:spcAft>
              <a:buClrTx/>
              <a:buSzTx/>
              <a:buFont typeface="Symbol" panose="05050102010706020507" pitchFamily="18" charset="2"/>
              <a:buChar char=""/>
              <a:tabLst/>
              <a:defRPr/>
            </a:pPr>
            <a:r>
              <a:rPr kumimoji="0" lang="en-GB" sz="1200" b="0" i="0" u="none" strike="noStrike" kern="1200" cap="none" spc="0" normalizeH="0" baseline="0" noProof="0" dirty="0">
                <a:ln>
                  <a:noFill/>
                </a:ln>
                <a:solidFill>
                  <a:srgbClr val="1F497D"/>
                </a:solidFill>
                <a:effectLst/>
                <a:uLnTx/>
                <a:uFillTx/>
                <a:latin typeface="Calibri" panose="020F0502020204030204" pitchFamily="34" charset="0"/>
                <a:ea typeface="Calibri" panose="020F0502020204030204" pitchFamily="34" charset="0"/>
                <a:cs typeface="+mn-cs"/>
              </a:rPr>
              <a:t>given the results of the site investigations, provide reports on the suitability of the geology for the siting of the machine/caverns and plan the main site investigations</a:t>
            </a: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mn-cs"/>
            </a:endParaRPr>
          </a:p>
        </p:txBody>
      </p:sp>
      <p:pic>
        <p:nvPicPr>
          <p:cNvPr id="3" name="Picture 2"/>
          <p:cNvPicPr>
            <a:picLocks noChangeAspect="1"/>
          </p:cNvPicPr>
          <p:nvPr/>
        </p:nvPicPr>
        <p:blipFill>
          <a:blip r:embed="rId6"/>
          <a:stretch>
            <a:fillRect/>
          </a:stretch>
        </p:blipFill>
        <p:spPr>
          <a:xfrm>
            <a:off x="7622259" y="979540"/>
            <a:ext cx="1352309" cy="1106435"/>
          </a:xfrm>
          <a:prstGeom prst="rect">
            <a:avLst/>
          </a:prstGeom>
        </p:spPr>
      </p:pic>
    </p:spTree>
    <p:extLst>
      <p:ext uri="{BB962C8B-B14F-4D97-AF65-F5344CB8AC3E}">
        <p14:creationId xmlns:p14="http://schemas.microsoft.com/office/powerpoint/2010/main" val="9627586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2187013" y="107080"/>
            <a:ext cx="5216056" cy="536713"/>
          </a:xfrm>
          <a:prstGeom prst="rect">
            <a:avLst/>
          </a:prstGeom>
        </p:spPr>
        <p:txBody>
          <a:bodyPr>
            <a:normAutofit fontScale="8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300" b="0" i="0" u="none" strike="noStrike" kern="1200" cap="none" spc="0" normalizeH="0" baseline="0" noProof="0" dirty="0" smtClean="0">
                <a:ln>
                  <a:noFill/>
                </a:ln>
                <a:solidFill>
                  <a:prstClr val="black"/>
                </a:solidFill>
                <a:effectLst/>
                <a:uLnTx/>
                <a:uFillTx/>
                <a:latin typeface="Calibri"/>
                <a:ea typeface="+mj-ea"/>
                <a:cs typeface="+mj-cs"/>
              </a:rPr>
              <a:t>Next steps for FCC civil engineering</a:t>
            </a:r>
            <a:endParaRPr kumimoji="0" lang="en-GB" sz="3300" b="0" i="0" u="none" strike="noStrike" kern="1200" cap="none" spc="0" normalizeH="0" baseline="0" noProof="0" dirty="0">
              <a:ln>
                <a:noFill/>
              </a:ln>
              <a:solidFill>
                <a:prstClr val="black"/>
              </a:solidFill>
              <a:effectLst/>
              <a:uLnTx/>
              <a:uFillTx/>
              <a:latin typeface="Calibri"/>
              <a:ea typeface="+mj-ea"/>
              <a:cs typeface="+mj-cs"/>
            </a:endParaRPr>
          </a:p>
        </p:txBody>
      </p:sp>
      <p:sp>
        <p:nvSpPr>
          <p:cNvPr id="4" name="TextBox 3"/>
          <p:cNvSpPr txBox="1"/>
          <p:nvPr/>
        </p:nvSpPr>
        <p:spPr>
          <a:xfrm>
            <a:off x="574158" y="1985584"/>
            <a:ext cx="8035871" cy="341632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Site Investigation in ‘High Risk Areas’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Market Survey for SI consultants will be issued in April 2021.</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On-site investigation works in 2023/24</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At the same time tunnel alignment </a:t>
            </a:r>
            <a:r>
              <a:rPr kumimoji="0" lang="en-US" sz="1800" b="0" i="0" u="none" strike="noStrike" kern="1200" cap="none" spc="0" normalizeH="0" baseline="0" noProof="0" dirty="0" err="1" smtClean="0">
                <a:ln>
                  <a:noFill/>
                </a:ln>
                <a:solidFill>
                  <a:prstClr val="black"/>
                </a:solidFill>
                <a:effectLst/>
                <a:uLnTx/>
                <a:uFillTx/>
                <a:latin typeface="Calibri"/>
                <a:ea typeface="+mn-ea"/>
                <a:cs typeface="+mn-cs"/>
              </a:rPr>
              <a:t>optimisation</a:t>
            </a: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 is on-going looking both at situation on surface and underground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Construction strategy/methods will be adapted to take account of any alignment changes and any new geological data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Rectangle 4"/>
          <p:cNvSpPr/>
          <p:nvPr/>
        </p:nvSpPr>
        <p:spPr>
          <a:xfrm>
            <a:off x="2239914" y="6433268"/>
            <a:ext cx="4278735" cy="424732"/>
          </a:xfrm>
          <a:prstGeom prst="rect">
            <a:avLst/>
          </a:prstGeom>
        </p:spPr>
        <p:txBody>
          <a:bodyPr wrap="none">
            <a:spAutoFit/>
          </a:bodyPr>
          <a:lstStyle/>
          <a:p>
            <a:pPr marL="0" marR="0" lvl="0" indent="0" algn="ctr" defTabSz="914400" eaLnBrk="1" fontAlgn="auto" latinLnBrk="0" hangingPunct="1">
              <a:lnSpc>
                <a:spcPct val="90000"/>
              </a:lnSpc>
              <a:spcBef>
                <a:spcPts val="1000"/>
              </a:spcBef>
              <a:spcAft>
                <a:spcPts val="0"/>
              </a:spcAft>
              <a:buClrTx/>
              <a:buSzTx/>
              <a:buFontTx/>
              <a:buNone/>
              <a:tabLst/>
              <a:defRPr/>
            </a:pPr>
            <a:r>
              <a:rPr kumimoji="0" lang="en-GB" sz="2400" b="0" i="0" u="none" strike="noStrike" kern="0" cap="none" spc="0" normalizeH="0" baseline="0" noProof="0" dirty="0" smtClean="0">
                <a:ln>
                  <a:noFill/>
                </a:ln>
                <a:solidFill>
                  <a:prstClr val="black"/>
                </a:solidFill>
                <a:effectLst/>
                <a:uLnTx/>
                <a:uFillTx/>
              </a:rPr>
              <a:t>John Osborne CERN – LCWS2021</a:t>
            </a:r>
          </a:p>
        </p:txBody>
      </p:sp>
    </p:spTree>
    <p:extLst>
      <p:ext uri="{BB962C8B-B14F-4D97-AF65-F5344CB8AC3E}">
        <p14:creationId xmlns:p14="http://schemas.microsoft.com/office/powerpoint/2010/main" val="33692654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idx="1"/>
          </p:nvPr>
        </p:nvSpPr>
        <p:spPr>
          <a:xfrm>
            <a:off x="182370" y="1599644"/>
            <a:ext cx="5813172" cy="2953649"/>
          </a:xfrm>
        </p:spPr>
        <p:txBody>
          <a:bodyPr>
            <a:noAutofit/>
          </a:bodyPr>
          <a:lstStyle/>
          <a:p>
            <a:r>
              <a:rPr lang="en-GB" sz="1800" dirty="0"/>
              <a:t>Would be constructed at the same time as </a:t>
            </a:r>
            <a:r>
              <a:rPr lang="en-GB" sz="1800" dirty="0" smtClean="0"/>
              <a:t>FCC-</a:t>
            </a:r>
            <a:r>
              <a:rPr lang="en-GB" sz="1800" dirty="0" err="1" smtClean="0"/>
              <a:t>hh</a:t>
            </a:r>
            <a:endParaRPr lang="en-GB" sz="1800" dirty="0"/>
          </a:p>
          <a:p>
            <a:r>
              <a:rPr lang="en-GB" sz="1800" dirty="0"/>
              <a:t>Infrastructure must be able to accommodate both machines</a:t>
            </a:r>
            <a:r>
              <a:rPr lang="en-GB" sz="1800" dirty="0" smtClean="0"/>
              <a:t>.</a:t>
            </a:r>
            <a:endParaRPr lang="en-GB" sz="1800" dirty="0"/>
          </a:p>
          <a:p>
            <a:r>
              <a:rPr lang="en-GB" sz="1800" dirty="0"/>
              <a:t>Enlargements required at experiment points A and G.</a:t>
            </a:r>
          </a:p>
        </p:txBody>
      </p:sp>
      <p:sp>
        <p:nvSpPr>
          <p:cNvPr id="10" name="Slide Number Placeholder 9"/>
          <p:cNvSpPr>
            <a:spLocks noGrp="1"/>
          </p:cNvSpPr>
          <p:nvPr>
            <p:ph type="sldNum" sz="quarter" idx="12"/>
          </p:nvPr>
        </p:nvSpPr>
        <p:spPr/>
        <p:txBody>
          <a:bodyPr/>
          <a:lstStyle/>
          <a:p>
            <a:fld id="{5C585225-BDA4-43F2-83C8-6E0607761C33}" type="slidenum">
              <a:rPr lang="en-GB" b="1" smtClean="0">
                <a:solidFill>
                  <a:schemeClr val="bg1"/>
                </a:solidFill>
              </a:rPr>
              <a:t>3</a:t>
            </a:fld>
            <a:endParaRPr lang="en-GB" b="1" dirty="0">
              <a:solidFill>
                <a:schemeClr val="bg1"/>
              </a:solidFill>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kern="0" dirty="0" smtClean="0">
                <a:latin typeface="+mn-lt"/>
              </a:rPr>
              <a:t>FCC-</a:t>
            </a:r>
            <a:r>
              <a:rPr lang="en-US" kern="0" dirty="0" err="1" smtClean="0">
                <a:latin typeface="+mn-lt"/>
              </a:rPr>
              <a:t>ee</a:t>
            </a:r>
            <a:endParaRPr lang="en-US" kern="0" dirty="0">
              <a:latin typeface="+mn-lt"/>
            </a:endParaRPr>
          </a:p>
        </p:txBody>
      </p:sp>
      <p:pic>
        <p:nvPicPr>
          <p:cNvPr id="6"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endParaRPr lang="en-US" sz="1200" kern="0" dirty="0">
              <a:latin typeface="Aria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pic>
        <p:nvPicPr>
          <p:cNvPr id="18" name="Picture 17"/>
          <p:cNvPicPr>
            <a:picLocks noChangeAspect="1"/>
          </p:cNvPicPr>
          <p:nvPr/>
        </p:nvPicPr>
        <p:blipFill>
          <a:blip r:embed="rId5"/>
          <a:stretch>
            <a:fillRect/>
          </a:stretch>
        </p:blipFill>
        <p:spPr>
          <a:xfrm>
            <a:off x="3856921" y="4931125"/>
            <a:ext cx="758624" cy="505749"/>
          </a:xfrm>
          <a:prstGeom prst="rect">
            <a:avLst/>
          </a:prstGeom>
        </p:spPr>
      </p:pic>
      <p:pic>
        <p:nvPicPr>
          <p:cNvPr id="19" name="Picture 18"/>
          <p:cNvPicPr>
            <a:picLocks noChangeAspect="1"/>
          </p:cNvPicPr>
          <p:nvPr/>
        </p:nvPicPr>
        <p:blipFill>
          <a:blip r:embed="rId6"/>
          <a:stretch>
            <a:fillRect/>
          </a:stretch>
        </p:blipFill>
        <p:spPr>
          <a:xfrm>
            <a:off x="392833" y="3396820"/>
            <a:ext cx="4675977" cy="1534305"/>
          </a:xfrm>
          <a:prstGeom prst="rect">
            <a:avLst/>
          </a:prstGeom>
        </p:spPr>
      </p:pic>
      <p:pic>
        <p:nvPicPr>
          <p:cNvPr id="20" name="Picture 19"/>
          <p:cNvPicPr>
            <a:picLocks noChangeAspect="1"/>
          </p:cNvPicPr>
          <p:nvPr/>
        </p:nvPicPr>
        <p:blipFill>
          <a:blip r:embed="rId7"/>
          <a:stretch>
            <a:fillRect/>
          </a:stretch>
        </p:blipFill>
        <p:spPr>
          <a:xfrm>
            <a:off x="841169" y="5002536"/>
            <a:ext cx="981372" cy="660631"/>
          </a:xfrm>
          <a:prstGeom prst="rect">
            <a:avLst/>
          </a:prstGeom>
        </p:spPr>
      </p:pic>
      <p:pic>
        <p:nvPicPr>
          <p:cNvPr id="21" name="Picture 20"/>
          <p:cNvPicPr>
            <a:picLocks noChangeAspect="1"/>
          </p:cNvPicPr>
          <p:nvPr/>
        </p:nvPicPr>
        <p:blipFill>
          <a:blip r:embed="rId8"/>
          <a:stretch>
            <a:fillRect/>
          </a:stretch>
        </p:blipFill>
        <p:spPr>
          <a:xfrm>
            <a:off x="1918830" y="5002536"/>
            <a:ext cx="811991" cy="483968"/>
          </a:xfrm>
          <a:prstGeom prst="rect">
            <a:avLst/>
          </a:prstGeom>
        </p:spPr>
      </p:pic>
      <p:pic>
        <p:nvPicPr>
          <p:cNvPr id="22" name="Picture 21"/>
          <p:cNvPicPr>
            <a:picLocks noChangeAspect="1"/>
          </p:cNvPicPr>
          <p:nvPr/>
        </p:nvPicPr>
        <p:blipFill>
          <a:blip r:embed="rId9"/>
          <a:stretch>
            <a:fillRect/>
          </a:stretch>
        </p:blipFill>
        <p:spPr>
          <a:xfrm>
            <a:off x="2827110" y="4968927"/>
            <a:ext cx="814458" cy="501085"/>
          </a:xfrm>
          <a:prstGeom prst="rect">
            <a:avLst/>
          </a:prstGeom>
        </p:spPr>
      </p:pic>
      <p:pic>
        <p:nvPicPr>
          <p:cNvPr id="24" name="Picture 2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566090" y="1554541"/>
            <a:ext cx="3573831" cy="2841175"/>
          </a:xfrm>
          <a:prstGeom prst="rect">
            <a:avLst/>
          </a:prstGeom>
        </p:spPr>
      </p:pic>
      <p:cxnSp>
        <p:nvCxnSpPr>
          <p:cNvPr id="3" name="Straight Arrow Connector 2"/>
          <p:cNvCxnSpPr/>
          <p:nvPr/>
        </p:nvCxnSpPr>
        <p:spPr>
          <a:xfrm flipV="1">
            <a:off x="5424928" y="2236054"/>
            <a:ext cx="2174581" cy="491778"/>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29" idx="1"/>
          </p:cNvCxnSpPr>
          <p:nvPr/>
        </p:nvCxnSpPr>
        <p:spPr>
          <a:xfrm>
            <a:off x="5424928" y="2727832"/>
            <a:ext cx="980883" cy="1008544"/>
          </a:xfrm>
          <a:prstGeom prst="straightConnector1">
            <a:avLst/>
          </a:prstGeom>
          <a:ln w="127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rot="1184601">
            <a:off x="6190256" y="3768725"/>
            <a:ext cx="945079" cy="48151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rot="811566">
            <a:off x="7454682" y="1939450"/>
            <a:ext cx="745262" cy="39945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2039384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5C585225-BDA4-43F2-83C8-6E0607761C33}" type="slidenum">
              <a:rPr lang="en-GB" b="1" smtClean="0">
                <a:solidFill>
                  <a:schemeClr val="bg1"/>
                </a:solidFill>
              </a:rPr>
              <a:t>4</a:t>
            </a:fld>
            <a:endParaRPr lang="en-GB" b="1" dirty="0">
              <a:solidFill>
                <a:schemeClr val="bg1"/>
              </a:solidFill>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r">
              <a:defRPr/>
            </a:pPr>
            <a:r>
              <a:rPr lang="en-US" kern="0" dirty="0" smtClean="0">
                <a:latin typeface="+mn-lt"/>
              </a:rPr>
              <a:t>FCC CDR baseline footprint </a:t>
            </a:r>
            <a:endParaRPr lang="en-US" kern="0" dirty="0">
              <a:latin typeface="+mn-lt"/>
            </a:endParaRPr>
          </a:p>
        </p:txBody>
      </p:sp>
      <p:pic>
        <p:nvPicPr>
          <p:cNvPr id="6"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endParaRPr lang="en-US" sz="1200" kern="0" dirty="0">
              <a:latin typeface="Aria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pic>
        <p:nvPicPr>
          <p:cNvPr id="13" name="Picture 12"/>
          <p:cNvPicPr>
            <a:picLocks noChangeAspect="1"/>
          </p:cNvPicPr>
          <p:nvPr/>
        </p:nvPicPr>
        <p:blipFill>
          <a:blip r:embed="rId5"/>
          <a:stretch>
            <a:fillRect/>
          </a:stretch>
        </p:blipFill>
        <p:spPr>
          <a:xfrm>
            <a:off x="0" y="819079"/>
            <a:ext cx="9144000" cy="4277570"/>
          </a:xfrm>
          <a:prstGeom prst="rect">
            <a:avLst/>
          </a:prstGeom>
        </p:spPr>
      </p:pic>
      <p:sp>
        <p:nvSpPr>
          <p:cNvPr id="14" name="TextBox 13"/>
          <p:cNvSpPr txBox="1"/>
          <p:nvPr/>
        </p:nvSpPr>
        <p:spPr>
          <a:xfrm>
            <a:off x="0" y="5126667"/>
            <a:ext cx="9144000" cy="1077218"/>
          </a:xfrm>
          <a:prstGeom prst="rect">
            <a:avLst/>
          </a:prstGeom>
          <a:solidFill>
            <a:srgbClr val="FFC000"/>
          </a:solidFill>
        </p:spPr>
        <p:txBody>
          <a:bodyPr wrap="square" rtlCol="0">
            <a:spAutoFit/>
          </a:bodyPr>
          <a:lstStyle/>
          <a:p>
            <a:r>
              <a:rPr lang="de-DE" sz="1600" dirty="0" smtClean="0"/>
              <a:t>97.75km tunnel circumference</a:t>
            </a:r>
          </a:p>
          <a:p>
            <a:r>
              <a:rPr lang="de-DE" sz="1600" dirty="0" smtClean="0"/>
              <a:t>~90 </a:t>
            </a:r>
            <a:r>
              <a:rPr lang="de-DE" sz="1600" dirty="0"/>
              <a:t>% </a:t>
            </a:r>
            <a:r>
              <a:rPr lang="de-DE" sz="1600" dirty="0" smtClean="0"/>
              <a:t>molasse – suitable ground for tunneling. </a:t>
            </a:r>
            <a:r>
              <a:rPr lang="de-DE" sz="1600" dirty="0"/>
              <a:t>O</a:t>
            </a:r>
            <a:r>
              <a:rPr lang="de-DE" sz="1600" dirty="0" smtClean="0"/>
              <a:t>nly </a:t>
            </a:r>
            <a:r>
              <a:rPr lang="de-DE" sz="1600" dirty="0"/>
              <a:t>one sector in </a:t>
            </a:r>
            <a:r>
              <a:rPr lang="de-DE" sz="1600" dirty="0" smtClean="0"/>
              <a:t>limestone.  </a:t>
            </a:r>
            <a:endParaRPr lang="de-DE" sz="1600" dirty="0"/>
          </a:p>
          <a:p>
            <a:r>
              <a:rPr lang="de-DE" sz="1600" dirty="0" smtClean="0"/>
              <a:t>3720 </a:t>
            </a:r>
            <a:r>
              <a:rPr lang="de-DE" sz="1600" dirty="0"/>
              <a:t>m sum of shaft depths</a:t>
            </a:r>
          </a:p>
          <a:p>
            <a:r>
              <a:rPr lang="de-DE" sz="1600" dirty="0"/>
              <a:t>558 m deepest shaft (</a:t>
            </a:r>
            <a:r>
              <a:rPr lang="de-DE" sz="1600" dirty="0" smtClean="0"/>
              <a:t>F): proposed to be replaced with an inclined tunnel  </a:t>
            </a:r>
            <a:endParaRPr lang="en-GB" sz="1600" dirty="0"/>
          </a:p>
        </p:txBody>
      </p:sp>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25085" y="152758"/>
            <a:ext cx="1471613" cy="450568"/>
          </a:xfrm>
          <a:prstGeom prst="rect">
            <a:avLst/>
          </a:prstGeom>
        </p:spPr>
      </p:pic>
    </p:spTree>
    <p:extLst>
      <p:ext uri="{BB962C8B-B14F-4D97-AF65-F5344CB8AC3E}">
        <p14:creationId xmlns:p14="http://schemas.microsoft.com/office/powerpoint/2010/main" val="22895062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5C585225-BDA4-43F2-83C8-6E0607761C33}" type="slidenum">
              <a:rPr lang="en-GB" b="1" smtClean="0">
                <a:solidFill>
                  <a:schemeClr val="bg1"/>
                </a:solidFill>
              </a:rPr>
              <a:t>5</a:t>
            </a:fld>
            <a:endParaRPr lang="en-GB" b="1" dirty="0">
              <a:solidFill>
                <a:schemeClr val="bg1"/>
              </a:solidFill>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r">
              <a:defRPr/>
            </a:pPr>
            <a:r>
              <a:rPr lang="en-US" kern="0" dirty="0" smtClean="0">
                <a:latin typeface="+mn-lt"/>
              </a:rPr>
              <a:t>Inclined access tunnel at point F</a:t>
            </a:r>
            <a:endParaRPr lang="en-US" kern="0" dirty="0">
              <a:latin typeface="+mn-lt"/>
            </a:endParaRPr>
          </a:p>
        </p:txBody>
      </p:sp>
      <p:pic>
        <p:nvPicPr>
          <p:cNvPr id="6"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endParaRPr lang="en-US" sz="1200" kern="0" dirty="0">
              <a:latin typeface="Arial"/>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graphicFrame>
        <p:nvGraphicFramePr>
          <p:cNvPr id="18" name="Content Placeholder 3"/>
          <p:cNvGraphicFramePr>
            <a:graphicFrameLocks noGrp="1"/>
          </p:cNvGraphicFramePr>
          <p:nvPr>
            <p:ph idx="1"/>
            <p:extLst>
              <p:ext uri="{D42A27DB-BD31-4B8C-83A1-F6EECF244321}">
                <p14:modId xmlns:p14="http://schemas.microsoft.com/office/powerpoint/2010/main" val="2121636109"/>
              </p:ext>
            </p:extLst>
          </p:nvPr>
        </p:nvGraphicFramePr>
        <p:xfrm>
          <a:off x="257415" y="819079"/>
          <a:ext cx="8629169" cy="3201851"/>
        </p:xfrm>
        <a:graphic>
          <a:graphicData uri="http://schemas.openxmlformats.org/drawingml/2006/table">
            <a:tbl>
              <a:tblPr firstRow="1" bandRow="1">
                <a:tableStyleId>{5C22544A-7EE6-4342-B048-85BDC9FD1C3A}</a:tableStyleId>
              </a:tblPr>
              <a:tblGrid>
                <a:gridCol w="1625571">
                  <a:extLst>
                    <a:ext uri="{9D8B030D-6E8A-4147-A177-3AD203B41FA5}">
                      <a16:colId xmlns:a16="http://schemas.microsoft.com/office/drawing/2014/main" val="2661942074"/>
                    </a:ext>
                  </a:extLst>
                </a:gridCol>
                <a:gridCol w="2330074">
                  <a:extLst>
                    <a:ext uri="{9D8B030D-6E8A-4147-A177-3AD203B41FA5}">
                      <a16:colId xmlns:a16="http://schemas.microsoft.com/office/drawing/2014/main" val="467987457"/>
                    </a:ext>
                  </a:extLst>
                </a:gridCol>
                <a:gridCol w="2329894">
                  <a:extLst>
                    <a:ext uri="{9D8B030D-6E8A-4147-A177-3AD203B41FA5}">
                      <a16:colId xmlns:a16="http://schemas.microsoft.com/office/drawing/2014/main" val="3191497066"/>
                    </a:ext>
                  </a:extLst>
                </a:gridCol>
                <a:gridCol w="2343630">
                  <a:extLst>
                    <a:ext uri="{9D8B030D-6E8A-4147-A177-3AD203B41FA5}">
                      <a16:colId xmlns:a16="http://schemas.microsoft.com/office/drawing/2014/main" val="2616233091"/>
                    </a:ext>
                  </a:extLst>
                </a:gridCol>
              </a:tblGrid>
              <a:tr h="238333">
                <a:tc>
                  <a:txBody>
                    <a:bodyPr/>
                    <a:lstStyle/>
                    <a:p>
                      <a:r>
                        <a:rPr lang="en-GB" sz="1200" dirty="0" smtClean="0"/>
                        <a:t>Option</a:t>
                      </a:r>
                      <a:endParaRPr lang="en-GB" sz="1200" dirty="0"/>
                    </a:p>
                  </a:txBody>
                  <a:tcPr/>
                </a:tc>
                <a:tc>
                  <a:txBody>
                    <a:bodyPr/>
                    <a:lstStyle/>
                    <a:p>
                      <a:r>
                        <a:rPr lang="en-GB" sz="1200" dirty="0" smtClean="0"/>
                        <a:t>558 m Shaft</a:t>
                      </a:r>
                      <a:endParaRPr lang="en-GB" sz="1200" dirty="0"/>
                    </a:p>
                  </a:txBody>
                  <a:tcPr/>
                </a:tc>
                <a:tc>
                  <a:txBody>
                    <a:bodyPr/>
                    <a:lstStyle/>
                    <a:p>
                      <a:r>
                        <a:rPr lang="en-GB" sz="1200" dirty="0" smtClean="0"/>
                        <a:t>10%</a:t>
                      </a:r>
                      <a:r>
                        <a:rPr lang="en-GB" sz="1200" baseline="0" dirty="0" smtClean="0"/>
                        <a:t> inclined access</a:t>
                      </a:r>
                      <a:endParaRPr lang="en-GB" sz="1200" dirty="0"/>
                    </a:p>
                  </a:txBody>
                  <a:tcPr/>
                </a:tc>
                <a:tc>
                  <a:txBody>
                    <a:bodyPr/>
                    <a:lstStyle/>
                    <a:p>
                      <a:r>
                        <a:rPr lang="en-GB" sz="1200" dirty="0" smtClean="0"/>
                        <a:t>15% inclined access</a:t>
                      </a:r>
                      <a:endParaRPr lang="en-GB" sz="1200" dirty="0"/>
                    </a:p>
                  </a:txBody>
                  <a:tcPr/>
                </a:tc>
                <a:extLst>
                  <a:ext uri="{0D108BD9-81ED-4DB2-BD59-A6C34878D82A}">
                    <a16:rowId xmlns:a16="http://schemas.microsoft.com/office/drawing/2014/main" val="439559941"/>
                  </a:ext>
                </a:extLst>
              </a:tr>
              <a:tr h="288797">
                <a:tc>
                  <a:txBody>
                    <a:bodyPr/>
                    <a:lstStyle/>
                    <a:p>
                      <a:r>
                        <a:rPr lang="en-GB" sz="1200" dirty="0" smtClean="0"/>
                        <a:t>Excavation length</a:t>
                      </a:r>
                      <a:endParaRPr lang="en-GB" sz="1200" dirty="0"/>
                    </a:p>
                  </a:txBody>
                  <a:tcPr/>
                </a:tc>
                <a:tc>
                  <a:txBody>
                    <a:bodyPr/>
                    <a:lstStyle/>
                    <a:p>
                      <a:r>
                        <a:rPr lang="en-GB" sz="1200" dirty="0" smtClean="0"/>
                        <a:t>558 m (12</a:t>
                      </a:r>
                      <a:r>
                        <a:rPr lang="en-GB" sz="1200" baseline="0" dirty="0" smtClean="0"/>
                        <a:t> </a:t>
                      </a:r>
                      <a:r>
                        <a:rPr lang="en-GB" sz="1200" baseline="0" dirty="0" err="1" smtClean="0"/>
                        <a:t>mID</a:t>
                      </a:r>
                      <a:r>
                        <a:rPr lang="en-GB" sz="1200" baseline="0" dirty="0" smtClean="0"/>
                        <a:t>)</a:t>
                      </a:r>
                      <a:endParaRPr lang="en-GB" sz="1200" dirty="0"/>
                    </a:p>
                  </a:txBody>
                  <a:tcPr/>
                </a:tc>
                <a:tc>
                  <a:txBody>
                    <a:bodyPr/>
                    <a:lstStyle/>
                    <a:p>
                      <a:r>
                        <a:rPr lang="en-GB" sz="1200" dirty="0" smtClean="0"/>
                        <a:t>3820</a:t>
                      </a:r>
                      <a:r>
                        <a:rPr lang="en-GB" sz="1200" baseline="0" dirty="0" smtClean="0"/>
                        <a:t> m (9.0mID)</a:t>
                      </a:r>
                      <a:endParaRPr lang="en-GB" sz="1200" dirty="0"/>
                    </a:p>
                  </a:txBody>
                  <a:tcPr/>
                </a:tc>
                <a:tc>
                  <a:txBody>
                    <a:bodyPr/>
                    <a:lstStyle/>
                    <a:p>
                      <a:r>
                        <a:rPr lang="en-GB" sz="1200" dirty="0" smtClean="0"/>
                        <a:t>2750 m (9.0mID)</a:t>
                      </a:r>
                      <a:endParaRPr lang="en-GB" sz="1200" dirty="0"/>
                    </a:p>
                  </a:txBody>
                  <a:tcPr/>
                </a:tc>
                <a:extLst>
                  <a:ext uri="{0D108BD9-81ED-4DB2-BD59-A6C34878D82A}">
                    <a16:rowId xmlns:a16="http://schemas.microsoft.com/office/drawing/2014/main" val="2797772856"/>
                  </a:ext>
                </a:extLst>
              </a:tr>
              <a:tr h="498471">
                <a:tc>
                  <a:txBody>
                    <a:bodyPr/>
                    <a:lstStyle/>
                    <a:p>
                      <a:r>
                        <a:rPr lang="en-GB" sz="1200" dirty="0" smtClean="0"/>
                        <a:t>Total</a:t>
                      </a:r>
                      <a:r>
                        <a:rPr lang="en-GB" sz="1200" baseline="0" dirty="0" smtClean="0"/>
                        <a:t> duration (months)</a:t>
                      </a:r>
                      <a:endParaRPr lang="en-GB" sz="1200" dirty="0"/>
                    </a:p>
                  </a:txBody>
                  <a:tcPr/>
                </a:tc>
                <a:tc>
                  <a:txBody>
                    <a:bodyPr/>
                    <a:lstStyle/>
                    <a:p>
                      <a:r>
                        <a:rPr lang="en-GB" sz="1200" dirty="0" smtClean="0"/>
                        <a:t>22.2 </a:t>
                      </a:r>
                      <a:endParaRPr lang="en-GB" sz="1200" dirty="0"/>
                    </a:p>
                  </a:txBody>
                  <a:tcPr/>
                </a:tc>
                <a:tc>
                  <a:txBody>
                    <a:bodyPr/>
                    <a:lstStyle/>
                    <a:p>
                      <a:r>
                        <a:rPr lang="en-GB" sz="1200" dirty="0" smtClean="0"/>
                        <a:t>25.8</a:t>
                      </a:r>
                      <a:endParaRPr lang="en-GB" sz="1200" dirty="0"/>
                    </a:p>
                  </a:txBody>
                  <a:tcPr/>
                </a:tc>
                <a:tc>
                  <a:txBody>
                    <a:bodyPr/>
                    <a:lstStyle/>
                    <a:p>
                      <a:r>
                        <a:rPr lang="en-GB" sz="1200" dirty="0" smtClean="0"/>
                        <a:t>23.2</a:t>
                      </a:r>
                      <a:endParaRPr lang="en-GB" sz="1200" dirty="0"/>
                    </a:p>
                  </a:txBody>
                  <a:tcPr/>
                </a:tc>
                <a:extLst>
                  <a:ext uri="{0D108BD9-81ED-4DB2-BD59-A6C34878D82A}">
                    <a16:rowId xmlns:a16="http://schemas.microsoft.com/office/drawing/2014/main" val="792147038"/>
                  </a:ext>
                </a:extLst>
              </a:tr>
              <a:tr h="288797">
                <a:tc>
                  <a:txBody>
                    <a:bodyPr/>
                    <a:lstStyle/>
                    <a:p>
                      <a:r>
                        <a:rPr lang="en-GB" sz="1200" dirty="0" smtClean="0"/>
                        <a:t>Relative</a:t>
                      </a:r>
                      <a:r>
                        <a:rPr lang="en-GB" sz="1200" baseline="0" dirty="0" smtClean="0"/>
                        <a:t> CE </a:t>
                      </a:r>
                      <a:r>
                        <a:rPr lang="en-GB" sz="1200" dirty="0" smtClean="0"/>
                        <a:t>Cost</a:t>
                      </a:r>
                      <a:endParaRPr lang="en-GB" sz="1200" dirty="0"/>
                    </a:p>
                  </a:txBody>
                  <a:tcPr/>
                </a:tc>
                <a:tc>
                  <a:txBody>
                    <a:bodyPr/>
                    <a:lstStyle/>
                    <a:p>
                      <a:r>
                        <a:rPr lang="en-GB" sz="1200" dirty="0" smtClean="0"/>
                        <a:t>1</a:t>
                      </a:r>
                      <a:endParaRPr lang="en-GB" sz="1200" dirty="0"/>
                    </a:p>
                  </a:txBody>
                  <a:tcPr/>
                </a:tc>
                <a:tc>
                  <a:txBody>
                    <a:bodyPr/>
                    <a:lstStyle/>
                    <a:p>
                      <a:r>
                        <a:rPr lang="en-GB" sz="1200" dirty="0" smtClean="0"/>
                        <a:t>1.08</a:t>
                      </a:r>
                      <a:endParaRPr lang="en-GB" sz="1200" dirty="0"/>
                    </a:p>
                  </a:txBody>
                  <a:tcPr/>
                </a:tc>
                <a:tc>
                  <a:txBody>
                    <a:bodyPr/>
                    <a:lstStyle/>
                    <a:p>
                      <a:r>
                        <a:rPr lang="en-GB" sz="1200" dirty="0" smtClean="0"/>
                        <a:t>0.78</a:t>
                      </a:r>
                      <a:endParaRPr lang="en-GB" sz="1200" dirty="0"/>
                    </a:p>
                  </a:txBody>
                  <a:tcPr/>
                </a:tc>
                <a:extLst>
                  <a:ext uri="{0D108BD9-81ED-4DB2-BD59-A6C34878D82A}">
                    <a16:rowId xmlns:a16="http://schemas.microsoft.com/office/drawing/2014/main" val="3502039600"/>
                  </a:ext>
                </a:extLst>
              </a:tr>
              <a:tr h="925733">
                <a:tc>
                  <a:txBody>
                    <a:bodyPr/>
                    <a:lstStyle/>
                    <a:p>
                      <a:r>
                        <a:rPr lang="en-GB" sz="1200" dirty="0" smtClean="0"/>
                        <a:t>Advantages</a:t>
                      </a:r>
                      <a:endParaRPr lang="en-GB" sz="1200" dirty="0"/>
                    </a:p>
                  </a:txBody>
                  <a:tcPr/>
                </a:tc>
                <a:tc>
                  <a:txBody>
                    <a:bodyPr/>
                    <a:lstStyle/>
                    <a:p>
                      <a:pPr marL="285750" indent="-285750">
                        <a:buFont typeface="Arial" panose="020B0604020202020204" pitchFamily="34" charset="0"/>
                        <a:buChar char="•"/>
                      </a:pPr>
                      <a:r>
                        <a:rPr lang="en-GB" sz="1200" dirty="0" smtClean="0"/>
                        <a:t>Shorted length of services</a:t>
                      </a:r>
                      <a:endParaRPr lang="en-GB" sz="1200" dirty="0"/>
                    </a:p>
                  </a:txBody>
                  <a:tcPr/>
                </a:tc>
                <a:tc>
                  <a:txBody>
                    <a:bodyPr/>
                    <a:lstStyle/>
                    <a:p>
                      <a:pPr marL="285750" indent="-285750">
                        <a:buFont typeface="Arial" panose="020B0604020202020204" pitchFamily="34" charset="0"/>
                        <a:buChar char="•"/>
                      </a:pPr>
                      <a:r>
                        <a:rPr lang="en-GB" sz="1200" dirty="0" smtClean="0"/>
                        <a:t>Improved surface site location and</a:t>
                      </a:r>
                      <a:r>
                        <a:rPr lang="en-GB" sz="1200" baseline="0" dirty="0" smtClean="0"/>
                        <a:t> access</a:t>
                      </a:r>
                    </a:p>
                    <a:p>
                      <a:pPr marL="285750" indent="-285750">
                        <a:buFont typeface="Arial" panose="020B0604020202020204" pitchFamily="34" charset="0"/>
                        <a:buChar char="•"/>
                      </a:pPr>
                      <a:r>
                        <a:rPr lang="en-GB" sz="1200" baseline="0" dirty="0" smtClean="0"/>
                        <a:t>TBM ready in cavern for tunnel excavation</a:t>
                      </a:r>
                      <a:endParaRPr lang="en-GB" sz="1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t>Improved surface site location and</a:t>
                      </a:r>
                      <a:r>
                        <a:rPr lang="en-GB" sz="1200" baseline="0" dirty="0" smtClean="0"/>
                        <a:t> access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aseline="0" dirty="0" smtClean="0"/>
                        <a:t>TBM ready in cavern for tunnel excavation</a:t>
                      </a:r>
                      <a:endParaRPr lang="en-GB" sz="1200" dirty="0" smtClean="0"/>
                    </a:p>
                  </a:txBody>
                  <a:tcPr/>
                </a:tc>
                <a:extLst>
                  <a:ext uri="{0D108BD9-81ED-4DB2-BD59-A6C34878D82A}">
                    <a16:rowId xmlns:a16="http://schemas.microsoft.com/office/drawing/2014/main" val="4115706408"/>
                  </a:ext>
                </a:extLst>
              </a:tr>
              <a:tr h="925733">
                <a:tc>
                  <a:txBody>
                    <a:bodyPr/>
                    <a:lstStyle/>
                    <a:p>
                      <a:r>
                        <a:rPr lang="en-GB" sz="1200" dirty="0" smtClean="0"/>
                        <a:t>Disadvantages</a:t>
                      </a:r>
                      <a:endParaRPr lang="en-GB" sz="1200" dirty="0"/>
                    </a:p>
                  </a:txBody>
                  <a:tcPr/>
                </a:tc>
                <a:tc>
                  <a:txBody>
                    <a:bodyPr/>
                    <a:lstStyle/>
                    <a:p>
                      <a:pPr marL="285750" indent="-285750">
                        <a:buFont typeface="Arial" panose="020B0604020202020204" pitchFamily="34" charset="0"/>
                        <a:buChar char="•"/>
                      </a:pPr>
                      <a:r>
                        <a:rPr lang="en-GB" sz="1200" dirty="0" smtClean="0"/>
                        <a:t>Baseline</a:t>
                      </a:r>
                      <a:r>
                        <a:rPr lang="en-GB" sz="1200" baseline="0" dirty="0" smtClean="0"/>
                        <a:t> lift mechanism not feasible</a:t>
                      </a:r>
                    </a:p>
                    <a:p>
                      <a:pPr marL="285750" indent="-285750">
                        <a:buFont typeface="Arial" panose="020B0604020202020204" pitchFamily="34" charset="0"/>
                        <a:buChar char="•"/>
                      </a:pPr>
                      <a:r>
                        <a:rPr lang="en-GB" sz="1200" baseline="0" dirty="0" smtClean="0"/>
                        <a:t>Surface site has difficult access</a:t>
                      </a:r>
                      <a:endParaRPr lang="en-GB" sz="1200" dirty="0"/>
                    </a:p>
                  </a:txBody>
                  <a:tcPr/>
                </a:tc>
                <a:tc>
                  <a:txBody>
                    <a:bodyPr/>
                    <a:lstStyle/>
                    <a:p>
                      <a:pPr marL="285750" indent="-285750">
                        <a:buFont typeface="Arial" panose="020B0604020202020204" pitchFamily="34" charset="0"/>
                        <a:buChar char="•"/>
                      </a:pPr>
                      <a:r>
                        <a:rPr lang="en-GB" sz="1200" dirty="0" smtClean="0"/>
                        <a:t>Increased length of</a:t>
                      </a:r>
                      <a:r>
                        <a:rPr lang="en-GB" sz="1200" baseline="0" dirty="0" smtClean="0"/>
                        <a:t> services</a:t>
                      </a:r>
                      <a:endParaRPr lang="en-GB" sz="1200" dirty="0"/>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dirty="0" smtClean="0"/>
                        <a:t>Increased length of</a:t>
                      </a:r>
                      <a:r>
                        <a:rPr lang="en-GB" sz="1200" baseline="0" dirty="0" smtClean="0"/>
                        <a:t> services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baseline="0" dirty="0" smtClean="0"/>
                        <a:t>Transport method at 15% to be confirmed</a:t>
                      </a:r>
                      <a:endParaRPr lang="en-GB" sz="1200" dirty="0" smtClean="0"/>
                    </a:p>
                    <a:p>
                      <a:endParaRPr lang="en-GB" sz="1200" dirty="0"/>
                    </a:p>
                  </a:txBody>
                  <a:tcPr/>
                </a:tc>
                <a:extLst>
                  <a:ext uri="{0D108BD9-81ED-4DB2-BD59-A6C34878D82A}">
                    <a16:rowId xmlns:a16="http://schemas.microsoft.com/office/drawing/2014/main" val="1816263333"/>
                  </a:ext>
                </a:extLst>
              </a:tr>
            </a:tbl>
          </a:graphicData>
        </a:graphic>
      </p:graphicFrame>
      <p:pic>
        <p:nvPicPr>
          <p:cNvPr id="19" name="Picture 18"/>
          <p:cNvPicPr>
            <a:picLocks noChangeAspect="1"/>
          </p:cNvPicPr>
          <p:nvPr/>
        </p:nvPicPr>
        <p:blipFill rotWithShape="1">
          <a:blip r:embed="rId5"/>
          <a:srcRect l="801" t="4632" b="5992"/>
          <a:stretch/>
        </p:blipFill>
        <p:spPr>
          <a:xfrm>
            <a:off x="257415" y="4184534"/>
            <a:ext cx="4677286" cy="1689973"/>
          </a:xfrm>
          <a:prstGeom prst="rect">
            <a:avLst/>
          </a:prstGeom>
        </p:spPr>
      </p:pic>
      <p:sp>
        <p:nvSpPr>
          <p:cNvPr id="20" name="TextBox 19"/>
          <p:cNvSpPr txBox="1"/>
          <p:nvPr/>
        </p:nvSpPr>
        <p:spPr>
          <a:xfrm>
            <a:off x="5083013" y="4218058"/>
            <a:ext cx="3953411" cy="1754326"/>
          </a:xfrm>
          <a:prstGeom prst="rect">
            <a:avLst/>
          </a:prstGeom>
          <a:noFill/>
        </p:spPr>
        <p:txBody>
          <a:bodyPr wrap="square" rtlCol="0">
            <a:spAutoFit/>
          </a:bodyPr>
          <a:lstStyle/>
          <a:p>
            <a:r>
              <a:rPr lang="en-US" dirty="0" smtClean="0"/>
              <a:t>Existing LEP transfer tunnel TI18 15% from SPS to LHC </a:t>
            </a:r>
          </a:p>
          <a:p>
            <a:endParaRPr lang="en-GB" dirty="0"/>
          </a:p>
          <a:p>
            <a:r>
              <a:rPr lang="en-GB" dirty="0" smtClean="0"/>
              <a:t>Whole project cost and schedule implications, including transport and services, still to be evaluated.</a:t>
            </a:r>
            <a:endParaRPr lang="en-GB" dirty="0"/>
          </a:p>
        </p:txBody>
      </p:sp>
      <p:sp>
        <p:nvSpPr>
          <p:cNvPr id="21" name="Rounded Rectangle 20"/>
          <p:cNvSpPr/>
          <p:nvPr/>
        </p:nvSpPr>
        <p:spPr>
          <a:xfrm>
            <a:off x="6448749" y="812162"/>
            <a:ext cx="2437835" cy="3208768"/>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243725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63401" y="742151"/>
            <a:ext cx="7617198" cy="5406511"/>
          </a:xfrm>
        </p:spPr>
      </p:pic>
      <p:sp>
        <p:nvSpPr>
          <p:cNvPr id="10" name="Slide Number Placeholder 9"/>
          <p:cNvSpPr>
            <a:spLocks noGrp="1"/>
          </p:cNvSpPr>
          <p:nvPr>
            <p:ph type="sldNum" sz="quarter" idx="12"/>
          </p:nvPr>
        </p:nvSpPr>
        <p:spPr/>
        <p:txBody>
          <a:bodyPr/>
          <a:lstStyle/>
          <a:p>
            <a:fld id="{5C585225-BDA4-43F2-83C8-6E0607761C33}" type="slidenum">
              <a:rPr lang="en-GB" b="1" smtClean="0">
                <a:solidFill>
                  <a:schemeClr val="bg1"/>
                </a:solidFill>
              </a:rPr>
              <a:t>6</a:t>
            </a:fld>
            <a:endParaRPr lang="en-GB" b="1" dirty="0">
              <a:solidFill>
                <a:schemeClr val="bg1"/>
              </a:solidFill>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lgn="r">
              <a:defRPr/>
            </a:pPr>
            <a:r>
              <a:rPr lang="en-US" kern="0" dirty="0" smtClean="0">
                <a:latin typeface="+mn-lt"/>
              </a:rPr>
              <a:t>Construction Schedule</a:t>
            </a:r>
            <a:endParaRPr lang="en-US" kern="0" dirty="0">
              <a:latin typeface="+mn-lt"/>
            </a:endParaRPr>
          </a:p>
        </p:txBody>
      </p:sp>
      <p:pic>
        <p:nvPicPr>
          <p:cNvPr id="6" name="E9AE129B-AADE-4D42-A5CD-D33420D126B1" descr="7E832775-FA4B-45D5-A24A-50916B9E27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a:defRPr/>
            </a:pPr>
            <a:r>
              <a:rPr lang="en-US" sz="2700" kern="0" dirty="0"/>
              <a:t>         </a:t>
            </a:r>
            <a:endParaRPr lang="en-US" sz="1200" kern="0" dirty="0">
              <a:latin typeface="Arial"/>
            </a:endParaRPr>
          </a:p>
        </p:txBody>
      </p:sp>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sp>
        <p:nvSpPr>
          <p:cNvPr id="11" name="Rounded Rectangle 10"/>
          <p:cNvSpPr/>
          <p:nvPr/>
        </p:nvSpPr>
        <p:spPr>
          <a:xfrm>
            <a:off x="1566160" y="850910"/>
            <a:ext cx="1061779" cy="4381917"/>
          </a:xfrm>
          <a:prstGeom prst="roundRect">
            <a:avLst/>
          </a:prstGeom>
          <a:solidFill>
            <a:srgbClr val="FF0000">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1368288" y="5246760"/>
            <a:ext cx="1660662" cy="707886"/>
          </a:xfrm>
          <a:prstGeom prst="rect">
            <a:avLst/>
          </a:prstGeom>
          <a:solidFill>
            <a:schemeClr val="bg1"/>
          </a:solidFill>
          <a:ln>
            <a:solidFill>
              <a:srgbClr val="FF0000"/>
            </a:solidFill>
          </a:ln>
        </p:spPr>
        <p:txBody>
          <a:bodyPr wrap="square" rtlCol="0">
            <a:spAutoFit/>
          </a:bodyPr>
          <a:lstStyle/>
          <a:p>
            <a:r>
              <a:rPr lang="en-GB" sz="2000" b="1" dirty="0" smtClean="0">
                <a:solidFill>
                  <a:srgbClr val="FF0000"/>
                </a:solidFill>
              </a:rPr>
              <a:t>Sector L-A-B : 4.5 years</a:t>
            </a:r>
            <a:endParaRPr lang="en-GB" sz="2000" b="1" dirty="0">
              <a:solidFill>
                <a:srgbClr val="FF0000"/>
              </a:solidFill>
            </a:endParaRPr>
          </a:p>
        </p:txBody>
      </p:sp>
      <p:sp>
        <p:nvSpPr>
          <p:cNvPr id="14" name="Rounded Rectangle 13"/>
          <p:cNvSpPr/>
          <p:nvPr/>
        </p:nvSpPr>
        <p:spPr>
          <a:xfrm>
            <a:off x="3771900" y="785385"/>
            <a:ext cx="1468611" cy="5308053"/>
          </a:xfrm>
          <a:prstGeom prst="roundRect">
            <a:avLst/>
          </a:prstGeom>
          <a:solidFill>
            <a:srgbClr val="FF0000">
              <a:alpha val="2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5139263" y="5857674"/>
            <a:ext cx="1661108" cy="707886"/>
          </a:xfrm>
          <a:prstGeom prst="rect">
            <a:avLst/>
          </a:prstGeom>
          <a:solidFill>
            <a:schemeClr val="bg1"/>
          </a:solidFill>
          <a:ln>
            <a:solidFill>
              <a:srgbClr val="FF0000"/>
            </a:solidFill>
          </a:ln>
        </p:spPr>
        <p:txBody>
          <a:bodyPr wrap="square" rtlCol="0">
            <a:spAutoFit/>
          </a:bodyPr>
          <a:lstStyle/>
          <a:p>
            <a:r>
              <a:rPr lang="en-GB" sz="2000" b="1" dirty="0" smtClean="0">
                <a:solidFill>
                  <a:srgbClr val="FF0000"/>
                </a:solidFill>
              </a:rPr>
              <a:t>Sector D-E-F : 6.5 years</a:t>
            </a:r>
            <a:endParaRPr lang="en-GB" sz="2000" b="1" dirty="0">
              <a:solidFill>
                <a:srgbClr val="FF0000"/>
              </a:solidFill>
            </a:endParaRPr>
          </a:p>
        </p:txBody>
      </p:sp>
      <p:pic>
        <p:nvPicPr>
          <p:cNvPr id="16" name="Picture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927" y="763911"/>
            <a:ext cx="805615" cy="805615"/>
          </a:xfrm>
          <a:prstGeom prst="rect">
            <a:avLst/>
          </a:prstGeom>
        </p:spPr>
      </p:pic>
    </p:spTree>
    <p:extLst>
      <p:ext uri="{BB962C8B-B14F-4D97-AF65-F5344CB8AC3E}">
        <p14:creationId xmlns:p14="http://schemas.microsoft.com/office/powerpoint/2010/main" val="14404465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109539" y="978302"/>
            <a:ext cx="8986343" cy="1719168"/>
          </a:xfrm>
          <a:prstGeom prst="rect">
            <a:avLst/>
          </a:prstGeom>
        </p:spPr>
      </p:pic>
      <p:cxnSp>
        <p:nvCxnSpPr>
          <p:cNvPr id="6" name="Straight Connector 5"/>
          <p:cNvCxnSpPr/>
          <p:nvPr/>
        </p:nvCxnSpPr>
        <p:spPr>
          <a:xfrm>
            <a:off x="519881"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966020"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1699751"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533035"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3417938"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124018"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4602710"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037788"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771521"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649049"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7482333" y="2649179"/>
            <a:ext cx="0" cy="50882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8216066" y="2649179"/>
            <a:ext cx="0" cy="508820"/>
          </a:xfrm>
          <a:prstGeom prst="line">
            <a:avLst/>
          </a:prstGeom>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519881" y="3080570"/>
            <a:ext cx="446139"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Rectangle 18"/>
          <p:cNvSpPr/>
          <p:nvPr/>
        </p:nvSpPr>
        <p:spPr>
          <a:xfrm>
            <a:off x="1699750" y="3080571"/>
            <a:ext cx="833285"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0" name="Rectangle 19"/>
          <p:cNvSpPr/>
          <p:nvPr/>
        </p:nvSpPr>
        <p:spPr>
          <a:xfrm>
            <a:off x="2538123" y="3080570"/>
            <a:ext cx="879815" cy="774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Rectangle 20"/>
          <p:cNvSpPr/>
          <p:nvPr/>
        </p:nvSpPr>
        <p:spPr>
          <a:xfrm>
            <a:off x="3423025" y="3080570"/>
            <a:ext cx="700993"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2" name="Rectangle 21"/>
          <p:cNvSpPr/>
          <p:nvPr/>
        </p:nvSpPr>
        <p:spPr>
          <a:xfrm>
            <a:off x="4129104" y="3080570"/>
            <a:ext cx="473607"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3" name="Rectangle 22"/>
          <p:cNvSpPr/>
          <p:nvPr/>
        </p:nvSpPr>
        <p:spPr>
          <a:xfrm>
            <a:off x="4607797" y="3080570"/>
            <a:ext cx="429992"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4" name="Rectangle 23"/>
          <p:cNvSpPr/>
          <p:nvPr/>
        </p:nvSpPr>
        <p:spPr>
          <a:xfrm>
            <a:off x="5780293" y="3080571"/>
            <a:ext cx="868756"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p:cNvSpPr/>
          <p:nvPr/>
        </p:nvSpPr>
        <p:spPr>
          <a:xfrm>
            <a:off x="6654579" y="3080570"/>
            <a:ext cx="827755" cy="774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6" name="Rectangle 25"/>
          <p:cNvSpPr/>
          <p:nvPr/>
        </p:nvSpPr>
        <p:spPr>
          <a:xfrm>
            <a:off x="8216065" y="3080570"/>
            <a:ext cx="398837" cy="77429"/>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27" name="Straight Connector 26"/>
          <p:cNvCxnSpPr/>
          <p:nvPr/>
        </p:nvCxnSpPr>
        <p:spPr>
          <a:xfrm>
            <a:off x="8614902" y="2649179"/>
            <a:ext cx="0" cy="50882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6368" y="3123115"/>
            <a:ext cx="55076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Lining </a:t>
            </a: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Type</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TextBox 28"/>
          <p:cNvSpPr txBox="1"/>
          <p:nvPr/>
        </p:nvSpPr>
        <p:spPr>
          <a:xfrm>
            <a:off x="630221" y="3223858"/>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0" name="TextBox 29"/>
          <p:cNvSpPr txBox="1"/>
          <p:nvPr/>
        </p:nvSpPr>
        <p:spPr>
          <a:xfrm>
            <a:off x="2000249" y="3224338"/>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1" name="TextBox 30"/>
          <p:cNvSpPr txBox="1"/>
          <p:nvPr/>
        </p:nvSpPr>
        <p:spPr>
          <a:xfrm>
            <a:off x="2861887" y="3225328"/>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32" name="TextBox 31"/>
          <p:cNvSpPr txBox="1"/>
          <p:nvPr/>
        </p:nvSpPr>
        <p:spPr>
          <a:xfrm>
            <a:off x="3657377" y="3221406"/>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3" name="TextBox 32"/>
          <p:cNvSpPr txBox="1"/>
          <p:nvPr/>
        </p:nvSpPr>
        <p:spPr>
          <a:xfrm>
            <a:off x="4254014" y="3225104"/>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4" name="TextBox 33"/>
          <p:cNvSpPr txBox="1"/>
          <p:nvPr/>
        </p:nvSpPr>
        <p:spPr>
          <a:xfrm>
            <a:off x="4712605" y="3226698"/>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5" name="TextBox 34"/>
          <p:cNvSpPr txBox="1"/>
          <p:nvPr/>
        </p:nvSpPr>
        <p:spPr>
          <a:xfrm>
            <a:off x="6098527" y="3222990"/>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6" name="TextBox 35"/>
          <p:cNvSpPr txBox="1"/>
          <p:nvPr/>
        </p:nvSpPr>
        <p:spPr>
          <a:xfrm>
            <a:off x="6952312" y="3219550"/>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2</a:t>
            </a:r>
          </a:p>
        </p:txBody>
      </p:sp>
      <p:sp>
        <p:nvSpPr>
          <p:cNvPr id="37" name="TextBox 36"/>
          <p:cNvSpPr txBox="1"/>
          <p:nvPr/>
        </p:nvSpPr>
        <p:spPr>
          <a:xfrm>
            <a:off x="8344190" y="3232724"/>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rPr>
              <a:t>1</a:t>
            </a:r>
          </a:p>
        </p:txBody>
      </p:sp>
      <p:sp>
        <p:nvSpPr>
          <p:cNvPr id="38" name="Rectangle 37"/>
          <p:cNvSpPr/>
          <p:nvPr/>
        </p:nvSpPr>
        <p:spPr>
          <a:xfrm>
            <a:off x="966112" y="3080570"/>
            <a:ext cx="738727" cy="774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9" name="TextBox 38"/>
          <p:cNvSpPr txBox="1"/>
          <p:nvPr/>
        </p:nvSpPr>
        <p:spPr>
          <a:xfrm>
            <a:off x="1088883" y="3224338"/>
            <a:ext cx="4789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smtClean="0">
                <a:ln>
                  <a:noFill/>
                </a:ln>
                <a:solidFill>
                  <a:prstClr val="black"/>
                </a:solidFill>
                <a:effectLst/>
                <a:uLnTx/>
                <a:uFillTx/>
                <a:latin typeface="Calibri" panose="020F0502020204030204"/>
                <a:ea typeface="+mn-ea"/>
                <a:cs typeface="+mn-cs"/>
              </a:rPr>
              <a:t>2/3</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1" name="Rectangle 40"/>
          <p:cNvSpPr/>
          <p:nvPr/>
        </p:nvSpPr>
        <p:spPr>
          <a:xfrm>
            <a:off x="5046935" y="3078927"/>
            <a:ext cx="733356" cy="79073"/>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2" name="Rectangle 41"/>
          <p:cNvSpPr/>
          <p:nvPr/>
        </p:nvSpPr>
        <p:spPr>
          <a:xfrm>
            <a:off x="7482333" y="3079122"/>
            <a:ext cx="733732" cy="829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3" name="TextBox 42"/>
          <p:cNvSpPr txBox="1"/>
          <p:nvPr/>
        </p:nvSpPr>
        <p:spPr>
          <a:xfrm>
            <a:off x="5303036" y="3221857"/>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200" b="1" i="0" u="none" strike="noStrike" kern="1200" cap="none" spc="0" normalizeH="0" baseline="0" noProof="0" dirty="0">
                <a:ln>
                  <a:noFill/>
                </a:ln>
                <a:solidFill>
                  <a:prstClr val="black"/>
                </a:solidFill>
                <a:effectLst/>
                <a:uLnTx/>
                <a:uFillTx/>
                <a:latin typeface="Calibri" panose="020F0502020204030204"/>
                <a:ea typeface="+mn-ea"/>
                <a:cs typeface="+mn-cs"/>
              </a:rPr>
              <a:t>4</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44" name="TextBox 43"/>
          <p:cNvSpPr txBox="1"/>
          <p:nvPr/>
        </p:nvSpPr>
        <p:spPr>
          <a:xfrm>
            <a:off x="7730561" y="3219550"/>
            <a:ext cx="23228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CH" sz="1200" b="1" i="0" u="none" strike="noStrike" kern="1200" cap="none" spc="0" normalizeH="0" baseline="0" noProof="0" dirty="0" smtClean="0">
                <a:ln>
                  <a:noFill/>
                </a:ln>
                <a:solidFill>
                  <a:prstClr val="black"/>
                </a:solidFill>
                <a:effectLst/>
                <a:uLnTx/>
                <a:uFillTx/>
                <a:latin typeface="Calibri" panose="020F0502020204030204"/>
                <a:ea typeface="+mn-ea"/>
                <a:cs typeface="+mn-cs"/>
              </a:rPr>
              <a:t>4</a:t>
            </a:r>
            <a:endParaRPr kumimoji="0" lang="en-GB" sz="12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3" name="TextBox 52"/>
          <p:cNvSpPr txBox="1"/>
          <p:nvPr/>
        </p:nvSpPr>
        <p:spPr>
          <a:xfrm>
            <a:off x="2288391" y="5975350"/>
            <a:ext cx="4530332"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FF0000"/>
                </a:solidFill>
                <a:effectLst/>
                <a:uLnTx/>
                <a:uFillTx/>
                <a:latin typeface="Calibri" panose="020F0502020204030204"/>
                <a:ea typeface="+mn-ea"/>
                <a:cs typeface="+mn-cs"/>
              </a:rPr>
              <a:t>*It is assumed 50% will have optional inner lining </a:t>
            </a:r>
          </a:p>
        </p:txBody>
      </p:sp>
      <p:sp>
        <p:nvSpPr>
          <p:cNvPr id="54" name="TextBox 53"/>
          <p:cNvSpPr txBox="1"/>
          <p:nvPr/>
        </p:nvSpPr>
        <p:spPr>
          <a:xfrm>
            <a:off x="3467401" y="3958237"/>
            <a:ext cx="189977" cy="2192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25" b="0" i="0" u="none" strike="noStrike" kern="1200" cap="none" spc="0" normalizeH="0" baseline="0" noProof="0" dirty="0">
                <a:ln>
                  <a:noFill/>
                </a:ln>
                <a:solidFill>
                  <a:srgbClr val="FF0000"/>
                </a:solidFill>
                <a:effectLst/>
                <a:uLnTx/>
                <a:uFillTx/>
                <a:latin typeface="Calibri" panose="020F0502020204030204"/>
                <a:ea typeface="+mn-ea"/>
                <a:cs typeface="+mn-cs"/>
              </a:rPr>
              <a:t>*</a:t>
            </a:r>
          </a:p>
        </p:txBody>
      </p:sp>
      <p:sp>
        <p:nvSpPr>
          <p:cNvPr id="55" name="TextBox 54"/>
          <p:cNvSpPr txBox="1"/>
          <p:nvPr/>
        </p:nvSpPr>
        <p:spPr>
          <a:xfrm>
            <a:off x="1458047" y="3698347"/>
            <a:ext cx="1084405" cy="2192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25" b="0" i="0" u="sng" strike="noStrike" kern="1200" cap="none" spc="0" normalizeH="0" baseline="0" noProof="0" dirty="0">
                <a:ln>
                  <a:noFill/>
                </a:ln>
                <a:solidFill>
                  <a:srgbClr val="5B9BD5">
                    <a:lumMod val="75000"/>
                  </a:srgbClr>
                </a:solidFill>
                <a:effectLst/>
                <a:uLnTx/>
                <a:uFillTx/>
                <a:latin typeface="Calibri" panose="020F0502020204030204"/>
                <a:ea typeface="+mn-ea"/>
                <a:cs typeface="+mn-cs"/>
              </a:rPr>
              <a:t>TBM Tunnel </a:t>
            </a:r>
            <a:r>
              <a:rPr kumimoji="0" lang="en-GB" sz="825" b="0" i="0" u="sng" strike="noStrike" kern="1200" cap="none" spc="0" normalizeH="0" baseline="0" noProof="0" dirty="0" smtClean="0">
                <a:ln>
                  <a:noFill/>
                </a:ln>
                <a:solidFill>
                  <a:srgbClr val="5B9BD5">
                    <a:lumMod val="75000"/>
                  </a:srgbClr>
                </a:solidFill>
                <a:effectLst/>
                <a:uLnTx/>
                <a:uFillTx/>
                <a:latin typeface="Calibri" panose="020F0502020204030204"/>
                <a:ea typeface="+mn-ea"/>
                <a:cs typeface="+mn-cs"/>
              </a:rPr>
              <a:t>Types</a:t>
            </a:r>
            <a:endParaRPr kumimoji="0" lang="en-GB" sz="825" b="0" i="0" u="sng"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sp>
        <p:nvSpPr>
          <p:cNvPr id="56" name="TextBox 55"/>
          <p:cNvSpPr txBox="1"/>
          <p:nvPr/>
        </p:nvSpPr>
        <p:spPr>
          <a:xfrm>
            <a:off x="6098527" y="3689917"/>
            <a:ext cx="1084405" cy="21929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825" b="0" i="0" u="sng" strike="noStrike" kern="1200" cap="none" spc="0" normalizeH="0" baseline="0" noProof="0" dirty="0">
                <a:ln>
                  <a:noFill/>
                </a:ln>
                <a:solidFill>
                  <a:srgbClr val="5B9BD5">
                    <a:lumMod val="75000"/>
                  </a:srgbClr>
                </a:solidFill>
                <a:effectLst/>
                <a:uLnTx/>
                <a:uFillTx/>
                <a:latin typeface="Calibri" panose="020F0502020204030204"/>
                <a:ea typeface="+mn-ea"/>
                <a:cs typeface="+mn-cs"/>
              </a:rPr>
              <a:t>Mined Tunnel </a:t>
            </a:r>
            <a:r>
              <a:rPr kumimoji="0" lang="en-GB" sz="825" b="0" i="0" u="sng" strike="noStrike" kern="1200" cap="none" spc="0" normalizeH="0" baseline="0" noProof="0" dirty="0" smtClean="0">
                <a:ln>
                  <a:noFill/>
                </a:ln>
                <a:solidFill>
                  <a:srgbClr val="5B9BD5">
                    <a:lumMod val="75000"/>
                  </a:srgbClr>
                </a:solidFill>
                <a:effectLst/>
                <a:uLnTx/>
                <a:uFillTx/>
                <a:latin typeface="Calibri" panose="020F0502020204030204"/>
                <a:ea typeface="+mn-ea"/>
                <a:cs typeface="+mn-cs"/>
              </a:rPr>
              <a:t>Type</a:t>
            </a:r>
            <a:endParaRPr kumimoji="0" lang="en-GB" sz="825" b="0" i="0" u="sng" strike="noStrike" kern="1200" cap="none" spc="0" normalizeH="0" baseline="0" noProof="0" dirty="0">
              <a:ln>
                <a:noFill/>
              </a:ln>
              <a:solidFill>
                <a:srgbClr val="5B9BD5">
                  <a:lumMod val="75000"/>
                </a:srgbClr>
              </a:solidFill>
              <a:effectLst/>
              <a:uLnTx/>
              <a:uFillTx/>
              <a:latin typeface="Calibri" panose="020F0502020204030204"/>
              <a:ea typeface="+mn-ea"/>
              <a:cs typeface="+mn-cs"/>
            </a:endParaRPr>
          </a:p>
        </p:txBody>
      </p:sp>
      <p:sp>
        <p:nvSpPr>
          <p:cNvPr id="58" name="TextBox 57"/>
          <p:cNvSpPr txBox="1"/>
          <p:nvPr/>
        </p:nvSpPr>
        <p:spPr>
          <a:xfrm>
            <a:off x="6330814" y="3894278"/>
            <a:ext cx="621498"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Calibri" panose="020F0502020204030204"/>
                <a:ea typeface="+mn-ea"/>
                <a:cs typeface="+mn-cs"/>
              </a:rPr>
              <a:t>Type 4</a:t>
            </a:r>
          </a:p>
        </p:txBody>
      </p:sp>
      <p:sp>
        <p:nvSpPr>
          <p:cNvPr id="59" name="Rectangle 58"/>
          <p:cNvSpPr/>
          <p:nvPr/>
        </p:nvSpPr>
        <p:spPr>
          <a:xfrm>
            <a:off x="109540" y="3622573"/>
            <a:ext cx="4774651" cy="23228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0" name="Rectangle 59"/>
          <p:cNvSpPr/>
          <p:nvPr/>
        </p:nvSpPr>
        <p:spPr>
          <a:xfrm>
            <a:off x="4944892" y="3622572"/>
            <a:ext cx="3470592" cy="23228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nvGrpSpPr>
          <p:cNvPr id="49" name="Gruppieren 48"/>
          <p:cNvGrpSpPr/>
          <p:nvPr/>
        </p:nvGrpSpPr>
        <p:grpSpPr>
          <a:xfrm>
            <a:off x="5780291" y="4210558"/>
            <a:ext cx="1676722" cy="1411845"/>
            <a:chOff x="6933085" y="4212982"/>
            <a:chExt cx="1676722" cy="1411845"/>
          </a:xfrm>
        </p:grpSpPr>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97031" y="4358579"/>
              <a:ext cx="1432107" cy="1266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Connector 2"/>
            <p:cNvCxnSpPr/>
            <p:nvPr/>
          </p:nvCxnSpPr>
          <p:spPr>
            <a:xfrm flipH="1">
              <a:off x="7846706" y="4212982"/>
              <a:ext cx="116143" cy="356297"/>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p:cNvCxnSpPr/>
            <p:nvPr/>
          </p:nvCxnSpPr>
          <p:spPr>
            <a:xfrm flipH="1">
              <a:off x="8073677" y="4391129"/>
              <a:ext cx="323992" cy="314219"/>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p:cNvCxnSpPr/>
            <p:nvPr/>
          </p:nvCxnSpPr>
          <p:spPr>
            <a:xfrm flipH="1">
              <a:off x="8185531" y="4884090"/>
              <a:ext cx="424276" cy="77384"/>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p:cNvCxnSpPr/>
            <p:nvPr/>
          </p:nvCxnSpPr>
          <p:spPr>
            <a:xfrm>
              <a:off x="7470773" y="4233448"/>
              <a:ext cx="113855" cy="356297"/>
            </a:xfrm>
            <a:prstGeom prst="line">
              <a:avLst/>
            </a:prstGeom>
          </p:spPr>
          <p:style>
            <a:lnRef idx="1">
              <a:schemeClr val="dk1"/>
            </a:lnRef>
            <a:fillRef idx="0">
              <a:schemeClr val="dk1"/>
            </a:fillRef>
            <a:effectRef idx="0">
              <a:schemeClr val="dk1"/>
            </a:effectRef>
            <a:fontRef idx="minor">
              <a:schemeClr val="tx1"/>
            </a:fontRef>
          </p:style>
        </p:cxnSp>
        <p:cxnSp>
          <p:nvCxnSpPr>
            <p:cNvPr id="68" name="Straight Connector 67"/>
            <p:cNvCxnSpPr/>
            <p:nvPr/>
          </p:nvCxnSpPr>
          <p:spPr>
            <a:xfrm>
              <a:off x="7065652" y="4529189"/>
              <a:ext cx="301812" cy="230441"/>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p:cNvCxnSpPr/>
            <p:nvPr/>
          </p:nvCxnSpPr>
          <p:spPr>
            <a:xfrm>
              <a:off x="6933085" y="4910902"/>
              <a:ext cx="356064" cy="49963"/>
            </a:xfrm>
            <a:prstGeom prst="line">
              <a:avLst/>
            </a:prstGeom>
          </p:spPr>
          <p:style>
            <a:lnRef idx="1">
              <a:schemeClr val="dk1"/>
            </a:lnRef>
            <a:fillRef idx="0">
              <a:schemeClr val="dk1"/>
            </a:fillRef>
            <a:effectRef idx="0">
              <a:schemeClr val="dk1"/>
            </a:effectRef>
            <a:fontRef idx="minor">
              <a:schemeClr val="tx1"/>
            </a:fontRef>
          </p:style>
        </p:cxnSp>
      </p:grpSp>
      <p:sp>
        <p:nvSpPr>
          <p:cNvPr id="52" name="Arc 51"/>
          <p:cNvSpPr/>
          <p:nvPr/>
        </p:nvSpPr>
        <p:spPr>
          <a:xfrm>
            <a:off x="5099957" y="5499116"/>
            <a:ext cx="313656" cy="579141"/>
          </a:xfrm>
          <a:prstGeom prst="arc">
            <a:avLst>
              <a:gd name="adj1" fmla="val 21560576"/>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35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5" name="TextBox 74"/>
          <p:cNvSpPr txBox="1"/>
          <p:nvPr/>
        </p:nvSpPr>
        <p:spPr>
          <a:xfrm>
            <a:off x="617135" y="1085217"/>
            <a:ext cx="515438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sng" strike="noStrike" kern="1200" cap="none" spc="0" normalizeH="0" baseline="0" noProof="0" dirty="0">
                <a:ln>
                  <a:noFill/>
                </a:ln>
                <a:solidFill>
                  <a:prstClr val="black"/>
                </a:solidFill>
                <a:effectLst/>
                <a:uLnTx/>
                <a:uFillTx/>
                <a:latin typeface="Calibri" panose="020F0502020204030204"/>
                <a:ea typeface="+mn-ea"/>
                <a:cs typeface="+mn-cs"/>
              </a:rPr>
              <a:t>Lining concept assumptions per sector:</a:t>
            </a:r>
          </a:p>
        </p:txBody>
      </p:sp>
      <p:sp>
        <p:nvSpPr>
          <p:cNvPr id="76" name="TextBox 75"/>
          <p:cNvSpPr txBox="1"/>
          <p:nvPr/>
        </p:nvSpPr>
        <p:spPr>
          <a:xfrm>
            <a:off x="927374" y="3924388"/>
            <a:ext cx="640496"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smtClean="0">
                <a:ln>
                  <a:noFill/>
                </a:ln>
                <a:solidFill>
                  <a:prstClr val="black"/>
                </a:solidFill>
                <a:effectLst/>
                <a:uLnTx/>
                <a:uFillTx/>
                <a:latin typeface="Calibri" panose="020F0502020204030204"/>
                <a:ea typeface="+mn-ea"/>
                <a:cs typeface="+mn-cs"/>
              </a:rPr>
              <a:t>Type 1</a:t>
            </a:r>
            <a:endParaRPr kumimoji="0" lang="en-GB" sz="1200" b="1" i="0" u="sng"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77" name="TextBox 76"/>
          <p:cNvSpPr txBox="1"/>
          <p:nvPr/>
        </p:nvSpPr>
        <p:spPr>
          <a:xfrm>
            <a:off x="2788920" y="3884713"/>
            <a:ext cx="868457"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sng" strike="noStrike" kern="1200" cap="none" spc="0" normalizeH="0" baseline="0" noProof="0" dirty="0">
                <a:ln>
                  <a:noFill/>
                </a:ln>
                <a:solidFill>
                  <a:prstClr val="black"/>
                </a:solidFill>
                <a:effectLst/>
                <a:uLnTx/>
                <a:uFillTx/>
                <a:latin typeface="Calibri" panose="020F0502020204030204"/>
                <a:ea typeface="+mn-ea"/>
                <a:cs typeface="+mn-cs"/>
              </a:rPr>
              <a:t>Type 2 / 3</a:t>
            </a:r>
          </a:p>
        </p:txBody>
      </p:sp>
      <p:pic>
        <p:nvPicPr>
          <p:cNvPr id="614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7326" y="4409173"/>
            <a:ext cx="1182338" cy="11840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8"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6364" y="4393065"/>
            <a:ext cx="1338622" cy="11924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3" name="Title 1"/>
          <p:cNvSpPr txBox="1">
            <a:spLocks/>
          </p:cNvSpPr>
          <p:nvPr/>
        </p:nvSpPr>
        <p:spPr>
          <a:xfrm>
            <a:off x="977950" y="119566"/>
            <a:ext cx="7188099" cy="499559"/>
          </a:xfrm>
          <a:prstGeom prst="rect">
            <a:avLst/>
          </a:prstGeom>
        </p:spPr>
        <p:txBody>
          <a:bodyPr>
            <a:normAutofit fontScale="90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de-DE" sz="3300" b="0" i="0" u="none" strike="noStrike" kern="1200" cap="none" spc="0" normalizeH="0" baseline="0" noProof="0" dirty="0" smtClean="0">
                <a:ln>
                  <a:noFill/>
                </a:ln>
                <a:solidFill>
                  <a:prstClr val="black"/>
                </a:solidFill>
                <a:effectLst/>
                <a:uLnTx/>
                <a:uFillTx/>
                <a:latin typeface="Calibri Light" panose="020F0302020204030204"/>
                <a:ea typeface="+mj-ea"/>
                <a:cs typeface="+mj-cs"/>
              </a:rPr>
              <a:t>FCC </a:t>
            </a:r>
            <a:r>
              <a:rPr kumimoji="0" lang="de-DE" sz="3300" b="0" i="0" u="none" strike="noStrike" kern="1200" cap="none" spc="0" normalizeH="0" baseline="0" noProof="0" dirty="0" err="1" smtClean="0">
                <a:ln>
                  <a:noFill/>
                </a:ln>
                <a:solidFill>
                  <a:prstClr val="black"/>
                </a:solidFill>
                <a:effectLst/>
                <a:uLnTx/>
                <a:uFillTx/>
                <a:latin typeface="Calibri Light" panose="020F0302020204030204"/>
                <a:ea typeface="+mj-ea"/>
                <a:cs typeface="+mj-cs"/>
              </a:rPr>
              <a:t>Machine</a:t>
            </a:r>
            <a:r>
              <a:rPr kumimoji="0" lang="de-DE" sz="3300" b="0" i="0" u="none" strike="noStrike" kern="1200" cap="none" spc="0" normalizeH="0" baseline="0" noProof="0" dirty="0" smtClean="0">
                <a:ln>
                  <a:noFill/>
                </a:ln>
                <a:solidFill>
                  <a:prstClr val="black"/>
                </a:solidFill>
                <a:effectLst/>
                <a:uLnTx/>
                <a:uFillTx/>
                <a:latin typeface="Calibri Light" panose="020F0302020204030204"/>
                <a:ea typeface="+mj-ea"/>
                <a:cs typeface="+mj-cs"/>
              </a:rPr>
              <a:t> Tunnel – </a:t>
            </a:r>
            <a:r>
              <a:rPr kumimoji="0" lang="de-DE" sz="3300" b="0" i="0" u="none" strike="noStrike" kern="1200" cap="none" spc="0" normalizeH="0" baseline="0" noProof="0" dirty="0" err="1" smtClean="0">
                <a:ln>
                  <a:noFill/>
                </a:ln>
                <a:solidFill>
                  <a:prstClr val="black"/>
                </a:solidFill>
                <a:effectLst/>
                <a:uLnTx/>
                <a:uFillTx/>
                <a:latin typeface="Calibri Light" panose="020F0302020204030204"/>
                <a:ea typeface="+mj-ea"/>
                <a:cs typeface="+mj-cs"/>
              </a:rPr>
              <a:t>Lining</a:t>
            </a:r>
            <a:r>
              <a:rPr kumimoji="0" lang="de-DE" sz="3300" b="0" i="0" u="none" strike="noStrike" kern="1200" cap="none" spc="0" normalizeH="0" baseline="0" noProof="0" dirty="0" smtClean="0">
                <a:ln>
                  <a:noFill/>
                </a:ln>
                <a:solidFill>
                  <a:prstClr val="black"/>
                </a:solidFill>
                <a:effectLst/>
                <a:uLnTx/>
                <a:uFillTx/>
                <a:latin typeface="Calibri Light" panose="020F0302020204030204"/>
                <a:ea typeface="+mj-ea"/>
                <a:cs typeface="+mj-cs"/>
              </a:rPr>
              <a:t> </a:t>
            </a:r>
            <a:r>
              <a:rPr kumimoji="0" lang="de-DE" sz="3300" b="0" i="0" u="none" strike="noStrike" kern="1200" cap="none" spc="0" normalizeH="0" baseline="0" noProof="0" dirty="0" err="1" smtClean="0">
                <a:ln>
                  <a:noFill/>
                </a:ln>
                <a:solidFill>
                  <a:prstClr val="black"/>
                </a:solidFill>
                <a:effectLst/>
                <a:uLnTx/>
                <a:uFillTx/>
                <a:latin typeface="Calibri Light" panose="020F0302020204030204"/>
                <a:ea typeface="+mj-ea"/>
                <a:cs typeface="+mj-cs"/>
              </a:rPr>
              <a:t>concept</a:t>
            </a:r>
            <a:endParaRPr kumimoji="0" lang="en-GB" sz="3300" b="0" i="0" u="none" strike="noStrike" kern="1200" cap="none" spc="0" normalizeH="0" baseline="0" noProof="0" dirty="0">
              <a:ln>
                <a:noFill/>
              </a:ln>
              <a:solidFill>
                <a:prstClr val="black"/>
              </a:solidFill>
              <a:effectLst/>
              <a:uLnTx/>
              <a:uFillTx/>
              <a:latin typeface="Calibri Light" panose="020F0302020204030204"/>
              <a:ea typeface="+mj-ea"/>
              <a:cs typeface="+mj-cs"/>
            </a:endParaRPr>
          </a:p>
        </p:txBody>
      </p:sp>
    </p:spTree>
    <p:extLst>
      <p:ext uri="{BB962C8B-B14F-4D97-AF65-F5344CB8AC3E}">
        <p14:creationId xmlns:p14="http://schemas.microsoft.com/office/powerpoint/2010/main" val="18631834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p:cNvSpPr txBox="1"/>
          <p:nvPr/>
        </p:nvSpPr>
        <p:spPr>
          <a:xfrm>
            <a:off x="341045" y="4399037"/>
            <a:ext cx="2300268" cy="1708334"/>
          </a:xfrm>
          <a:prstGeom prst="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100" b="0" i="0" u="none" strike="noStrike" kern="1200" cap="none" spc="0" normalizeH="0" baseline="0" noProof="0" dirty="0">
              <a:ln>
                <a:noFill/>
              </a:ln>
              <a:solidFill>
                <a:prstClr val="black"/>
              </a:solidFill>
              <a:effectLst/>
              <a:uLnTx/>
              <a:uFillTx/>
              <a:latin typeface="Calibri"/>
              <a:ea typeface="+mn-ea"/>
              <a:cs typeface="+mn-cs"/>
            </a:endParaRPr>
          </a:p>
        </p:txBody>
      </p:sp>
      <p:sp>
        <p:nvSpPr>
          <p:cNvPr id="10" name="Slide Number Placeholder 9"/>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585225-BDA4-43F2-83C8-6E0607761C33}" type="slidenum">
              <a:rPr kumimoji="0" lang="en-GB" sz="900" b="1" i="0" u="none" strike="noStrike" kern="1200" cap="none" spc="0" normalizeH="0" baseline="0" noProof="0" smtClean="0">
                <a:ln>
                  <a:noFill/>
                </a:ln>
                <a:solidFill>
                  <a:prstClr val="white"/>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900" b="1" i="0" u="none" strike="noStrike" kern="1200" cap="none" spc="0" normalizeH="0" baseline="0" noProof="0" dirty="0">
              <a:ln>
                <a:noFill/>
              </a:ln>
              <a:solidFill>
                <a:prstClr val="white"/>
              </a:solidFill>
              <a:effectLst/>
              <a:uLnTx/>
              <a:uFillTx/>
              <a:latin typeface="Calibri"/>
              <a:ea typeface="+mn-ea"/>
              <a:cs typeface="+mn-cs"/>
            </a:endParaRPr>
          </a:p>
        </p:txBody>
      </p:sp>
      <p:sp>
        <p:nvSpPr>
          <p:cNvPr id="5" name="Title 1"/>
          <p:cNvSpPr txBox="1">
            <a:spLocks/>
          </p:cNvSpPr>
          <p:nvPr/>
        </p:nvSpPr>
        <p:spPr>
          <a:xfrm>
            <a:off x="0" y="0"/>
            <a:ext cx="9144000" cy="756084"/>
          </a:xfrm>
          <a:prstGeom prst="rect">
            <a:avLst/>
          </a:prstGeom>
          <a:solidFill>
            <a:srgbClr val="0C377B"/>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0" cap="none" spc="0" normalizeH="0" baseline="0" noProof="0" dirty="0">
                <a:ln>
                  <a:noFill/>
                </a:ln>
                <a:solidFill>
                  <a:srgbClr val="FFFF00"/>
                </a:solidFill>
                <a:effectLst/>
                <a:uLnTx/>
                <a:uFillTx/>
                <a:latin typeface="Calibri"/>
                <a:ea typeface="+mj-ea"/>
                <a:cs typeface="+mj-cs"/>
              </a:rPr>
              <a:t>Machine tunnel cross sections and lining concepts</a:t>
            </a:r>
          </a:p>
        </p:txBody>
      </p:sp>
      <p:pic>
        <p:nvPicPr>
          <p:cNvPr id="6" name="E9AE129B-AADE-4D42-A5CD-D33420D126B1" descr="7E832775-FA4B-45D5-A24A-50916B9E27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9867" y="62995"/>
            <a:ext cx="1525351" cy="637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p:cNvSpPr txBox="1">
            <a:spLocks/>
          </p:cNvSpPr>
          <p:nvPr/>
        </p:nvSpPr>
        <p:spPr>
          <a:xfrm>
            <a:off x="0" y="6162595"/>
            <a:ext cx="9144000" cy="695405"/>
          </a:xfrm>
          <a:prstGeom prst="rect">
            <a:avLst/>
          </a:prstGeom>
          <a:solidFill>
            <a:schemeClr val="accent5">
              <a:lumMod val="75000"/>
            </a:schemeClr>
          </a:solidFill>
        </p:spPr>
        <p:txBody>
          <a:bodyPr tIns="0" bIns="0" anchor="ctr" anchorCtr="0">
            <a:noAutofit/>
          </a:bodyPr>
          <a:lstStyle>
            <a:defPPr>
              <a:defRPr lang="en-US"/>
            </a:defPPr>
            <a:lvl1pPr algn="ctr">
              <a:spcBef>
                <a:spcPct val="0"/>
              </a:spcBef>
              <a:buNone/>
              <a:defRPr sz="3600" b="1">
                <a:solidFill>
                  <a:srgbClr val="FFFF00"/>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700" b="1" i="0" u="none" strike="noStrike" kern="0" cap="none" spc="0" normalizeH="0" baseline="0" noProof="0" dirty="0">
                <a:ln>
                  <a:noFill/>
                </a:ln>
                <a:solidFill>
                  <a:srgbClr val="FFFF00"/>
                </a:solidFill>
                <a:effectLst/>
                <a:uLnTx/>
                <a:uFillTx/>
                <a:latin typeface="Calibri"/>
                <a:ea typeface="+mj-ea"/>
                <a:cs typeface="+mj-cs"/>
              </a:rPr>
              <a:t>         </a:t>
            </a:r>
            <a:endParaRPr kumimoji="0" lang="en-US" sz="1200" b="1" i="0" u="none" strike="noStrike" kern="0" cap="none" spc="0" normalizeH="0" baseline="0" noProof="0" dirty="0">
              <a:ln>
                <a:noFill/>
              </a:ln>
              <a:solidFill>
                <a:srgbClr val="FFFF00"/>
              </a:solidFill>
              <a:effectLst/>
              <a:uLnTx/>
              <a:uFillTx/>
              <a:latin typeface="Arial"/>
              <a:ea typeface="+mj-ea"/>
              <a:cs typeface="+mj-cs"/>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867" y="6217818"/>
            <a:ext cx="585933" cy="584958"/>
          </a:xfrm>
          <a:prstGeom prst="rect">
            <a:avLst/>
          </a:prstGeom>
        </p:spPr>
      </p:pic>
      <p:pic>
        <p:nvPicPr>
          <p:cNvPr id="11" name="Picture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13451" y="4640666"/>
            <a:ext cx="1888143" cy="1416107"/>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9867" y="1127694"/>
            <a:ext cx="2790908" cy="2549307"/>
          </a:xfrm>
          <a:prstGeom prst="rect">
            <a:avLst/>
          </a:prstGeom>
        </p:spPr>
      </p:pic>
      <p:sp>
        <p:nvSpPr>
          <p:cNvPr id="14" name="TextBox 13"/>
          <p:cNvSpPr txBox="1"/>
          <p:nvPr/>
        </p:nvSpPr>
        <p:spPr>
          <a:xfrm>
            <a:off x="442529" y="756084"/>
            <a:ext cx="290526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F81BD">
                    <a:lumMod val="75000"/>
                  </a:srgbClr>
                </a:solidFill>
                <a:effectLst/>
                <a:uLnTx/>
                <a:uFillTx/>
                <a:latin typeface="Calibri"/>
                <a:ea typeface="+mn-ea"/>
                <a:cs typeface="+mn-cs"/>
              </a:rPr>
              <a:t>Lining Type 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TBM tunnel in ‘good’ molasses</a:t>
            </a:r>
          </a:p>
        </p:txBody>
      </p:sp>
      <p:pic>
        <p:nvPicPr>
          <p:cNvPr id="15" name="Pictur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373954" y="1151462"/>
            <a:ext cx="2600565" cy="2441085"/>
          </a:xfrm>
          <a:prstGeom prst="rect">
            <a:avLst/>
          </a:prstGeom>
        </p:spPr>
      </p:pic>
      <p:sp>
        <p:nvSpPr>
          <p:cNvPr id="16" name="TextBox 15"/>
          <p:cNvSpPr txBox="1"/>
          <p:nvPr/>
        </p:nvSpPr>
        <p:spPr>
          <a:xfrm>
            <a:off x="3412199" y="3663152"/>
            <a:ext cx="3633410" cy="267765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F81BD">
                    <a:lumMod val="75000"/>
                  </a:srgbClr>
                </a:solidFill>
                <a:effectLst/>
                <a:uLnTx/>
                <a:uFillTx/>
                <a:latin typeface="Calibri"/>
                <a:ea typeface="+mn-ea"/>
                <a:cs typeface="+mn-cs"/>
              </a:rPr>
              <a:t>Lining types 2</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TBM tunnel in jointed </a:t>
            </a:r>
            <a:r>
              <a:rPr kumimoji="0" lang="en-GB" sz="1400" b="0" i="0" u="none" strike="noStrike" kern="1200" cap="none" spc="0" normalizeH="0" baseline="0" noProof="0" dirty="0" err="1">
                <a:ln>
                  <a:noFill/>
                </a:ln>
                <a:solidFill>
                  <a:srgbClr val="4F81BD">
                    <a:lumMod val="75000"/>
                  </a:srgbClr>
                </a:solidFill>
                <a:effectLst/>
                <a:uLnTx/>
                <a:uFillTx/>
                <a:latin typeface="Calibri"/>
                <a:ea typeface="+mn-ea"/>
                <a:cs typeface="+mn-cs"/>
              </a:rPr>
              <a:t>molasse</a:t>
            </a: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 with high risk of groundwater infiltration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In sectors where there is relatively low rock cover to the water bearing moraine deposits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Precast concrete thickness: 30cm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F81BD">
                    <a:lumMod val="75000"/>
                  </a:srgbClr>
                </a:solidFill>
                <a:effectLst/>
                <a:uLnTx/>
                <a:uFillTx/>
                <a:latin typeface="Calibri"/>
                <a:ea typeface="+mn-ea"/>
                <a:cs typeface="+mn-cs"/>
              </a:rPr>
              <a:t>Lining type 3 (under Geneva Lake)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Precast concrete thickness: 45cm</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Segments with higher steel bar density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endParaRPr>
          </a:p>
        </p:txBody>
      </p:sp>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574018" y="3831863"/>
            <a:ext cx="1259881" cy="1411219"/>
          </a:xfrm>
          <a:prstGeom prst="rect">
            <a:avLst/>
          </a:prstGeom>
        </p:spPr>
      </p:pic>
      <p:pic>
        <p:nvPicPr>
          <p:cNvPr id="18" name="Picture 1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26745" y="1212146"/>
            <a:ext cx="2863920" cy="2380401"/>
          </a:xfrm>
          <a:prstGeom prst="rect">
            <a:avLst/>
          </a:prstGeom>
        </p:spPr>
      </p:pic>
      <p:sp>
        <p:nvSpPr>
          <p:cNvPr id="19" name="TextBox 18"/>
          <p:cNvSpPr txBox="1"/>
          <p:nvPr/>
        </p:nvSpPr>
        <p:spPr>
          <a:xfrm>
            <a:off x="6547912" y="733790"/>
            <a:ext cx="2415871"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F81BD">
                    <a:lumMod val="75000"/>
                  </a:srgbClr>
                </a:solidFill>
                <a:effectLst/>
                <a:uLnTx/>
                <a:uFillTx/>
                <a:latin typeface="Calibri"/>
                <a:ea typeface="+mn-ea"/>
                <a:cs typeface="+mn-cs"/>
              </a:rPr>
              <a:t>Lining type 4</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rgbClr val="4F81BD">
                    <a:lumMod val="75000"/>
                  </a:srgbClr>
                </a:solidFill>
                <a:effectLst/>
                <a:uLnTx/>
                <a:uFillTx/>
                <a:latin typeface="Calibri"/>
                <a:ea typeface="+mn-ea"/>
                <a:cs typeface="+mn-cs"/>
              </a:rPr>
              <a:t>Mined tunnels in limestone</a:t>
            </a:r>
          </a:p>
        </p:txBody>
      </p:sp>
      <p:sp>
        <p:nvSpPr>
          <p:cNvPr id="20" name="TextBox 19"/>
          <p:cNvSpPr txBox="1"/>
          <p:nvPr/>
        </p:nvSpPr>
        <p:spPr>
          <a:xfrm>
            <a:off x="557082" y="4434833"/>
            <a:ext cx="290526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a:ln>
                  <a:noFill/>
                </a:ln>
                <a:solidFill>
                  <a:srgbClr val="4F81BD">
                    <a:lumMod val="75000"/>
                  </a:srgbClr>
                </a:solidFill>
                <a:effectLst/>
                <a:uLnTx/>
                <a:uFillTx/>
                <a:latin typeface="Calibri"/>
                <a:ea typeface="+mn-ea"/>
                <a:cs typeface="+mn-cs"/>
              </a:rPr>
              <a:t>Pre-cast concrete invert (HL-LHC) </a:t>
            </a:r>
          </a:p>
        </p:txBody>
      </p:sp>
      <p:sp>
        <p:nvSpPr>
          <p:cNvPr id="21" name="TextBox 20"/>
          <p:cNvSpPr txBox="1"/>
          <p:nvPr/>
        </p:nvSpPr>
        <p:spPr>
          <a:xfrm>
            <a:off x="138103" y="3611728"/>
            <a:ext cx="1299167" cy="570521"/>
          </a:xfrm>
          <a:prstGeom prst="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Cast-in-situ concrete invert</a:t>
            </a:r>
          </a:p>
        </p:txBody>
      </p:sp>
      <p:cxnSp>
        <p:nvCxnSpPr>
          <p:cNvPr id="22" name="Straight Connector 21"/>
          <p:cNvCxnSpPr>
            <a:stCxn id="21" idx="0"/>
          </p:cNvCxnSpPr>
          <p:nvPr/>
        </p:nvCxnSpPr>
        <p:spPr>
          <a:xfrm flipV="1">
            <a:off x="787687" y="3047472"/>
            <a:ext cx="411439" cy="564256"/>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672884" y="3601239"/>
            <a:ext cx="1447262" cy="584257"/>
          </a:xfrm>
          <a:prstGeom prst="rect">
            <a:avLst/>
          </a:prstGeom>
          <a:solidFill>
            <a:schemeClr val="bg1"/>
          </a:solid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lgn="ctr">
              <a:defRPr>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Calibri"/>
                <a:ea typeface="+mn-ea"/>
                <a:cs typeface="+mn-cs"/>
              </a:rPr>
              <a:t>Pre-cast concrete element</a:t>
            </a:r>
          </a:p>
        </p:txBody>
      </p:sp>
      <p:cxnSp>
        <p:nvCxnSpPr>
          <p:cNvPr id="24" name="Straight Connector 23"/>
          <p:cNvCxnSpPr>
            <a:stCxn id="23" idx="0"/>
          </p:cNvCxnSpPr>
          <p:nvPr/>
        </p:nvCxnSpPr>
        <p:spPr>
          <a:xfrm flipH="1" flipV="1">
            <a:off x="1773141" y="3241679"/>
            <a:ext cx="623374" cy="359560"/>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1426737" y="2808330"/>
            <a:ext cx="698096" cy="433348"/>
          </a:xfrm>
          <a:prstGeom prst="roundRect">
            <a:avLst/>
          </a:prstGeom>
          <a:no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31" name="Straight Connector 30"/>
          <p:cNvCxnSpPr>
            <a:endCxn id="30" idx="0"/>
          </p:cNvCxnSpPr>
          <p:nvPr/>
        </p:nvCxnSpPr>
        <p:spPr>
          <a:xfrm>
            <a:off x="688484" y="4177095"/>
            <a:ext cx="802695" cy="221942"/>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a:endCxn id="23" idx="2"/>
          </p:cNvCxnSpPr>
          <p:nvPr/>
        </p:nvCxnSpPr>
        <p:spPr>
          <a:xfrm flipV="1">
            <a:off x="1437270" y="4185496"/>
            <a:ext cx="959245" cy="197114"/>
          </a:xfrm>
          <a:prstGeom prst="line">
            <a:avLst/>
          </a:prstGeom>
          <a:ln w="38100">
            <a:solidFill>
              <a:srgbClr val="00B0F0"/>
            </a:solidFill>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3642652" y="814902"/>
            <a:ext cx="2905260"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4F81BD">
                    <a:lumMod val="75000"/>
                  </a:srgbClr>
                </a:solidFill>
                <a:effectLst/>
                <a:uLnTx/>
                <a:uFillTx/>
                <a:latin typeface="Calibri"/>
                <a:ea typeface="+mn-ea"/>
                <a:cs typeface="+mn-cs"/>
              </a:rPr>
              <a:t>Lining Type 2 &amp; 3</a:t>
            </a:r>
          </a:p>
        </p:txBody>
      </p:sp>
      <p:sp>
        <p:nvSpPr>
          <p:cNvPr id="2" name="TextBox 1"/>
          <p:cNvSpPr txBox="1"/>
          <p:nvPr/>
        </p:nvSpPr>
        <p:spPr>
          <a:xfrm>
            <a:off x="620413" y="5755962"/>
            <a:ext cx="1926297"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Calibri"/>
                <a:ea typeface="+mn-ea"/>
                <a:cs typeface="+mn-cs"/>
              </a:rPr>
              <a:t>Currently being studied</a:t>
            </a:r>
          </a:p>
        </p:txBody>
      </p:sp>
      <p:sp>
        <p:nvSpPr>
          <p:cNvPr id="28" name="Footer Placeholder 7"/>
          <p:cNvSpPr txBox="1">
            <a:spLocks/>
          </p:cNvSpPr>
          <p:nvPr/>
        </p:nvSpPr>
        <p:spPr>
          <a:xfrm>
            <a:off x="685800" y="6203885"/>
            <a:ext cx="3086100" cy="584958"/>
          </a:xfrm>
          <a:prstGeom prst="rect">
            <a:avLst/>
          </a:prstGeom>
        </p:spPr>
        <p:txBody>
          <a:bodyPr vert="horz" lIns="91440" tIns="45720" rIns="91440" bIns="45720" rtlCol="0" anchor="ctr"/>
          <a:lstStyle>
            <a:defPPr>
              <a:defRPr lang="en-US"/>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dirty="0">
                <a:ln>
                  <a:noFill/>
                </a:ln>
                <a:solidFill>
                  <a:prstClr val="white"/>
                </a:solidFill>
                <a:effectLst/>
                <a:uLnTx/>
                <a:uFillTx/>
                <a:latin typeface="Calibri"/>
                <a:ea typeface="+mn-ea"/>
                <a:cs typeface="+mn-cs"/>
              </a:rPr>
              <a:t>Future Circular Collider Study</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a:ea typeface="+mn-ea"/>
                <a:cs typeface="+mn-cs"/>
              </a:rPr>
              <a:t>FCC Week 2019, Brussels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a:ea typeface="+mn-ea"/>
                <a:cs typeface="+mn-cs"/>
              </a:rPr>
              <a:t>Alexandra Tudora</a:t>
            </a:r>
          </a:p>
        </p:txBody>
      </p:sp>
    </p:spTree>
    <p:extLst>
      <p:ext uri="{BB962C8B-B14F-4D97-AF65-F5344CB8AC3E}">
        <p14:creationId xmlns:p14="http://schemas.microsoft.com/office/powerpoint/2010/main" val="16250030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stretch>
            <a:fillRect/>
          </a:stretch>
        </p:blipFill>
        <p:spPr>
          <a:xfrm>
            <a:off x="396063" y="4144299"/>
            <a:ext cx="2326088" cy="1519215"/>
          </a:xfrm>
          <a:prstGeom prst="rect">
            <a:avLst/>
          </a:prstGeom>
        </p:spPr>
      </p:pic>
      <p:sp>
        <p:nvSpPr>
          <p:cNvPr id="8" name="TextBox 7"/>
          <p:cNvSpPr txBox="1"/>
          <p:nvPr/>
        </p:nvSpPr>
        <p:spPr>
          <a:xfrm>
            <a:off x="2884221" y="4289226"/>
            <a:ext cx="1147720" cy="1131079"/>
          </a:xfrm>
          <a:prstGeom prst="rect">
            <a:avLst/>
          </a:prstGeom>
          <a:noFill/>
        </p:spPr>
        <p:txBody>
          <a:bodyPr wrap="square" rtlCol="0">
            <a:spAutoFit/>
          </a:bodyPr>
          <a:lstStyle/>
          <a:p>
            <a:r>
              <a:rPr lang="en-GB" sz="1350" dirty="0"/>
              <a:t>CERN CNGS tunnel : Gripper machine in </a:t>
            </a:r>
            <a:r>
              <a:rPr lang="en-GB" sz="1350" dirty="0" err="1"/>
              <a:t>Molasse</a:t>
            </a:r>
            <a:endParaRPr lang="en-GB" sz="1350" dirty="0"/>
          </a:p>
        </p:txBody>
      </p:sp>
      <p:sp>
        <p:nvSpPr>
          <p:cNvPr id="9" name="TextBox 8">
            <a:extLst>
              <a:ext uri="{FF2B5EF4-FFF2-40B4-BE49-F238E27FC236}">
                <a16:creationId xmlns:a16="http://schemas.microsoft.com/office/drawing/2014/main" id="{B09F867A-F5B2-4967-A4E7-C87DC30DD3CF}"/>
              </a:ext>
            </a:extLst>
          </p:cNvPr>
          <p:cNvSpPr txBox="1"/>
          <p:nvPr/>
        </p:nvSpPr>
        <p:spPr>
          <a:xfrm>
            <a:off x="4823727" y="4321260"/>
            <a:ext cx="3774908" cy="1131079"/>
          </a:xfrm>
          <a:prstGeom prst="rect">
            <a:avLst/>
          </a:prstGeom>
          <a:noFill/>
        </p:spPr>
        <p:txBody>
          <a:bodyPr wrap="square" rtlCol="0">
            <a:spAutoFit/>
          </a:bodyPr>
          <a:lstStyle/>
          <a:p>
            <a:r>
              <a:rPr lang="en-GB" sz="1350" dirty="0"/>
              <a:t>In the conceptual design, ‘double shield’ TBM’s have been proposed for FCC, except for in Moraines under the lake (Slurry/</a:t>
            </a:r>
            <a:r>
              <a:rPr lang="en-GB" sz="1350" dirty="0" err="1"/>
              <a:t>Mixshield</a:t>
            </a:r>
            <a:r>
              <a:rPr lang="en-GB" sz="1350" dirty="0"/>
              <a:t> TBM)</a:t>
            </a:r>
          </a:p>
          <a:p>
            <a:r>
              <a:rPr lang="en-GB" sz="1350" dirty="0"/>
              <a:t>(For LEP and LHC works ‘Gripper’ and ‘Double shield’ TBM’s were deployed)</a:t>
            </a:r>
          </a:p>
        </p:txBody>
      </p:sp>
      <p:pic>
        <p:nvPicPr>
          <p:cNvPr id="5" name="Picture 4">
            <a:extLst>
              <a:ext uri="{FF2B5EF4-FFF2-40B4-BE49-F238E27FC236}">
                <a16:creationId xmlns:a16="http://schemas.microsoft.com/office/drawing/2014/main" id="{344E3116-73BA-4B0A-A0B6-F15BBCA49645}"/>
              </a:ext>
            </a:extLst>
          </p:cNvPr>
          <p:cNvPicPr>
            <a:picLocks noChangeAspect="1"/>
          </p:cNvPicPr>
          <p:nvPr/>
        </p:nvPicPr>
        <p:blipFill>
          <a:blip r:embed="rId4"/>
          <a:stretch>
            <a:fillRect/>
          </a:stretch>
        </p:blipFill>
        <p:spPr>
          <a:xfrm>
            <a:off x="356473" y="1700809"/>
            <a:ext cx="3387561" cy="2109545"/>
          </a:xfrm>
          <a:prstGeom prst="rect">
            <a:avLst/>
          </a:prstGeom>
        </p:spPr>
      </p:pic>
      <p:sp>
        <p:nvSpPr>
          <p:cNvPr id="6" name="TextBox 5">
            <a:extLst>
              <a:ext uri="{FF2B5EF4-FFF2-40B4-BE49-F238E27FC236}">
                <a16:creationId xmlns:a16="http://schemas.microsoft.com/office/drawing/2014/main" id="{75FF8842-7116-4CB8-8E08-A0DC82927E02}"/>
              </a:ext>
            </a:extLst>
          </p:cNvPr>
          <p:cNvSpPr txBox="1"/>
          <p:nvPr/>
        </p:nvSpPr>
        <p:spPr bwMode="auto">
          <a:xfrm>
            <a:off x="575556" y="3810353"/>
            <a:ext cx="2700300" cy="300082"/>
          </a:xfrm>
          <a:prstGeom prst="rect">
            <a:avLst/>
          </a:prstGeom>
          <a:noFill/>
        </p:spPr>
        <p:txBody>
          <a:bodyPr wrap="square" rtlCol="0">
            <a:spAutoFit/>
          </a:bodyPr>
          <a:lstStyle/>
          <a:p>
            <a:r>
              <a:rPr lang="en-GB" sz="1350" dirty="0"/>
              <a:t>Double-Shield TBM</a:t>
            </a:r>
          </a:p>
        </p:txBody>
      </p:sp>
      <p:pic>
        <p:nvPicPr>
          <p:cNvPr id="11" name="Picture 10">
            <a:extLst>
              <a:ext uri="{FF2B5EF4-FFF2-40B4-BE49-F238E27FC236}">
                <a16:creationId xmlns:a16="http://schemas.microsoft.com/office/drawing/2014/main" id="{2AEBBE07-124B-404E-80E5-39F23A44D5AE}"/>
              </a:ext>
            </a:extLst>
          </p:cNvPr>
          <p:cNvPicPr>
            <a:picLocks noChangeAspect="1"/>
          </p:cNvPicPr>
          <p:nvPr/>
        </p:nvPicPr>
        <p:blipFill>
          <a:blip r:embed="rId5"/>
          <a:stretch>
            <a:fillRect/>
          </a:stretch>
        </p:blipFill>
        <p:spPr>
          <a:xfrm>
            <a:off x="3098461" y="3476408"/>
            <a:ext cx="792956" cy="485775"/>
          </a:xfrm>
          <a:prstGeom prst="rect">
            <a:avLst/>
          </a:prstGeom>
        </p:spPr>
      </p:pic>
      <p:sp>
        <p:nvSpPr>
          <p:cNvPr id="12" name="Title 2">
            <a:extLst>
              <a:ext uri="{FF2B5EF4-FFF2-40B4-BE49-F238E27FC236}">
                <a16:creationId xmlns:a16="http://schemas.microsoft.com/office/drawing/2014/main" id="{9ADE017C-95D9-4629-94CE-A4C565705684}"/>
              </a:ext>
            </a:extLst>
          </p:cNvPr>
          <p:cNvSpPr txBox="1">
            <a:spLocks/>
          </p:cNvSpPr>
          <p:nvPr/>
        </p:nvSpPr>
        <p:spPr>
          <a:xfrm>
            <a:off x="2931643" y="969707"/>
            <a:ext cx="4286651" cy="731101"/>
          </a:xfrm>
          <a:prstGeom prst="rect">
            <a:avLst/>
          </a:prstGeom>
        </p:spPr>
        <p:txBody>
          <a:bodyPr>
            <a:normAutofit/>
          </a:bodyPr>
          <a:lstStyle>
            <a:lvl1pPr algn="l" defTabSz="914400" eaLnBrk="1" hangingPunct="1">
              <a:lnSpc>
                <a:spcPct val="90000"/>
              </a:lnSpc>
              <a:spcBef>
                <a:spcPts val="0"/>
              </a:spcBef>
              <a:buNone/>
              <a:defRPr sz="3600" b="1">
                <a:solidFill>
                  <a:schemeClr val="tx1"/>
                </a:solidFill>
                <a:latin typeface="+mj-lt"/>
                <a:ea typeface="+mj-ea"/>
                <a:cs typeface="+mj-cs"/>
              </a:defRPr>
            </a:lvl1pPr>
          </a:lstStyle>
          <a:p>
            <a:r>
              <a:rPr lang="en-GB" sz="2700" dirty="0"/>
              <a:t>Tunnel Boring Machines</a:t>
            </a:r>
          </a:p>
        </p:txBody>
      </p:sp>
      <p:pic>
        <p:nvPicPr>
          <p:cNvPr id="14" name="Picture 13" descr="A close-up of a machine&#10;&#10;Description automatically generated with low confidence">
            <a:extLst>
              <a:ext uri="{FF2B5EF4-FFF2-40B4-BE49-F238E27FC236}">
                <a16:creationId xmlns:a16="http://schemas.microsoft.com/office/drawing/2014/main" id="{88FD69F8-6933-442B-B3F9-2353DA33BAAE}"/>
              </a:ext>
            </a:extLst>
          </p:cNvPr>
          <p:cNvPicPr>
            <a:picLocks noChangeAspect="1"/>
          </p:cNvPicPr>
          <p:nvPr/>
        </p:nvPicPr>
        <p:blipFill>
          <a:blip r:embed="rId6"/>
          <a:stretch>
            <a:fillRect/>
          </a:stretch>
        </p:blipFill>
        <p:spPr>
          <a:xfrm>
            <a:off x="4241605" y="1428745"/>
            <a:ext cx="4345434" cy="2433443"/>
          </a:xfrm>
          <a:prstGeom prst="rect">
            <a:avLst/>
          </a:prstGeom>
        </p:spPr>
      </p:pic>
      <p:pic>
        <p:nvPicPr>
          <p:cNvPr id="15" name="Picture 14">
            <a:extLst>
              <a:ext uri="{FF2B5EF4-FFF2-40B4-BE49-F238E27FC236}">
                <a16:creationId xmlns:a16="http://schemas.microsoft.com/office/drawing/2014/main" id="{DD8F0CFD-910F-4115-9C95-64065D76EC7D}"/>
              </a:ext>
            </a:extLst>
          </p:cNvPr>
          <p:cNvPicPr>
            <a:picLocks noChangeAspect="1"/>
          </p:cNvPicPr>
          <p:nvPr/>
        </p:nvPicPr>
        <p:blipFill>
          <a:blip r:embed="rId5"/>
          <a:stretch>
            <a:fillRect/>
          </a:stretch>
        </p:blipFill>
        <p:spPr>
          <a:xfrm>
            <a:off x="7794083" y="3324578"/>
            <a:ext cx="792956" cy="485775"/>
          </a:xfrm>
          <a:prstGeom prst="rect">
            <a:avLst/>
          </a:prstGeom>
        </p:spPr>
      </p:pic>
      <p:sp>
        <p:nvSpPr>
          <p:cNvPr id="16" name="TextBox 15">
            <a:extLst>
              <a:ext uri="{FF2B5EF4-FFF2-40B4-BE49-F238E27FC236}">
                <a16:creationId xmlns:a16="http://schemas.microsoft.com/office/drawing/2014/main" id="{555102C6-E1AB-452C-8FF0-A107EA4F7192}"/>
              </a:ext>
            </a:extLst>
          </p:cNvPr>
          <p:cNvSpPr txBox="1"/>
          <p:nvPr/>
        </p:nvSpPr>
        <p:spPr bwMode="auto">
          <a:xfrm>
            <a:off x="4823726" y="3827035"/>
            <a:ext cx="2700300" cy="300082"/>
          </a:xfrm>
          <a:prstGeom prst="rect">
            <a:avLst/>
          </a:prstGeom>
          <a:noFill/>
        </p:spPr>
        <p:txBody>
          <a:bodyPr wrap="square" rtlCol="0">
            <a:spAutoFit/>
          </a:bodyPr>
          <a:lstStyle/>
          <a:p>
            <a:r>
              <a:rPr lang="en-GB" sz="1350" dirty="0" err="1"/>
              <a:t>Mixshield</a:t>
            </a:r>
            <a:r>
              <a:rPr lang="en-GB" sz="1350" dirty="0"/>
              <a:t> TBM</a:t>
            </a:r>
          </a:p>
        </p:txBody>
      </p:sp>
    </p:spTree>
    <p:extLst>
      <p:ext uri="{BB962C8B-B14F-4D97-AF65-F5344CB8AC3E}">
        <p14:creationId xmlns:p14="http://schemas.microsoft.com/office/powerpoint/2010/main" val="2527674289"/>
      </p:ext>
    </p:extLst>
  </p:cSld>
  <p:clrMapOvr>
    <a:masterClrMapping/>
  </p:clrMapOvr>
  <mc:AlternateContent xmlns:mc="http://schemas.openxmlformats.org/markup-compatibility/2006" xmlns:p14="http://schemas.microsoft.com/office/powerpoint/2010/main">
    <mc:Choice Requires="p14">
      <p:transition spd="slow" p14:dur="2000" advTm="31978"/>
    </mc:Choice>
    <mc:Fallback xmlns="">
      <p:transition spd="slow" advTm="31978"/>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11048</TotalTime>
  <Words>2062</Words>
  <Application>Microsoft Office PowerPoint</Application>
  <PresentationFormat>On-screen Show (4:3)</PresentationFormat>
  <Paragraphs>400</Paragraphs>
  <Slides>25</Slides>
  <Notes>9</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25</vt:i4>
      </vt:variant>
    </vt:vector>
  </HeadingPairs>
  <TitlesOfParts>
    <vt:vector size="37" baseType="lpstr">
      <vt:lpstr>Arial</vt:lpstr>
      <vt:lpstr>Arial Black</vt:lpstr>
      <vt:lpstr>Arial Narrow</vt:lpstr>
      <vt:lpstr>Calibri</vt:lpstr>
      <vt:lpstr>Calibri Light</vt:lpstr>
      <vt:lpstr>Playfair Display</vt:lpstr>
      <vt:lpstr>Symbol</vt:lpstr>
      <vt:lpstr>Times New Roman</vt:lpstr>
      <vt:lpstr>Wingdings</vt:lpstr>
      <vt:lpstr>Office Theme</vt:lpstr>
      <vt:lpstr>2_Office Theme</vt:lpstr>
      <vt:lpstr>3_Office Theme</vt:lpstr>
      <vt:lpstr>Civil Engineering Status and Plans for CERN’s Future Circular Collider (FCC)</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Alexandra Tudora</dc:creator>
  <cp:lastModifiedBy>John Andrew Osborne</cp:lastModifiedBy>
  <cp:revision>797</cp:revision>
  <cp:lastPrinted>2019-06-18T06:53:02Z</cp:lastPrinted>
  <dcterms:created xsi:type="dcterms:W3CDTF">2019-06-04T12:09:17Z</dcterms:created>
  <dcterms:modified xsi:type="dcterms:W3CDTF">2021-03-17T08:45:50Z</dcterms:modified>
</cp:coreProperties>
</file>