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sldIdLst>
    <p:sldId id="256" r:id="rId2"/>
    <p:sldId id="335" r:id="rId3"/>
    <p:sldId id="258" r:id="rId4"/>
    <p:sldId id="327" r:id="rId5"/>
    <p:sldId id="333" r:id="rId6"/>
    <p:sldId id="337" r:id="rId7"/>
    <p:sldId id="264" r:id="rId8"/>
    <p:sldId id="265" r:id="rId9"/>
    <p:sldId id="272" r:id="rId10"/>
    <p:sldId id="293" r:id="rId11"/>
    <p:sldId id="294" r:id="rId12"/>
    <p:sldId id="303" r:id="rId13"/>
    <p:sldId id="319" r:id="rId14"/>
    <p:sldId id="305" r:id="rId15"/>
    <p:sldId id="336" r:id="rId16"/>
    <p:sldId id="311" r:id="rId17"/>
    <p:sldId id="317" r:id="rId18"/>
    <p:sldId id="332" r:id="rId19"/>
    <p:sldId id="318" r:id="rId20"/>
    <p:sldId id="338" r:id="rId21"/>
    <p:sldId id="325" r:id="rId22"/>
    <p:sldId id="33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86" y="15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7A06E-1A76-4A38-AA41-2D944D7D6925}" type="datetimeFigureOut">
              <a:rPr lang="en-GB" smtClean="0"/>
              <a:t>17/03/2021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3CC89-9B40-45F8-A357-9593051B4E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0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>
            <a:extLst>
              <a:ext uri="{FF2B5EF4-FFF2-40B4-BE49-F238E27FC236}">
                <a16:creationId xmlns:a16="http://schemas.microsoft.com/office/drawing/2014/main" id="{A5CE92EA-01C3-4710-B5D3-65A40E6A19B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1539" name="Rectangle 3">
            <a:extLst>
              <a:ext uri="{FF2B5EF4-FFF2-40B4-BE49-F238E27FC236}">
                <a16:creationId xmlns:a16="http://schemas.microsoft.com/office/drawing/2014/main" id="{C693DE3E-61E7-4E1E-9FDD-D3DEEE0B31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6550" cy="4456112"/>
          </a:xfrm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465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9436246-EFFE-46AB-852F-5252A027AF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98F575-A0FE-4023-A99A-269799A29E63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76802" name="Rectangle 2">
            <a:extLst>
              <a:ext uri="{FF2B5EF4-FFF2-40B4-BE49-F238E27FC236}">
                <a16:creationId xmlns:a16="http://schemas.microsoft.com/office/drawing/2014/main" id="{0AFCF0CC-88D8-4435-A465-A679A6DBF42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>
            <a:extLst>
              <a:ext uri="{FF2B5EF4-FFF2-40B4-BE49-F238E27FC236}">
                <a16:creationId xmlns:a16="http://schemas.microsoft.com/office/drawing/2014/main" id="{F1A694E6-9FDC-44D9-8404-511AFD52FD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8834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27437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CC196D-DAC1-4469-A9E8-972F6FFCD5E9}" type="datetime1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735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FA2593-5E69-41C6-9171-3D2C86F4D86E}" type="datetime1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8993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D4AF6-C5DA-4F38-843D-9F9070A887F5}" type="datetime1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334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56812-7757-4808-B7E7-C123A4A4149C}" type="datetime1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615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AE0AE1-0E57-4F62-A287-544105A25CA1}" type="datetime1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8469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326776"/>
            <a:ext cx="5181600" cy="4850187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6776"/>
            <a:ext cx="5181600" cy="48501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DC9D62-4AD4-4FC3-90F2-5737EF4D0CA2}" type="datetime1">
              <a:rPr lang="en-GB" smtClean="0"/>
              <a:t>17/03/2021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48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62CF0-E6A4-4FAC-934B-6792428D7D4E}" type="datetime1">
              <a:rPr lang="en-GB" smtClean="0"/>
              <a:t>17/03/2021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6368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69940-B6CD-44F9-B609-09BDC771C7CF}" type="datetime1">
              <a:rPr lang="en-GB" smtClean="0"/>
              <a:t>17/03/2021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471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50EAB-3DD9-453F-B5D1-17EE93D6EF49}" type="datetime1">
              <a:rPr lang="en-GB" smtClean="0"/>
              <a:t>17/03/2021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780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F23A-BA3F-404A-AACE-083F57CA681C}" type="datetime1">
              <a:rPr lang="en-GB" smtClean="0"/>
              <a:t>17/03/2021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745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CC912-F740-411E-B7DD-97986BD71208}" type="datetime1">
              <a:rPr lang="en-GB" smtClean="0"/>
              <a:t>17/03/2021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LCWS2021, 15th - 18th March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89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44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90918"/>
            <a:ext cx="10515600" cy="4886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E169E8-38AD-4988-AC05-4D0AE7AD0658}" type="datetime1">
              <a:rPr lang="en-GB" smtClean="0"/>
              <a:t>17/03/2021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LCWS2021, 15th - 18th March 2021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33560" y="647827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ED878-098D-4BF1-83B7-5AB423996498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5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2348" y="0"/>
            <a:ext cx="1143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9496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jpg"/><Relationship Id="rId9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64.jpeg"/><Relationship Id="rId3" Type="http://schemas.openxmlformats.org/officeDocument/2006/relationships/image" Target="../media/image55.jpg"/><Relationship Id="rId7" Type="http://schemas.openxmlformats.org/officeDocument/2006/relationships/image" Target="../media/image58.png"/><Relationship Id="rId12" Type="http://schemas.openxmlformats.org/officeDocument/2006/relationships/image" Target="../media/image63.pn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7.png"/><Relationship Id="rId11" Type="http://schemas.openxmlformats.org/officeDocument/2006/relationships/image" Target="../media/image62.png"/><Relationship Id="rId5" Type="http://schemas.openxmlformats.org/officeDocument/2006/relationships/image" Target="../media/image56.jpeg"/><Relationship Id="rId10" Type="http://schemas.openxmlformats.org/officeDocument/2006/relationships/image" Target="../media/image61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Relationship Id="rId14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openxmlformats.org/officeDocument/2006/relationships/hyperlink" Target="https://agenda.linearcollider.org/event/9090/" TargetMode="Externa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hyperlink" Target="https://agenda.linearcollider.org/event/9007/" TargetMode="External"/><Relationship Id="rId5" Type="http://schemas.openxmlformats.org/officeDocument/2006/relationships/image" Target="../media/image4.wmf"/><Relationship Id="rId10" Type="http://schemas.openxmlformats.org/officeDocument/2006/relationships/hyperlink" Target="https://agenda.linearcollider.org/event/8987/" TargetMode="External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agenda.linearcollider.org/event/9090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WP-3: </a:t>
            </a:r>
            <a:r>
              <a:rPr lang="en-GB" dirty="0" smtClean="0"/>
              <a:t>Summary of Crab Cavity Workshop </a:t>
            </a:r>
            <a:r>
              <a:rPr lang="en-GB" b="0" dirty="0"/>
              <a:t/>
            </a:r>
            <a:br>
              <a:rPr lang="en-GB" b="0" dirty="0"/>
            </a:br>
            <a:endParaRPr lang="en-GB" sz="3600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9488" y="3474022"/>
            <a:ext cx="9144000" cy="2689034"/>
          </a:xfrm>
        </p:spPr>
        <p:txBody>
          <a:bodyPr>
            <a:normAutofit/>
          </a:bodyPr>
          <a:lstStyle/>
          <a:p>
            <a:pPr algn="l"/>
            <a:r>
              <a:rPr lang="en-GB" sz="3000" dirty="0" smtClean="0"/>
              <a:t>Peter McIntosh, </a:t>
            </a:r>
          </a:p>
          <a:p>
            <a:pPr algn="l"/>
            <a:r>
              <a:rPr lang="en-GB" sz="3000" dirty="0" smtClean="0"/>
              <a:t>UKRI-STFC Daresbury Laboratory</a:t>
            </a:r>
          </a:p>
          <a:p>
            <a:pPr algn="l"/>
            <a:endParaRPr lang="en-GB" sz="600" dirty="0"/>
          </a:p>
          <a:p>
            <a:pPr algn="l"/>
            <a:r>
              <a:rPr lang="en-GB" sz="3000" dirty="0" smtClean="0"/>
              <a:t>LCWS2021</a:t>
            </a:r>
          </a:p>
          <a:p>
            <a:pPr algn="l"/>
            <a:r>
              <a:rPr lang="en-GB" sz="3000" dirty="0" smtClean="0">
                <a:solidFill>
                  <a:srgbClr val="0070C0"/>
                </a:solidFill>
              </a:rPr>
              <a:t>15</a:t>
            </a:r>
            <a:r>
              <a:rPr lang="en-GB" sz="3000" baseline="30000" dirty="0" smtClean="0">
                <a:solidFill>
                  <a:srgbClr val="0070C0"/>
                </a:solidFill>
              </a:rPr>
              <a:t>th</a:t>
            </a:r>
            <a:r>
              <a:rPr lang="en-GB" sz="3000" dirty="0" smtClean="0">
                <a:solidFill>
                  <a:srgbClr val="0070C0"/>
                </a:solidFill>
              </a:rPr>
              <a:t> -18</a:t>
            </a:r>
            <a:r>
              <a:rPr lang="en-GB" sz="3000" baseline="30000" dirty="0" smtClean="0">
                <a:solidFill>
                  <a:srgbClr val="0070C0"/>
                </a:solidFill>
              </a:rPr>
              <a:t>th</a:t>
            </a:r>
            <a:r>
              <a:rPr lang="en-GB" sz="3000" dirty="0" smtClean="0">
                <a:solidFill>
                  <a:srgbClr val="0070C0"/>
                </a:solidFill>
              </a:rPr>
              <a:t> March 2021</a:t>
            </a:r>
            <a:endParaRPr lang="en-GB" sz="3000" dirty="0" smtClean="0"/>
          </a:p>
        </p:txBody>
      </p:sp>
      <p:pic>
        <p:nvPicPr>
          <p:cNvPr id="4100" name="Picture 4" descr="Crab cavities: colliding protons head-on | CER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7547" y="3662775"/>
            <a:ext cx="4310675" cy="2843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16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7610" y="866212"/>
            <a:ext cx="5377833" cy="19947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ODU/</a:t>
            </a:r>
            <a:r>
              <a:rPr lang="en-GB" sz="4000" dirty="0" err="1" smtClean="0"/>
              <a:t>Jlab</a:t>
            </a:r>
            <a:r>
              <a:rPr lang="en-GB" sz="4000" dirty="0" smtClean="0"/>
              <a:t> RF Dipole (RFD) Developments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700" dirty="0" smtClean="0">
                <a:solidFill>
                  <a:srgbClr val="0070C0"/>
                </a:solidFill>
              </a:rPr>
              <a:t>J </a:t>
            </a:r>
            <a:r>
              <a:rPr lang="en-GB" sz="2700" dirty="0" err="1" smtClean="0">
                <a:solidFill>
                  <a:srgbClr val="0070C0"/>
                </a:solidFill>
              </a:rPr>
              <a:t>Delayen</a:t>
            </a:r>
            <a:r>
              <a:rPr lang="en-GB" sz="2700" dirty="0" smtClean="0">
                <a:solidFill>
                  <a:srgbClr val="0070C0"/>
                </a:solidFill>
              </a:rPr>
              <a:t> (ODU/</a:t>
            </a:r>
            <a:r>
              <a:rPr lang="en-GB" sz="2700" dirty="0" err="1" smtClean="0">
                <a:solidFill>
                  <a:srgbClr val="0070C0"/>
                </a:solidFill>
              </a:rPr>
              <a:t>Jlab</a:t>
            </a:r>
            <a:r>
              <a:rPr lang="en-GB" sz="2700" dirty="0" smtClean="0">
                <a:solidFill>
                  <a:srgbClr val="0070C0"/>
                </a:solidFill>
              </a:rPr>
              <a:t>)</a:t>
            </a:r>
            <a:endParaRPr lang="en-GB" sz="27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258003"/>
            <a:ext cx="4555040" cy="54335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7610" y="2901521"/>
            <a:ext cx="5377832" cy="21511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7610" y="5093243"/>
            <a:ext cx="5377832" cy="1801398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11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RFD Cavity Tests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700" dirty="0">
                <a:solidFill>
                  <a:srgbClr val="0070C0"/>
                </a:solidFill>
              </a:rPr>
              <a:t>J </a:t>
            </a:r>
            <a:r>
              <a:rPr lang="en-GB" sz="2700" dirty="0" err="1">
                <a:solidFill>
                  <a:srgbClr val="0070C0"/>
                </a:solidFill>
              </a:rPr>
              <a:t>Delayen</a:t>
            </a:r>
            <a:r>
              <a:rPr lang="en-GB" sz="2700" dirty="0">
                <a:solidFill>
                  <a:srgbClr val="0070C0"/>
                </a:solidFill>
              </a:rPr>
              <a:t> (ODU/</a:t>
            </a:r>
            <a:r>
              <a:rPr lang="en-GB" sz="2700" dirty="0" err="1">
                <a:solidFill>
                  <a:srgbClr val="0070C0"/>
                </a:solidFill>
              </a:rPr>
              <a:t>Jlab</a:t>
            </a:r>
            <a:r>
              <a:rPr lang="en-GB" sz="2700" dirty="0">
                <a:solidFill>
                  <a:srgbClr val="0070C0"/>
                </a:solidFill>
              </a:rPr>
              <a:t>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092" y="1577167"/>
            <a:ext cx="2860212" cy="1649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2055" y="1577167"/>
            <a:ext cx="3611301" cy="17072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651" y="3356628"/>
            <a:ext cx="3889094" cy="33508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0626" y="3356628"/>
            <a:ext cx="4074159" cy="350830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81920" y="1577167"/>
            <a:ext cx="2593694" cy="16782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t="2957"/>
          <a:stretch/>
        </p:blipFill>
        <p:spPr>
          <a:xfrm>
            <a:off x="8392430" y="3356628"/>
            <a:ext cx="3772675" cy="340455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77997" y="1207835"/>
            <a:ext cx="1752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400 MHz HL-LHC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163770" y="1207835"/>
            <a:ext cx="2316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499 MHz </a:t>
            </a:r>
            <a:r>
              <a:rPr lang="en-GB" b="1" dirty="0" err="1" smtClean="0"/>
              <a:t>Jlab</a:t>
            </a:r>
            <a:r>
              <a:rPr lang="en-GB" b="1" dirty="0" smtClean="0"/>
              <a:t> Upgrade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9267914" y="1207835"/>
            <a:ext cx="202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750 MHz </a:t>
            </a:r>
            <a:r>
              <a:rPr lang="en-GB" b="1" dirty="0" err="1" smtClean="0"/>
              <a:t>Jlab</a:t>
            </a:r>
            <a:r>
              <a:rPr lang="en-GB" b="1" dirty="0" smtClean="0"/>
              <a:t> MEIC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867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465" y="206857"/>
            <a:ext cx="11645069" cy="6542848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15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Chart 1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786" y="4688338"/>
            <a:ext cx="3553761" cy="2108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7332288"/>
              </p:ext>
            </p:extLst>
          </p:nvPr>
        </p:nvGraphicFramePr>
        <p:xfrm>
          <a:off x="5593059" y="907468"/>
          <a:ext cx="6091179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9420">
                  <a:extLst>
                    <a:ext uri="{9D8B030D-6E8A-4147-A177-3AD203B41FA5}">
                      <a16:colId xmlns:a16="http://schemas.microsoft.com/office/drawing/2014/main" val="3294039730"/>
                    </a:ext>
                  </a:extLst>
                </a:gridCol>
                <a:gridCol w="1192306">
                  <a:extLst>
                    <a:ext uri="{9D8B030D-6E8A-4147-A177-3AD203B41FA5}">
                      <a16:colId xmlns:a16="http://schemas.microsoft.com/office/drawing/2014/main" val="3283396377"/>
                    </a:ext>
                  </a:extLst>
                </a:gridCol>
                <a:gridCol w="1568823">
                  <a:extLst>
                    <a:ext uri="{9D8B030D-6E8A-4147-A177-3AD203B41FA5}">
                      <a16:colId xmlns:a16="http://schemas.microsoft.com/office/drawing/2014/main" val="1766692062"/>
                    </a:ext>
                  </a:extLst>
                </a:gridCol>
                <a:gridCol w="1200630">
                  <a:extLst>
                    <a:ext uri="{9D8B030D-6E8A-4147-A177-3AD203B41FA5}">
                      <a16:colId xmlns:a16="http://schemas.microsoft.com/office/drawing/2014/main" val="2835990604"/>
                    </a:ext>
                  </a:extLst>
                </a:gridCol>
              </a:tblGrid>
              <a:tr h="244242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LHC DQW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EIC DQW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EIC WOW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2907292"/>
                  </a:ext>
                </a:extLst>
              </a:tr>
              <a:tr h="42187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Couplers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 x coax (with filter)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 x waveguide</a:t>
                      </a:r>
                    </a:p>
                    <a:p>
                      <a:pPr algn="ctr"/>
                      <a:r>
                        <a:rPr lang="en-GB" sz="1600" dirty="0" smtClean="0"/>
                        <a:t>1 x </a:t>
                      </a:r>
                      <a:r>
                        <a:rPr lang="en-GB" sz="1600" dirty="0" err="1" smtClean="0"/>
                        <a:t>rect</a:t>
                      </a:r>
                      <a:r>
                        <a:rPr lang="en-GB" sz="1600" dirty="0" smtClean="0"/>
                        <a:t>/coax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 x </a:t>
                      </a:r>
                      <a:r>
                        <a:rPr lang="en-GB" sz="1600" dirty="0" err="1" smtClean="0"/>
                        <a:t>SiC</a:t>
                      </a:r>
                      <a:r>
                        <a:rPr lang="en-GB" sz="1600" dirty="0" smtClean="0"/>
                        <a:t> </a:t>
                      </a:r>
                      <a:r>
                        <a:rPr lang="en-GB" sz="1600" dirty="0" err="1" smtClean="0"/>
                        <a:t>beampipe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1792578"/>
                  </a:ext>
                </a:extLst>
              </a:tr>
              <a:tr h="24424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ID Beam Pipe (mm)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25.8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15.2 (too small)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30.3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3566234"/>
                  </a:ext>
                </a:extLst>
              </a:tr>
              <a:tr h="244242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V</a:t>
                      </a:r>
                      <a:r>
                        <a:rPr lang="en-GB" sz="1600" baseline="-25000" dirty="0" err="1" smtClean="0"/>
                        <a:t>t</a:t>
                      </a:r>
                      <a:r>
                        <a:rPr lang="en-GB" sz="1600" dirty="0" smtClean="0"/>
                        <a:t> (MV)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1.15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1.27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07123"/>
                  </a:ext>
                </a:extLst>
              </a:tr>
              <a:tr h="24424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</a:t>
                      </a:r>
                      <a:r>
                        <a:rPr lang="en-GB" sz="1600" baseline="-25000" dirty="0" smtClean="0"/>
                        <a:t>p</a:t>
                      </a:r>
                      <a:r>
                        <a:rPr lang="en-GB" sz="1600" dirty="0" smtClean="0"/>
                        <a:t> (MV/m)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41.3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51.6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50.4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192945"/>
                  </a:ext>
                </a:extLst>
              </a:tr>
              <a:tr h="244242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B</a:t>
                      </a:r>
                      <a:r>
                        <a:rPr lang="en-GB" sz="1600" baseline="-25000" dirty="0" err="1" smtClean="0"/>
                        <a:t>p</a:t>
                      </a:r>
                      <a:r>
                        <a:rPr lang="en-GB" sz="1600" dirty="0" smtClean="0"/>
                        <a:t> (</a:t>
                      </a:r>
                      <a:r>
                        <a:rPr lang="en-GB" sz="1600" dirty="0" err="1" smtClean="0"/>
                        <a:t>mT</a:t>
                      </a:r>
                      <a:r>
                        <a:rPr lang="en-GB" sz="160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7889860"/>
                  </a:ext>
                </a:extLst>
              </a:tr>
              <a:tr h="24424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Max Long Imp (M</a:t>
                      </a:r>
                      <a:r>
                        <a:rPr lang="en-GB" sz="1600" dirty="0" smtClean="0">
                          <a:sym typeface="Symbol" panose="05050102010706020507" pitchFamily="18" charset="2"/>
                        </a:rPr>
                        <a:t>)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0.0016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0.0015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5163298"/>
                  </a:ext>
                </a:extLst>
              </a:tr>
              <a:tr h="244242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Max Trans Imp (M</a:t>
                      </a:r>
                      <a:r>
                        <a:rPr lang="en-GB" sz="1600" dirty="0" smtClean="0">
                          <a:sym typeface="Symbol" panose="05050102010706020507" pitchFamily="18" charset="2"/>
                        </a:rPr>
                        <a:t>/m)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8.8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1.5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0.029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7166400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800BA6A-E34F-4455-A45A-A07CA00DE5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886" y="4728028"/>
            <a:ext cx="3864429" cy="21012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DFFD173-B012-4969-B0F0-BCBF33EADB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9339" y="4756716"/>
            <a:ext cx="3752290" cy="21012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36257" y="3879797"/>
            <a:ext cx="3316461" cy="969281"/>
          </a:xfrm>
          <a:prstGeom prst="rect">
            <a:avLst/>
          </a:prstGeom>
        </p:spPr>
      </p:pic>
      <p:pic>
        <p:nvPicPr>
          <p:cNvPr id="17" name="Content Placeholder 7" descr="Chart, line chart&#10;&#10;Description automatically generated">
            <a:extLst>
              <a:ext uri="{FF2B5EF4-FFF2-40B4-BE49-F238E27FC236}">
                <a16:creationId xmlns:a16="http://schemas.microsoft.com/office/drawing/2014/main" id="{8F311019-0FBD-4498-B4F3-46964D8CB51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508"/>
          <a:stretch/>
        </p:blipFill>
        <p:spPr>
          <a:xfrm>
            <a:off x="7469600" y="4328544"/>
            <a:ext cx="5363660" cy="39948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8151CE-E0A1-44EA-AE19-ED561B5CB2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9247" y="2075693"/>
            <a:ext cx="2966895" cy="240439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216638" y="1670037"/>
            <a:ext cx="12183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LHC DQW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22583" y="3693790"/>
            <a:ext cx="1141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EIC DQW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828446" y="3933309"/>
            <a:ext cx="24740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EIC WOW (BNL/SLAC)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602870"/>
            <a:ext cx="10515600" cy="764428"/>
          </a:xfrm>
        </p:spPr>
        <p:txBody>
          <a:bodyPr>
            <a:normAutofit fontScale="90000"/>
          </a:bodyPr>
          <a:lstStyle/>
          <a:p>
            <a:r>
              <a:rPr lang="en-GB" sz="4000" dirty="0" smtClean="0"/>
              <a:t>BNL CCs Scaled for ILC at 1.3 GHz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700" dirty="0" smtClean="0">
                <a:solidFill>
                  <a:srgbClr val="0070C0"/>
                </a:solidFill>
              </a:rPr>
              <a:t>B Xiao (BNL)</a:t>
            </a:r>
            <a:br>
              <a:rPr lang="en-GB" sz="2700" dirty="0" smtClean="0">
                <a:solidFill>
                  <a:srgbClr val="0070C0"/>
                </a:solidFill>
              </a:rPr>
            </a:br>
            <a:r>
              <a:rPr lang="en-GB" sz="2200" dirty="0" smtClean="0">
                <a:solidFill>
                  <a:srgbClr val="0070C0"/>
                </a:solidFill>
              </a:rPr>
              <a:t>Double Quarter Wave (DQW)</a:t>
            </a:r>
            <a:br>
              <a:rPr lang="en-GB" sz="2200" dirty="0" smtClean="0">
                <a:solidFill>
                  <a:srgbClr val="0070C0"/>
                </a:solidFill>
              </a:rPr>
            </a:br>
            <a:r>
              <a:rPr lang="en-GB" sz="2200" dirty="0" smtClean="0">
                <a:solidFill>
                  <a:srgbClr val="0070C0"/>
                </a:solidFill>
              </a:rPr>
              <a:t>Wide Open Waveguide (WOW)</a:t>
            </a:r>
            <a:endParaRPr lang="en-GB" sz="22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66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1192435" cy="764428"/>
          </a:xfrm>
        </p:spPr>
        <p:txBody>
          <a:bodyPr>
            <a:normAutofit fontScale="90000"/>
          </a:bodyPr>
          <a:lstStyle/>
          <a:p>
            <a:r>
              <a:rPr lang="en-GB" sz="4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Q</a:t>
            </a:r>
            <a:r>
              <a:rPr lang="en-GB" sz="4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uasi-Waveguide </a:t>
            </a:r>
            <a:r>
              <a:rPr lang="en-GB" sz="40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M</a:t>
            </a:r>
            <a:r>
              <a:rPr lang="en-GB" sz="4000" dirty="0" err="1">
                <a:solidFill>
                  <a:srgbClr val="000000"/>
                </a:solidFill>
                <a:latin typeface="Calibri" panose="020F0502020204030204" pitchFamily="34" charset="0"/>
              </a:rPr>
              <a:t>ult</a:t>
            </a:r>
            <a:r>
              <a:rPr lang="en-GB" sz="4000" b="1" dirty="0" err="1">
                <a:solidFill>
                  <a:srgbClr val="FF0000"/>
                </a:solidFill>
                <a:latin typeface="Calibri" panose="020F0502020204030204" pitchFamily="34" charset="0"/>
              </a:rPr>
              <a:t>i</a:t>
            </a:r>
            <a:r>
              <a:rPr lang="en-GB" sz="4000" dirty="0" err="1">
                <a:solidFill>
                  <a:srgbClr val="000000"/>
                </a:solidFill>
                <a:latin typeface="Calibri" panose="020F0502020204030204" pitchFamily="34" charset="0"/>
              </a:rPr>
              <a:t>cell</a:t>
            </a:r>
            <a:r>
              <a:rPr lang="en-GB" sz="4000" dirty="0">
                <a:solidFill>
                  <a:srgbClr val="000000"/>
                </a:solidFill>
                <a:latin typeface="Calibri" panose="020F0502020204030204" pitchFamily="34" charset="0"/>
              </a:rPr>
              <a:t> Deflecting </a:t>
            </a:r>
            <a:r>
              <a:rPr lang="en-GB" sz="4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R</a:t>
            </a:r>
            <a:r>
              <a:rPr lang="en-GB" sz="4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esonator (</a:t>
            </a:r>
            <a:r>
              <a:rPr lang="en-GB" sz="4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QMiR</a:t>
            </a:r>
            <a:r>
              <a:rPr lang="en-GB" sz="4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r>
              <a:rPr lang="en-GB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  <a:t/>
            </a:r>
            <a:br>
              <a:rPr lang="en-GB" sz="3600" dirty="0" smtClean="0">
                <a:solidFill>
                  <a:srgbClr val="000000"/>
                </a:solidFill>
                <a:latin typeface="Calibri" panose="020F0502020204030204" pitchFamily="34" charset="0"/>
              </a:rPr>
            </a:br>
            <a:r>
              <a:rPr lang="en-GB" sz="2700" dirty="0" smtClean="0">
                <a:solidFill>
                  <a:srgbClr val="0070C0"/>
                </a:solidFill>
                <a:latin typeface="Calibri" panose="020F0502020204030204" pitchFamily="34" charset="0"/>
              </a:rPr>
              <a:t>V Yakovlev (FNAL)</a:t>
            </a:r>
            <a:endParaRPr lang="en-GB" sz="2700" dirty="0">
              <a:solidFill>
                <a:srgbClr val="0070C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49" y="1831541"/>
            <a:ext cx="5686395" cy="214819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914231" y="4317775"/>
            <a:ext cx="49618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</a:rPr>
              <a:t>Note that “circuit” impedance definitions are used.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52465" y="1369876"/>
            <a:ext cx="14619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0000"/>
                </a:solidFill>
              </a:rPr>
              <a:t>ANL/SPX: </a:t>
            </a:r>
            <a:endParaRPr lang="en-GB" sz="2400" b="1" dirty="0"/>
          </a:p>
        </p:txBody>
      </p:sp>
      <p:sp>
        <p:nvSpPr>
          <p:cNvPr id="10" name="Rectangle 9"/>
          <p:cNvSpPr/>
          <p:nvPr/>
        </p:nvSpPr>
        <p:spPr>
          <a:xfrm>
            <a:off x="260261" y="4180344"/>
            <a:ext cx="657981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No HOMs above cut off (5.2 GHz for monopoles                                                                              and 4.2 GHz for dipoles).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High (R/Q)</a:t>
            </a:r>
            <a:r>
              <a:rPr lang="en-GB" sz="2400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t</a:t>
            </a:r>
            <a:endParaRPr lang="en-GB" sz="1400" b="0" i="0" u="none" strike="noStrike" baseline="-25000" dirty="0" smtClean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Small loss factor, </a:t>
            </a:r>
            <a:r>
              <a:rPr lang="en-GB" sz="24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k</a:t>
            </a:r>
            <a:r>
              <a:rPr lang="en-GB" sz="2400" i="1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//</a:t>
            </a:r>
            <a:r>
              <a:rPr lang="en-GB" sz="2400" i="1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= 0.7 V/</a:t>
            </a:r>
            <a:r>
              <a:rPr lang="en-GB" sz="24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pC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for </a:t>
            </a:r>
            <a:r>
              <a:rPr lang="en-GB" sz="2400" i="1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σ</a:t>
            </a:r>
            <a:r>
              <a:rPr lang="en-GB" sz="2400" i="1" baseline="-2500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z</a:t>
            </a:r>
            <a:r>
              <a:rPr lang="en-GB" sz="2400" i="1" baseline="-250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= 10 mm.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No MP up to 3 MV.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No issues with thermal breakdown.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r="2178"/>
          <a:stretch/>
        </p:blipFill>
        <p:spPr>
          <a:xfrm>
            <a:off x="8263724" y="4820632"/>
            <a:ext cx="3082194" cy="1932098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931319"/>
              </p:ext>
            </p:extLst>
          </p:nvPr>
        </p:nvGraphicFramePr>
        <p:xfrm>
          <a:off x="7444414" y="1036966"/>
          <a:ext cx="3901504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5324">
                  <a:extLst>
                    <a:ext uri="{9D8B030D-6E8A-4147-A177-3AD203B41FA5}">
                      <a16:colId xmlns:a16="http://schemas.microsoft.com/office/drawing/2014/main" val="353461855"/>
                    </a:ext>
                  </a:extLst>
                </a:gridCol>
                <a:gridCol w="1186180">
                  <a:extLst>
                    <a:ext uri="{9D8B030D-6E8A-4147-A177-3AD203B41FA5}">
                      <a16:colId xmlns:a16="http://schemas.microsoft.com/office/drawing/2014/main" val="1624124080"/>
                    </a:ext>
                  </a:extLst>
                </a:gridCol>
              </a:tblGrid>
              <a:tr h="25916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Freq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2815 MHz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945152"/>
                  </a:ext>
                </a:extLst>
              </a:tr>
              <a:tr h="25916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V</a:t>
                      </a:r>
                      <a:r>
                        <a:rPr lang="en-GB" baseline="-25000" dirty="0" err="1" smtClean="0"/>
                        <a:t>kick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 MV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658492"/>
                  </a:ext>
                </a:extLst>
              </a:tr>
              <a:tr h="25916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</a:t>
                      </a:r>
                      <a:r>
                        <a:rPr lang="en-GB" baseline="-25000" dirty="0" err="1" smtClean="0"/>
                        <a:t>max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54 MV/m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470603"/>
                  </a:ext>
                </a:extLst>
              </a:tr>
              <a:tr h="25916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</a:t>
                      </a:r>
                      <a:r>
                        <a:rPr lang="en-GB" baseline="-25000" dirty="0" err="1" smtClean="0"/>
                        <a:t>max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75 </a:t>
                      </a:r>
                      <a:r>
                        <a:rPr lang="en-GB" dirty="0" err="1" smtClean="0"/>
                        <a:t>mT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184713"/>
                  </a:ext>
                </a:extLst>
              </a:tr>
              <a:tr h="259165">
                <a:tc>
                  <a:txBody>
                    <a:bodyPr/>
                    <a:lstStyle/>
                    <a:p>
                      <a:r>
                        <a:rPr lang="en-GB" dirty="0" smtClean="0"/>
                        <a:t>(R/Q)</a:t>
                      </a:r>
                      <a:r>
                        <a:rPr lang="en-GB" baseline="-25000" dirty="0" smtClean="0"/>
                        <a:t>Y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521 </a:t>
                      </a:r>
                      <a:r>
                        <a:rPr lang="en-GB" dirty="0" smtClean="0">
                          <a:sym typeface="Symbol" panose="05050102010706020507" pitchFamily="18" charset="2"/>
                        </a:rPr>
                        <a:t>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2188962"/>
                  </a:ext>
                </a:extLst>
              </a:tr>
              <a:tr h="259165">
                <a:tc>
                  <a:txBody>
                    <a:bodyPr/>
                    <a:lstStyle/>
                    <a:p>
                      <a:r>
                        <a:rPr lang="en-GB" dirty="0" smtClean="0"/>
                        <a:t>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130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871141"/>
                  </a:ext>
                </a:extLst>
              </a:tr>
              <a:tr h="259165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Q</a:t>
                      </a:r>
                      <a:r>
                        <a:rPr lang="en-GB" baseline="-25000" dirty="0" err="1" smtClean="0"/>
                        <a:t>ext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5.3E5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0992400"/>
                  </a:ext>
                </a:extLst>
              </a:tr>
              <a:tr h="259165">
                <a:tc>
                  <a:txBody>
                    <a:bodyPr/>
                    <a:lstStyle/>
                    <a:p>
                      <a:r>
                        <a:rPr lang="en-GB" dirty="0" smtClean="0"/>
                        <a:t>P</a:t>
                      </a:r>
                      <a:r>
                        <a:rPr lang="en-GB" baseline="-25000" dirty="0" smtClean="0"/>
                        <a:t>out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7.2 kW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4530072"/>
                  </a:ext>
                </a:extLst>
              </a:tr>
              <a:tr h="259165">
                <a:tc>
                  <a:txBody>
                    <a:bodyPr/>
                    <a:lstStyle/>
                    <a:p>
                      <a:r>
                        <a:rPr lang="en-GB" dirty="0" smtClean="0"/>
                        <a:t>Length (</a:t>
                      </a:r>
                      <a:r>
                        <a:rPr lang="en-GB" dirty="0" err="1" smtClean="0"/>
                        <a:t>excl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SiC</a:t>
                      </a:r>
                      <a:r>
                        <a:rPr lang="en-GB" dirty="0" smtClean="0"/>
                        <a:t> absorbers)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0.45 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9178447"/>
                  </a:ext>
                </a:extLst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-8015" y="6488668"/>
            <a:ext cx="101529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A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. </a:t>
            </a:r>
            <a:r>
              <a:rPr lang="en-GB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Lunin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, I. </a:t>
            </a:r>
            <a:r>
              <a:rPr lang="en-GB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Gonin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, M. </a:t>
            </a:r>
            <a:r>
              <a:rPr lang="en-GB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Awida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, t. </a:t>
            </a:r>
            <a:r>
              <a:rPr lang="en-GB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Khabiboulline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, V. Yakovlev, A. </a:t>
            </a:r>
            <a:r>
              <a:rPr lang="en-GB" sz="1400" dirty="0" err="1">
                <a:solidFill>
                  <a:srgbClr val="000000"/>
                </a:solidFill>
                <a:latin typeface="Calibri" panose="020F0502020204030204" pitchFamily="34" charset="0"/>
              </a:rPr>
              <a:t>Zholents</a:t>
            </a: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, Physics Procedia 79 ( 2015) 54 –</a:t>
            </a:r>
            <a:r>
              <a:rPr lang="en-GB" sz="14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62</a:t>
            </a:r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21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QMiR</a:t>
            </a:r>
            <a:r>
              <a:rPr lang="en-GB" dirty="0" smtClean="0"/>
              <a:t> SOM/HOM Management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4804" t="45301" r="7851" b="8190"/>
          <a:stretch/>
        </p:blipFill>
        <p:spPr>
          <a:xfrm>
            <a:off x="3137122" y="4125001"/>
            <a:ext cx="5931931" cy="26721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t="14956" b="25366"/>
          <a:stretch/>
        </p:blipFill>
        <p:spPr>
          <a:xfrm>
            <a:off x="541480" y="1312434"/>
            <a:ext cx="5849653" cy="26151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008" y="966075"/>
            <a:ext cx="3655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Same Order Mode (SOM)</a:t>
            </a:r>
            <a:endParaRPr lang="en-GB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55648" y="4259418"/>
            <a:ext cx="4437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Higher Order Modes (Monopole)</a:t>
            </a:r>
            <a:endParaRPr lang="en-GB" sz="2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40964" t="9957" b="17567"/>
          <a:stretch/>
        </p:blipFill>
        <p:spPr>
          <a:xfrm>
            <a:off x="7470648" y="707254"/>
            <a:ext cx="3608832" cy="3319055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65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err="1" smtClean="0"/>
              <a:t>QMiR</a:t>
            </a:r>
            <a:r>
              <a:rPr lang="en-GB" sz="4000" dirty="0" smtClean="0"/>
              <a:t> Scaled for ILC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700" dirty="0">
                <a:solidFill>
                  <a:srgbClr val="0070C0"/>
                </a:solidFill>
                <a:latin typeface="Calibri" panose="020F0502020204030204" pitchFamily="34" charset="0"/>
              </a:rPr>
              <a:t>V Yakovlev (FNAL)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290918"/>
            <a:ext cx="11353801" cy="544157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Loss Factor:</a:t>
            </a:r>
          </a:p>
          <a:p>
            <a:r>
              <a:rPr lang="en-GB" dirty="0" smtClean="0">
                <a:sym typeface="Symbol" panose="05050102010706020507" pitchFamily="18" charset="2"/>
              </a:rPr>
              <a:t>k</a:t>
            </a:r>
            <a:r>
              <a:rPr lang="en-GB" baseline="-25000" dirty="0" smtClean="0">
                <a:sym typeface="Symbol" panose="05050102010706020507" pitchFamily="18" charset="2"/>
              </a:rPr>
              <a:t>//</a:t>
            </a:r>
            <a:r>
              <a:rPr lang="en-GB" dirty="0" smtClean="0">
                <a:sym typeface="Symbol" panose="05050102010706020507" pitchFamily="18" charset="2"/>
              </a:rPr>
              <a:t> ~ 1/   and </a:t>
            </a:r>
            <a:r>
              <a:rPr lang="en-GB" dirty="0">
                <a:sym typeface="Symbol" panose="05050102010706020507" pitchFamily="18" charset="2"/>
              </a:rPr>
              <a:t>f</a:t>
            </a:r>
            <a:r>
              <a:rPr lang="en-GB" dirty="0" smtClean="0"/>
              <a:t>or </a:t>
            </a:r>
            <a:r>
              <a:rPr lang="en-GB" dirty="0" smtClean="0">
                <a:sym typeface="Symbol" panose="05050102010706020507" pitchFamily="18" charset="2"/>
              </a:rPr>
              <a:t> = 0.3mm, k</a:t>
            </a:r>
            <a:r>
              <a:rPr lang="en-GB" baseline="-25000" dirty="0" smtClean="0">
                <a:sym typeface="Symbol" panose="05050102010706020507" pitchFamily="18" charset="2"/>
              </a:rPr>
              <a:t>//</a:t>
            </a:r>
            <a:r>
              <a:rPr lang="en-GB" dirty="0" smtClean="0">
                <a:sym typeface="Symbol" panose="05050102010706020507" pitchFamily="18" charset="2"/>
              </a:rPr>
              <a:t> = 45 V/</a:t>
            </a:r>
            <a:r>
              <a:rPr lang="en-GB" dirty="0" err="1" smtClean="0">
                <a:sym typeface="Symbol" panose="05050102010706020507" pitchFamily="18" charset="2"/>
              </a:rPr>
              <a:t>pC</a:t>
            </a:r>
            <a:r>
              <a:rPr lang="en-GB" dirty="0" smtClean="0">
                <a:sym typeface="Symbol" panose="05050102010706020507" pitchFamily="18" charset="2"/>
              </a:rPr>
              <a:t> or ~3 W radiated power</a:t>
            </a:r>
          </a:p>
          <a:p>
            <a:r>
              <a:rPr lang="en-GB" dirty="0" smtClean="0">
                <a:sym typeface="Symbol" panose="05050102010706020507" pitchFamily="18" charset="2"/>
              </a:rPr>
              <a:t>Dissipated in beam channel, not in the cavity itself (50% each direction) – 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Not an issue!</a:t>
            </a:r>
          </a:p>
          <a:p>
            <a:pPr marL="0" indent="0">
              <a:buNone/>
            </a:pPr>
            <a:r>
              <a:rPr lang="en-GB" b="1" dirty="0" err="1" smtClean="0"/>
              <a:t>Cryo</a:t>
            </a:r>
            <a:r>
              <a:rPr lang="en-GB" b="1" dirty="0" smtClean="0"/>
              <a:t> Losses:</a:t>
            </a:r>
          </a:p>
          <a:p>
            <a:r>
              <a:rPr lang="en-GB" dirty="0" smtClean="0"/>
              <a:t>At 2K for N2-doped cavity would expect:</a:t>
            </a:r>
          </a:p>
          <a:p>
            <a:pPr lvl="1"/>
            <a:r>
              <a:rPr lang="en-GB" dirty="0" smtClean="0"/>
              <a:t>2.6 GHz @ 0.135 MV: </a:t>
            </a:r>
            <a:r>
              <a:rPr lang="en-GB" dirty="0" err="1" smtClean="0"/>
              <a:t>R</a:t>
            </a:r>
            <a:r>
              <a:rPr lang="en-GB" baseline="-25000" dirty="0" err="1" smtClean="0"/>
              <a:t>s</a:t>
            </a:r>
            <a:r>
              <a:rPr lang="en-GB" dirty="0" smtClean="0"/>
              <a:t> = 30 n</a:t>
            </a:r>
            <a:r>
              <a:rPr lang="en-GB" dirty="0" smtClean="0">
                <a:sym typeface="Symbol" panose="05050102010706020507" pitchFamily="18" charset="2"/>
              </a:rPr>
              <a:t>, P</a:t>
            </a:r>
            <a:r>
              <a:rPr lang="en-GB" baseline="-25000" dirty="0" smtClean="0">
                <a:sym typeface="Symbol" panose="05050102010706020507" pitchFamily="18" charset="2"/>
              </a:rPr>
              <a:t>c</a:t>
            </a:r>
            <a:r>
              <a:rPr lang="en-GB" dirty="0" smtClean="0">
                <a:sym typeface="Symbol" panose="05050102010706020507" pitchFamily="18" charset="2"/>
              </a:rPr>
              <a:t> = 0.6 </a:t>
            </a:r>
            <a:r>
              <a:rPr lang="en-GB" dirty="0" err="1" smtClean="0">
                <a:sym typeface="Symbol" panose="05050102010706020507" pitchFamily="18" charset="2"/>
              </a:rPr>
              <a:t>mW</a:t>
            </a:r>
            <a:endParaRPr lang="en-GB" dirty="0" smtClean="0">
              <a:sym typeface="Symbol" panose="05050102010706020507" pitchFamily="18" charset="2"/>
            </a:endParaRPr>
          </a:p>
          <a:p>
            <a:pPr lvl="1"/>
            <a:r>
              <a:rPr lang="en-GB" dirty="0" smtClean="0">
                <a:sym typeface="Symbol" panose="05050102010706020507" pitchFamily="18" charset="2"/>
              </a:rPr>
              <a:t>3.9 GHz @ 0.9 MV: </a:t>
            </a:r>
            <a:r>
              <a:rPr lang="en-GB" dirty="0" err="1" smtClean="0">
                <a:sym typeface="Symbol" panose="05050102010706020507" pitchFamily="18" charset="2"/>
              </a:rPr>
              <a:t>R</a:t>
            </a:r>
            <a:r>
              <a:rPr lang="en-GB" baseline="-25000" dirty="0" err="1" smtClean="0">
                <a:sym typeface="Symbol" panose="05050102010706020507" pitchFamily="18" charset="2"/>
              </a:rPr>
              <a:t>s</a:t>
            </a:r>
            <a:r>
              <a:rPr lang="en-GB" dirty="0" smtClean="0">
                <a:sym typeface="Symbol" panose="05050102010706020507" pitchFamily="18" charset="2"/>
              </a:rPr>
              <a:t> = 68 n , P</a:t>
            </a:r>
            <a:r>
              <a:rPr lang="en-GB" baseline="-25000" dirty="0" smtClean="0">
                <a:sym typeface="Symbol" panose="05050102010706020507" pitchFamily="18" charset="2"/>
              </a:rPr>
              <a:t>c</a:t>
            </a:r>
            <a:r>
              <a:rPr lang="en-GB" dirty="0" smtClean="0">
                <a:sym typeface="Symbol" panose="05050102010706020507" pitchFamily="18" charset="2"/>
              </a:rPr>
              <a:t> = 0.6 </a:t>
            </a:r>
            <a:r>
              <a:rPr lang="en-GB" dirty="0" err="1" smtClean="0">
                <a:sym typeface="Symbol" panose="05050102010706020507" pitchFamily="18" charset="2"/>
              </a:rPr>
              <a:t>mW</a:t>
            </a:r>
            <a:endParaRPr lang="en-GB" dirty="0" smtClean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GB" b="1" dirty="0" smtClean="0">
                <a:sym typeface="Symbol" panose="05050102010706020507" pitchFamily="18" charset="2"/>
              </a:rPr>
              <a:t>Surface Fields:</a:t>
            </a:r>
          </a:p>
          <a:p>
            <a:r>
              <a:rPr lang="en-GB" dirty="0" smtClean="0">
                <a:sym typeface="Symbol" panose="05050102010706020507" pitchFamily="18" charset="2"/>
              </a:rPr>
              <a:t>For 2.8 GHz @ 0.9 MV, E</a:t>
            </a:r>
            <a:r>
              <a:rPr lang="en-GB" baseline="-25000" dirty="0" smtClean="0">
                <a:sym typeface="Symbol" panose="05050102010706020507" pitchFamily="18" charset="2"/>
              </a:rPr>
              <a:t>p</a:t>
            </a:r>
            <a:r>
              <a:rPr lang="en-GB" dirty="0" smtClean="0">
                <a:sym typeface="Symbol" panose="05050102010706020507" pitchFamily="18" charset="2"/>
              </a:rPr>
              <a:t> = 25 MV/m and </a:t>
            </a:r>
            <a:r>
              <a:rPr lang="en-GB" dirty="0" err="1" smtClean="0">
                <a:sym typeface="Symbol" panose="05050102010706020507" pitchFamily="18" charset="2"/>
              </a:rPr>
              <a:t>B</a:t>
            </a:r>
            <a:r>
              <a:rPr lang="en-GB" baseline="-25000" dirty="0" err="1" smtClean="0">
                <a:sym typeface="Symbol" panose="05050102010706020507" pitchFamily="18" charset="2"/>
              </a:rPr>
              <a:t>p</a:t>
            </a:r>
            <a:r>
              <a:rPr lang="en-GB" dirty="0" smtClean="0">
                <a:sym typeface="Symbol" panose="05050102010706020507" pitchFamily="18" charset="2"/>
              </a:rPr>
              <a:t> = 35 </a:t>
            </a:r>
            <a:r>
              <a:rPr lang="en-GB" dirty="0" err="1" smtClean="0">
                <a:sym typeface="Symbol" panose="05050102010706020507" pitchFamily="18" charset="2"/>
              </a:rPr>
              <a:t>mT</a:t>
            </a:r>
            <a:endParaRPr lang="en-GB" dirty="0" smtClean="0">
              <a:sym typeface="Symbol" panose="05050102010706020507" pitchFamily="18" charset="2"/>
            </a:endParaRPr>
          </a:p>
          <a:p>
            <a:r>
              <a:rPr lang="en-GB" dirty="0" smtClean="0">
                <a:sym typeface="Symbol" panose="05050102010706020507" pitchFamily="18" charset="2"/>
              </a:rPr>
              <a:t>Expect 3.9 GHz to be similar; as V~1/f and gap ~f (expect to be wider gap).</a:t>
            </a:r>
          </a:p>
          <a:p>
            <a:r>
              <a:rPr lang="en-GB" dirty="0" smtClean="0">
                <a:sym typeface="Symbol" panose="05050102010706020507" pitchFamily="18" charset="2"/>
              </a:rPr>
              <a:t>Poles to be profiled for optimum EM-field parameters (known procedure) </a:t>
            </a:r>
            <a:endParaRPr lang="en-GB" dirty="0" smtClean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GB" b="1" dirty="0" smtClean="0">
                <a:sym typeface="Symbol" panose="05050102010706020507" pitchFamily="18" charset="2"/>
              </a:rPr>
              <a:t>Kick Factor:</a:t>
            </a:r>
          </a:p>
          <a:p>
            <a:r>
              <a:rPr lang="en-GB" dirty="0" smtClean="0">
                <a:sym typeface="Symbol" panose="05050102010706020507" pitchFamily="18" charset="2"/>
              </a:rPr>
              <a:t>For ANL/SPX QMIR </a:t>
            </a:r>
            <a:r>
              <a:rPr lang="en-GB" dirty="0" err="1" smtClean="0">
                <a:sym typeface="Symbol" panose="05050102010706020507" pitchFamily="18" charset="2"/>
              </a:rPr>
              <a:t>k</a:t>
            </a:r>
            <a:r>
              <a:rPr lang="en-GB" baseline="-25000" dirty="0" err="1" smtClean="0">
                <a:sym typeface="Symbol" panose="05050102010706020507" pitchFamily="18" charset="2"/>
              </a:rPr>
              <a:t>t</a:t>
            </a:r>
            <a:r>
              <a:rPr lang="en-GB" dirty="0" smtClean="0">
                <a:sym typeface="Symbol" panose="05050102010706020507" pitchFamily="18" charset="2"/>
              </a:rPr>
              <a:t> = 0.5 V/</a:t>
            </a:r>
            <a:r>
              <a:rPr lang="en-GB" dirty="0" err="1" smtClean="0">
                <a:sym typeface="Symbol" panose="05050102010706020507" pitchFamily="18" charset="2"/>
              </a:rPr>
              <a:t>pC</a:t>
            </a:r>
            <a:r>
              <a:rPr lang="en-GB" dirty="0" smtClean="0">
                <a:sym typeface="Symbol" panose="05050102010706020507" pitchFamily="18" charset="2"/>
              </a:rPr>
              <a:t>/m; so for a 1 mm displacement, vertical kick ~ 1.6 V – </a:t>
            </a:r>
            <a:r>
              <a:rPr lang="en-GB" dirty="0" smtClean="0">
                <a:solidFill>
                  <a:srgbClr val="FF0000"/>
                </a:solidFill>
                <a:sym typeface="Symbol" panose="05050102010706020507" pitchFamily="18" charset="2"/>
              </a:rPr>
              <a:t>Negligible</a:t>
            </a:r>
          </a:p>
          <a:p>
            <a:pPr marL="0" indent="0">
              <a:buNone/>
            </a:pPr>
            <a:r>
              <a:rPr lang="en-GB" b="1" dirty="0" smtClean="0">
                <a:sym typeface="Symbol" panose="05050102010706020507" pitchFamily="18" charset="2"/>
              </a:rPr>
              <a:t>RF Power:</a:t>
            </a:r>
          </a:p>
          <a:p>
            <a:r>
              <a:rPr lang="en-GB" dirty="0" smtClean="0">
                <a:sym typeface="Symbol" panose="05050102010706020507" pitchFamily="18" charset="2"/>
              </a:rPr>
              <a:t>For ILC: </a:t>
            </a:r>
            <a:r>
              <a:rPr lang="en-GB" dirty="0" err="1" smtClean="0">
                <a:sym typeface="Symbol" panose="05050102010706020507" pitchFamily="18" charset="2"/>
              </a:rPr>
              <a:t>I</a:t>
            </a:r>
            <a:r>
              <a:rPr lang="en-GB" baseline="-25000" dirty="0" err="1" smtClean="0">
                <a:sym typeface="Symbol" panose="05050102010706020507" pitchFamily="18" charset="2"/>
              </a:rPr>
              <a:t>b</a:t>
            </a:r>
            <a:r>
              <a:rPr lang="en-GB" dirty="0" smtClean="0">
                <a:sym typeface="Symbol" panose="05050102010706020507" pitchFamily="18" charset="2"/>
              </a:rPr>
              <a:t> of 5.8 mA and offset x = 1 mm, deflecting voltage (V) power </a:t>
            </a:r>
            <a:r>
              <a:rPr lang="en-GB" dirty="0" err="1" smtClean="0">
                <a:sym typeface="Symbol" panose="05050102010706020507" pitchFamily="18" charset="2"/>
              </a:rPr>
              <a:t>P</a:t>
            </a:r>
            <a:r>
              <a:rPr lang="en-GB" baseline="-25000" dirty="0" err="1" smtClean="0">
                <a:sym typeface="Symbol" panose="05050102010706020507" pitchFamily="18" charset="2"/>
              </a:rPr>
              <a:t>g</a:t>
            </a:r>
            <a:r>
              <a:rPr lang="en-GB" dirty="0" smtClean="0">
                <a:sym typeface="Symbol" panose="05050102010706020507" pitchFamily="18" charset="2"/>
              </a:rPr>
              <a:t> = 2(</a:t>
            </a:r>
            <a:r>
              <a:rPr lang="en-GB" dirty="0" err="1" smtClean="0">
                <a:sym typeface="Symbol" panose="05050102010706020507" pitchFamily="18" charset="2"/>
              </a:rPr>
              <a:t>kx</a:t>
            </a:r>
            <a:r>
              <a:rPr lang="en-GB" dirty="0" smtClean="0">
                <a:sym typeface="Symbol" panose="05050102010706020507" pitchFamily="18" charset="2"/>
              </a:rPr>
              <a:t>)</a:t>
            </a:r>
            <a:r>
              <a:rPr lang="en-GB" dirty="0" err="1" smtClean="0">
                <a:sym typeface="Symbol" panose="05050102010706020507" pitchFamily="18" charset="2"/>
              </a:rPr>
              <a:t>VI</a:t>
            </a:r>
            <a:r>
              <a:rPr lang="en-GB" baseline="-25000" dirty="0" err="1" smtClean="0">
                <a:sym typeface="Symbol" panose="05050102010706020507" pitchFamily="18" charset="2"/>
              </a:rPr>
              <a:t>b</a:t>
            </a:r>
            <a:r>
              <a:rPr lang="en-GB" dirty="0" smtClean="0">
                <a:sym typeface="Symbol" panose="05050102010706020507" pitchFamily="18" charset="2"/>
              </a:rPr>
              <a:t> = 300 W</a:t>
            </a:r>
            <a:endParaRPr lang="en-GB" dirty="0" smtClean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pPr marL="0" indent="0">
              <a:buNone/>
            </a:pPr>
            <a:endParaRPr lang="en-GB" dirty="0" smtClean="0">
              <a:sym typeface="Symbol" panose="05050102010706020507" pitchFamily="18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64335" y="2664491"/>
            <a:ext cx="45076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dirty="0" smtClean="0"/>
              <a:t>}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6515099" y="3018434"/>
            <a:ext cx="18918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Not an issue! 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0520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649EE-FA01-4941-B199-791353942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</a:t>
            </a:r>
            <a:r>
              <a:rPr lang="en-GB" dirty="0" smtClean="0"/>
              <a:t>CC Global Collaboration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B031A1-DF8F-404F-B33E-EAFA8EB85A9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772" y="1687923"/>
            <a:ext cx="2221167" cy="22211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475AF4E-5576-4612-9695-15FDD7F275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902" y="3262758"/>
            <a:ext cx="3576160" cy="6463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DA88BC-5D1F-4DA5-8C1C-CBCD88F4290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2840" y="4364699"/>
            <a:ext cx="2766443" cy="170885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F89744A-95E2-454C-AAA2-84569794D5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213" y="2156245"/>
            <a:ext cx="1625938" cy="13255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CA80CBC-D365-4AC6-86FB-74103F2D0CE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54" y="3594761"/>
            <a:ext cx="2970028" cy="63484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5042224-49A4-4E11-A60C-B701A18DE72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03" y="4373088"/>
            <a:ext cx="2555358" cy="940836"/>
          </a:xfrm>
          <a:prstGeom prst="rect">
            <a:avLst/>
          </a:prstGeom>
        </p:spPr>
      </p:pic>
      <p:pic>
        <p:nvPicPr>
          <p:cNvPr id="2050" name="Picture 2" descr="Image result for slac logo">
            <a:extLst>
              <a:ext uri="{FF2B5EF4-FFF2-40B4-BE49-F238E27FC236}">
                <a16:creationId xmlns:a16="http://schemas.microsoft.com/office/drawing/2014/main" id="{83B2D7F5-5F23-4548-A98B-D21DCD4611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354" y="5600892"/>
            <a:ext cx="3303373" cy="543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D74B4D4-AD72-4374-891D-DD451D5433D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1673" y="4303669"/>
            <a:ext cx="2902439" cy="1560976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AD522DF-6CD5-4DEB-B048-2E96A6B38E01}"/>
              </a:ext>
            </a:extLst>
          </p:cNvPr>
          <p:cNvSpPr/>
          <p:nvPr/>
        </p:nvSpPr>
        <p:spPr>
          <a:xfrm>
            <a:off x="235390" y="1233224"/>
            <a:ext cx="7378574" cy="526618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428731-8035-458C-9429-41016D22354D}"/>
              </a:ext>
            </a:extLst>
          </p:cNvPr>
          <p:cNvSpPr txBox="1"/>
          <p:nvPr/>
        </p:nvSpPr>
        <p:spPr>
          <a:xfrm>
            <a:off x="1199282" y="1273038"/>
            <a:ext cx="21946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FF0000"/>
                </a:solidFill>
              </a:rPr>
              <a:t>Cavities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C97D890-8577-4910-85C7-39EE7A64983D}"/>
              </a:ext>
            </a:extLst>
          </p:cNvPr>
          <p:cNvSpPr/>
          <p:nvPr/>
        </p:nvSpPr>
        <p:spPr>
          <a:xfrm>
            <a:off x="4155541" y="1444795"/>
            <a:ext cx="7957996" cy="4831209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B93F234-DD1F-4ABD-8323-323BA635034F}"/>
              </a:ext>
            </a:extLst>
          </p:cNvPr>
          <p:cNvSpPr txBox="1"/>
          <p:nvPr/>
        </p:nvSpPr>
        <p:spPr>
          <a:xfrm>
            <a:off x="8528364" y="1509914"/>
            <a:ext cx="30057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Cryomodules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23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:\Users\rcalaga\AppData\Local\Temp\CRAB CAVITY DQW 2018 - 01 light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82" r="14853"/>
          <a:stretch/>
        </p:blipFill>
        <p:spPr bwMode="auto">
          <a:xfrm>
            <a:off x="133824" y="1555953"/>
            <a:ext cx="2197431" cy="19065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FB5C3ED-3FF2-47F2-A22F-920F50D9590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865" r="7980" b="4540"/>
          <a:stretch/>
        </p:blipFill>
        <p:spPr bwMode="auto">
          <a:xfrm>
            <a:off x="9841032" y="3434657"/>
            <a:ext cx="2417593" cy="32396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HL-LHC Crab </a:t>
            </a:r>
            <a:r>
              <a:rPr lang="en-US" dirty="0" smtClean="0"/>
              <a:t>Cavities (DQW and RFD)</a:t>
            </a:r>
            <a:br>
              <a:rPr lang="en-US" dirty="0" smtClean="0"/>
            </a:br>
            <a:r>
              <a:rPr lang="en-US" sz="2700" dirty="0" smtClean="0">
                <a:solidFill>
                  <a:srgbClr val="0070C0"/>
                </a:solidFill>
              </a:rPr>
              <a:t>R Calaga (CERN)</a:t>
            </a:r>
            <a:endParaRPr lang="en-GB" sz="270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11"/>
              <p:cNvSpPr txBox="1">
                <a:spLocks noChangeArrowheads="1"/>
              </p:cNvSpPr>
              <p:nvPr/>
            </p:nvSpPr>
            <p:spPr bwMode="auto">
              <a:xfrm>
                <a:off x="4447177" y="2624187"/>
                <a:ext cx="3195707" cy="2744616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67500" tIns="33750" rIns="67500" bIns="33750"/>
              <a:lstStyle>
                <a:defPPr>
                  <a:defRPr lang="en-GB"/>
                </a:defPPr>
                <a:lvl1pPr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1pPr>
                <a:lvl2pPr marL="742950" indent="-28575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2pPr>
                <a:lvl3pPr marL="1143000" indent="-22860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3pPr>
                <a:lvl4pPr marL="1600200" indent="-22860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4pPr>
                <a:lvl5pPr marL="2057400" indent="-228600" algn="l" defTabSz="457200" rtl="0" fontAlgn="base" hangingPunct="0">
                  <a:lnSpc>
                    <a:spcPct val="94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DejaVu Sans" panose="020B0603030804020204" pitchFamily="34" charset="0"/>
                  </a:defRPr>
                </a:lvl9pPr>
              </a:lstStyle>
              <a:p>
                <a:pPr algn="ctr">
                  <a:lnSpc>
                    <a:spcPct val="123000"/>
                  </a:lnSpc>
                </a:pPr>
                <a:r>
                  <a:rPr lang="en-GB" altLang="en-US" sz="2400" dirty="0" smtClean="0">
                    <a:latin typeface="Cambria Math" panose="02040503050406030204" pitchFamily="18" charset="0"/>
                  </a:rPr>
                  <a:t>Requirements</a:t>
                </a:r>
              </a:p>
              <a:p>
                <a:pPr algn="ctr">
                  <a:lnSpc>
                    <a:spcPct val="123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en-US" sz="2400" i="1" dirty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GB" altLang="en-US" sz="2400" i="1" dirty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altLang="en-US" sz="2400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en-US" sz="2400" i="1" dirty="0">
                        <a:latin typeface="Cambria Math" panose="02040503050406030204" pitchFamily="18" charset="0"/>
                      </a:rPr>
                      <m:t>400 </m:t>
                    </m:r>
                    <m:r>
                      <m:rPr>
                        <m:sty m:val="p"/>
                      </m:rPr>
                      <a:rPr lang="en-US" altLang="en-US" sz="2400" dirty="0">
                        <a:latin typeface="Cambria Math" panose="02040503050406030204" pitchFamily="18" charset="0"/>
                      </a:rPr>
                      <m:t>MHz</m:t>
                    </m:r>
                  </m:oMath>
                </a14:m>
                <a:r>
                  <a:rPr lang="en-US" altLang="en-US" sz="2400" dirty="0">
                    <a:latin typeface="LMSans10" pitchFamily="32" charset="0"/>
                  </a:rPr>
                  <a:t> </a:t>
                </a:r>
                <a:endParaRPr lang="en-GB" altLang="en-US" sz="2400" dirty="0">
                  <a:latin typeface="Cambria Math" panose="02040503050406030204" pitchFamily="18" charset="0"/>
                </a:endParaRPr>
              </a:p>
              <a:p>
                <a:pPr algn="ctr">
                  <a:lnSpc>
                    <a:spcPct val="1230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en-US" sz="2400" dirty="0">
                        <a:latin typeface="Cambria Math" panose="02040503050406030204" pitchFamily="18" charset="0"/>
                      </a:rPr>
                      <m:t>V</m:t>
                    </m:r>
                    <m:r>
                      <m:rPr>
                        <m:sty m:val="p"/>
                      </m:rPr>
                      <a:rPr lang="en-US" altLang="en-US" sz="2400" baseline="-33000" dirty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altLang="en-US" sz="2400" i="1" dirty="0">
                        <a:latin typeface="Cambria Math" panose="02040503050406030204" pitchFamily="18" charset="0"/>
                      </a:rPr>
                      <m:t> = 3.4 </m:t>
                    </m:r>
                    <m:r>
                      <m:rPr>
                        <m:sty m:val="p"/>
                      </m:rPr>
                      <a:rPr lang="en-US" altLang="en-US" sz="2400" dirty="0">
                        <a:latin typeface="Cambria Math" panose="02040503050406030204" pitchFamily="18" charset="0"/>
                      </a:rPr>
                      <m:t>MV</m:t>
                    </m:r>
                  </m:oMath>
                </a14:m>
                <a:r>
                  <a:rPr lang="en-US" altLang="en-US" sz="2400" dirty="0">
                    <a:latin typeface="LMSans10" pitchFamily="32" charset="0"/>
                  </a:rPr>
                  <a:t>/cavity*</a:t>
                </a:r>
              </a:p>
              <a:p>
                <a:pPr algn="ctr">
                  <a:lnSpc>
                    <a:spcPct val="123000"/>
                  </a:lnSpc>
                </a:pPr>
                <a:r>
                  <a:rPr lang="en-US" altLang="en-US" sz="1600" dirty="0">
                    <a:latin typeface="LMSans10" pitchFamily="32" charset="0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1600" dirty="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sz="1600" dirty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GB" altLang="en-US" sz="1600" i="1" dirty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alt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en-US" sz="1600" dirty="0" err="1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altLang="en-US" sz="1600" dirty="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  <m:r>
                      <a:rPr lang="en-US" altLang="en-US" sz="1600" i="1" dirty="0">
                        <a:latin typeface="Cambria Math" panose="02040503050406030204" pitchFamily="18" charset="0"/>
                      </a:rPr>
                      <m:t> &lt;</m:t>
                    </m:r>
                    <m:r>
                      <a:rPr lang="en-GB" altLang="en-US" sz="1600" i="1" dirty="0">
                        <a:latin typeface="Cambria Math" panose="02040503050406030204" pitchFamily="18" charset="0"/>
                      </a:rPr>
                      <m:t>40</m:t>
                    </m:r>
                    <m:r>
                      <a:rPr lang="en-US" altLang="en-US" sz="16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en-US" sz="1600" dirty="0">
                        <a:latin typeface="Cambria Math" panose="02040503050406030204" pitchFamily="18" charset="0"/>
                      </a:rPr>
                      <m:t>MV</m:t>
                    </m:r>
                    <m:r>
                      <a:rPr lang="en-US" altLang="en-US" sz="1600" dirty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altLang="en-US" sz="1600" dirty="0">
                        <a:latin typeface="Cambria Math" panose="02040503050406030204" pitchFamily="18" charset="0"/>
                      </a:rPr>
                      <m:t>m</m:t>
                    </m:r>
                    <m:r>
                      <a:rPr lang="en-US" altLang="en-US" sz="1600" i="1" dirty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GB" altLang="en-US" sz="1600" i="1" dirty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altLang="en-US" sz="1600" i="1" dirty="0"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US" altLang="en-US" sz="1600" dirty="0" err="1">
                        <a:latin typeface="Cambria Math" panose="02040503050406030204" pitchFamily="18" charset="0"/>
                      </a:rPr>
                      <m:t>mT</m:t>
                    </m:r>
                  </m:oMath>
                </a14:m>
                <a:r>
                  <a:rPr lang="en-US" altLang="en-US" sz="1600" dirty="0">
                    <a:latin typeface="LMSans10" pitchFamily="32" charset="0"/>
                  </a:rPr>
                  <a:t>)</a:t>
                </a:r>
              </a:p>
              <a:p>
                <a:pPr algn="ctr">
                  <a:lnSpc>
                    <a:spcPct val="123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en-US" sz="1600" dirty="0">
                          <a:latin typeface="Cambria Math" panose="02040503050406030204" pitchFamily="18" charset="0"/>
                        </a:rPr>
                        <m:t>Beam</m:t>
                      </m:r>
                      <m:r>
                        <a:rPr lang="en-US" altLang="en-US" sz="16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en-US" sz="1600" dirty="0">
                          <a:latin typeface="Cambria Math" panose="02040503050406030204" pitchFamily="18" charset="0"/>
                        </a:rPr>
                        <m:t>aperture</m:t>
                      </m:r>
                      <m:r>
                        <a:rPr lang="en-US" altLang="en-US" sz="1600" dirty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en-US" sz="1600" i="1" dirty="0">
                          <a:latin typeface="Cambria Math" panose="02040503050406030204" pitchFamily="18" charset="0"/>
                        </a:rPr>
                        <m:t>= 84 </m:t>
                      </m:r>
                      <m:r>
                        <m:rPr>
                          <m:sty m:val="p"/>
                        </m:rPr>
                        <a:rPr lang="en-US" altLang="en-US" sz="1600" dirty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US" altLang="en-US" sz="1600" dirty="0">
                  <a:latin typeface="LMSans10" pitchFamily="32" charset="0"/>
                </a:endParaRPr>
              </a:p>
              <a:p>
                <a:pPr algn="ctr">
                  <a:lnSpc>
                    <a:spcPct val="123000"/>
                  </a:lnSpc>
                </a:pPr>
                <a:r>
                  <a:rPr lang="en-US" altLang="en-US" sz="1600" dirty="0">
                    <a:latin typeface="Cambria Math" panose="02040503050406030204" pitchFamily="18" charset="0"/>
                  </a:rPr>
                  <a:t>Common FPC = 40 kW-CW</a:t>
                </a:r>
              </a:p>
              <a:p>
                <a:pPr algn="ctr">
                  <a:lnSpc>
                    <a:spcPct val="123000"/>
                  </a:lnSpc>
                </a:pPr>
                <a:r>
                  <a:rPr lang="en-US" altLang="en-US" sz="1600" dirty="0">
                    <a:latin typeface="Cambria Math" panose="02040503050406030204" pitchFamily="18" charset="0"/>
                  </a:rPr>
                  <a:t>Operating Temp = 2 K</a:t>
                </a:r>
              </a:p>
            </p:txBody>
          </p:sp>
        </mc:Choice>
        <mc:Fallback xmlns="">
          <p:sp>
            <p:nvSpPr>
              <p:cNvPr id="8" name="Text 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47177" y="2624187"/>
                <a:ext cx="3195707" cy="2744616"/>
              </a:xfrm>
              <a:prstGeom prst="rect">
                <a:avLst/>
              </a:prstGeom>
              <a:blipFill>
                <a:blip r:embed="rId4"/>
                <a:stretch>
                  <a:fillRect t="-219"/>
                </a:stretch>
              </a:blipFill>
              <a:ln w="28575" cap="flat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2178671" y="1446954"/>
            <a:ext cx="21813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DQW (V-ATLAS)</a:t>
            </a:r>
            <a:endParaRPr lang="en-GB" sz="2400" b="1" dirty="0"/>
          </a:p>
          <a:p>
            <a:r>
              <a:rPr lang="en-GB" sz="2400" b="1" dirty="0"/>
              <a:t>(up to to 6 MV)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20867" y="1446954"/>
            <a:ext cx="1821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RFD (H-CMS)</a:t>
            </a:r>
            <a:endParaRPr lang="en-GB" sz="2400" b="1" dirty="0"/>
          </a:p>
          <a:p>
            <a:r>
              <a:rPr lang="en-GB" sz="2400" b="1" dirty="0"/>
              <a:t>(up to 7 MV)</a:t>
            </a:r>
          </a:p>
        </p:txBody>
      </p:sp>
      <p:pic>
        <p:nvPicPr>
          <p:cNvPr id="13" name="Picture 12" descr="C:\Users\rcalaga\AppData\Local\Temp\CRAB Cavity RFD - 77.jpg"/>
          <p:cNvPicPr/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" t="4576" r="2544" b="4552"/>
          <a:stretch/>
        </p:blipFill>
        <p:spPr bwMode="auto">
          <a:xfrm>
            <a:off x="9546817" y="1297617"/>
            <a:ext cx="2497348" cy="15850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794BEB01-4CB7-44D6-BCCF-939BA521D46D}"/>
              </a:ext>
            </a:extLst>
          </p:cNvPr>
          <p:cNvGrpSpPr/>
          <p:nvPr/>
        </p:nvGrpSpPr>
        <p:grpSpPr>
          <a:xfrm>
            <a:off x="8609396" y="5470846"/>
            <a:ext cx="1230489" cy="982276"/>
            <a:chOff x="6071152" y="4660548"/>
            <a:chExt cx="1230489" cy="982276"/>
          </a:xfrm>
        </p:grpSpPr>
        <p:pic>
          <p:nvPicPr>
            <p:cNvPr id="22" name="Picture 21" descr="\\cern.ch\dfs\Departments\AB\Groups\RF\Sections\PM\Crab_Cavity\mecanique\Illustrations\RFD HOMS H 003.bmp"/>
            <p:cNvPicPr/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52" t="15551" r="41751" b="9662"/>
            <a:stretch/>
          </p:blipFill>
          <p:spPr bwMode="auto">
            <a:xfrm>
              <a:off x="6071152" y="4708847"/>
              <a:ext cx="375860" cy="93397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3" name="Picture 22" descr="\\cern.ch\dfs\Departments\AB\Groups\RF\Sections\PM\Crab_Cavity\mecanique\Illustrations\RFD HOMS V 002.bmp"/>
            <p:cNvPicPr/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78" t="7775" r="38712" b="15969"/>
            <a:stretch/>
          </p:blipFill>
          <p:spPr bwMode="auto">
            <a:xfrm>
              <a:off x="6424916" y="4671138"/>
              <a:ext cx="449985" cy="943874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13" t="17905" r="39762" b="16509"/>
            <a:stretch/>
          </p:blipFill>
          <p:spPr>
            <a:xfrm>
              <a:off x="6874901" y="4660548"/>
              <a:ext cx="426740" cy="911672"/>
            </a:xfrm>
            <a:prstGeom prst="rect">
              <a:avLst/>
            </a:prstGeom>
          </p:spPr>
        </p:pic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B9C8D702-9CCC-4853-94D8-912426D2F081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/>
        </p:blipFill>
        <p:spPr bwMode="auto">
          <a:xfrm>
            <a:off x="207876" y="3531214"/>
            <a:ext cx="2417594" cy="341637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45EBC839-17F7-48D5-996E-2E6AC280E6B3}"/>
              </a:ext>
            </a:extLst>
          </p:cNvPr>
          <p:cNvGrpSpPr/>
          <p:nvPr/>
        </p:nvGrpSpPr>
        <p:grpSpPr>
          <a:xfrm>
            <a:off x="2817710" y="5508074"/>
            <a:ext cx="1289075" cy="908494"/>
            <a:chOff x="2003898" y="3937994"/>
            <a:chExt cx="1289075" cy="908494"/>
          </a:xfrm>
        </p:grpSpPr>
        <p:pic>
          <p:nvPicPr>
            <p:cNvPr id="20" name="Picture 19" descr="\\cern.ch\dfs\Departments\AB\Groups\RF\Sections\PM\Crab_Cavity\mecanique\Illustrations\DQW HOMS 001.bmp"/>
            <p:cNvPicPr/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10" t="5084" r="29763" b="11184"/>
            <a:stretch/>
          </p:blipFill>
          <p:spPr bwMode="auto">
            <a:xfrm>
              <a:off x="2003898" y="3937995"/>
              <a:ext cx="597284" cy="90849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1" name="Picture 20" descr="\\cern.ch\dfs\Departments\AB\Groups\RF\Sections\PM\Crab_Cavity\mecanique\Illustrations\DQW PICKUP 001.bmp"/>
            <p:cNvPicPr/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91" t="6280" r="39050" b="7296"/>
            <a:stretch/>
          </p:blipFill>
          <p:spPr bwMode="auto">
            <a:xfrm>
              <a:off x="2613702" y="3937995"/>
              <a:ext cx="366211" cy="908493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912" t="22092" r="44488" b="15114"/>
            <a:stretch/>
          </p:blipFill>
          <p:spPr>
            <a:xfrm flipH="1">
              <a:off x="2988561" y="3937994"/>
              <a:ext cx="304412" cy="908493"/>
            </a:xfrm>
            <a:prstGeom prst="rect">
              <a:avLst/>
            </a:prstGeom>
          </p:spPr>
        </p:pic>
      </p:grpSp>
      <p:sp>
        <p:nvSpPr>
          <p:cNvPr id="6" name="TextBox 5"/>
          <p:cNvSpPr txBox="1"/>
          <p:nvPr/>
        </p:nvSpPr>
        <p:spPr>
          <a:xfrm>
            <a:off x="3240880" y="6489677"/>
            <a:ext cx="6327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Both cavities use 2K </a:t>
            </a:r>
            <a:r>
              <a:rPr lang="en-GB" dirty="0" err="1" smtClean="0"/>
              <a:t>cryperm</a:t>
            </a:r>
            <a:r>
              <a:rPr lang="en-GB" dirty="0" smtClean="0"/>
              <a:t> magnetic shield inside helium jacket</a:t>
            </a:r>
            <a:endParaRPr lang="en-GB" dirty="0"/>
          </a:p>
        </p:txBody>
      </p:sp>
      <p:pic>
        <p:nvPicPr>
          <p:cNvPr id="5122" name="Picture 2" descr="Crab cavities: colliding protons head-on | CERN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3" t="6488" r="29170" b="8870"/>
          <a:stretch/>
        </p:blipFill>
        <p:spPr bwMode="auto">
          <a:xfrm>
            <a:off x="2497635" y="2624187"/>
            <a:ext cx="1801391" cy="189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HL-LHC crab cavity [image] | EurekAlert! Science News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82" r="9220"/>
          <a:stretch/>
        </p:blipFill>
        <p:spPr bwMode="auto">
          <a:xfrm flipH="1">
            <a:off x="7818747" y="2624187"/>
            <a:ext cx="1887534" cy="1694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54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HL-LHC Crab Cavity </a:t>
            </a:r>
            <a:r>
              <a:rPr lang="en-US" dirty="0" err="1"/>
              <a:t>Cryomodule</a:t>
            </a:r>
            <a:r>
              <a:rPr lang="en-US" dirty="0"/>
              <a:t> (RFD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sz="2700" dirty="0" smtClean="0">
                <a:solidFill>
                  <a:srgbClr val="0070C0"/>
                </a:solidFill>
              </a:rPr>
              <a:t>R </a:t>
            </a:r>
            <a:r>
              <a:rPr lang="en-US" sz="2700" dirty="0" err="1" smtClean="0">
                <a:solidFill>
                  <a:srgbClr val="0070C0"/>
                </a:solidFill>
              </a:rPr>
              <a:t>Calaga</a:t>
            </a:r>
            <a:r>
              <a:rPr lang="en-US" sz="2700" dirty="0" smtClean="0">
                <a:solidFill>
                  <a:srgbClr val="0070C0"/>
                </a:solidFill>
              </a:rPr>
              <a:t> (CERN)</a:t>
            </a:r>
            <a:endParaRPr lang="en-GB" sz="2700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CD89A6-E568-4D8A-8931-4EDBFF11C48E}"/>
              </a:ext>
            </a:extLst>
          </p:cNvPr>
          <p:cNvSpPr txBox="1"/>
          <p:nvPr/>
        </p:nvSpPr>
        <p:spPr>
          <a:xfrm>
            <a:off x="2066629" y="6464300"/>
            <a:ext cx="46013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HOM lines (green), alignment (magenta)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D42CEBE-B5F0-4235-BC37-686556D16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635" y="1256773"/>
            <a:ext cx="8959645" cy="523165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33035" t="32874" r="31048" b="19913"/>
          <a:stretch/>
        </p:blipFill>
        <p:spPr>
          <a:xfrm>
            <a:off x="8031130" y="3866515"/>
            <a:ext cx="3861149" cy="285496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AD7BE2-1ED9-4447-A2B8-33AD787C5CB9}"/>
              </a:ext>
            </a:extLst>
          </p:cNvPr>
          <p:cNvSpPr txBox="1"/>
          <p:nvPr/>
        </p:nvSpPr>
        <p:spPr>
          <a:xfrm>
            <a:off x="9225280" y="1368613"/>
            <a:ext cx="1346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Length ~ 3m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252840" y="3497183"/>
            <a:ext cx="2780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DQW CM test in SPS (2018)</a:t>
            </a:r>
            <a:endParaRPr lang="en-GB" b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49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ILC Crab Cavity (CC) Requirements</a:t>
            </a:r>
          </a:p>
          <a:p>
            <a:r>
              <a:rPr lang="en-GB" sz="3600" dirty="0" smtClean="0"/>
              <a:t>ILC Technical Preparation (Pre-Lab)</a:t>
            </a:r>
          </a:p>
          <a:p>
            <a:r>
              <a:rPr lang="en-GB" sz="3600" dirty="0" smtClean="0"/>
              <a:t>Crab Cavity Workshop</a:t>
            </a:r>
          </a:p>
          <a:p>
            <a:r>
              <a:rPr lang="en-GB" sz="3600" dirty="0" smtClean="0"/>
              <a:t>Workshop Discussion/Questions </a:t>
            </a:r>
          </a:p>
          <a:p>
            <a:r>
              <a:rPr lang="en-GB" sz="3600" dirty="0" smtClean="0"/>
              <a:t>Conclusions</a:t>
            </a:r>
          </a:p>
          <a:p>
            <a:endParaRPr lang="en-GB" sz="3600" dirty="0" smtClean="0"/>
          </a:p>
          <a:p>
            <a:endParaRPr lang="en-GB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5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ILC CC Workshop Discussion/Questions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0918"/>
            <a:ext cx="10515600" cy="5365914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200" b="1" dirty="0" smtClean="0"/>
              <a:t>BDS Implications for the various CC technology and frequency options: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200" dirty="0" smtClean="0"/>
              <a:t>Expected </a:t>
            </a:r>
            <a:r>
              <a:rPr lang="en-GB" sz="2200" dirty="0"/>
              <a:t>noise </a:t>
            </a:r>
            <a:r>
              <a:rPr lang="en-GB" sz="2200" dirty="0" smtClean="0"/>
              <a:t>sources.</a:t>
            </a:r>
            <a:endParaRPr lang="en-GB" sz="2200" dirty="0"/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200" dirty="0"/>
              <a:t>IR optics configuration and impact on </a:t>
            </a:r>
            <a:r>
              <a:rPr lang="en-GB" sz="2200" dirty="0" smtClean="0"/>
              <a:t>CC’s.</a:t>
            </a:r>
            <a:endParaRPr lang="en-GB" sz="2200" dirty="0"/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200" dirty="0"/>
              <a:t>Beam dynamics impacts; bunch-by-bunch, bunch trains </a:t>
            </a:r>
            <a:r>
              <a:rPr lang="en-GB" sz="2200" dirty="0" smtClean="0"/>
              <a:t>etc.</a:t>
            </a:r>
            <a:endParaRPr lang="en-GB" sz="2200" dirty="0"/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200" dirty="0"/>
              <a:t>Luminosity performance and expected </a:t>
            </a:r>
            <a:r>
              <a:rPr lang="en-GB" sz="2200" dirty="0" smtClean="0"/>
              <a:t>tolerances - cavity roll and appropriate mitigation.</a:t>
            </a:r>
            <a:endParaRPr lang="en-GB" sz="22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200" b="1" dirty="0" smtClean="0"/>
              <a:t>CC Solution: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200" dirty="0"/>
              <a:t>HOM damping and impedance </a:t>
            </a:r>
            <a:r>
              <a:rPr lang="en-GB" sz="2200" dirty="0" smtClean="0"/>
              <a:t>requirements.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200" dirty="0" smtClean="0"/>
              <a:t>Manufacturing simplification by direct machining from </a:t>
            </a:r>
            <a:r>
              <a:rPr lang="en-GB" sz="2200" dirty="0" err="1" smtClean="0"/>
              <a:t>Nb</a:t>
            </a:r>
            <a:r>
              <a:rPr lang="en-GB" sz="2200" dirty="0" smtClean="0"/>
              <a:t> ingot.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200" dirty="0" err="1" smtClean="0"/>
              <a:t>Cryomodule</a:t>
            </a:r>
            <a:r>
              <a:rPr lang="en-GB" sz="2200" dirty="0" smtClean="0"/>
              <a:t> integration options – main </a:t>
            </a:r>
            <a:r>
              <a:rPr lang="en-GB" sz="2200" dirty="0" err="1" smtClean="0"/>
              <a:t>linac</a:t>
            </a:r>
            <a:r>
              <a:rPr lang="en-GB" sz="2200" dirty="0" smtClean="0"/>
              <a:t> compatible or top-loaded (i.e. HL-LHC).</a:t>
            </a:r>
            <a:endParaRPr lang="en-GB" sz="2200" dirty="0"/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200" dirty="0" smtClean="0"/>
              <a:t>Energy </a:t>
            </a:r>
            <a:r>
              <a:rPr lang="en-GB" sz="2200" dirty="0"/>
              <a:t>upgrade provisions, impact on 250Gev CC solution – space, modularisation </a:t>
            </a:r>
            <a:r>
              <a:rPr lang="en-GB" sz="2200" dirty="0" err="1"/>
              <a:t>etc</a:t>
            </a:r>
            <a:endParaRPr lang="en-GB" sz="22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2200" b="1" dirty="0" smtClean="0"/>
              <a:t>Pre-Lab Planning: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200" dirty="0" smtClean="0"/>
              <a:t>R&amp;D</a:t>
            </a:r>
            <a:r>
              <a:rPr lang="en-GB" sz="2200" dirty="0"/>
              <a:t>, prototyping and CC down-selection process – </a:t>
            </a:r>
            <a:r>
              <a:rPr lang="en-GB" sz="2200" dirty="0" smtClean="0"/>
              <a:t>how/when.</a:t>
            </a:r>
            <a:endParaRPr lang="en-GB" sz="2200" dirty="0"/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200" dirty="0"/>
              <a:t>Collective contributions and expectations for Pre-Lab </a:t>
            </a:r>
            <a:r>
              <a:rPr lang="en-GB" sz="2200" dirty="0" smtClean="0"/>
              <a:t>activities.</a:t>
            </a:r>
            <a:endParaRPr lang="en-GB" sz="2200" dirty="0"/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en-GB" sz="2200" dirty="0"/>
              <a:t>Realistic </a:t>
            </a:r>
            <a:r>
              <a:rPr lang="en-GB" sz="2200" dirty="0" smtClean="0"/>
              <a:t>scope, timescales and responsibilities </a:t>
            </a:r>
            <a:r>
              <a:rPr lang="en-GB" sz="2200" dirty="0"/>
              <a:t>for the Pre-Lab </a:t>
            </a:r>
            <a:r>
              <a:rPr lang="en-GB" sz="2200" dirty="0" smtClean="0"/>
              <a:t>phase. </a:t>
            </a:r>
            <a:endParaRPr lang="en-GB" sz="2200" dirty="0"/>
          </a:p>
        </p:txBody>
      </p:sp>
      <p:sp>
        <p:nvSpPr>
          <p:cNvPr id="4" name="TextBox 3"/>
          <p:cNvSpPr txBox="1"/>
          <p:nvPr/>
        </p:nvSpPr>
        <p:spPr>
          <a:xfrm>
            <a:off x="7848161" y="1452582"/>
            <a:ext cx="5068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0" dirty="0" smtClean="0">
                <a:solidFill>
                  <a:srgbClr val="FF0000"/>
                </a:solidFill>
              </a:rPr>
              <a:t>}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1098" y="1898857"/>
            <a:ext cx="31666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200" dirty="0" smtClean="0">
                <a:solidFill>
                  <a:srgbClr val="FF0000"/>
                </a:solidFill>
              </a:rPr>
              <a:t>Refined CC specifications?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20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6464" y="6239873"/>
            <a:ext cx="45613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Discussion points for next session!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672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0918"/>
            <a:ext cx="10515600" cy="495998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Various CC technology solutions feasible for ILC:</a:t>
            </a:r>
          </a:p>
          <a:p>
            <a:pPr lvl="1"/>
            <a:r>
              <a:rPr lang="en-GB" dirty="0"/>
              <a:t>Elliptical – ILC (RDR and TDR)</a:t>
            </a:r>
          </a:p>
          <a:p>
            <a:pPr lvl="1"/>
            <a:r>
              <a:rPr lang="en-GB" dirty="0" smtClean="0"/>
              <a:t>DQW – EIC, HL-LHC</a:t>
            </a:r>
          </a:p>
          <a:p>
            <a:pPr lvl="1"/>
            <a:r>
              <a:rPr lang="en-GB" dirty="0" smtClean="0"/>
              <a:t>RFD – EIC, HL-LHC, </a:t>
            </a:r>
            <a:r>
              <a:rPr lang="en-GB" dirty="0" err="1" smtClean="0"/>
              <a:t>Jlab</a:t>
            </a:r>
            <a:r>
              <a:rPr lang="en-GB" dirty="0" smtClean="0"/>
              <a:t> Upgrade, JLEIC and MEIC</a:t>
            </a:r>
          </a:p>
          <a:p>
            <a:pPr lvl="1"/>
            <a:r>
              <a:rPr lang="en-GB" dirty="0" err="1" smtClean="0"/>
              <a:t>QMiR</a:t>
            </a:r>
            <a:r>
              <a:rPr lang="en-GB" dirty="0" smtClean="0"/>
              <a:t> – SPX </a:t>
            </a:r>
          </a:p>
          <a:p>
            <a:pPr lvl="1"/>
            <a:r>
              <a:rPr lang="en-GB" dirty="0" smtClean="0"/>
              <a:t>WOW – EIC </a:t>
            </a:r>
          </a:p>
          <a:p>
            <a:r>
              <a:rPr lang="en-GB" dirty="0" smtClean="0"/>
              <a:t>Significant alternative CC developments since ILC TDR in 2013.</a:t>
            </a:r>
          </a:p>
          <a:p>
            <a:r>
              <a:rPr lang="en-GB" dirty="0" smtClean="0"/>
              <a:t>Must note that the CC system is not </a:t>
            </a:r>
            <a:r>
              <a:rPr lang="en-GB" dirty="0"/>
              <a:t>as </a:t>
            </a:r>
            <a:r>
              <a:rPr lang="en-GB" dirty="0" smtClean="0"/>
              <a:t>‘mature’ </a:t>
            </a:r>
            <a:r>
              <a:rPr lang="en-GB" dirty="0"/>
              <a:t>as </a:t>
            </a:r>
            <a:r>
              <a:rPr lang="en-GB" dirty="0" smtClean="0"/>
              <a:t>the Main </a:t>
            </a:r>
            <a:r>
              <a:rPr lang="en-GB" dirty="0" err="1" smtClean="0"/>
              <a:t>Linac</a:t>
            </a:r>
            <a:r>
              <a:rPr lang="en-GB" dirty="0" smtClean="0"/>
              <a:t>.</a:t>
            </a:r>
          </a:p>
          <a:p>
            <a:r>
              <a:rPr lang="en-GB" dirty="0" smtClean="0"/>
              <a:t>A number of organisations identified as potential collaborators for ILC Pre-Lab phase for CC system developments.</a:t>
            </a:r>
          </a:p>
          <a:p>
            <a:r>
              <a:rPr lang="en-GB" dirty="0" smtClean="0"/>
              <a:t>HL-LHC demonstrates highly effective collaborative approach for global CC technology development (SPS CC CM R&amp;D and test 2018):</a:t>
            </a:r>
          </a:p>
          <a:p>
            <a:pPr lvl="1"/>
            <a:r>
              <a:rPr lang="en-GB" dirty="0"/>
              <a:t>BNL, CERN, FNAL, Lancaster University, ODU/</a:t>
            </a:r>
            <a:r>
              <a:rPr lang="en-GB" dirty="0" err="1"/>
              <a:t>Jlab</a:t>
            </a:r>
            <a:r>
              <a:rPr lang="en-GB" dirty="0"/>
              <a:t>, </a:t>
            </a:r>
            <a:r>
              <a:rPr lang="en-GB" dirty="0" smtClean="0"/>
              <a:t>SLAC, TRIUMF and UKRI-STFC.</a:t>
            </a: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21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899199" y="6250898"/>
            <a:ext cx="9187621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ILC Pre-Lab has </a:t>
            </a:r>
            <a:r>
              <a:rPr lang="en-GB" sz="2400" b="1" dirty="0" smtClean="0">
                <a:solidFill>
                  <a:srgbClr val="FF0000"/>
                </a:solidFill>
              </a:rPr>
              <a:t>a </a:t>
            </a:r>
            <a:r>
              <a:rPr lang="en-GB" sz="2400" b="1" dirty="0">
                <a:solidFill>
                  <a:srgbClr val="FF0000"/>
                </a:solidFill>
              </a:rPr>
              <a:t>strong possibility to follow this successful </a:t>
            </a:r>
            <a:r>
              <a:rPr lang="en-GB" sz="2400" b="1" dirty="0" smtClean="0">
                <a:solidFill>
                  <a:srgbClr val="FF0000"/>
                </a:solidFill>
              </a:rPr>
              <a:t>realisation!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46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3314" t="13661" r="24502" b="8531"/>
          <a:stretch/>
        </p:blipFill>
        <p:spPr>
          <a:xfrm>
            <a:off x="-533286" y="-1138695"/>
            <a:ext cx="13349876" cy="1119667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69652" y="2122657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MANY THANKS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Questions?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47" y="5931254"/>
            <a:ext cx="2608985" cy="671122"/>
          </a:xfrm>
          <a:prstGeom prst="rect">
            <a:avLst/>
          </a:prstGeom>
        </p:spPr>
      </p:pic>
      <p:pic>
        <p:nvPicPr>
          <p:cNvPr id="7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80" b="13442"/>
          <a:stretch/>
        </p:blipFill>
        <p:spPr bwMode="auto">
          <a:xfrm>
            <a:off x="10912348" y="104930"/>
            <a:ext cx="1143000" cy="884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181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2992" y="2839093"/>
            <a:ext cx="7254419" cy="15338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ILC Crab Cavity (CC) Requirements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33077" y="1201271"/>
            <a:ext cx="5836923" cy="4975692"/>
          </a:xfrm>
        </p:spPr>
        <p:txBody>
          <a:bodyPr>
            <a:noAutofit/>
          </a:bodyPr>
          <a:lstStyle/>
          <a:p>
            <a:r>
              <a:rPr kumimoji="1" lang="en-US" altLang="ja-JP" sz="2000" dirty="0" smtClean="0">
                <a:ea typeface="Meiryo UI" panose="020B0604030504040204" pitchFamily="50" charset="-128"/>
                <a:cs typeface="Times New Roman" panose="02020603050405020304" pitchFamily="18" charset="0"/>
              </a:rPr>
              <a:t>CC system is indispensable</a:t>
            </a:r>
            <a:r>
              <a:rPr lang="en-US" altLang="ja-JP" sz="2000" dirty="0" smtClean="0">
                <a:ea typeface="Meiryo UI" panose="020B0604030504040204" pitchFamily="50" charset="-128"/>
                <a:cs typeface="Times New Roman" panose="02020603050405020304" pitchFamily="18" charset="0"/>
              </a:rPr>
              <a:t> for</a:t>
            </a:r>
            <a:r>
              <a:rPr kumimoji="1" lang="en-US" altLang="ja-JP" sz="2000" dirty="0" smtClean="0">
                <a:ea typeface="Meiryo UI" panose="020B0604030504040204" pitchFamily="50" charset="-128"/>
                <a:cs typeface="Times New Roman" panose="02020603050405020304" pitchFamily="18" charset="0"/>
              </a:rPr>
              <a:t> ILC:</a:t>
            </a:r>
          </a:p>
          <a:p>
            <a:pPr lvl="1"/>
            <a:r>
              <a:rPr kumimoji="1" lang="en-US" altLang="ja-JP" sz="1800" b="1" dirty="0">
                <a:cs typeface="Times New Roman" panose="02020603050405020304" pitchFamily="18" charset="0"/>
              </a:rPr>
              <a:t>L</a:t>
            </a:r>
            <a:r>
              <a:rPr kumimoji="1" lang="en-US" altLang="ja-JP" sz="1800" b="1" dirty="0" smtClean="0">
                <a:cs typeface="Times New Roman" panose="02020603050405020304" pitchFamily="18" charset="0"/>
              </a:rPr>
              <a:t>uminosity reduced by </a:t>
            </a:r>
            <a:r>
              <a:rPr kumimoji="1" lang="en-US" altLang="ja-JP" sz="1800" b="1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80%</a:t>
            </a:r>
            <a:r>
              <a:rPr kumimoji="1" lang="en-US" altLang="ja-JP" sz="1800" b="1" dirty="0" smtClean="0">
                <a:cs typeface="Times New Roman" panose="02020603050405020304" pitchFamily="18" charset="0"/>
              </a:rPr>
              <a:t> without CCs!</a:t>
            </a:r>
            <a:endParaRPr kumimoji="1" lang="en-US" altLang="ja-JP" sz="1800" dirty="0" smtClean="0"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r>
              <a:rPr kumimoji="1" lang="en-US" altLang="ja-JP" sz="2000" dirty="0" smtClean="0">
                <a:ea typeface="Meiryo UI" panose="020B0604030504040204" pitchFamily="50" charset="-128"/>
                <a:cs typeface="Times New Roman" panose="02020603050405020304" pitchFamily="18" charset="0"/>
              </a:rPr>
              <a:t>No development progress since TDR (2013).</a:t>
            </a:r>
          </a:p>
          <a:p>
            <a:r>
              <a:rPr kumimoji="1" lang="en-US" altLang="ja-JP" sz="2000" dirty="0" smtClean="0">
                <a:ea typeface="Meiryo UI" panose="020B0604030504040204" pitchFamily="50" charset="-128"/>
                <a:cs typeface="Times New Roman" panose="02020603050405020304" pitchFamily="18" charset="0"/>
              </a:rPr>
              <a:t>Further development required (Nomura        Research Institute, Ltd. considered CC as                </a:t>
            </a:r>
            <a:r>
              <a:rPr kumimoji="1" lang="en-US" altLang="ja-JP" sz="2000" b="1" dirty="0" smtClean="0">
                <a:solidFill>
                  <a:srgbClr val="FF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not-matured technology</a:t>
            </a:r>
            <a:r>
              <a:rPr kumimoji="1" lang="en-US" altLang="ja-JP" sz="2000" dirty="0" smtClean="0">
                <a:ea typeface="Meiryo UI" panose="020B0604030504040204" pitchFamily="50" charset="-128"/>
                <a:cs typeface="Times New Roman" panose="02020603050405020304" pitchFamily="18" charset="0"/>
              </a:rPr>
              <a:t>):</a:t>
            </a:r>
          </a:p>
          <a:p>
            <a:pPr lvl="1"/>
            <a:r>
              <a:rPr lang="en-US" altLang="ja-JP" sz="1800" b="1" dirty="0" smtClean="0">
                <a:solidFill>
                  <a:srgbClr val="FF0000"/>
                </a:solidFill>
                <a:ea typeface="Meiryo UI" panose="020B0604030504040204" pitchFamily="50" charset="-128"/>
                <a:cs typeface="Times New Roman" panose="02020603050405020304" pitchFamily="18" charset="0"/>
              </a:rPr>
              <a:t>During the technical preparation period                  (Pre-Lab), prototype CM should be                  constructed and tested.</a:t>
            </a:r>
            <a:endParaRPr lang="en-US" altLang="ja-JP" sz="100" dirty="0" smtClean="0"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endParaRPr lang="en-US" altLang="ja-JP" sz="200" dirty="0" smtClean="0"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460434" y="365126"/>
            <a:ext cx="2909844" cy="2243020"/>
            <a:chOff x="9099362" y="375060"/>
            <a:chExt cx="2909844" cy="2243020"/>
          </a:xfrm>
        </p:grpSpPr>
        <p:graphicFrame>
          <p:nvGraphicFramePr>
            <p:cNvPr id="15" name="Object 2">
              <a:extLst>
                <a:ext uri="{FF2B5EF4-FFF2-40B4-BE49-F238E27FC236}">
                  <a16:creationId xmlns:a16="http://schemas.microsoft.com/office/drawing/2014/main" id="{EA564EAA-FABC-4831-B4D9-03DC76C982E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49105592"/>
                </p:ext>
              </p:extLst>
            </p:nvPr>
          </p:nvGraphicFramePr>
          <p:xfrm>
            <a:off x="9488285" y="636670"/>
            <a:ext cx="2520921" cy="198141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75" name="KGPlot" r:id="rId4" imgW="6394704" imgH="5026152" progId="">
                    <p:embed/>
                  </p:oleObj>
                </mc:Choice>
                <mc:Fallback>
                  <p:oleObj name="KGPlot" r:id="rId4" imgW="6394704" imgH="5026152" progId="">
                    <p:embed/>
                    <p:pic>
                      <p:nvPicPr>
                        <p:cNvPr id="15" name="Object 2">
                          <a:extLst>
                            <a:ext uri="{FF2B5EF4-FFF2-40B4-BE49-F238E27FC236}">
                              <a16:creationId xmlns:a16="http://schemas.microsoft.com/office/drawing/2014/main" id="{EA564EAA-FABC-4831-B4D9-03DC76C982E7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488285" y="636670"/>
                          <a:ext cx="2520921" cy="198141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99B604CA-8DF3-4C52-A522-CE69482F1917}"/>
                </a:ext>
              </a:extLst>
            </p:cNvPr>
            <p:cNvCxnSpPr/>
            <p:nvPr/>
          </p:nvCxnSpPr>
          <p:spPr>
            <a:xfrm flipH="1">
              <a:off x="11312599" y="1015186"/>
              <a:ext cx="5976" cy="962767"/>
            </a:xfrm>
            <a:prstGeom prst="straightConnector1">
              <a:avLst/>
            </a:prstGeom>
            <a:ln w="28575">
              <a:solidFill>
                <a:srgbClr val="CC00CC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 Box 5">
              <a:extLst>
                <a:ext uri="{FF2B5EF4-FFF2-40B4-BE49-F238E27FC236}">
                  <a16:creationId xmlns:a16="http://schemas.microsoft.com/office/drawing/2014/main" id="{47B31416-2933-479C-9C3C-BE532DF237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99362" y="375060"/>
              <a:ext cx="273183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37931725" indent="-37474525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en-US" altLang="ja-JP" sz="1100" b="1" dirty="0">
                  <a:solidFill>
                    <a:srgbClr val="0070C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ILC RDR parameter, by CAIN simulation</a:t>
              </a: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1181" y="4055440"/>
            <a:ext cx="5328558" cy="276867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377194" y="2977178"/>
            <a:ext cx="425091" cy="1578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162649" y="6556727"/>
            <a:ext cx="116249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FF0000"/>
                </a:solidFill>
              </a:rPr>
              <a:t>S = 14.05 m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09C60C4E-7BB9-49BC-B496-30E8DB3417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79973" y="1221585"/>
            <a:ext cx="3983579" cy="18851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8273525" y="2651754"/>
            <a:ext cx="2708114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Two beamline separation</a:t>
            </a:r>
          </a:p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14.049m x 0.014rad = 197mm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671435" y="3814299"/>
            <a:ext cx="78899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14.049m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414501" y="3640205"/>
            <a:ext cx="5341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3.8m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3</a:t>
            </a:fld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3077" y="4055440"/>
            <a:ext cx="566480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113" indent="-250825">
              <a:buFont typeface="Arial" panose="020B0604020202020204" pitchFamily="34" charset="0"/>
              <a:buChar char="•"/>
            </a:pPr>
            <a:r>
              <a:rPr lang="en-US" altLang="ja-JP" sz="2000" dirty="0">
                <a:ea typeface="Meiryo UI" panose="020B0604030504040204" pitchFamily="50" charset="-128"/>
                <a:cs typeface="Times New Roman" panose="02020603050405020304" pitchFamily="18" charset="0"/>
              </a:rPr>
              <a:t>IDT has provisionally restarted the ILC-CC activity: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cs typeface="Times New Roman" panose="02020603050405020304" pitchFamily="18" charset="0"/>
                <a:hlinkClick r:id="rId10"/>
              </a:rPr>
              <a:t>5th Meeting of SRF subgroup including crab kick-off meeting </a:t>
            </a:r>
            <a:r>
              <a:rPr lang="en-GB" dirty="0">
                <a:cs typeface="Times New Roman" panose="02020603050405020304" pitchFamily="18" charset="0"/>
              </a:rPr>
              <a:t>– 24</a:t>
            </a:r>
            <a:r>
              <a:rPr lang="en-GB" baseline="30000" dirty="0">
                <a:cs typeface="Times New Roman" panose="02020603050405020304" pitchFamily="18" charset="0"/>
              </a:rPr>
              <a:t>th</a:t>
            </a:r>
            <a:r>
              <a:rPr lang="en-GB" dirty="0">
                <a:cs typeface="Times New Roman" panose="02020603050405020304" pitchFamily="18" charset="0"/>
              </a:rPr>
              <a:t> Nov 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cs typeface="Times New Roman" panose="02020603050405020304" pitchFamily="18" charset="0"/>
                <a:hlinkClick r:id="rId11"/>
              </a:rPr>
              <a:t>2nd Crab Cavity Meeting as joint meeting of BDS and SRF subgroups</a:t>
            </a:r>
            <a:r>
              <a:rPr lang="en-GB" dirty="0">
                <a:cs typeface="Times New Roman" panose="02020603050405020304" pitchFamily="18" charset="0"/>
              </a:rPr>
              <a:t> – 30</a:t>
            </a:r>
            <a:r>
              <a:rPr lang="en-GB" baseline="30000" dirty="0">
                <a:cs typeface="Times New Roman" panose="02020603050405020304" pitchFamily="18" charset="0"/>
              </a:rPr>
              <a:t>th</a:t>
            </a:r>
            <a:r>
              <a:rPr lang="en-GB" dirty="0">
                <a:cs typeface="Times New Roman" panose="02020603050405020304" pitchFamily="18" charset="0"/>
              </a:rPr>
              <a:t> Nov 2020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cs typeface="Times New Roman" panose="02020603050405020304" pitchFamily="18" charset="0"/>
                <a:hlinkClick r:id="rId12"/>
              </a:rPr>
              <a:t>Workshop for crab cavity</a:t>
            </a:r>
            <a:r>
              <a:rPr lang="en-GB" dirty="0">
                <a:cs typeface="Times New Roman" panose="02020603050405020304" pitchFamily="18" charset="0"/>
              </a:rPr>
              <a:t> – 18</a:t>
            </a:r>
            <a:r>
              <a:rPr lang="en-GB" baseline="30000" dirty="0">
                <a:cs typeface="Times New Roman" panose="02020603050405020304" pitchFamily="18" charset="0"/>
              </a:rPr>
              <a:t>th</a:t>
            </a:r>
            <a:r>
              <a:rPr lang="en-GB" dirty="0">
                <a:cs typeface="Times New Roman" panose="02020603050405020304" pitchFamily="18" charset="0"/>
              </a:rPr>
              <a:t> Feb 2021</a:t>
            </a:r>
            <a:endParaRPr lang="en-US" altLang="ja-JP" dirty="0"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50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000" dirty="0" smtClean="0"/>
              <a:t>ILC Technical Preparation (Pre-Lab)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700" dirty="0" smtClean="0">
                <a:solidFill>
                  <a:srgbClr val="0070C0"/>
                </a:solidFill>
              </a:rPr>
              <a:t>WP3 Crab Cavity System</a:t>
            </a:r>
            <a:endParaRPr lang="en-GB" sz="2700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9551" y="1346121"/>
            <a:ext cx="6905511" cy="5042209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/>
              <a:t>ILC Pre-Lab phase aims to </a:t>
            </a:r>
            <a:r>
              <a:rPr lang="en-US" sz="2000" b="1" dirty="0">
                <a:solidFill>
                  <a:srgbClr val="FF0000"/>
                </a:solidFill>
              </a:rPr>
              <a:t>produce and test a prototype CM </a:t>
            </a:r>
            <a:r>
              <a:rPr lang="en-US" sz="2000" dirty="0"/>
              <a:t>(</a:t>
            </a:r>
            <a:r>
              <a:rPr lang="en-US" sz="2000" dirty="0" err="1"/>
              <a:t>pCM</a:t>
            </a:r>
            <a:r>
              <a:rPr lang="en-US" sz="2000" dirty="0"/>
              <a:t>) system containing two cavities. </a:t>
            </a:r>
            <a:endParaRPr lang="en-US" sz="20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 smtClean="0"/>
              <a:t>Necessary </a:t>
            </a:r>
            <a:r>
              <a:rPr lang="en-US" sz="2000" dirty="0"/>
              <a:t>to </a:t>
            </a:r>
            <a:r>
              <a:rPr lang="en-US" sz="2000" b="1" dirty="0">
                <a:solidFill>
                  <a:srgbClr val="FF0000"/>
                </a:solidFill>
              </a:rPr>
              <a:t>demonstrate </a:t>
            </a:r>
            <a:r>
              <a:rPr lang="en-US" sz="2000" b="1" dirty="0" smtClean="0">
                <a:solidFill>
                  <a:srgbClr val="FF0000"/>
                </a:solidFill>
              </a:rPr>
              <a:t>synchronized </a:t>
            </a:r>
            <a:r>
              <a:rPr lang="en-US" sz="2000" b="1" dirty="0">
                <a:solidFill>
                  <a:srgbClr val="FF0000"/>
                </a:solidFill>
              </a:rPr>
              <a:t>operation </a:t>
            </a:r>
            <a:r>
              <a:rPr lang="en-US" sz="2000" dirty="0"/>
              <a:t>with two sets of cavities in one </a:t>
            </a:r>
            <a:r>
              <a:rPr lang="en-US" sz="2000" dirty="0" err="1" smtClean="0"/>
              <a:t>pCM</a:t>
            </a:r>
            <a:r>
              <a:rPr lang="en-US" sz="2000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 smtClean="0"/>
              <a:t>If installed </a:t>
            </a:r>
            <a:r>
              <a:rPr lang="en-US" sz="2000" b="1" dirty="0" smtClean="0">
                <a:solidFill>
                  <a:srgbClr val="FF0000"/>
                </a:solidFill>
              </a:rPr>
              <a:t>14 m from the IP</a:t>
            </a:r>
            <a:r>
              <a:rPr lang="en-US" sz="2000" dirty="0" smtClean="0"/>
              <a:t>, the </a:t>
            </a:r>
            <a:r>
              <a:rPr lang="en-US" sz="2000" b="1" dirty="0" smtClean="0">
                <a:solidFill>
                  <a:srgbClr val="FF0000"/>
                </a:solidFill>
              </a:rPr>
              <a:t>beam-pipe</a:t>
            </a:r>
            <a:r>
              <a:rPr lang="en-US" sz="2000" dirty="0" smtClean="0"/>
              <a:t> for counter-beam extraction will </a:t>
            </a:r>
            <a:r>
              <a:rPr lang="en-US" sz="2000" b="1" dirty="0" smtClean="0">
                <a:solidFill>
                  <a:srgbClr val="FF0000"/>
                </a:solidFill>
              </a:rPr>
              <a:t>need to pass through the </a:t>
            </a:r>
            <a:r>
              <a:rPr lang="en-US" sz="2000" b="1" dirty="0" err="1" smtClean="0">
                <a:solidFill>
                  <a:srgbClr val="FF0000"/>
                </a:solidFill>
              </a:rPr>
              <a:t>pCM</a:t>
            </a:r>
            <a:r>
              <a:rPr lang="en-US" sz="2000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 smtClean="0"/>
              <a:t>The </a:t>
            </a:r>
            <a:r>
              <a:rPr lang="en-US" sz="2000" dirty="0"/>
              <a:t>cavity, power coupler, </a:t>
            </a:r>
            <a:r>
              <a:rPr lang="en-US" sz="2000" dirty="0" smtClean="0"/>
              <a:t>tuner and </a:t>
            </a:r>
            <a:r>
              <a:rPr lang="en-US" sz="2000" dirty="0" err="1"/>
              <a:t>pCM</a:t>
            </a:r>
            <a:r>
              <a:rPr lang="en-US" sz="2000" dirty="0"/>
              <a:t> will be </a:t>
            </a:r>
            <a:r>
              <a:rPr lang="en-US" sz="2000" b="1" dirty="0">
                <a:solidFill>
                  <a:srgbClr val="FF0000"/>
                </a:solidFill>
              </a:rPr>
              <a:t>designed and </a:t>
            </a:r>
            <a:r>
              <a:rPr lang="en-US" sz="2000" b="1" dirty="0" smtClean="0">
                <a:solidFill>
                  <a:srgbClr val="FF0000"/>
                </a:solidFill>
              </a:rPr>
              <a:t>developed</a:t>
            </a:r>
            <a:r>
              <a:rPr lang="en-US" sz="2000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 smtClean="0"/>
              <a:t>The </a:t>
            </a:r>
            <a:r>
              <a:rPr lang="en-US" sz="2000" dirty="0" err="1" smtClean="0"/>
              <a:t>pCM</a:t>
            </a:r>
            <a:r>
              <a:rPr lang="en-US" sz="2000" dirty="0" smtClean="0"/>
              <a:t> </a:t>
            </a:r>
            <a:r>
              <a:rPr lang="en-US" sz="2000" dirty="0"/>
              <a:t>containing the two cavities </a:t>
            </a:r>
            <a:r>
              <a:rPr lang="en-US" sz="2000" dirty="0" smtClean="0"/>
              <a:t>will be </a:t>
            </a:r>
            <a:r>
              <a:rPr lang="en-US" sz="2000" b="1" dirty="0" smtClean="0">
                <a:solidFill>
                  <a:srgbClr val="FF0000"/>
                </a:solidFill>
              </a:rPr>
              <a:t>assembled</a:t>
            </a:r>
            <a:r>
              <a:rPr lang="en-US" sz="2000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dirty="0" smtClean="0"/>
              <a:t>In final year, a </a:t>
            </a:r>
            <a:r>
              <a:rPr lang="en-US" sz="2000" dirty="0"/>
              <a:t>synchronized operation with two </a:t>
            </a:r>
            <a:r>
              <a:rPr lang="en-US" sz="2000" dirty="0" smtClean="0"/>
              <a:t>CC’s to </a:t>
            </a:r>
            <a:r>
              <a:rPr lang="en-US" sz="2000" dirty="0"/>
              <a:t>be performed to complete the </a:t>
            </a:r>
            <a:r>
              <a:rPr lang="en-US" sz="2000" b="1" dirty="0">
                <a:solidFill>
                  <a:srgbClr val="FF0000"/>
                </a:solidFill>
              </a:rPr>
              <a:t>technical demonstration of the CC </a:t>
            </a:r>
            <a:r>
              <a:rPr lang="en-US" sz="2000" b="1" dirty="0" smtClean="0">
                <a:solidFill>
                  <a:srgbClr val="FF0000"/>
                </a:solidFill>
              </a:rPr>
              <a:t>system</a:t>
            </a:r>
            <a:r>
              <a:rPr lang="en-US" sz="2000" dirty="0" smtClean="0"/>
              <a:t>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A </a:t>
            </a:r>
            <a:r>
              <a:rPr lang="en-US" sz="2000" b="1" dirty="0">
                <a:solidFill>
                  <a:srgbClr val="FF0000"/>
                </a:solidFill>
              </a:rPr>
              <a:t>collaboration is expected to be formed and the preparation to be advanced mainly abroad (i.e</a:t>
            </a:r>
            <a:r>
              <a:rPr lang="en-US" sz="2000" b="1" dirty="0" smtClean="0">
                <a:solidFill>
                  <a:srgbClr val="FF0000"/>
                </a:solidFill>
              </a:rPr>
              <a:t>. </a:t>
            </a:r>
            <a:r>
              <a:rPr lang="en-US" sz="2000" b="1" dirty="0">
                <a:solidFill>
                  <a:srgbClr val="FF0000"/>
                </a:solidFill>
              </a:rPr>
              <a:t>not based in Japan). </a:t>
            </a:r>
            <a:endParaRPr lang="en-GB" sz="2000" b="1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sz="2000" dirty="0" smtClean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1577" y="1490858"/>
            <a:ext cx="4327508" cy="4584264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4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89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CC Scope for Pre-Lab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0924057"/>
              </p:ext>
            </p:extLst>
          </p:nvPr>
        </p:nvGraphicFramePr>
        <p:xfrm>
          <a:off x="1196815" y="1529698"/>
          <a:ext cx="9702498" cy="41452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1682">
                  <a:extLst>
                    <a:ext uri="{9D8B030D-6E8A-4147-A177-3AD203B41FA5}">
                      <a16:colId xmlns:a16="http://schemas.microsoft.com/office/drawing/2014/main" val="870346463"/>
                    </a:ext>
                  </a:extLst>
                </a:gridCol>
                <a:gridCol w="2108718">
                  <a:extLst>
                    <a:ext uri="{9D8B030D-6E8A-4147-A177-3AD203B41FA5}">
                      <a16:colId xmlns:a16="http://schemas.microsoft.com/office/drawing/2014/main" val="2955211055"/>
                    </a:ext>
                  </a:extLst>
                </a:gridCol>
                <a:gridCol w="5562298">
                  <a:extLst>
                    <a:ext uri="{9D8B030D-6E8A-4147-A177-3AD203B41FA5}">
                      <a16:colId xmlns:a16="http://schemas.microsoft.com/office/drawing/2014/main" val="132678302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4023625672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indent="1409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ker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 </a:t>
                      </a:r>
                      <a:endParaRPr lang="en-GB" sz="1600" b="1" i="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indent="1409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kern="0">
                          <a:effectLst/>
                          <a:latin typeface="+mn-lt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Work package</a:t>
                      </a:r>
                      <a:endParaRPr lang="en-GB" sz="1600" b="1" i="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kern="0" dirty="0">
                          <a:effectLst/>
                          <a:latin typeface="+mn-lt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Items</a:t>
                      </a:r>
                      <a:endParaRPr lang="en-GB" sz="1600" b="1" i="0" kern="10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0" kern="100">
                          <a:effectLst/>
                          <a:latin typeface="+mn-lt"/>
                          <a:ea typeface="MS Mincho"/>
                          <a:cs typeface="Times New Roman" panose="02020603050405020304" pitchFamily="18" charset="0"/>
                        </a:rPr>
                        <a:t>Quantity</a:t>
                      </a:r>
                      <a:endParaRPr lang="en-GB" sz="1600" b="1" i="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4152213584"/>
                  </a:ext>
                </a:extLst>
              </a:tr>
              <a:tr h="238125">
                <a:tc rowSpan="10">
                  <a:txBody>
                    <a:bodyPr/>
                    <a:lstStyle/>
                    <a:p>
                      <a:pPr indent="1409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 smtClean="0">
                          <a:effectLst/>
                          <a:latin typeface="+mn-lt"/>
                        </a:rPr>
                        <a:t>WP-3</a:t>
                      </a:r>
                      <a:endParaRPr lang="en-GB" sz="1600" kern="100" dirty="0">
                        <a:effectLst/>
                        <a:latin typeface="+mn-lt"/>
                      </a:endParaRPr>
                    </a:p>
                  </a:txBody>
                  <a:tcPr marL="62865" marR="62865" marT="0" marB="0" anchor="ctr"/>
                </a:tc>
                <a:tc rowSpan="10">
                  <a:txBody>
                    <a:bodyPr/>
                    <a:lstStyle/>
                    <a:p>
                      <a:pPr marR="266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lt"/>
                        </a:rPr>
                        <a:t>Crab Cavity (CC)</a:t>
                      </a:r>
                      <a:endParaRPr lang="en-GB" sz="1600" kern="100" dirty="0">
                        <a:effectLst/>
                        <a:latin typeface="+mn-lt"/>
                      </a:endParaRPr>
                    </a:p>
                    <a:p>
                      <a:pPr marR="266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lt"/>
                        </a:rPr>
                        <a:t>for BDS </a:t>
                      </a:r>
                      <a:endParaRPr lang="en-GB" sz="1600" kern="100" dirty="0">
                        <a:effectLst/>
                        <a:latin typeface="+mn-lt"/>
                      </a:endParaRPr>
                    </a:p>
                    <a:p>
                      <a:pPr marR="266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lt"/>
                        </a:rPr>
                        <a:t> </a:t>
                      </a:r>
                      <a:endParaRPr lang="en-GB" sz="1600" kern="100" dirty="0">
                        <a:effectLst/>
                        <a:latin typeface="+mn-lt"/>
                      </a:endParaRPr>
                    </a:p>
                    <a:p>
                      <a:pPr marR="266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effectLst/>
                          <a:latin typeface="+mn-lt"/>
                        </a:rPr>
                        <a:t> </a:t>
                      </a:r>
                      <a:endParaRPr lang="en-GB" sz="1600" kern="100" dirty="0">
                        <a:effectLst/>
                        <a:latin typeface="+mn-lt"/>
                      </a:endParaRPr>
                    </a:p>
                    <a:p>
                      <a:pPr marR="266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0" dirty="0" smtClean="0">
                          <a:effectLst/>
                          <a:latin typeface="+mn-lt"/>
                        </a:rPr>
                        <a:t># CC </a:t>
                      </a:r>
                      <a:r>
                        <a:rPr lang="en-US" sz="1600" kern="0" dirty="0">
                          <a:effectLst/>
                          <a:latin typeface="+mn-lt"/>
                        </a:rPr>
                        <a:t>production: 4</a:t>
                      </a:r>
                      <a:endParaRPr lang="en-GB" sz="1600" kern="100" dirty="0">
                        <a:effectLst/>
                        <a:latin typeface="+mn-lt"/>
                      </a:endParaRPr>
                    </a:p>
                    <a:p>
                      <a:pPr marR="266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FR" sz="1600" kern="0" dirty="0">
                          <a:effectLst/>
                          <a:latin typeface="+mn-lt"/>
                        </a:rPr>
                        <a:t># CC-CM production</a:t>
                      </a:r>
                      <a:r>
                        <a:rPr lang="fr-FR" sz="1600" kern="0" dirty="0" smtClean="0">
                          <a:effectLst/>
                          <a:latin typeface="+mn-lt"/>
                        </a:rPr>
                        <a:t>:</a:t>
                      </a:r>
                      <a:r>
                        <a:rPr lang="fr-FR" sz="1600" kern="0" baseline="0" dirty="0" smtClean="0">
                          <a:effectLst/>
                          <a:latin typeface="+mn-lt"/>
                        </a:rPr>
                        <a:t> 1</a:t>
                      </a:r>
                      <a:endParaRPr lang="en-GB" sz="1600" kern="10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Decision of installation location with cryogenics/RF location accelerator tunnel</a:t>
                      </a:r>
                      <a:endParaRPr lang="en-GB" sz="1600" kern="10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−</a:t>
                      </a:r>
                      <a:endParaRPr lang="en-GB" sz="1600" kern="10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332694281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" marR="25400" indent="-12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Design and development of prototype cavity/coupler/tune/CM including beam extraction line</a:t>
                      </a:r>
                      <a:endParaRPr lang="en-GB" sz="1600" kern="10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−</a:t>
                      </a:r>
                      <a:endParaRPr lang="en-GB" sz="1600" kern="10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594237312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" marR="25400" indent="-12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Cavity production, including cavities w/ He tank + mag. shield for CM, high-pressure gas regulation, EP/HT/Clean work, including VT</a:t>
                      </a:r>
                      <a:endParaRPr lang="en-GB" sz="1600" kern="10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4</a:t>
                      </a:r>
                      <a:endParaRPr lang="en-GB" sz="1600" kern="10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26209696"/>
                  </a:ext>
                </a:extLst>
              </a:tr>
              <a:tr h="14287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" marR="25400" indent="-12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</a:rPr>
                        <a:t>Coupler production including preparation/RF processing readiness (excluding klystron, baking furnace, clean room)</a:t>
                      </a:r>
                      <a:endParaRPr lang="en-GB" sz="160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</a:rPr>
                        <a:t>4</a:t>
                      </a:r>
                      <a:endParaRPr lang="en-GB" sz="160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134361394"/>
                  </a:ext>
                </a:extLst>
              </a:tr>
              <a:tr h="381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" marR="25400" indent="-12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</a:rPr>
                        <a:t>Tuner production readiness</a:t>
                      </a:r>
                      <a:endParaRPr lang="en-GB" sz="160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</a:rPr>
                        <a:t>4</a:t>
                      </a:r>
                      <a:endParaRPr lang="en-GB" sz="160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4138726055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" marR="25400" indent="-12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</a:rPr>
                        <a:t>CM production including High-pressure gas, vacuum vessel, cold-mass, and assembly (cavity-string, coupler/tuner, SCM, etc.)</a:t>
                      </a:r>
                      <a:endParaRPr lang="en-GB" sz="160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</a:rPr>
                        <a:t>1</a:t>
                      </a:r>
                      <a:endParaRPr lang="en-GB" sz="160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1839069848"/>
                  </a:ext>
                </a:extLst>
              </a:tr>
              <a:tr h="381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" marR="25400" indent="-12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</a:rPr>
                        <a:t>CM test including harmonized operation with two cavities</a:t>
                      </a:r>
                      <a:endParaRPr lang="en-GB" sz="160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1</a:t>
                      </a:r>
                      <a:endParaRPr lang="en-GB" sz="1600" kern="10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2043310361"/>
                  </a:ext>
                </a:extLst>
              </a:tr>
              <a:tr h="381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" marR="25400" indent="-12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</a:rPr>
                        <a:t>CC-CM transport cage and shock damper</a:t>
                      </a:r>
                      <a:endParaRPr lang="en-GB" sz="160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</a:rPr>
                        <a:t>1</a:t>
                      </a:r>
                      <a:endParaRPr lang="en-GB" sz="160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920292912"/>
                  </a:ext>
                </a:extLst>
              </a:tr>
              <a:tr h="381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" marR="25400" indent="-12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</a:rPr>
                        <a:t>CC-CM transport tests</a:t>
                      </a:r>
                      <a:endParaRPr lang="en-GB" sz="160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>
                          <a:effectLst/>
                          <a:latin typeface="+mn-lt"/>
                        </a:rPr>
                        <a:t>1</a:t>
                      </a:r>
                      <a:endParaRPr lang="en-GB" sz="1600" kern="10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3644304476"/>
                  </a:ext>
                </a:extLst>
              </a:tr>
              <a:tr h="23812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" marR="25400" indent="-1270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Infrastructure for CC and CM development and test (with each regional responsibility.)</a:t>
                      </a:r>
                      <a:endParaRPr lang="en-GB" sz="1600" kern="10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tc>
                  <a:txBody>
                    <a:bodyPr/>
                    <a:lstStyle/>
                    <a:p>
                      <a:pPr marL="1270" marR="25400" indent="-127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effectLst/>
                          <a:latin typeface="+mn-lt"/>
                        </a:rPr>
                        <a:t>−</a:t>
                      </a:r>
                      <a:endParaRPr lang="en-GB" sz="1600" kern="100" dirty="0">
                        <a:effectLst/>
                        <a:latin typeface="+mn-lt"/>
                        <a:ea typeface="MS Mincho"/>
                        <a:cs typeface="Times New Roman" panose="02020603050405020304" pitchFamily="18" charset="0"/>
                      </a:endParaRPr>
                    </a:p>
                  </a:txBody>
                  <a:tcPr marL="62865" marR="62865" marT="0" marB="0" anchor="ctr"/>
                </a:tc>
                <a:extLst>
                  <a:ext uri="{0D108BD9-81ED-4DB2-BD59-A6C34878D82A}">
                    <a16:rowId xmlns:a16="http://schemas.microsoft.com/office/drawing/2014/main" val="228214889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10891" y="5890456"/>
            <a:ext cx="627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Note: Above assumes preferred CC solution defined for Pre-Lab.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20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WP-3: Crab Cavity Workshop: 18</a:t>
            </a:r>
            <a:r>
              <a:rPr lang="en-GB" baseline="30000" dirty="0" smtClean="0"/>
              <a:t>th</a:t>
            </a:r>
            <a:r>
              <a:rPr lang="en-GB" dirty="0" smtClean="0"/>
              <a:t> February 2021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722886"/>
              </p:ext>
            </p:extLst>
          </p:nvPr>
        </p:nvGraphicFramePr>
        <p:xfrm>
          <a:off x="529938" y="1192788"/>
          <a:ext cx="11132122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78447">
                  <a:extLst>
                    <a:ext uri="{9D8B030D-6E8A-4147-A177-3AD203B41FA5}">
                      <a16:colId xmlns:a16="http://schemas.microsoft.com/office/drawing/2014/main" val="3122256314"/>
                    </a:ext>
                  </a:extLst>
                </a:gridCol>
                <a:gridCol w="2150301">
                  <a:extLst>
                    <a:ext uri="{9D8B030D-6E8A-4147-A177-3AD203B41FA5}">
                      <a16:colId xmlns:a16="http://schemas.microsoft.com/office/drawing/2014/main" val="4113160728"/>
                    </a:ext>
                  </a:extLst>
                </a:gridCol>
                <a:gridCol w="2103374">
                  <a:extLst>
                    <a:ext uri="{9D8B030D-6E8A-4147-A177-3AD203B41FA5}">
                      <a16:colId xmlns:a16="http://schemas.microsoft.com/office/drawing/2014/main" val="27046722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Title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Speaker</a:t>
                      </a:r>
                      <a:endParaRPr lang="en-GB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Lab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94292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Crab Cavity Workshop for ILC - Introduction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Kirk Yamamoto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KEK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009841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UK ILC Crab Design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Graeme Burt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Lancaster University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040745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ILC Crab Cavities, First Thoughts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Rama Calaga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CERN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400580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Crab Cavity R&amp;D Activities at Old Dominion University and Jefferson Lab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Jean </a:t>
                      </a:r>
                      <a:r>
                        <a:rPr lang="en-GB" dirty="0" err="1" smtClean="0"/>
                        <a:t>Delayen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ODU/JLab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541306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QMIR Deflecting cavity for ILC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Vyacheslav Yakovlev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FNAL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7290397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Crab Cavity Effort at BNL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Binping</a:t>
                      </a:r>
                      <a:r>
                        <a:rPr lang="en-GB" dirty="0" smtClean="0"/>
                        <a:t> Xiao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BNL</a:t>
                      </a:r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903864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Discussions and Preparation for International Review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ALL</a:t>
                      </a:r>
                      <a:endParaRPr lang="en-GB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1726094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901171" y="6330745"/>
            <a:ext cx="590398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hlinkClick r:id="rId2"/>
              </a:rPr>
              <a:t>https://</a:t>
            </a:r>
            <a:r>
              <a:rPr lang="en-GB" sz="2400" dirty="0" smtClean="0">
                <a:hlinkClick r:id="rId2"/>
              </a:rPr>
              <a:t>agenda.linearcollider.org/event/9090/</a:t>
            </a:r>
            <a:endParaRPr lang="en-GB" sz="2400" dirty="0" smtClean="0"/>
          </a:p>
          <a:p>
            <a:endParaRPr lang="en-GB" sz="2400" dirty="0"/>
          </a:p>
        </p:txBody>
      </p:sp>
      <p:sp>
        <p:nvSpPr>
          <p:cNvPr id="9" name="Rectangle 8"/>
          <p:cNvSpPr/>
          <p:nvPr/>
        </p:nvSpPr>
        <p:spPr>
          <a:xfrm>
            <a:off x="1622233" y="4247826"/>
            <a:ext cx="10323577" cy="2142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Attendees:</a:t>
            </a:r>
          </a:p>
          <a:p>
            <a:r>
              <a:rPr lang="en-GB" dirty="0" smtClean="0"/>
              <a:t>S</a:t>
            </a:r>
            <a:r>
              <a:rPr lang="en-GB" dirty="0"/>
              <a:t>. </a:t>
            </a:r>
            <a:r>
              <a:rPr lang="en-GB" dirty="0" err="1"/>
              <a:t>Belomestnykh</a:t>
            </a:r>
            <a:r>
              <a:rPr lang="en-GB" dirty="0"/>
              <a:t>, </a:t>
            </a:r>
            <a:r>
              <a:rPr lang="en-GB" dirty="0" smtClean="0"/>
              <a:t>P</a:t>
            </a:r>
            <a:r>
              <a:rPr lang="en-GB" dirty="0"/>
              <a:t>. Burrows, </a:t>
            </a:r>
            <a:r>
              <a:rPr lang="en-GB" dirty="0" smtClean="0"/>
              <a:t>G</a:t>
            </a:r>
            <a:r>
              <a:rPr lang="en-GB" dirty="0"/>
              <a:t>. Burt, R. Calaga, J. </a:t>
            </a:r>
            <a:r>
              <a:rPr lang="en-GB" dirty="0" err="1"/>
              <a:t>Delayen</a:t>
            </a:r>
            <a:r>
              <a:rPr lang="en-GB" dirty="0"/>
              <a:t>, S. De Silva, D. </a:t>
            </a:r>
            <a:r>
              <a:rPr lang="en-GB" dirty="0" err="1"/>
              <a:t>Delikaris</a:t>
            </a:r>
            <a:r>
              <a:rPr lang="en-GB" dirty="0"/>
              <a:t>, A. </a:t>
            </a:r>
            <a:r>
              <a:rPr lang="en-GB" dirty="0" err="1"/>
              <a:t>Faus-Golfe</a:t>
            </a:r>
            <a:r>
              <a:rPr lang="en-GB" dirty="0"/>
              <a:t>, M. Harrison, </a:t>
            </a:r>
            <a:r>
              <a:rPr lang="en-GB" dirty="0" smtClean="0"/>
              <a:t>A</a:t>
            </a:r>
            <a:r>
              <a:rPr lang="en-GB" dirty="0"/>
              <a:t>. Lankford, N.C. Lasheras, R. Laxdal, T. Luo, </a:t>
            </a:r>
            <a:r>
              <a:rPr lang="en-GB" dirty="0" smtClean="0"/>
              <a:t>T</a:t>
            </a:r>
            <a:r>
              <a:rPr lang="en-GB" dirty="0"/>
              <a:t>. </a:t>
            </a:r>
            <a:r>
              <a:rPr lang="en-GB" dirty="0" err="1"/>
              <a:t>Markiewicz</a:t>
            </a:r>
            <a:r>
              <a:rPr lang="en-GB" dirty="0"/>
              <a:t>, P. McIntosh, </a:t>
            </a:r>
            <a:r>
              <a:rPr lang="en-GB" dirty="0" smtClean="0"/>
              <a:t>S</a:t>
            </a:r>
            <a:r>
              <a:rPr lang="en-GB" dirty="0"/>
              <a:t>. </a:t>
            </a:r>
            <a:r>
              <a:rPr lang="en-GB" dirty="0" err="1"/>
              <a:t>Michizono</a:t>
            </a:r>
            <a:r>
              <a:rPr lang="en-GB" dirty="0"/>
              <a:t>, </a:t>
            </a:r>
            <a:r>
              <a:rPr lang="en-GB" dirty="0" smtClean="0"/>
              <a:t>T</a:t>
            </a:r>
            <a:r>
              <a:rPr lang="en-GB" dirty="0"/>
              <a:t>. </a:t>
            </a:r>
            <a:r>
              <a:rPr lang="en-GB" dirty="0" err="1"/>
              <a:t>Nakada</a:t>
            </a:r>
            <a:r>
              <a:rPr lang="en-GB" dirty="0"/>
              <a:t>, </a:t>
            </a:r>
            <a:r>
              <a:rPr lang="en-GB" dirty="0" smtClean="0"/>
              <a:t>S</a:t>
            </a:r>
            <a:r>
              <a:rPr lang="en-GB" dirty="0"/>
              <a:t>. Posen, B. Rimmer, K. </a:t>
            </a:r>
            <a:r>
              <a:rPr lang="en-GB" dirty="0" err="1"/>
              <a:t>Umemori</a:t>
            </a:r>
            <a:r>
              <a:rPr lang="en-GB" dirty="0"/>
              <a:t>, </a:t>
            </a:r>
            <a:r>
              <a:rPr lang="en-GB" dirty="0" smtClean="0"/>
              <a:t>B</a:t>
            </a:r>
            <a:r>
              <a:rPr lang="en-GB" dirty="0"/>
              <a:t>. Xiao, </a:t>
            </a:r>
            <a:r>
              <a:rPr lang="en-GB" dirty="0" smtClean="0"/>
              <a:t>V</a:t>
            </a:r>
            <a:r>
              <a:rPr lang="en-GB" dirty="0"/>
              <a:t>. Yakovlev, </a:t>
            </a:r>
            <a:r>
              <a:rPr lang="en-GB" dirty="0" smtClean="0"/>
              <a:t>A</a:t>
            </a:r>
            <a:r>
              <a:rPr lang="en-GB" dirty="0"/>
              <a:t>. Yamamoto, </a:t>
            </a:r>
            <a:r>
              <a:rPr lang="en-GB" dirty="0" smtClean="0"/>
              <a:t>K. Yamamoto.</a:t>
            </a:r>
            <a:endParaRPr lang="en-GB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b="1" dirty="0" smtClean="0"/>
              <a:t>Development Groups: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 smtClean="0"/>
              <a:t>BNL, CERN, FNAL, </a:t>
            </a:r>
            <a:r>
              <a:rPr lang="en-GB" dirty="0" err="1" smtClean="0"/>
              <a:t>Jlab</a:t>
            </a:r>
            <a:r>
              <a:rPr lang="en-GB" dirty="0" smtClean="0"/>
              <a:t>, Lancaster University, ODU, SLAC, TRIUMF, UKRI-STFC</a:t>
            </a:r>
            <a:endParaRPr lang="en-GB" dirty="0"/>
          </a:p>
          <a:p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1" y="6075122"/>
            <a:ext cx="2608985" cy="67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395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D94544A3-1ADB-48FD-BF41-DA7A704685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435" y="4912360"/>
            <a:ext cx="1924752" cy="1035161"/>
          </a:xfrm>
          <a:prstGeom prst="rect">
            <a:avLst/>
          </a:prstGeom>
        </p:spPr>
      </p:pic>
      <p:sp>
        <p:nvSpPr>
          <p:cNvPr id="313346" name="Rectangle 2">
            <a:extLst>
              <a:ext uri="{FF2B5EF4-FFF2-40B4-BE49-F238E27FC236}">
                <a16:creationId xmlns:a16="http://schemas.microsoft.com/office/drawing/2014/main" id="{1479CC05-6F2D-4495-A212-A3973075A3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sz="4000" dirty="0"/>
              <a:t>ILC-CC </a:t>
            </a:r>
            <a:r>
              <a:rPr lang="en-GB" altLang="en-US" sz="4000" dirty="0" smtClean="0"/>
              <a:t>Design (RDR 2008: TDR 2013) 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sz="2700" dirty="0" smtClean="0">
                <a:solidFill>
                  <a:srgbClr val="0070C0"/>
                </a:solidFill>
              </a:rPr>
              <a:t>G Burt (Lancaster University)</a:t>
            </a:r>
            <a:endParaRPr lang="en-GB" altLang="en-US" sz="2700" dirty="0">
              <a:solidFill>
                <a:srgbClr val="0070C0"/>
              </a:solidFill>
            </a:endParaRPr>
          </a:p>
        </p:txBody>
      </p:sp>
      <p:sp>
        <p:nvSpPr>
          <p:cNvPr id="313353" name="Text Box 9">
            <a:extLst>
              <a:ext uri="{FF2B5EF4-FFF2-40B4-BE49-F238E27FC236}">
                <a16:creationId xmlns:a16="http://schemas.microsoft.com/office/drawing/2014/main" id="{BDFBED9F-14B2-4BCB-83B5-B1172B67F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6279" y="3556495"/>
            <a:ext cx="271285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/>
              <a:t>Beam-pipe radius = 18mm</a:t>
            </a:r>
          </a:p>
          <a:p>
            <a:r>
              <a:rPr lang="en-GB" altLang="en-US" dirty="0"/>
              <a:t>Cavity iris radius = 15mm</a:t>
            </a:r>
          </a:p>
          <a:p>
            <a:r>
              <a:rPr lang="en-GB" altLang="en-US" dirty="0"/>
              <a:t>Equator Radius = 47.37mm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F52E48-F1C9-4D73-BF9F-94626D0E60CF}"/>
              </a:ext>
            </a:extLst>
          </p:cNvPr>
          <p:cNvSpPr txBox="1"/>
          <p:nvPr/>
        </p:nvSpPr>
        <p:spPr>
          <a:xfrm>
            <a:off x="252979" y="6412026"/>
            <a:ext cx="89595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 smtClean="0">
                <a:solidFill>
                  <a:srgbClr val="FF0000"/>
                </a:solidFill>
              </a:rPr>
              <a:t>Nb</a:t>
            </a:r>
            <a:r>
              <a:rPr lang="en-GB" sz="2000" b="1" dirty="0" smtClean="0">
                <a:solidFill>
                  <a:srgbClr val="FF0000"/>
                </a:solidFill>
              </a:rPr>
              <a:t>: Larger </a:t>
            </a:r>
            <a:r>
              <a:rPr lang="en-GB" sz="2000" b="1" dirty="0">
                <a:solidFill>
                  <a:srgbClr val="FF0000"/>
                </a:solidFill>
              </a:rPr>
              <a:t>polarisation </a:t>
            </a:r>
            <a:r>
              <a:rPr lang="en-GB" sz="2000" b="1" dirty="0" smtClean="0">
                <a:solidFill>
                  <a:srgbClr val="FF0000"/>
                </a:solidFill>
              </a:rPr>
              <a:t>separation feasible with racetrack solution.</a:t>
            </a: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367" y="1272888"/>
            <a:ext cx="6846610" cy="21491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48" y="4567185"/>
            <a:ext cx="3108261" cy="183396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405AD71C-92C0-4FAC-9CE3-D707B38A9AC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852" y="4990887"/>
            <a:ext cx="1534140" cy="947651"/>
          </a:xfrm>
          <a:prstGeom prst="rect">
            <a:avLst/>
          </a:prstGeom>
        </p:spPr>
      </p:pic>
      <p:pic>
        <p:nvPicPr>
          <p:cNvPr id="7174" name="Picture 6" descr="Image result for fermilab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2405" y="5887622"/>
            <a:ext cx="1737583" cy="37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www6.slac.stanford.edu/sites/www6.slac.stanford.edu/files/SLAC-simple-lowre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088" y="5916905"/>
            <a:ext cx="1054515" cy="31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4" name="Group 61">
            <a:extLst>
              <a:ext uri="{FF2B5EF4-FFF2-40B4-BE49-F238E27FC236}">
                <a16:creationId xmlns:a16="http://schemas.microsoft.com/office/drawing/2014/main" id="{8E9759ED-F225-449F-AC13-3EC7DC6C2F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8204813"/>
              </p:ext>
            </p:extLst>
          </p:nvPr>
        </p:nvGraphicFramePr>
        <p:xfrm>
          <a:off x="8006810" y="3613202"/>
          <a:ext cx="3922437" cy="3154380"/>
        </p:xfrm>
        <a:graphic>
          <a:graphicData uri="http://schemas.openxmlformats.org/drawingml/2006/table">
            <a:tbl>
              <a:tblPr/>
              <a:tblGrid>
                <a:gridCol w="3124578">
                  <a:extLst>
                    <a:ext uri="{9D8B030D-6E8A-4147-A177-3AD203B41FA5}">
                      <a16:colId xmlns:a16="http://schemas.microsoft.com/office/drawing/2014/main" val="2412846866"/>
                    </a:ext>
                  </a:extLst>
                </a:gridCol>
                <a:gridCol w="797859">
                  <a:extLst>
                    <a:ext uri="{9D8B030D-6E8A-4147-A177-3AD203B41FA5}">
                      <a16:colId xmlns:a16="http://schemas.microsoft.com/office/drawing/2014/main" val="1861313273"/>
                    </a:ext>
                  </a:extLst>
                </a:gridCol>
              </a:tblGrid>
              <a:tr h="279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Crossing angle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14 mrad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1469036"/>
                  </a:ext>
                </a:extLst>
              </a:tr>
              <a:tr h="279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Cavity frequency, GHz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3.9 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437511"/>
                  </a:ext>
                </a:extLst>
              </a:tr>
              <a:tr h="2810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Amplitude at 1TeV </a:t>
                      </a:r>
                      <a:r>
                        <a:rPr kumimoji="0" lang="en-US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CoM</a:t>
                      </a: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, MV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2.6</a:t>
                      </a:r>
                      <a:endParaRPr kumimoji="0" lang="en-US" alt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2381178"/>
                  </a:ext>
                </a:extLst>
              </a:tr>
              <a:tr h="279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Max amplitude with operational margin, MV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4.1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2583047"/>
                  </a:ext>
                </a:extLst>
              </a:tr>
              <a:tr h="4006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RMS relative phase stability for 2% </a:t>
                      </a:r>
                      <a:r>
                        <a:rPr kumimoji="0" lang="en-US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rms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Luminosity drop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0.094</a:t>
                      </a: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99587"/>
                  </a:ext>
                </a:extLst>
              </a:tr>
              <a:tr h="40069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RMS amplitude stability for 2% </a:t>
                      </a:r>
                      <a:r>
                        <a:rPr kumimoji="0" lang="en-US" alt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rms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 Luminosity drop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6.6%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1786973"/>
                  </a:ext>
                </a:extLst>
              </a:tr>
              <a:tr h="279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Horizontal beam clearance, mm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15 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4935063"/>
                  </a:ext>
                </a:extLst>
              </a:tr>
              <a:tr h="2810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Vertical beam clearance, mm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9573924"/>
                  </a:ext>
                </a:extLst>
              </a:tr>
              <a:tr h="279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Allowable X beam jitter at crab cavity, </a:t>
                      </a: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500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6837809"/>
                  </a:ext>
                </a:extLst>
              </a:tr>
              <a:tr h="279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Allowable Y beam jitter at crab cavity, </a:t>
                      </a: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</a:t>
                      </a:r>
                      <a:r>
                        <a:rPr kumimoji="0" lang="en-US" alt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m</a:t>
                      </a:r>
                      <a:endParaRPr kumimoji="0" lang="en-US" alt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35</a:t>
                      </a:r>
                      <a:endParaRPr kumimoji="0" lang="en-US" alt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6244775"/>
                  </a:ext>
                </a:extLst>
              </a:tr>
            </a:tbl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3871424" y="165114"/>
            <a:ext cx="6804674" cy="4710866"/>
            <a:chOff x="3871424" y="165114"/>
            <a:chExt cx="6804674" cy="4710866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80CD6D45-56B4-4F60-BC33-2D1907A255E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203907" y="165114"/>
              <a:ext cx="2472191" cy="332276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9"/>
            <a:srcRect l="47843" t="60617" r="22692" b="20463"/>
            <a:stretch/>
          </p:blipFill>
          <p:spPr>
            <a:xfrm>
              <a:off x="3871424" y="3487876"/>
              <a:ext cx="3843099" cy="1388104"/>
            </a:xfrm>
            <a:prstGeom prst="rect">
              <a:avLst/>
            </a:prstGeom>
          </p:spPr>
        </p:pic>
      </p:grpSp>
      <p:sp>
        <p:nvSpPr>
          <p:cNvPr id="313366" name="Text Box 22">
            <a:extLst>
              <a:ext uri="{FF2B5EF4-FFF2-40B4-BE49-F238E27FC236}">
                <a16:creationId xmlns:a16="http://schemas.microsoft.com/office/drawing/2014/main" id="{522FF2D1-5E6F-4BAF-8443-C105628FD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8756" y="1347502"/>
            <a:ext cx="2307298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 dirty="0" smtClean="0"/>
              <a:t>9-cell 3.9 GHz elliptical</a:t>
            </a:r>
            <a:endParaRPr lang="en-GB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034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>
            <a:extLst>
              <a:ext uri="{FF2B5EF4-FFF2-40B4-BE49-F238E27FC236}">
                <a16:creationId xmlns:a16="http://schemas.microsoft.com/office/drawing/2014/main" id="{4ABB4EE3-7FA0-46E7-8EBD-1DE275EB31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altLang="en-US" dirty="0"/>
              <a:t>Modal Calculations in </a:t>
            </a:r>
            <a:r>
              <a:rPr lang="en-GB" altLang="en-US" dirty="0" smtClean="0"/>
              <a:t>MAFIA</a:t>
            </a:r>
            <a:br>
              <a:rPr lang="en-GB" altLang="en-US" dirty="0" smtClean="0"/>
            </a:br>
            <a:r>
              <a:rPr lang="en-GB" altLang="en-US" sz="2400" dirty="0">
                <a:solidFill>
                  <a:srgbClr val="0070C0"/>
                </a:solidFill>
              </a:rPr>
              <a:t>G Burt (Lancaster University)</a:t>
            </a:r>
            <a:endParaRPr lang="en-US" alt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714" y="1367847"/>
            <a:ext cx="8102286" cy="532226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87" y="1546850"/>
            <a:ext cx="4459566" cy="139983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86482" y="3116695"/>
            <a:ext cx="3934142" cy="3467047"/>
            <a:chOff x="186482" y="3116695"/>
            <a:chExt cx="3934142" cy="3467047"/>
          </a:xfrm>
        </p:grpSpPr>
        <p:grpSp>
          <p:nvGrpSpPr>
            <p:cNvPr id="7" name="Group 6"/>
            <p:cNvGrpSpPr/>
            <p:nvPr/>
          </p:nvGrpSpPr>
          <p:grpSpPr>
            <a:xfrm>
              <a:off x="186482" y="3116695"/>
              <a:ext cx="1578143" cy="1632215"/>
              <a:chOff x="186482" y="3116695"/>
              <a:chExt cx="1578143" cy="1632215"/>
            </a:xfrm>
          </p:grpSpPr>
          <p:pic>
            <p:nvPicPr>
              <p:cNvPr id="32" name="Picture 7">
                <a:extLst>
                  <a:ext uri="{FF2B5EF4-FFF2-40B4-BE49-F238E27FC236}">
                    <a16:creationId xmlns:a16="http://schemas.microsoft.com/office/drawing/2014/main" id="{C615849C-F94E-43A3-A2DA-BF895C33F4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371" r="25154"/>
              <a:stretch/>
            </p:blipFill>
            <p:spPr bwMode="auto">
              <a:xfrm>
                <a:off x="186482" y="3116695"/>
                <a:ext cx="1578143" cy="163221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755767" y="4223129"/>
                <a:ext cx="68800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HOM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2002345" y="3209365"/>
              <a:ext cx="2118279" cy="1383096"/>
              <a:chOff x="2002345" y="3209365"/>
              <a:chExt cx="2118279" cy="1383096"/>
            </a:xfrm>
          </p:grpSpPr>
          <p:pic>
            <p:nvPicPr>
              <p:cNvPr id="33" name="Picture 3">
                <a:extLst>
                  <a:ext uri="{FF2B5EF4-FFF2-40B4-BE49-F238E27FC236}">
                    <a16:creationId xmlns:a16="http://schemas.microsoft.com/office/drawing/2014/main" id="{021F3CF6-0CF9-4FBE-94F6-C93C403ABBC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002345" y="3209365"/>
                <a:ext cx="2118279" cy="1246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2839971" y="4223129"/>
                <a:ext cx="65114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>
                    <a:solidFill>
                      <a:srgbClr val="FF0000"/>
                    </a:solidFill>
                  </a:rPr>
                  <a:t>S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OM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094963" y="5098033"/>
              <a:ext cx="2779598" cy="1485709"/>
              <a:chOff x="1094963" y="5098033"/>
              <a:chExt cx="2779598" cy="1485709"/>
            </a:xfrm>
          </p:grpSpPr>
          <p:pic>
            <p:nvPicPr>
              <p:cNvPr id="30" name="Picture 5">
                <a:extLst>
                  <a:ext uri="{FF2B5EF4-FFF2-40B4-BE49-F238E27FC236}">
                    <a16:creationId xmlns:a16="http://schemas.microsoft.com/office/drawing/2014/main" id="{8E1B61AF-D1D0-4591-BA8B-F9034E06CD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7529" t="2577" b="38969"/>
              <a:stretch>
                <a:fillRect/>
              </a:stretch>
            </p:blipFill>
            <p:spPr bwMode="auto">
              <a:xfrm>
                <a:off x="1094963" y="5098033"/>
                <a:ext cx="2779598" cy="14857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159192" y="5234273"/>
                <a:ext cx="63588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LOM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6" name="Rectangle 5"/>
          <p:cNvSpPr/>
          <p:nvPr/>
        </p:nvSpPr>
        <p:spPr>
          <a:xfrm>
            <a:off x="5396753" y="6006354"/>
            <a:ext cx="1748118" cy="5773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7150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>
            <a:extLst>
              <a:ext uri="{FF2B5EF4-FFF2-40B4-BE49-F238E27FC236}">
                <a16:creationId xmlns:a16="http://schemas.microsoft.com/office/drawing/2014/main" id="{3A505FCD-C361-4870-820A-7E2A8ED31C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altLang="en-US" sz="4000" dirty="0"/>
              <a:t>Cavity Alignment (Anti-crabbing</a:t>
            </a:r>
            <a:r>
              <a:rPr lang="en-GB" altLang="en-US" sz="4000" dirty="0" smtClean="0"/>
              <a:t>)</a:t>
            </a:r>
            <a:r>
              <a:rPr lang="en-GB" altLang="en-US" dirty="0" smtClean="0"/>
              <a:t/>
            </a:r>
            <a:br>
              <a:rPr lang="en-GB" altLang="en-US" dirty="0" smtClean="0"/>
            </a:br>
            <a:r>
              <a:rPr lang="en-GB" altLang="en-US" sz="2700" dirty="0">
                <a:solidFill>
                  <a:srgbClr val="0070C0"/>
                </a:solidFill>
              </a:rPr>
              <a:t>G Burt (Lancaster University)</a:t>
            </a:r>
            <a:endParaRPr lang="en-US" altLang="en-US" sz="2700" dirty="0"/>
          </a:p>
        </p:txBody>
      </p:sp>
      <p:pic>
        <p:nvPicPr>
          <p:cNvPr id="75779" name="Picture 3">
            <a:extLst>
              <a:ext uri="{FF2B5EF4-FFF2-40B4-BE49-F238E27FC236}">
                <a16:creationId xmlns:a16="http://schemas.microsoft.com/office/drawing/2014/main" id="{CAAC96BD-0F81-4F2F-BFF8-C76FD1D411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912" y="3884160"/>
            <a:ext cx="3889660" cy="2827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80" name="Text Box 4">
            <a:extLst>
              <a:ext uri="{FF2B5EF4-FFF2-40B4-BE49-F238E27FC236}">
                <a16:creationId xmlns:a16="http://schemas.microsoft.com/office/drawing/2014/main" id="{9240A4FA-2CE5-43E7-84FF-981146E3EA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100" y="4303455"/>
            <a:ext cx="3009763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000" dirty="0">
                <a:cs typeface="Times New Roman" panose="02020603050405020304" pitchFamily="18" charset="0"/>
              </a:rPr>
              <a:t>If the cavity has a roll misalignment it will cause a small crossing angle in the vertical plane</a:t>
            </a:r>
            <a:r>
              <a:rPr lang="en-GB" altLang="en-US" sz="2000" dirty="0" smtClean="0">
                <a:cs typeface="Times New Roman" panose="02020603050405020304" pitchFamily="18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n-GB" altLang="en-US" sz="2000" dirty="0" smtClean="0">
                <a:cs typeface="Times New Roman" panose="02020603050405020304" pitchFamily="18" charset="0"/>
              </a:rPr>
              <a:t>This will significantly reduce the luminosity.</a:t>
            </a:r>
            <a:endParaRPr lang="en-GB" altLang="en-US" sz="2000" dirty="0"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altLang="en-US" sz="2000" dirty="0">
              <a:cs typeface="Times New Roman" panose="02020603050405020304" pitchFamily="18" charset="0"/>
            </a:endParaRPr>
          </a:p>
        </p:txBody>
      </p:sp>
      <p:pic>
        <p:nvPicPr>
          <p:cNvPr id="75781" name="Picture 5">
            <a:extLst>
              <a:ext uri="{FF2B5EF4-FFF2-40B4-BE49-F238E27FC236}">
                <a16:creationId xmlns:a16="http://schemas.microsoft.com/office/drawing/2014/main" id="{FF07ED85-C661-4320-8F22-C8634DA62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41" y="1158720"/>
            <a:ext cx="3944263" cy="2691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CB296B4D-8505-4935-A379-FE91F92232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3621" y="1407532"/>
            <a:ext cx="4458094" cy="3049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29774" y="1665601"/>
            <a:ext cx="36427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000" dirty="0">
                <a:cs typeface="Times New Roman" panose="02020603050405020304" pitchFamily="18" charset="0"/>
              </a:rPr>
              <a:t>As we vary the anti-crab cavity voltage we can see the luminosity increasing back to the optimum value. 100% of the luminosity can be recovered in this way</a:t>
            </a:r>
            <a:r>
              <a:rPr lang="en-GB" altLang="en-US" sz="2000" dirty="0" smtClean="0">
                <a:cs typeface="Times New Roman" panose="02020603050405020304" pitchFamily="18" charset="0"/>
              </a:rPr>
              <a:t>.</a:t>
            </a:r>
            <a:endParaRPr lang="en-GB" altLang="en-US" sz="2000" dirty="0"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3621" y="5172414"/>
            <a:ext cx="425269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000" dirty="0" smtClean="0">
                <a:cs typeface="Times New Roman" panose="02020603050405020304" pitchFamily="18" charset="0"/>
              </a:rPr>
              <a:t>As we only require 10’s kV this can be performed with a normal conducting cavity.</a:t>
            </a:r>
            <a:endParaRPr lang="en-US" altLang="en-US" sz="2000" dirty="0"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ED878-098D-4BF1-83B7-5AB42399649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10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11311</TotalTime>
  <Words>1837</Words>
  <Application>Microsoft Office PowerPoint</Application>
  <PresentationFormat>Widescreen</PresentationFormat>
  <Paragraphs>296</Paragraphs>
  <Slides>22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6" baseType="lpstr">
      <vt:lpstr>ＭＳ Ｐゴシック</vt:lpstr>
      <vt:lpstr>游ゴシック</vt:lpstr>
      <vt:lpstr>游ゴシック</vt:lpstr>
      <vt:lpstr>Arial</vt:lpstr>
      <vt:lpstr>Calibri</vt:lpstr>
      <vt:lpstr>Cambria Math</vt:lpstr>
      <vt:lpstr>DejaVu Sans</vt:lpstr>
      <vt:lpstr>LMSans10</vt:lpstr>
      <vt:lpstr>Meiryo UI</vt:lpstr>
      <vt:lpstr>MS Mincho</vt:lpstr>
      <vt:lpstr>Symbol</vt:lpstr>
      <vt:lpstr>Times New Roman</vt:lpstr>
      <vt:lpstr>Office Theme</vt:lpstr>
      <vt:lpstr>KGPlot</vt:lpstr>
      <vt:lpstr>WP-3: Summary of Crab Cavity Workshop  </vt:lpstr>
      <vt:lpstr>Overview</vt:lpstr>
      <vt:lpstr>ILC Crab Cavity (CC) Requirements</vt:lpstr>
      <vt:lpstr>ILC Technical Preparation (Pre-Lab) WP3 Crab Cavity System</vt:lpstr>
      <vt:lpstr>CC Scope for Pre-Lab</vt:lpstr>
      <vt:lpstr>WP-3: Crab Cavity Workshop: 18th February 2021</vt:lpstr>
      <vt:lpstr>ILC-CC Design (RDR 2008: TDR 2013)  G Burt (Lancaster University)</vt:lpstr>
      <vt:lpstr>Modal Calculations in MAFIA G Burt (Lancaster University)</vt:lpstr>
      <vt:lpstr>Cavity Alignment (Anti-crabbing) G Burt (Lancaster University)</vt:lpstr>
      <vt:lpstr>ODU/Jlab RF Dipole (RFD) Developments J Delayen (ODU/Jlab)</vt:lpstr>
      <vt:lpstr>RFD Cavity Tests J Delayen (ODU/Jlab)</vt:lpstr>
      <vt:lpstr>PowerPoint Presentation</vt:lpstr>
      <vt:lpstr>BNL CCs Scaled for ILC at 1.3 GHz  B Xiao (BNL) Double Quarter Wave (DQW) Wide Open Waveguide (WOW)</vt:lpstr>
      <vt:lpstr>Quasi-Waveguide Multicell Deflecting Resonator (QMiR) V Yakovlev (FNAL)</vt:lpstr>
      <vt:lpstr>QMiR SOM/HOM Management</vt:lpstr>
      <vt:lpstr>QMiR Scaled for ILC V Yakovlev (FNAL)</vt:lpstr>
      <vt:lpstr>HL-LHC CC Global Collaboration</vt:lpstr>
      <vt:lpstr>HL-LHC Crab Cavities (DQW and RFD) R Calaga (CERN)</vt:lpstr>
      <vt:lpstr>HL-LHC Crab Cavity Cryomodule (RFD) R Calaga (CERN)</vt:lpstr>
      <vt:lpstr>ILC CC Workshop Discussion/Questions </vt:lpstr>
      <vt:lpstr>Conclusions</vt:lpstr>
      <vt:lpstr>MANY THANKS  Questions?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McIntosh, Peter (STFC,DL,AST)</dc:creator>
  <cp:lastModifiedBy>McIntosh, Peter (STFC,DL,AST)</cp:lastModifiedBy>
  <cp:revision>193</cp:revision>
  <dcterms:created xsi:type="dcterms:W3CDTF">2021-02-20T08:35:06Z</dcterms:created>
  <dcterms:modified xsi:type="dcterms:W3CDTF">2021-03-17T08:44:10Z</dcterms:modified>
</cp:coreProperties>
</file>