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44"/>
  </p:notesMasterIdLst>
  <p:handoutMasterIdLst>
    <p:handoutMasterId r:id="rId45"/>
  </p:handoutMasterIdLst>
  <p:sldIdLst>
    <p:sldId id="298" r:id="rId2"/>
    <p:sldId id="275" r:id="rId3"/>
    <p:sldId id="885" r:id="rId4"/>
    <p:sldId id="873" r:id="rId5"/>
    <p:sldId id="887" r:id="rId6"/>
    <p:sldId id="846" r:id="rId7"/>
    <p:sldId id="478" r:id="rId8"/>
    <p:sldId id="911" r:id="rId9"/>
    <p:sldId id="918" r:id="rId10"/>
    <p:sldId id="919" r:id="rId11"/>
    <p:sldId id="865" r:id="rId12"/>
    <p:sldId id="917" r:id="rId13"/>
    <p:sldId id="886" r:id="rId14"/>
    <p:sldId id="879" r:id="rId15"/>
    <p:sldId id="881" r:id="rId16"/>
    <p:sldId id="882" r:id="rId17"/>
    <p:sldId id="866" r:id="rId18"/>
    <p:sldId id="884" r:id="rId19"/>
    <p:sldId id="888" r:id="rId20"/>
    <p:sldId id="898" r:id="rId21"/>
    <p:sldId id="899" r:id="rId22"/>
    <p:sldId id="907" r:id="rId23"/>
    <p:sldId id="906" r:id="rId24"/>
    <p:sldId id="910" r:id="rId25"/>
    <p:sldId id="864" r:id="rId26"/>
    <p:sldId id="896" r:id="rId27"/>
    <p:sldId id="908" r:id="rId28"/>
    <p:sldId id="870" r:id="rId29"/>
    <p:sldId id="301" r:id="rId30"/>
    <p:sldId id="878" r:id="rId31"/>
    <p:sldId id="876" r:id="rId32"/>
    <p:sldId id="877" r:id="rId33"/>
    <p:sldId id="902" r:id="rId34"/>
    <p:sldId id="903" r:id="rId35"/>
    <p:sldId id="904" r:id="rId36"/>
    <p:sldId id="901" r:id="rId37"/>
    <p:sldId id="905" r:id="rId38"/>
    <p:sldId id="900" r:id="rId39"/>
    <p:sldId id="909" r:id="rId40"/>
    <p:sldId id="914" r:id="rId41"/>
    <p:sldId id="303" r:id="rId42"/>
    <p:sldId id="268" r:id="rId43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 P. Bafia" initials="DPB" lastIdx="1" clrIdx="0">
    <p:extLst>
      <p:ext uri="{19B8F6BF-5375-455C-9EA6-DF929625EA0E}">
        <p15:presenceInfo xmlns:p15="http://schemas.microsoft.com/office/powerpoint/2012/main" userId="S::dbafia@services.fnal.gov::62ca80ec-ea2f-4a01-b6b3-7e06f7beff2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800B8"/>
    <a:srgbClr val="505050"/>
    <a:srgbClr val="98D7EA"/>
    <a:srgbClr val="97D7EB"/>
    <a:srgbClr val="98D7EB"/>
    <a:srgbClr val="50504E"/>
    <a:srgbClr val="4E4E4E"/>
    <a:srgbClr val="404040"/>
    <a:srgbClr val="004C97"/>
    <a:srgbClr val="6366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39B7F1-71AF-4700-B404-04E7B5986147}" v="70" dt="2021-03-17T21:03:35.33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88344" autoAdjust="0"/>
  </p:normalViewPr>
  <p:slideViewPr>
    <p:cSldViewPr snapToGrid="0" snapToObjects="1" showGuides="1">
      <p:cViewPr>
        <p:scale>
          <a:sx n="125" d="100"/>
          <a:sy n="125" d="100"/>
        </p:scale>
        <p:origin x="276" y="234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84" d="100"/>
          <a:sy n="84" d="100"/>
        </p:scale>
        <p:origin x="319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P. Bafia" userId="62ca80ec-ea2f-4a01-b6b3-7e06f7beff2b" providerId="ADAL" clId="{EE39B7F1-71AF-4700-B404-04E7B5986147}"/>
    <pc:docChg chg="undo custSel modSld">
      <pc:chgData name="Daniel P. Bafia" userId="62ca80ec-ea2f-4a01-b6b3-7e06f7beff2b" providerId="ADAL" clId="{EE39B7F1-71AF-4700-B404-04E7B5986147}" dt="2021-03-17T21:03:35.337" v="158"/>
      <pc:docMkLst>
        <pc:docMk/>
      </pc:docMkLst>
      <pc:sldChg chg="addSp delSp modSp mod">
        <pc:chgData name="Daniel P. Bafia" userId="62ca80ec-ea2f-4a01-b6b3-7e06f7beff2b" providerId="ADAL" clId="{EE39B7F1-71AF-4700-B404-04E7B5986147}" dt="2021-03-17T18:32:23.817" v="54" actId="1038"/>
        <pc:sldMkLst>
          <pc:docMk/>
          <pc:sldMk cId="505889033" sldId="268"/>
        </pc:sldMkLst>
        <pc:spChg chg="mod">
          <ac:chgData name="Daniel P. Bafia" userId="62ca80ec-ea2f-4a01-b6b3-7e06f7beff2b" providerId="ADAL" clId="{EE39B7F1-71AF-4700-B404-04E7B5986147}" dt="2021-03-17T18:32:23.817" v="54" actId="1038"/>
          <ac:spMkLst>
            <pc:docMk/>
            <pc:sldMk cId="505889033" sldId="268"/>
            <ac:spMk id="4" creationId="{25A7DFA8-84BD-4BBB-811F-1CB1AB6B7361}"/>
          </ac:spMkLst>
        </pc:spChg>
        <pc:spChg chg="add del">
          <ac:chgData name="Daniel P. Bafia" userId="62ca80ec-ea2f-4a01-b6b3-7e06f7beff2b" providerId="ADAL" clId="{EE39B7F1-71AF-4700-B404-04E7B5986147}" dt="2021-03-17T18:32:05.090" v="37" actId="478"/>
          <ac:spMkLst>
            <pc:docMk/>
            <pc:sldMk cId="505889033" sldId="268"/>
            <ac:spMk id="19" creationId="{F9EB1621-52CD-4A2E-8970-5AE6E69005E1}"/>
          </ac:spMkLst>
        </pc:spChg>
      </pc:sldChg>
      <pc:sldChg chg="modSp">
        <pc:chgData name="Daniel P. Bafia" userId="62ca80ec-ea2f-4a01-b6b3-7e06f7beff2b" providerId="ADAL" clId="{EE39B7F1-71AF-4700-B404-04E7B5986147}" dt="2021-03-17T18:34:57.800" v="89" actId="20577"/>
        <pc:sldMkLst>
          <pc:docMk/>
          <pc:sldMk cId="3510085696" sldId="298"/>
        </pc:sldMkLst>
        <pc:spChg chg="mod">
          <ac:chgData name="Daniel P. Bafia" userId="62ca80ec-ea2f-4a01-b6b3-7e06f7beff2b" providerId="ADAL" clId="{EE39B7F1-71AF-4700-B404-04E7B5986147}" dt="2021-03-17T18:34:57.800" v="89" actId="20577"/>
          <ac:spMkLst>
            <pc:docMk/>
            <pc:sldMk cId="3510085696" sldId="298"/>
            <ac:spMk id="5" creationId="{0508B92B-4D1E-4F7F-B743-76D86123352C}"/>
          </ac:spMkLst>
        </pc:spChg>
      </pc:sldChg>
      <pc:sldChg chg="delSp modSp mod">
        <pc:chgData name="Daniel P. Bafia" userId="62ca80ec-ea2f-4a01-b6b3-7e06f7beff2b" providerId="ADAL" clId="{EE39B7F1-71AF-4700-B404-04E7B5986147}" dt="2021-03-17T18:31:53.347" v="34" actId="1038"/>
        <pc:sldMkLst>
          <pc:docMk/>
          <pc:sldMk cId="1176652971" sldId="303"/>
        </pc:sldMkLst>
        <pc:spChg chg="mod">
          <ac:chgData name="Daniel P. Bafia" userId="62ca80ec-ea2f-4a01-b6b3-7e06f7beff2b" providerId="ADAL" clId="{EE39B7F1-71AF-4700-B404-04E7B5986147}" dt="2021-03-17T18:31:53.347" v="34" actId="1038"/>
          <ac:spMkLst>
            <pc:docMk/>
            <pc:sldMk cId="1176652971" sldId="303"/>
            <ac:spMk id="4" creationId="{65F03407-4F96-49B1-9DA0-81C9CD8D32BC}"/>
          </ac:spMkLst>
        </pc:spChg>
        <pc:spChg chg="del">
          <ac:chgData name="Daniel P. Bafia" userId="62ca80ec-ea2f-4a01-b6b3-7e06f7beff2b" providerId="ADAL" clId="{EE39B7F1-71AF-4700-B404-04E7B5986147}" dt="2021-03-17T18:31:37.496" v="26" actId="478"/>
          <ac:spMkLst>
            <pc:docMk/>
            <pc:sldMk cId="1176652971" sldId="303"/>
            <ac:spMk id="17" creationId="{8F15B2FD-3956-4F91-BB6A-77C9D2944049}"/>
          </ac:spMkLst>
        </pc:spChg>
      </pc:sldChg>
      <pc:sldChg chg="addSp delSp modSp mod">
        <pc:chgData name="Daniel P. Bafia" userId="62ca80ec-ea2f-4a01-b6b3-7e06f7beff2b" providerId="ADAL" clId="{EE39B7F1-71AF-4700-B404-04E7B5986147}" dt="2021-03-17T18:39:38.377" v="115" actId="1038"/>
        <pc:sldMkLst>
          <pc:docMk/>
          <pc:sldMk cId="202963987" sldId="478"/>
        </pc:sldMkLst>
        <pc:spChg chg="mod">
          <ac:chgData name="Daniel P. Bafia" userId="62ca80ec-ea2f-4a01-b6b3-7e06f7beff2b" providerId="ADAL" clId="{EE39B7F1-71AF-4700-B404-04E7B5986147}" dt="2021-03-17T18:39:38.377" v="115" actId="1038"/>
          <ac:spMkLst>
            <pc:docMk/>
            <pc:sldMk cId="202963987" sldId="478"/>
            <ac:spMk id="4" creationId="{761499B7-CCE8-4A27-B728-514FFF0761F8}"/>
          </ac:spMkLst>
        </pc:spChg>
        <pc:spChg chg="add del mod">
          <ac:chgData name="Daniel P. Bafia" userId="62ca80ec-ea2f-4a01-b6b3-7e06f7beff2b" providerId="ADAL" clId="{EE39B7F1-71AF-4700-B404-04E7B5986147}" dt="2021-03-17T18:30:41.613" v="5"/>
          <ac:spMkLst>
            <pc:docMk/>
            <pc:sldMk cId="202963987" sldId="478"/>
            <ac:spMk id="189" creationId="{5FF90B86-392A-4215-8CCC-82707BA92A47}"/>
          </ac:spMkLst>
        </pc:spChg>
        <pc:spChg chg="add del mod">
          <ac:chgData name="Daniel P. Bafia" userId="62ca80ec-ea2f-4a01-b6b3-7e06f7beff2b" providerId="ADAL" clId="{EE39B7F1-71AF-4700-B404-04E7B5986147}" dt="2021-03-17T18:39:28.330" v="109" actId="478"/>
          <ac:spMkLst>
            <pc:docMk/>
            <pc:sldMk cId="202963987" sldId="478"/>
            <ac:spMk id="198" creationId="{9EB90649-B97A-4B89-AEFB-9EEFC0D5F23E}"/>
          </ac:spMkLst>
        </pc:spChg>
      </pc:sldChg>
      <pc:sldChg chg="modSp mod">
        <pc:chgData name="Daniel P. Bafia" userId="62ca80ec-ea2f-4a01-b6b3-7e06f7beff2b" providerId="ADAL" clId="{EE39B7F1-71AF-4700-B404-04E7B5986147}" dt="2021-03-17T18:38:57.429" v="107" actId="313"/>
        <pc:sldMkLst>
          <pc:docMk/>
          <pc:sldMk cId="3386846362" sldId="846"/>
        </pc:sldMkLst>
        <pc:spChg chg="mod">
          <ac:chgData name="Daniel P. Bafia" userId="62ca80ec-ea2f-4a01-b6b3-7e06f7beff2b" providerId="ADAL" clId="{EE39B7F1-71AF-4700-B404-04E7B5986147}" dt="2021-03-17T18:30:35.038" v="2" actId="1076"/>
          <ac:spMkLst>
            <pc:docMk/>
            <pc:sldMk cId="3386846362" sldId="846"/>
            <ac:spMk id="4" creationId="{97521437-8690-49BD-A700-E145CFC983FD}"/>
          </ac:spMkLst>
        </pc:spChg>
        <pc:spChg chg="mod">
          <ac:chgData name="Daniel P. Bafia" userId="62ca80ec-ea2f-4a01-b6b3-7e06f7beff2b" providerId="ADAL" clId="{EE39B7F1-71AF-4700-B404-04E7B5986147}" dt="2021-03-17T18:38:57.429" v="107" actId="313"/>
          <ac:spMkLst>
            <pc:docMk/>
            <pc:sldMk cId="3386846362" sldId="846"/>
            <ac:spMk id="11" creationId="{0E2F43A4-F05B-40B8-8BB8-721DEF6B065C}"/>
          </ac:spMkLst>
        </pc:spChg>
      </pc:sldChg>
      <pc:sldChg chg="addSp modSp mod modAnim">
        <pc:chgData name="Daniel P. Bafia" userId="62ca80ec-ea2f-4a01-b6b3-7e06f7beff2b" providerId="ADAL" clId="{EE39B7F1-71AF-4700-B404-04E7B5986147}" dt="2021-03-17T18:33:21.589" v="85"/>
        <pc:sldMkLst>
          <pc:docMk/>
          <pc:sldMk cId="3871445546" sldId="866"/>
        </pc:sldMkLst>
        <pc:spChg chg="mod">
          <ac:chgData name="Daniel P. Bafia" userId="62ca80ec-ea2f-4a01-b6b3-7e06f7beff2b" providerId="ADAL" clId="{EE39B7F1-71AF-4700-B404-04E7B5986147}" dt="2021-03-17T18:32:50.969" v="55" actId="1076"/>
          <ac:spMkLst>
            <pc:docMk/>
            <pc:sldMk cId="3871445546" sldId="866"/>
            <ac:spMk id="19" creationId="{10C39DA6-2805-4AB1-9265-55780657107B}"/>
          </ac:spMkLst>
        </pc:spChg>
        <pc:spChg chg="add mod">
          <ac:chgData name="Daniel P. Bafia" userId="62ca80ec-ea2f-4a01-b6b3-7e06f7beff2b" providerId="ADAL" clId="{EE39B7F1-71AF-4700-B404-04E7B5986147}" dt="2021-03-17T18:33:11.712" v="84" actId="1076"/>
          <ac:spMkLst>
            <pc:docMk/>
            <pc:sldMk cId="3871445546" sldId="866"/>
            <ac:spMk id="22" creationId="{EB941A38-1DBA-4AFF-915E-D8E3A4BC24D9}"/>
          </ac:spMkLst>
        </pc:spChg>
      </pc:sldChg>
      <pc:sldChg chg="modSp mod">
        <pc:chgData name="Daniel P. Bafia" userId="62ca80ec-ea2f-4a01-b6b3-7e06f7beff2b" providerId="ADAL" clId="{EE39B7F1-71AF-4700-B404-04E7B5986147}" dt="2021-03-17T18:38:10.765" v="102" actId="1035"/>
        <pc:sldMkLst>
          <pc:docMk/>
          <pc:sldMk cId="287519916" sldId="873"/>
        </pc:sldMkLst>
        <pc:spChg chg="mod">
          <ac:chgData name="Daniel P. Bafia" userId="62ca80ec-ea2f-4a01-b6b3-7e06f7beff2b" providerId="ADAL" clId="{EE39B7F1-71AF-4700-B404-04E7B5986147}" dt="2021-03-17T18:35:44.020" v="91" actId="20577"/>
          <ac:spMkLst>
            <pc:docMk/>
            <pc:sldMk cId="287519916" sldId="873"/>
            <ac:spMk id="2" creationId="{9BA638C9-B224-416B-B2D3-34B8C30B3C88}"/>
          </ac:spMkLst>
        </pc:spChg>
        <pc:spChg chg="mod">
          <ac:chgData name="Daniel P. Bafia" userId="62ca80ec-ea2f-4a01-b6b3-7e06f7beff2b" providerId="ADAL" clId="{EE39B7F1-71AF-4700-B404-04E7B5986147}" dt="2021-03-17T18:38:10.765" v="102" actId="1035"/>
          <ac:spMkLst>
            <pc:docMk/>
            <pc:sldMk cId="287519916" sldId="873"/>
            <ac:spMk id="7" creationId="{500556B1-2F0D-4DE1-85FB-14A6BC01E10A}"/>
          </ac:spMkLst>
        </pc:spChg>
      </pc:sldChg>
      <pc:sldChg chg="modSp mod">
        <pc:chgData name="Daniel P. Bafia" userId="62ca80ec-ea2f-4a01-b6b3-7e06f7beff2b" providerId="ADAL" clId="{EE39B7F1-71AF-4700-B404-04E7B5986147}" dt="2021-03-17T18:52:09.171" v="157" actId="20577"/>
        <pc:sldMkLst>
          <pc:docMk/>
          <pc:sldMk cId="3121321505" sldId="877"/>
        </pc:sldMkLst>
        <pc:spChg chg="mod">
          <ac:chgData name="Daniel P. Bafia" userId="62ca80ec-ea2f-4a01-b6b3-7e06f7beff2b" providerId="ADAL" clId="{EE39B7F1-71AF-4700-B404-04E7B5986147}" dt="2021-03-17T18:52:09.171" v="157" actId="20577"/>
          <ac:spMkLst>
            <pc:docMk/>
            <pc:sldMk cId="3121321505" sldId="877"/>
            <ac:spMk id="2" creationId="{A1464790-DE51-4BCB-988B-566D78D96F7D}"/>
          </ac:spMkLst>
        </pc:spChg>
      </pc:sldChg>
      <pc:sldChg chg="addSp modSp mod modAnim">
        <pc:chgData name="Daniel P. Bafia" userId="62ca80ec-ea2f-4a01-b6b3-7e06f7beff2b" providerId="ADAL" clId="{EE39B7F1-71AF-4700-B404-04E7B5986147}" dt="2021-03-17T21:03:35.337" v="158"/>
        <pc:sldMkLst>
          <pc:docMk/>
          <pc:sldMk cId="4075471808" sldId="879"/>
        </pc:sldMkLst>
        <pc:spChg chg="add mod">
          <ac:chgData name="Daniel P. Bafia" userId="62ca80ec-ea2f-4a01-b6b3-7e06f7beff2b" providerId="ADAL" clId="{EE39B7F1-71AF-4700-B404-04E7B5986147}" dt="2021-03-17T18:45:31.218" v="132" actId="1037"/>
          <ac:spMkLst>
            <pc:docMk/>
            <pc:sldMk cId="4075471808" sldId="879"/>
            <ac:spMk id="23" creationId="{EB4E11D2-270D-42D7-9C38-FEE270FC4D5E}"/>
          </ac:spMkLst>
        </pc:spChg>
        <pc:picChg chg="mod">
          <ac:chgData name="Daniel P. Bafia" userId="62ca80ec-ea2f-4a01-b6b3-7e06f7beff2b" providerId="ADAL" clId="{EE39B7F1-71AF-4700-B404-04E7B5986147}" dt="2021-03-17T18:45:26.943" v="129" actId="1076"/>
          <ac:picMkLst>
            <pc:docMk/>
            <pc:sldMk cId="4075471808" sldId="879"/>
            <ac:picMk id="12" creationId="{19741904-3D61-421B-8D5F-50F52C900912}"/>
          </ac:picMkLst>
        </pc:picChg>
      </pc:sldChg>
      <pc:sldChg chg="addSp modSp mod modAnim">
        <pc:chgData name="Daniel P. Bafia" userId="62ca80ec-ea2f-4a01-b6b3-7e06f7beff2b" providerId="ADAL" clId="{EE39B7F1-71AF-4700-B404-04E7B5986147}" dt="2021-03-17T18:46:07.329" v="142"/>
        <pc:sldMkLst>
          <pc:docMk/>
          <pc:sldMk cId="822697322" sldId="881"/>
        </pc:sldMkLst>
        <pc:spChg chg="add mod">
          <ac:chgData name="Daniel P. Bafia" userId="62ca80ec-ea2f-4a01-b6b3-7e06f7beff2b" providerId="ADAL" clId="{EE39B7F1-71AF-4700-B404-04E7B5986147}" dt="2021-03-17T18:46:01.908" v="141" actId="1076"/>
          <ac:spMkLst>
            <pc:docMk/>
            <pc:sldMk cId="822697322" sldId="881"/>
            <ac:spMk id="13" creationId="{C932A5B7-3D59-4383-BF97-10602FFADB9F}"/>
          </ac:spMkLst>
        </pc:spChg>
        <pc:picChg chg="mod">
          <ac:chgData name="Daniel P. Bafia" userId="62ca80ec-ea2f-4a01-b6b3-7e06f7beff2b" providerId="ADAL" clId="{EE39B7F1-71AF-4700-B404-04E7B5986147}" dt="2021-03-17T18:45:46.851" v="136" actId="1076"/>
          <ac:picMkLst>
            <pc:docMk/>
            <pc:sldMk cId="822697322" sldId="881"/>
            <ac:picMk id="12" creationId="{411AA95B-899A-4A32-8554-D19161AD99C2}"/>
          </ac:picMkLst>
        </pc:picChg>
      </pc:sldChg>
      <pc:sldChg chg="addSp delSp modSp mod modAnim">
        <pc:chgData name="Daniel P. Bafia" userId="62ca80ec-ea2f-4a01-b6b3-7e06f7beff2b" providerId="ADAL" clId="{EE39B7F1-71AF-4700-B404-04E7B5986147}" dt="2021-03-17T18:46:38.337" v="154"/>
        <pc:sldMkLst>
          <pc:docMk/>
          <pc:sldMk cId="1272280854" sldId="882"/>
        </pc:sldMkLst>
        <pc:spChg chg="add del mod">
          <ac:chgData name="Daniel P. Bafia" userId="62ca80ec-ea2f-4a01-b6b3-7e06f7beff2b" providerId="ADAL" clId="{EE39B7F1-71AF-4700-B404-04E7B5986147}" dt="2021-03-17T18:46:21.729" v="146"/>
          <ac:spMkLst>
            <pc:docMk/>
            <pc:sldMk cId="1272280854" sldId="882"/>
            <ac:spMk id="12" creationId="{2A1D04A7-EADE-4D9A-BCA2-66A8A4F2C413}"/>
          </ac:spMkLst>
        </pc:spChg>
        <pc:spChg chg="add mod">
          <ac:chgData name="Daniel P. Bafia" userId="62ca80ec-ea2f-4a01-b6b3-7e06f7beff2b" providerId="ADAL" clId="{EE39B7F1-71AF-4700-B404-04E7B5986147}" dt="2021-03-17T18:46:36.168" v="153" actId="1037"/>
          <ac:spMkLst>
            <pc:docMk/>
            <pc:sldMk cId="1272280854" sldId="882"/>
            <ac:spMk id="14" creationId="{F0FDF72B-2078-42F8-A95B-5060258BEEBE}"/>
          </ac:spMkLst>
        </pc:spChg>
        <pc:picChg chg="mod">
          <ac:chgData name="Daniel P. Bafia" userId="62ca80ec-ea2f-4a01-b6b3-7e06f7beff2b" providerId="ADAL" clId="{EE39B7F1-71AF-4700-B404-04E7B5986147}" dt="2021-03-17T18:46:31.750" v="149" actId="1076"/>
          <ac:picMkLst>
            <pc:docMk/>
            <pc:sldMk cId="1272280854" sldId="882"/>
            <ac:picMk id="13" creationId="{D83F6BA7-8F1C-4A9B-BBDE-0518ABB9A91E}"/>
          </ac:picMkLst>
        </pc:picChg>
      </pc:sldChg>
      <pc:sldChg chg="modNotesTx">
        <pc:chgData name="Daniel P. Bafia" userId="62ca80ec-ea2f-4a01-b6b3-7e06f7beff2b" providerId="ADAL" clId="{EE39B7F1-71AF-4700-B404-04E7B5986147}" dt="2021-03-17T18:29:36.662" v="0" actId="20577"/>
        <pc:sldMkLst>
          <pc:docMk/>
          <pc:sldMk cId="2779909696" sldId="896"/>
        </pc:sldMkLst>
      </pc:sldChg>
      <pc:sldChg chg="modSp mod">
        <pc:chgData name="Daniel P. Bafia" userId="62ca80ec-ea2f-4a01-b6b3-7e06f7beff2b" providerId="ADAL" clId="{EE39B7F1-71AF-4700-B404-04E7B5986147}" dt="2021-03-17T18:49:22.321" v="156" actId="20577"/>
        <pc:sldMkLst>
          <pc:docMk/>
          <pc:sldMk cId="1898852929" sldId="898"/>
        </pc:sldMkLst>
        <pc:spChg chg="mod">
          <ac:chgData name="Daniel P. Bafia" userId="62ca80ec-ea2f-4a01-b6b3-7e06f7beff2b" providerId="ADAL" clId="{EE39B7F1-71AF-4700-B404-04E7B5986147}" dt="2021-03-17T18:49:22.321" v="156" actId="20577"/>
          <ac:spMkLst>
            <pc:docMk/>
            <pc:sldMk cId="1898852929" sldId="898"/>
            <ac:spMk id="2" creationId="{268FF9B3-A128-4682-B895-F739F106E9F2}"/>
          </ac:spMkLst>
        </pc:spChg>
      </pc:sldChg>
      <pc:sldChg chg="modSp">
        <pc:chgData name="Daniel P. Bafia" userId="62ca80ec-ea2f-4a01-b6b3-7e06f7beff2b" providerId="ADAL" clId="{EE39B7F1-71AF-4700-B404-04E7B5986147}" dt="2021-03-17T18:40:51.233" v="126" actId="20577"/>
        <pc:sldMkLst>
          <pc:docMk/>
          <pc:sldMk cId="445310859" sldId="911"/>
        </pc:sldMkLst>
        <pc:spChg chg="mod">
          <ac:chgData name="Daniel P. Bafia" userId="62ca80ec-ea2f-4a01-b6b3-7e06f7beff2b" providerId="ADAL" clId="{EE39B7F1-71AF-4700-B404-04E7B5986147}" dt="2021-03-17T18:40:51.233" v="126" actId="20577"/>
          <ac:spMkLst>
            <pc:docMk/>
            <pc:sldMk cId="445310859" sldId="911"/>
            <ac:spMk id="2" creationId="{34A2C825-DD03-464C-9839-E9FC645E1C59}"/>
          </ac:spMkLst>
        </pc:spChg>
      </pc:sldChg>
      <pc:sldChg chg="modSp mod">
        <pc:chgData name="Daniel P. Bafia" userId="62ca80ec-ea2f-4a01-b6b3-7e06f7beff2b" providerId="ADAL" clId="{EE39B7F1-71AF-4700-B404-04E7B5986147}" dt="2021-03-17T18:31:31.709" v="25" actId="1037"/>
        <pc:sldMkLst>
          <pc:docMk/>
          <pc:sldMk cId="1063684170" sldId="914"/>
        </pc:sldMkLst>
        <pc:spChg chg="mod">
          <ac:chgData name="Daniel P. Bafia" userId="62ca80ec-ea2f-4a01-b6b3-7e06f7beff2b" providerId="ADAL" clId="{EE39B7F1-71AF-4700-B404-04E7B5986147}" dt="2021-03-17T18:31:31.709" v="25" actId="1037"/>
          <ac:spMkLst>
            <pc:docMk/>
            <pc:sldMk cId="1063684170" sldId="914"/>
            <ac:spMk id="4" creationId="{408C2C13-7166-4B89-A403-B4CDE52C6FF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zsung\Documents\AFM-MFM\120C%20baked+HPR-Jan2019\Post%20data%20analysis%20result\Height%20profile-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Hydride</a:t>
            </a:r>
            <a:r>
              <a:rPr lang="en-US" baseline="0" dirty="0">
                <a:solidFill>
                  <a:schemeClr val="accent6">
                    <a:lumMod val="50000"/>
                  </a:schemeClr>
                </a:solidFill>
              </a:rPr>
              <a:t> Size Through Warm Up of 120C Baked Cavity Cutout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19838869568479095"/>
          <c:y val="3.519146498089942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Sheet3!$C$1</c:f>
              <c:strCache>
                <c:ptCount val="1"/>
                <c:pt idx="0">
                  <c:v>300K</c:v>
                </c:pt>
              </c:strCache>
            </c:strRef>
          </c:tx>
          <c:spPr>
            <a:ln w="31750">
              <a:solidFill>
                <a:srgbClr val="008000"/>
              </a:solidFill>
            </a:ln>
          </c:spPr>
          <c:marker>
            <c:spPr>
              <a:solidFill>
                <a:schemeClr val="accent1"/>
              </a:solidFill>
              <a:ln w="31750">
                <a:solidFill>
                  <a:srgbClr val="008000"/>
                </a:solidFill>
              </a:ln>
              <a:effectLst/>
            </c:spPr>
          </c:marker>
          <c:xVal>
            <c:numRef>
              <c:f>Sheet3!$B$4:$B$14</c:f>
              <c:numCache>
                <c:formatCode>General</c:formatCode>
                <c:ptCount val="11"/>
                <c:pt idx="0">
                  <c:v>-0.10565999999999999</c:v>
                </c:pt>
                <c:pt idx="1">
                  <c:v>0</c:v>
                </c:pt>
                <c:pt idx="2">
                  <c:v>0.10565999999999999</c:v>
                </c:pt>
                <c:pt idx="3">
                  <c:v>0.21132000000000006</c:v>
                </c:pt>
                <c:pt idx="4">
                  <c:v>0.31697999999999998</c:v>
                </c:pt>
                <c:pt idx="5">
                  <c:v>0.42264000000000002</c:v>
                </c:pt>
                <c:pt idx="6">
                  <c:v>0.5283000000000001</c:v>
                </c:pt>
                <c:pt idx="7">
                  <c:v>0.63396000000000008</c:v>
                </c:pt>
                <c:pt idx="8">
                  <c:v>0.73961999999999994</c:v>
                </c:pt>
                <c:pt idx="9">
                  <c:v>0.84528000000000003</c:v>
                </c:pt>
                <c:pt idx="10">
                  <c:v>0.95094000000000001</c:v>
                </c:pt>
              </c:numCache>
            </c:numRef>
          </c:xVal>
          <c:yVal>
            <c:numRef>
              <c:f>Sheet3!$C$4:$C$14</c:f>
              <c:numCache>
                <c:formatCode>General</c:formatCode>
                <c:ptCount val="11"/>
                <c:pt idx="0">
                  <c:v>10.027199999999903</c:v>
                </c:pt>
                <c:pt idx="1">
                  <c:v>12.136399999999936</c:v>
                </c:pt>
                <c:pt idx="2">
                  <c:v>8.9779999999999305</c:v>
                </c:pt>
                <c:pt idx="3">
                  <c:v>8.4522000000000208</c:v>
                </c:pt>
                <c:pt idx="4">
                  <c:v>18.868999999999801</c:v>
                </c:pt>
                <c:pt idx="5">
                  <c:v>45.912999999999869</c:v>
                </c:pt>
                <c:pt idx="6">
                  <c:v>59.812100000000036</c:v>
                </c:pt>
                <c:pt idx="7">
                  <c:v>41.934599999999818</c:v>
                </c:pt>
                <c:pt idx="8">
                  <c:v>16.542300000000012</c:v>
                </c:pt>
                <c:pt idx="9">
                  <c:v>0</c:v>
                </c:pt>
                <c:pt idx="10">
                  <c:v>1.4022000000000201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C47-4E70-8C8D-4EA3D4151520}"/>
            </c:ext>
          </c:extLst>
        </c:ser>
        <c:ser>
          <c:idx val="1"/>
          <c:order val="1"/>
          <c:tx>
            <c:strRef>
              <c:f>Sheet3!$E$1</c:f>
              <c:strCache>
                <c:ptCount val="1"/>
                <c:pt idx="0">
                  <c:v>320K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 w="31750">
                <a:solidFill>
                  <a:srgbClr val="FF0000"/>
                </a:solidFill>
              </a:ln>
            </c:spPr>
          </c:marker>
          <c:xVal>
            <c:numRef>
              <c:f>Sheet3!$D$4:$D$11</c:f>
              <c:numCache>
                <c:formatCode>General</c:formatCode>
                <c:ptCount val="8"/>
                <c:pt idx="0">
                  <c:v>0</c:v>
                </c:pt>
                <c:pt idx="1">
                  <c:v>0.11217608999999999</c:v>
                </c:pt>
                <c:pt idx="2">
                  <c:v>0.22435217000000002</c:v>
                </c:pt>
                <c:pt idx="3">
                  <c:v>0.33652826000000002</c:v>
                </c:pt>
                <c:pt idx="4">
                  <c:v>0.44870434999999997</c:v>
                </c:pt>
                <c:pt idx="5">
                  <c:v>0.56088042999999999</c:v>
                </c:pt>
                <c:pt idx="6">
                  <c:v>0.67305652000000005</c:v>
                </c:pt>
                <c:pt idx="7">
                  <c:v>0.78523261</c:v>
                </c:pt>
              </c:numCache>
            </c:numRef>
          </c:xVal>
          <c:yVal>
            <c:numRef>
              <c:f>Sheet3!$E$4:$E$11</c:f>
              <c:numCache>
                <c:formatCode>General</c:formatCode>
                <c:ptCount val="8"/>
                <c:pt idx="0">
                  <c:v>6.7293999999999965</c:v>
                </c:pt>
                <c:pt idx="1">
                  <c:v>2.8076999999999686</c:v>
                </c:pt>
                <c:pt idx="2">
                  <c:v>4.4414999999997651</c:v>
                </c:pt>
                <c:pt idx="3">
                  <c:v>27.2424</c:v>
                </c:pt>
                <c:pt idx="4">
                  <c:v>38.837399999999803</c:v>
                </c:pt>
                <c:pt idx="5">
                  <c:v>37.057399999999909</c:v>
                </c:pt>
                <c:pt idx="6">
                  <c:v>0</c:v>
                </c:pt>
                <c:pt idx="7">
                  <c:v>0.85419999999980512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C47-4E70-8C8D-4EA3D41515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6861408"/>
        <c:axId val="916854800"/>
      </c:scatterChart>
      <c:valAx>
        <c:axId val="916861408"/>
        <c:scaling>
          <c:orientation val="minMax"/>
          <c:max val="1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100" dirty="0">
                    <a:solidFill>
                      <a:schemeClr val="accent6">
                        <a:lumMod val="50000"/>
                      </a:schemeClr>
                    </a:solidFill>
                  </a:rPr>
                  <a:t>Diameter [um</a:t>
                </a:r>
                <a:r>
                  <a:rPr lang="en-US" sz="1100" baseline="0" dirty="0">
                    <a:solidFill>
                      <a:schemeClr val="accent6">
                        <a:lumMod val="50000"/>
                      </a:schemeClr>
                    </a:solidFill>
                  </a:rPr>
                  <a:t>]</a:t>
                </a:r>
                <a:endParaRPr lang="en-US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6854800"/>
        <c:crosses val="autoZero"/>
        <c:crossBetween val="midCat"/>
      </c:valAx>
      <c:valAx>
        <c:axId val="916854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100" dirty="0">
                    <a:solidFill>
                      <a:schemeClr val="accent6">
                        <a:lumMod val="50000"/>
                      </a:schemeClr>
                    </a:solidFill>
                  </a:rPr>
                  <a:t>Height</a:t>
                </a:r>
                <a:r>
                  <a:rPr lang="en-US" sz="1100" baseline="0" dirty="0">
                    <a:solidFill>
                      <a:schemeClr val="accent6">
                        <a:lumMod val="50000"/>
                      </a:schemeClr>
                    </a:solidFill>
                  </a:rPr>
                  <a:t> [nm]</a:t>
                </a:r>
                <a:endParaRPr lang="en-US" sz="1100" dirty="0">
                  <a:solidFill>
                    <a:schemeClr val="accent6">
                      <a:lumMod val="50000"/>
                    </a:schemeClr>
                  </a:solidFill>
                </a:endParaRP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6861408"/>
        <c:crosses val="autoZero"/>
        <c:crossBetween val="midCat"/>
      </c:valAx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2.5201881909130364E-2"/>
          <c:y val="0.89514572176947926"/>
          <c:w val="0.97479811809086947"/>
          <c:h val="7.82915941305531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3/15/2021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280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727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22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0268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62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715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55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7280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Quantum – deposit oxide (S-I-S, S-S structures)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9214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16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489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767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940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7211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25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7838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6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124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524" b="2952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719138"/>
            <a:ext cx="3027894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4350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F7C44A31-D0EF-4D2D-B97D-1928BF5B3057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4" y="4878161"/>
            <a:ext cx="6262119" cy="187523"/>
          </a:xfrm>
        </p:spPr>
        <p:txBody>
          <a:bodyPr/>
          <a:lstStyle>
            <a:lvl1pPr>
              <a:defRPr sz="900" dirty="0" smtClean="0"/>
            </a:lvl1pPr>
          </a:lstStyle>
          <a:p>
            <a:pPr>
              <a:defRPr/>
            </a:pPr>
            <a:r>
              <a:rPr lang="en-US"/>
              <a:t>D. Bafia | LCWS'21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979A04A2-726F-2143-A443-7788AF27176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8EAC481F-6EA8-8842-9A2B-BC4C4B79AB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F7C8AC5-6610-6C44-BBA1-96C0000A5F19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728664"/>
            <a:ext cx="86868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3707254"/>
            <a:ext cx="86868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1EECBE7-43B6-4FC5-BA47-297645B7AE55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5C62C411-78B7-E24A-910B-DB22279E20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A7D9CF0-9F7A-8149-A2E0-1D1F97884E19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4878161"/>
            <a:ext cx="675368" cy="18097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2F100F04-A418-46DE-A427-2C8D5789F545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</p:spPr>
        <p:txBody>
          <a:bodyPr vert="horz"/>
          <a:lstStyle>
            <a:lvl1pPr marL="230188" indent="-230188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CA34DB5F-D82E-A04F-9A90-7E062B9F5C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273D8B-1721-BE4B-B1B9-EA445027C472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C175E8-D69D-412D-AA71-E65757DAB94F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4878161"/>
            <a:ext cx="6272278" cy="182155"/>
          </a:xfrm>
        </p:spPr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3" name="Picture 22" descr="A picture containing icon&#10;&#10;Description automatically generated">
            <a:extLst>
              <a:ext uri="{FF2B5EF4-FFF2-40B4-BE49-F238E27FC236}">
                <a16:creationId xmlns:a16="http://schemas.microsoft.com/office/drawing/2014/main" id="{9F7A0E67-CA0E-AE4B-9410-E2429A756B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65FF897D-868E-3049-8124-0434F375E4DD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7749"/>
            <a:ext cx="8686800" cy="481304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1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1" y="782285"/>
            <a:ext cx="8672513" cy="374090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rgbClr val="404040"/>
                </a:solidFill>
              </a:defRPr>
            </a:lvl1pPr>
            <a:lvl2pPr>
              <a:defRPr sz="1650">
                <a:solidFill>
                  <a:srgbClr val="404040"/>
                </a:solidFill>
              </a:defRPr>
            </a:lvl2pPr>
            <a:lvl3pPr>
              <a:defRPr sz="1500">
                <a:solidFill>
                  <a:srgbClr val="404040"/>
                </a:solidFill>
              </a:defRPr>
            </a:lvl3pPr>
            <a:lvl4pPr>
              <a:defRPr sz="1350">
                <a:solidFill>
                  <a:srgbClr val="404040"/>
                </a:solidFill>
              </a:defRPr>
            </a:lvl4pPr>
            <a:lvl5pPr marL="1543050" indent="-171450">
              <a:buFont typeface="Arial"/>
              <a:buChar char="•"/>
              <a:defRPr sz="135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4" y="4886325"/>
            <a:ext cx="1076325" cy="180975"/>
          </a:xfrm>
        </p:spPr>
        <p:txBody>
          <a:bodyPr/>
          <a:lstStyle>
            <a:lvl1pPr>
              <a:defRPr sz="900"/>
            </a:lvl1pPr>
          </a:lstStyle>
          <a:p>
            <a:fld id="{5A932228-9480-4DF2-A0C1-440868D6A754}" type="datetime1">
              <a:rPr lang="en-US" altLang="en-US" smtClean="0"/>
              <a:t>3/17/2021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D. Bafia | LCWS'21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488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t="31279" b="31279"/>
          <a:stretch/>
        </p:blipFill>
        <p:spPr>
          <a:xfrm>
            <a:off x="-17762" y="612648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22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8330" b="40718"/>
          <a:stretch/>
        </p:blipFill>
        <p:spPr>
          <a:xfrm>
            <a:off x="-18288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11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4644" b="44456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52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19861" b="39239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8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/>
          <a:srcRect t="42966" b="1613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511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6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rcRect l="29" r="29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</p:spPr>
      </p:pic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377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90D2D2B-708C-47AA-BF7E-6E05B926F21C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AA69CF24-F572-1D4A-841D-0D6930238C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E809BEC-FF0E-7C47-ACC3-F2E5E0425E29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3275" indent="-230188">
              <a:defRPr sz="1500">
                <a:solidFill>
                  <a:srgbClr val="505050"/>
                </a:solidFill>
              </a:defRPr>
            </a:lvl3pPr>
            <a:lvl4pPr marL="1085850" indent="-228600">
              <a:defRPr sz="1400">
                <a:solidFill>
                  <a:srgbClr val="505050"/>
                </a:solidFill>
              </a:defRPr>
            </a:lvl4pPr>
            <a:lvl5pPr marL="1370013" indent="-230188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5" y="728663"/>
            <a:ext cx="4215383" cy="2725341"/>
          </a:xfrm>
          <a:prstGeom prst="rect">
            <a:avLst/>
          </a:prstGeom>
        </p:spPr>
        <p:txBody>
          <a:bodyPr lIns="0" tIns="0" rIns="0" bIns="0"/>
          <a:lstStyle>
            <a:lvl1pPr marL="230188" indent="-230188">
              <a:defRPr sz="1800">
                <a:solidFill>
                  <a:srgbClr val="505050"/>
                </a:solidFill>
              </a:defRPr>
            </a:lvl1pPr>
            <a:lvl2pPr marL="512763" indent="-230188">
              <a:defRPr sz="1600">
                <a:solidFill>
                  <a:srgbClr val="505050"/>
                </a:solidFill>
              </a:defRPr>
            </a:lvl2pPr>
            <a:lvl3pPr marL="806450" indent="-228600">
              <a:defRPr sz="1500">
                <a:solidFill>
                  <a:srgbClr val="505050"/>
                </a:solidFill>
              </a:defRPr>
            </a:lvl3pPr>
            <a:lvl4pPr marL="1087438" indent="-228600">
              <a:defRPr sz="1400">
                <a:solidFill>
                  <a:srgbClr val="505050"/>
                </a:solidFill>
              </a:defRPr>
            </a:lvl4pPr>
            <a:lvl5pPr marL="1370013" indent="-228600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3573827"/>
            <a:ext cx="4205476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2" y="3573827"/>
            <a:ext cx="420623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D2A1212-2657-4A0E-9394-83E4290580A4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D4D081AD-4B52-6F4C-8D4F-511833C98F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16531" y="4671986"/>
            <a:ext cx="1108394" cy="19914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9B3E4F6-B022-5F44-B5A5-9E70BD7DAD71}"/>
              </a:ext>
            </a:extLst>
          </p:cNvPr>
          <p:cNvSpPr/>
          <p:nvPr userDrawn="1"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4878161"/>
            <a:ext cx="675368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60FD7BE5-1EF7-4DE2-9215-DD4E52F6AEEA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4878161"/>
            <a:ext cx="414338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6" y="3358114"/>
            <a:ext cx="1076325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25" name="Group 24"/>
          <p:cNvGrpSpPr>
            <a:grpSpLocks noChangeAspect="1"/>
          </p:cNvGrpSpPr>
          <p:nvPr userDrawn="1"/>
        </p:nvGrpSpPr>
        <p:grpSpPr>
          <a:xfrm>
            <a:off x="215900" y="4670857"/>
            <a:ext cx="8699500" cy="202387"/>
            <a:chOff x="600217" y="6229673"/>
            <a:chExt cx="8297721" cy="257386"/>
          </a:xfrm>
        </p:grpSpPr>
        <p:cxnSp>
          <p:nvCxnSpPr>
            <p:cNvPr id="26" name="Straight Connector 25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6" descr="FermiLogo_RGB_NALBlue.png"/>
            <p:cNvPicPr>
              <a:picLocks/>
            </p:cNvPicPr>
            <p:nvPr userDrawn="1"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23" r:id="rId2"/>
    <p:sldLayoutId id="2147484124" r:id="rId3"/>
    <p:sldLayoutId id="2147484125" r:id="rId4"/>
    <p:sldLayoutId id="2147484126" r:id="rId5"/>
    <p:sldLayoutId id="2147484128" r:id="rId6"/>
    <p:sldLayoutId id="2147484127" r:id="rId7"/>
    <p:sldLayoutId id="2147484104" r:id="rId8"/>
    <p:sldLayoutId id="2147484105" r:id="rId9"/>
    <p:sldLayoutId id="2147484120" r:id="rId10"/>
    <p:sldLayoutId id="2147484103" r:id="rId11"/>
    <p:sldLayoutId id="2147484122" r:id="rId12"/>
    <p:sldLayoutId id="2147484116" r:id="rId13"/>
    <p:sldLayoutId id="2147484129" r:id="rId14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3.emf"/><Relationship Id="rId7" Type="http://schemas.openxmlformats.org/officeDocument/2006/relationships/image" Target="../media/image4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emf"/><Relationship Id="rId5" Type="http://schemas.openxmlformats.org/officeDocument/2006/relationships/image" Target="../media/image45.jpg"/><Relationship Id="rId4" Type="http://schemas.openxmlformats.org/officeDocument/2006/relationships/image" Target="../media/image44.png"/><Relationship Id="rId9" Type="http://schemas.openxmlformats.org/officeDocument/2006/relationships/image" Target="../media/image4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5.emf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7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69.w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8ECC844B-EA31-4CB8-8AAD-2063B3C759F9}"/>
              </a:ext>
            </a:extLst>
          </p:cNvPr>
          <p:cNvSpPr txBox="1">
            <a:spLocks/>
          </p:cNvSpPr>
          <p:nvPr/>
        </p:nvSpPr>
        <p:spPr>
          <a:xfrm>
            <a:off x="341924" y="3237621"/>
            <a:ext cx="8499232" cy="752287"/>
          </a:xfrm>
          <a:prstGeom prst="rect">
            <a:avLst/>
          </a:prstGeom>
        </p:spPr>
        <p:txBody>
          <a:bodyPr vert="horz" wrap="square" lIns="0" tIns="45720" anchor="ctr" anchorCtr="0">
            <a:noAutofit/>
          </a:bodyPr>
          <a:lstStyle>
            <a:lvl1pPr marL="0" indent="0" algn="l" defTabSz="457200" rtl="0" eaLnBrk="1" fontAlgn="base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800" b="1" i="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800" b="1" i="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800" b="1" i="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0" indent="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800" b="1" i="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Annealing R&amp;D at FNAL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0508B92B-4D1E-4F7F-B743-76D8612335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1927" y="3996570"/>
            <a:ext cx="8499231" cy="935794"/>
          </a:xfrm>
        </p:spPr>
        <p:txBody>
          <a:bodyPr/>
          <a:lstStyle/>
          <a:p>
            <a:r>
              <a:rPr lang="en-US" dirty="0"/>
              <a:t>Daniel Bafia	</a:t>
            </a:r>
          </a:p>
          <a:p>
            <a:r>
              <a:rPr lang="en-US" dirty="0"/>
              <a:t>LCWS’21</a:t>
            </a:r>
          </a:p>
          <a:p>
            <a:r>
              <a:rPr lang="en-US" dirty="0"/>
              <a:t>17</a:t>
            </a:r>
            <a:r>
              <a:rPr lang="en-US" baseline="30000" dirty="0"/>
              <a:t>th</a:t>
            </a:r>
            <a:r>
              <a:rPr lang="en-US" dirty="0"/>
              <a:t> March 2021</a:t>
            </a:r>
          </a:p>
        </p:txBody>
      </p:sp>
    </p:spTree>
    <p:extLst>
      <p:ext uri="{BB962C8B-B14F-4D97-AF65-F5344CB8AC3E}">
        <p14:creationId xmlns:p14="http://schemas.microsoft.com/office/powerpoint/2010/main" val="3510085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E4FA373B-009F-4C31-9258-8542778F85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45" r="7875"/>
          <a:stretch/>
        </p:blipFill>
        <p:spPr>
          <a:xfrm>
            <a:off x="3774141" y="1054834"/>
            <a:ext cx="5289177" cy="333338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325473D-E338-4480-92EA-D9E74B7CB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8814"/>
            <a:ext cx="7965141" cy="320908"/>
          </a:xfrm>
        </p:spPr>
        <p:txBody>
          <a:bodyPr/>
          <a:lstStyle/>
          <a:p>
            <a:r>
              <a:rPr lang="en-US" dirty="0"/>
              <a:t>Investigating Quench Field Post Standard vs Cold EP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6C800-0996-45CA-A06B-0C23EE0260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232C2DD-E953-412D-ACA1-1E8BE7943061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FF1DB-6F28-44E8-9EAF-EEF9503329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9446A-B675-4A5C-874F-805F5E8F3A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D61C2274-535C-49F0-81D1-7CE9E686F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804" y="839682"/>
            <a:ext cx="3619112" cy="281400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9-cell cavity was subjected to the 2/0 nitrogen doping surface treatment with different final EP temperatures at FNAL with a surface reset in between</a:t>
            </a:r>
          </a:p>
          <a:p>
            <a:pPr marL="0" indent="0">
              <a:buNone/>
            </a:pPr>
            <a:r>
              <a:rPr lang="en-US" dirty="0"/>
              <a:t>Standard temperature EP: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Quench at 20 MV/m</a:t>
            </a:r>
          </a:p>
          <a:p>
            <a:r>
              <a:rPr lang="en-US" b="1" dirty="0">
                <a:solidFill>
                  <a:srgbClr val="FF0000"/>
                </a:solidFill>
              </a:rPr>
              <a:t>Quench at 25 MV/m</a:t>
            </a:r>
          </a:p>
          <a:p>
            <a:pPr marL="0" indent="0">
              <a:buNone/>
            </a:pPr>
            <a:r>
              <a:rPr lang="en-US" dirty="0"/>
              <a:t>Cold EP:</a:t>
            </a:r>
          </a:p>
          <a:p>
            <a:r>
              <a:rPr lang="en-US" b="1" dirty="0">
                <a:solidFill>
                  <a:srgbClr val="00B050"/>
                </a:solidFill>
              </a:rPr>
              <a:t>Quench at 32 MV/m!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7F1FF-1423-496B-90B4-58913C44005B}"/>
              </a:ext>
            </a:extLst>
          </p:cNvPr>
          <p:cNvSpPr txBox="1"/>
          <p:nvPr/>
        </p:nvSpPr>
        <p:spPr>
          <a:xfrm>
            <a:off x="7792721" y="1145146"/>
            <a:ext cx="11305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T=2 K</a:t>
            </a:r>
          </a:p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400" baseline="-25000" dirty="0">
                <a:solidFill>
                  <a:schemeClr val="accent6">
                    <a:lumMod val="50000"/>
                  </a:schemeClr>
                </a:solidFill>
              </a:rPr>
              <a:t>0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= 1.3 GHz</a:t>
            </a:r>
          </a:p>
        </p:txBody>
      </p:sp>
    </p:spTree>
    <p:extLst>
      <p:ext uri="{BB962C8B-B14F-4D97-AF65-F5344CB8AC3E}">
        <p14:creationId xmlns:p14="http://schemas.microsoft.com/office/powerpoint/2010/main" val="2762844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1FD972-7C54-431A-8683-AB43090B4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4795" y="1834108"/>
            <a:ext cx="4010605" cy="218400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the context of LCLS-II HE R&amp;D, found that 9-cell cavities with lower final EP temperatures quenched at higher fields! </a:t>
            </a:r>
          </a:p>
          <a:p>
            <a:r>
              <a:rPr lang="en-US" dirty="0"/>
              <a:t>Cold final EP may slow down Nb etching, ensures a smoother surface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B82048-66F8-4DF3-99DE-6909FB710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Possible Path for Higher Fields in N-Doped Cavities: Cold EP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1E8F3-7F1B-4409-BAB8-4F38A96C38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472F4CD-72DA-4BF8-B6EF-E061E5A235A6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A42DF-D8A8-4004-AB52-D528A2D2A2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7B55B-48C7-4C9D-8710-71DAB34A12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26EAB5EF-F36B-40A3-A6BD-2701B07A5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07731"/>
            <a:ext cx="4509646" cy="363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8">
            <a:extLst>
              <a:ext uri="{FF2B5EF4-FFF2-40B4-BE49-F238E27FC236}">
                <a16:creationId xmlns:a16="http://schemas.microsoft.com/office/drawing/2014/main" id="{C9638552-25A8-4F53-AF9F-2CEB37511197}"/>
              </a:ext>
            </a:extLst>
          </p:cNvPr>
          <p:cNvSpPr txBox="1"/>
          <p:nvPr/>
        </p:nvSpPr>
        <p:spPr>
          <a:xfrm>
            <a:off x="1158674" y="550655"/>
            <a:ext cx="3169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Qual. Threshold: 23 MV/m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19B48AE7-1561-43A3-891E-5A9FA6C05261}"/>
              </a:ext>
            </a:extLst>
          </p:cNvPr>
          <p:cNvSpPr/>
          <p:nvPr/>
        </p:nvSpPr>
        <p:spPr>
          <a:xfrm rot="13491915">
            <a:off x="1685371" y="2578143"/>
            <a:ext cx="2560482" cy="369332"/>
          </a:xfrm>
          <a:prstGeom prst="rightArrow">
            <a:avLst/>
          </a:prstGeom>
          <a:solidFill>
            <a:srgbClr val="0066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2" name="TextBox 10">
            <a:extLst>
              <a:ext uri="{FF2B5EF4-FFF2-40B4-BE49-F238E27FC236}">
                <a16:creationId xmlns:a16="http://schemas.microsoft.com/office/drawing/2014/main" id="{1A5E73AC-4932-402B-8113-46D38A538AC9}"/>
              </a:ext>
            </a:extLst>
          </p:cNvPr>
          <p:cNvSpPr txBox="1"/>
          <p:nvPr/>
        </p:nvSpPr>
        <p:spPr>
          <a:xfrm>
            <a:off x="2366089" y="1241731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rgbClr val="0000FF"/>
                </a:solidFill>
              </a:rPr>
              <a:t>The lower the EP temperature, the higher the max gradient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11EF3B-2990-428D-BFEF-D16DE2C74BEC}"/>
              </a:ext>
            </a:extLst>
          </p:cNvPr>
          <p:cNvSpPr txBox="1"/>
          <p:nvPr/>
        </p:nvSpPr>
        <p:spPr>
          <a:xfrm>
            <a:off x="2366089" y="888838"/>
            <a:ext cx="2706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M. Checchin, TTC’2020, CERN</a:t>
            </a:r>
          </a:p>
        </p:txBody>
      </p:sp>
    </p:spTree>
    <p:extLst>
      <p:ext uri="{BB962C8B-B14F-4D97-AF65-F5344CB8AC3E}">
        <p14:creationId xmlns:p14="http://schemas.microsoft.com/office/powerpoint/2010/main" val="837953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FF00FA-68EC-4B7F-BC89-B030F74BB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1246376"/>
            <a:ext cx="8672513" cy="3090861"/>
          </a:xfrm>
        </p:spPr>
        <p:txBody>
          <a:bodyPr/>
          <a:lstStyle/>
          <a:p>
            <a:r>
              <a:rPr lang="en-US" sz="2000" dirty="0"/>
              <a:t>Although all steps of N-doping are important, optimization of electropolishing parameters is critical to unlock higher gradients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Performing the final electropolishing step post the N-doping furnace run at lower temperatures likely slows down the removal process and ensures a smoother surface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4DF460-3762-4549-9A27-B5C8F6AA5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886" y="188814"/>
            <a:ext cx="8672514" cy="320908"/>
          </a:xfrm>
        </p:spPr>
        <p:txBody>
          <a:bodyPr/>
          <a:lstStyle/>
          <a:p>
            <a:r>
              <a:rPr lang="en-US" dirty="0"/>
              <a:t>Conclusions for High Temperature N-Doping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5530B-DD99-49C3-8853-0F98E90855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E392A6C-1FC9-4E9F-AC81-5213683587D6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DA30B-DFB3-43BF-A1D8-335F12E9EB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E509D-0ECB-4EC1-8FB4-F9C5C134A1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21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High Temperature N-Doping (&gt;800C)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2400" dirty="0"/>
              <a:t>Low Temperature </a:t>
            </a:r>
            <a:r>
              <a:rPr lang="en-US" sz="2400" i="1" dirty="0"/>
              <a:t>in-situ </a:t>
            </a:r>
            <a:r>
              <a:rPr lang="en-US" sz="2400" dirty="0"/>
              <a:t>bake (90-200C)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Mid Temperature </a:t>
            </a:r>
            <a:r>
              <a:rPr lang="en-US" sz="2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in-situ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bake  (200-400C)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Conclusions &amp; Future Work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4ABA6AF-5A01-4778-B3B3-74D0D7B44E88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070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1AADBEE-BA2F-442F-B7D8-A924A6476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576" y="426795"/>
            <a:ext cx="3347904" cy="28072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56BC5B9-41D1-4F74-9A1B-375B4ED54B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0246" y="700918"/>
            <a:ext cx="2990944" cy="252922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07090C-BF4D-4C39-B872-3114A8A1D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668369"/>
            <a:ext cx="2688123" cy="2713548"/>
          </a:xfrm>
        </p:spPr>
        <p:txBody>
          <a:bodyPr/>
          <a:lstStyle/>
          <a:p>
            <a:pPr marL="0" indent="0">
              <a:buNone/>
            </a:pPr>
            <a:r>
              <a:rPr lang="en-US" sz="1600" b="1" u="sng" dirty="0"/>
              <a:t>Cut out</a:t>
            </a:r>
            <a:r>
              <a:rPr lang="en-US" sz="1600" u="sng" dirty="0"/>
              <a:t> </a:t>
            </a:r>
            <a:r>
              <a:rPr lang="en-US" sz="1600" dirty="0"/>
              <a:t>TOF-SIMS studies revealed oxygen diffusion as a driver for the 120C baking effect</a:t>
            </a:r>
          </a:p>
          <a:p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EP cavity</a:t>
            </a:r>
            <a:r>
              <a:rPr lang="en-US" sz="1600" dirty="0"/>
              <a:t>: no O</a:t>
            </a:r>
            <a:r>
              <a:rPr lang="en-US" sz="1600" baseline="30000" dirty="0"/>
              <a:t>-</a:t>
            </a:r>
            <a:r>
              <a:rPr lang="en-US" sz="1600" dirty="0"/>
              <a:t> signal beneath oxide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Mod bake</a:t>
            </a:r>
            <a:r>
              <a:rPr lang="en-US" sz="1600" dirty="0"/>
              <a:t>: substantial O</a:t>
            </a:r>
            <a:r>
              <a:rPr lang="en-US" sz="1600" baseline="30000" dirty="0"/>
              <a:t>- </a:t>
            </a:r>
            <a:r>
              <a:rPr lang="en-US" sz="1600" dirty="0"/>
              <a:t>below oxide</a:t>
            </a:r>
            <a:endParaRPr lang="en-US" dirty="0"/>
          </a:p>
          <a:p>
            <a:pPr lvl="1"/>
            <a:r>
              <a:rPr lang="en-US" sz="1400" dirty="0"/>
              <a:t>O diffusion in Nb follows Fick’s law, </a:t>
            </a:r>
            <a:r>
              <a:rPr lang="en-US" sz="1400" dirty="0" err="1">
                <a:solidFill>
                  <a:schemeClr val="tx1"/>
                </a:solidFill>
              </a:rPr>
              <a:t>Benvenuti</a:t>
            </a:r>
            <a:r>
              <a:rPr lang="en-US" sz="1400" dirty="0">
                <a:solidFill>
                  <a:schemeClr val="tx1"/>
                </a:solidFill>
              </a:rPr>
              <a:t>, SRF’01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0B209B-5409-467A-8531-2A5DB23BD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31139"/>
            <a:ext cx="8686800" cy="320908"/>
          </a:xfrm>
        </p:spPr>
        <p:txBody>
          <a:bodyPr/>
          <a:lstStyle/>
          <a:p>
            <a:r>
              <a:rPr lang="en-US" dirty="0"/>
              <a:t>Finding #1: Role of Oxygen in HFQS Mitigation/Mild Baking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ADCB3E-214A-4C38-A129-8BAB07601B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BB439CB-FBDE-41F5-994A-32256ACB16F8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72AB6-EFED-4D73-9606-68DF5D6F9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30AAA-EBFF-4B6F-BCB8-C6B316F88A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9741904-3D61-421B-8D5F-50F52C9009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9518" y="3221665"/>
            <a:ext cx="3906962" cy="144565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E077FE0-2A56-49A7-9DDA-2E332289E26A}"/>
              </a:ext>
            </a:extLst>
          </p:cNvPr>
          <p:cNvCxnSpPr>
            <a:cxnSpLocks/>
          </p:cNvCxnSpPr>
          <p:nvPr/>
        </p:nvCxnSpPr>
        <p:spPr>
          <a:xfrm>
            <a:off x="5622897" y="1957607"/>
            <a:ext cx="1188458" cy="2424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36C4FEA0-C59D-423C-BF35-8612DAC2DBB3}"/>
              </a:ext>
            </a:extLst>
          </p:cNvPr>
          <p:cNvSpPr txBox="1">
            <a:spLocks/>
          </p:cNvSpPr>
          <p:nvPr/>
        </p:nvSpPr>
        <p:spPr>
          <a:xfrm>
            <a:off x="736827" y="3719569"/>
            <a:ext cx="3496780" cy="820940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Implications: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HFQS in SRF cavities is mitigated by O diffusing from oxide and trapping free H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A1D71E5-DCD1-416F-94EE-43E755907EBC}"/>
              </a:ext>
            </a:extLst>
          </p:cNvPr>
          <p:cNvCxnSpPr>
            <a:cxnSpLocks/>
          </p:cNvCxnSpPr>
          <p:nvPr/>
        </p:nvCxnSpPr>
        <p:spPr>
          <a:xfrm>
            <a:off x="4880115" y="2587078"/>
            <a:ext cx="1962150" cy="5054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D3C817C-64DB-40AD-8DA1-EF0EB05E987F}"/>
              </a:ext>
            </a:extLst>
          </p:cNvPr>
          <p:cNvSpPr txBox="1"/>
          <p:nvPr/>
        </p:nvSpPr>
        <p:spPr>
          <a:xfrm>
            <a:off x="3391209" y="2584716"/>
            <a:ext cx="3347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A. Romanenko, TTC’20, CERN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507FED-9CEB-4C29-82A1-9CCB576B3FA9}"/>
              </a:ext>
            </a:extLst>
          </p:cNvPr>
          <p:cNvSpPr/>
          <p:nvPr/>
        </p:nvSpPr>
        <p:spPr>
          <a:xfrm>
            <a:off x="6226296" y="3230146"/>
            <a:ext cx="2082261" cy="14456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279673-9347-47F0-B8CF-543A14485BDE}"/>
              </a:ext>
            </a:extLst>
          </p:cNvPr>
          <p:cNvSpPr txBox="1"/>
          <p:nvPr/>
        </p:nvSpPr>
        <p:spPr>
          <a:xfrm>
            <a:off x="5284270" y="1373082"/>
            <a:ext cx="677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Mod bake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AC7EFA-96A3-4245-87DC-F6FDF876C704}"/>
              </a:ext>
            </a:extLst>
          </p:cNvPr>
          <p:cNvSpPr txBox="1"/>
          <p:nvPr/>
        </p:nvSpPr>
        <p:spPr>
          <a:xfrm>
            <a:off x="4765369" y="2251935"/>
            <a:ext cx="389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EP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53043B-9E5D-4E60-BA28-8E1C6B577F82}"/>
              </a:ext>
            </a:extLst>
          </p:cNvPr>
          <p:cNvSpPr txBox="1"/>
          <p:nvPr/>
        </p:nvSpPr>
        <p:spPr>
          <a:xfrm>
            <a:off x="5410455" y="4374934"/>
            <a:ext cx="2202942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Any LTB should mitigate HFQS, not just 120C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4E11D2-270D-42D7-9C38-FEE270FC4D5E}"/>
              </a:ext>
            </a:extLst>
          </p:cNvPr>
          <p:cNvSpPr txBox="1"/>
          <p:nvPr/>
        </p:nvSpPr>
        <p:spPr>
          <a:xfrm>
            <a:off x="3272454" y="809574"/>
            <a:ext cx="9309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T = 2 K</a:t>
            </a:r>
          </a:p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100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 =1.3 GHz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47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11AA95B-899A-4A32-8554-D19161AD9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198" y="680021"/>
            <a:ext cx="5366358" cy="396257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A84E37F-9F34-4099-9088-8BC2FF332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50" y="188814"/>
            <a:ext cx="8830306" cy="320908"/>
          </a:xfrm>
        </p:spPr>
        <p:txBody>
          <a:bodyPr/>
          <a:lstStyle/>
          <a:p>
            <a:r>
              <a:rPr lang="en-US" dirty="0"/>
              <a:t>Evolution of HFQS with Sequential </a:t>
            </a:r>
            <a:r>
              <a:rPr lang="en-US" i="1" dirty="0"/>
              <a:t>in-situ </a:t>
            </a:r>
            <a:r>
              <a:rPr lang="en-US" dirty="0"/>
              <a:t>Baking Treatments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08245-5DED-46BE-9DFC-0735A3764E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6DAAEAD-3538-4A88-8794-FA5F412D6A67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88555-D880-4427-A5C9-B294EA8F13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73BE6-9114-450C-919C-6C4640411E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96D3AFCF-17FB-4408-BF13-CAC54C532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809" y="760216"/>
            <a:ext cx="3534661" cy="277003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cavity was sequentially baked </a:t>
            </a:r>
            <a:r>
              <a:rPr lang="en-US" i="1" dirty="0"/>
              <a:t>in-situ </a:t>
            </a:r>
            <a:r>
              <a:rPr lang="en-US" dirty="0"/>
              <a:t>at 90C (x 12hr, x 24hr, etc.) </a:t>
            </a:r>
            <a:r>
              <a:rPr lang="en-US" b="1" dirty="0"/>
              <a:t>without disassembly/ever losing vacuum</a:t>
            </a:r>
          </a:p>
          <a:p>
            <a:r>
              <a:rPr lang="en-US" b="1" dirty="0"/>
              <a:t>Observe gradual increase in HFQS onset </a:t>
            </a:r>
            <a:r>
              <a:rPr lang="en-US" dirty="0"/>
              <a:t>after each step</a:t>
            </a:r>
          </a:p>
          <a:p>
            <a:r>
              <a:rPr lang="en-US" b="1" dirty="0"/>
              <a:t>HFQS absent </a:t>
            </a:r>
            <a:r>
              <a:rPr lang="en-US" dirty="0"/>
              <a:t>up to quench after </a:t>
            </a:r>
            <a:r>
              <a:rPr lang="en-US" b="1" dirty="0"/>
              <a:t>90C x 384 </a:t>
            </a:r>
            <a:r>
              <a:rPr lang="en-US" b="1" dirty="0" err="1"/>
              <a:t>hr</a:t>
            </a:r>
            <a:r>
              <a:rPr lang="en-US" b="1" dirty="0"/>
              <a:t> (16 days)!</a:t>
            </a:r>
            <a:endParaRPr lang="en-US" dirty="0"/>
          </a:p>
          <a:p>
            <a:r>
              <a:rPr lang="en-US" dirty="0"/>
              <a:t>Calculated O concentration with depth after each step </a:t>
            </a:r>
          </a:p>
          <a:p>
            <a:pPr lvl="1"/>
            <a:r>
              <a:rPr lang="en-US" dirty="0"/>
              <a:t>As oxygen diffuses deeper, HFQS moves up in field</a:t>
            </a:r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AAD4EEE-B27F-43AF-9BB1-282E12224543}"/>
              </a:ext>
            </a:extLst>
          </p:cNvPr>
          <p:cNvSpPr/>
          <p:nvPr/>
        </p:nvSpPr>
        <p:spPr>
          <a:xfrm>
            <a:off x="4417110" y="2516104"/>
            <a:ext cx="2393265" cy="154737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2FEFD2-8B73-4BF2-8AD3-9620208B3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7467" y="2669675"/>
            <a:ext cx="2281468" cy="1378807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E39E40-D8BE-4D24-A6C0-2A7F631E1E68}"/>
              </a:ext>
            </a:extLst>
          </p:cNvPr>
          <p:cNvSpPr txBox="1"/>
          <p:nvPr/>
        </p:nvSpPr>
        <p:spPr>
          <a:xfrm>
            <a:off x="4829428" y="2507420"/>
            <a:ext cx="1807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Calculated O Profile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C90B0C-6D3D-426C-A7D1-ADE7178886A8}"/>
              </a:ext>
            </a:extLst>
          </p:cNvPr>
          <p:cNvSpPr txBox="1"/>
          <p:nvPr/>
        </p:nvSpPr>
        <p:spPr>
          <a:xfrm>
            <a:off x="6292176" y="1040797"/>
            <a:ext cx="1449140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HFQS eliminated after 90 C x 16 days!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68E5380-3835-44BC-9780-14AD3E7D1874}"/>
              </a:ext>
            </a:extLst>
          </p:cNvPr>
          <p:cNvCxnSpPr>
            <a:cxnSpLocks/>
          </p:cNvCxnSpPr>
          <p:nvPr/>
        </p:nvCxnSpPr>
        <p:spPr>
          <a:xfrm>
            <a:off x="7333185" y="1779461"/>
            <a:ext cx="165286" cy="4489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932A5B7-3D59-4383-BF97-10602FFADB9F}"/>
              </a:ext>
            </a:extLst>
          </p:cNvPr>
          <p:cNvSpPr txBox="1"/>
          <p:nvPr/>
        </p:nvSpPr>
        <p:spPr>
          <a:xfrm>
            <a:off x="8009105" y="3670990"/>
            <a:ext cx="930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T = 2 K</a:t>
            </a:r>
          </a:p>
          <a:p>
            <a:pPr algn="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200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=1.3 GHz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69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 animBg="1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84E37F-9F34-4099-9088-8BC2FF332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51" y="188814"/>
            <a:ext cx="8731249" cy="320908"/>
          </a:xfrm>
        </p:spPr>
        <p:txBody>
          <a:bodyPr/>
          <a:lstStyle/>
          <a:p>
            <a:r>
              <a:rPr lang="en-US" dirty="0"/>
              <a:t>Recreating Performance by Tailoring Same O Profile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08245-5DED-46BE-9DFC-0735A3764E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E1ED869-60C3-4C75-9FB9-21707A936B57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88555-D880-4427-A5C9-B294EA8F13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73BE6-9114-450C-919C-6C4640411E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3F6BA7-8F1C-4A9B-BBDE-0518ABB9A9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3282" y="698792"/>
            <a:ext cx="5082062" cy="37670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F902F6-F3A2-479B-BE09-2A4B99FA66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77" y="2469252"/>
            <a:ext cx="3323805" cy="1996543"/>
          </a:xfrm>
          <a:prstGeom prst="rect">
            <a:avLst/>
          </a:prstGeom>
        </p:spPr>
      </p:pic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03AEA5C2-8DEC-4BCD-8CB4-6BEF1960AACD}"/>
              </a:ext>
            </a:extLst>
          </p:cNvPr>
          <p:cNvSpPr txBox="1">
            <a:spLocks/>
          </p:cNvSpPr>
          <p:nvPr/>
        </p:nvSpPr>
        <p:spPr>
          <a:xfrm>
            <a:off x="266341" y="748796"/>
            <a:ext cx="4215786" cy="1575813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Baked two cavities with different treatments that produce the </a:t>
            </a:r>
            <a:r>
              <a:rPr lang="en-US" b="1" dirty="0"/>
              <a:t>same oxygen profile with depth</a:t>
            </a:r>
          </a:p>
          <a:p>
            <a:r>
              <a:rPr lang="en-US" dirty="0">
                <a:solidFill>
                  <a:schemeClr val="tx1"/>
                </a:solidFill>
              </a:rPr>
              <a:t>160C x 12hr</a:t>
            </a:r>
          </a:p>
          <a:p>
            <a:r>
              <a:rPr lang="en-US" dirty="0">
                <a:solidFill>
                  <a:srgbClr val="00B050"/>
                </a:solidFill>
              </a:rPr>
              <a:t>200C x 1hr</a:t>
            </a:r>
          </a:p>
          <a:p>
            <a:pPr marL="0" indent="0">
              <a:buFont typeface="Arial" charset="0"/>
              <a:buNone/>
            </a:pPr>
            <a:endParaRPr lang="en-US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E3A6F9-6779-4EA1-9065-C25F5CB3E26B}"/>
              </a:ext>
            </a:extLst>
          </p:cNvPr>
          <p:cNvSpPr txBox="1"/>
          <p:nvPr/>
        </p:nvSpPr>
        <p:spPr>
          <a:xfrm>
            <a:off x="1323600" y="2324609"/>
            <a:ext cx="2101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Calculated O Profile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DCAE58-2C53-4BF6-8F4E-8A208200CDF4}"/>
              </a:ext>
            </a:extLst>
          </p:cNvPr>
          <p:cNvSpPr txBox="1"/>
          <p:nvPr/>
        </p:nvSpPr>
        <p:spPr>
          <a:xfrm>
            <a:off x="4927078" y="2872389"/>
            <a:ext cx="3094469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Identical oxygen profiles produce identical RF performance!</a:t>
            </a:r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921BC056-DEDA-49FC-A435-9F6DE0094429}"/>
              </a:ext>
            </a:extLst>
          </p:cNvPr>
          <p:cNvSpPr txBox="1">
            <a:spLocks/>
          </p:cNvSpPr>
          <p:nvPr/>
        </p:nvSpPr>
        <p:spPr>
          <a:xfrm>
            <a:off x="1785601" y="1903996"/>
            <a:ext cx="5644638" cy="1307203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lIns="91440" tIns="0" rIns="9144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90 C x 384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hr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, 160 C x 12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hr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, 200 C x 1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hr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all work just as well as 120 C!</a:t>
            </a:r>
          </a:p>
          <a:p>
            <a:pPr marL="0" indent="0">
              <a:buFont typeface="Arial" charset="0"/>
              <a:buNone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O diffusion plays critical role in HFQS mitigation - supports Romanenko model of hydrides</a:t>
            </a:r>
          </a:p>
          <a:p>
            <a:pPr marL="0" indent="0">
              <a:buFont typeface="Arial" charset="0"/>
              <a:buNone/>
            </a:pP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FDF72B-2078-42F8-A95B-5060258BEEBE}"/>
              </a:ext>
            </a:extLst>
          </p:cNvPr>
          <p:cNvSpPr txBox="1"/>
          <p:nvPr/>
        </p:nvSpPr>
        <p:spPr>
          <a:xfrm>
            <a:off x="7999712" y="3571930"/>
            <a:ext cx="930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T = 2 K</a:t>
            </a:r>
          </a:p>
          <a:p>
            <a:pPr algn="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200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 =1.3 GHz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28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E7DC1B-05DA-4E9F-9028-C989F5844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61088"/>
            <a:ext cx="8686800" cy="320908"/>
          </a:xfrm>
        </p:spPr>
        <p:txBody>
          <a:bodyPr/>
          <a:lstStyle/>
          <a:p>
            <a:r>
              <a:rPr lang="en-US" dirty="0"/>
              <a:t>Finding #2: Record Gradients via 75/120C Bake + Cold EP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5FC99-FEDC-40DB-B667-C9002724D6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D84BAFE-A164-46BF-8CDE-8A8362FA374D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1E910-C113-4079-921F-EAB3A23AE1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CCDE7-3729-4DF4-BBE4-8A3F08EF86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6B46F5F-BAF5-4D86-B24E-71179EFB7626}"/>
              </a:ext>
            </a:extLst>
          </p:cNvPr>
          <p:cNvSpPr txBox="1">
            <a:spLocks/>
          </p:cNvSpPr>
          <p:nvPr/>
        </p:nvSpPr>
        <p:spPr>
          <a:xfrm>
            <a:off x="228604" y="562039"/>
            <a:ext cx="6129898" cy="1348093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FNAL developed 75/120C modified low T bake treatment + cold EP: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/>
              <a:t>1) Record-breaking quench fields</a:t>
            </a:r>
          </a:p>
          <a:p>
            <a:pPr marL="0" indent="0">
              <a:buFont typeface="Arial" charset="0"/>
              <a:buNone/>
            </a:pPr>
            <a:r>
              <a:rPr lang="en-US" sz="1600" dirty="0"/>
              <a:t>2) Bifurcation phenomenon</a:t>
            </a: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25F0EA51-77DB-4A98-8F81-353EBA6B4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948" y="2409088"/>
            <a:ext cx="4135567" cy="19740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E40F7A-6F6C-40AA-B6E8-1BCA61CCAD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937" y="2447390"/>
            <a:ext cx="3076758" cy="2210271"/>
          </a:xfrm>
          <a:prstGeom prst="rect">
            <a:avLst/>
          </a:prstGeom>
        </p:spPr>
      </p:pic>
      <p:pic>
        <p:nvPicPr>
          <p:cNvPr id="10" name="Picture 9" descr="A close up of a map&#10;&#10;Description generated with very high confidence">
            <a:extLst>
              <a:ext uri="{FF2B5EF4-FFF2-40B4-BE49-F238E27FC236}">
                <a16:creationId xmlns:a16="http://schemas.microsoft.com/office/drawing/2014/main" id="{38B6CA98-7B63-43F1-B240-B0B2010804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7492" y="448670"/>
            <a:ext cx="2603421" cy="189921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1" name="Left Brace 10">
            <a:extLst>
              <a:ext uri="{FF2B5EF4-FFF2-40B4-BE49-F238E27FC236}">
                <a16:creationId xmlns:a16="http://schemas.microsoft.com/office/drawing/2014/main" id="{6CD82376-C456-4B55-A02D-DB390283BDEE}"/>
              </a:ext>
            </a:extLst>
          </p:cNvPr>
          <p:cNvSpPr/>
          <p:nvPr/>
        </p:nvSpPr>
        <p:spPr>
          <a:xfrm rot="16200000">
            <a:off x="7494925" y="240927"/>
            <a:ext cx="175312" cy="1228380"/>
          </a:xfrm>
          <a:prstGeom prst="leftBrace">
            <a:avLst/>
          </a:prstGeom>
          <a:ln>
            <a:solidFill>
              <a:srgbClr val="FF0000"/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785660B4-712D-41E6-8E99-E3D12933F4E7}"/>
              </a:ext>
            </a:extLst>
          </p:cNvPr>
          <p:cNvSpPr/>
          <p:nvPr/>
        </p:nvSpPr>
        <p:spPr>
          <a:xfrm rot="16200000">
            <a:off x="6749871" y="1403164"/>
            <a:ext cx="241108" cy="90459"/>
          </a:xfrm>
          <a:prstGeom prst="leftBrace">
            <a:avLst/>
          </a:prstGeom>
          <a:ln>
            <a:solidFill>
              <a:srgbClr val="00B0F0"/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9094C4-00DE-4A2D-ACD8-7592D5CF1DF9}"/>
              </a:ext>
            </a:extLst>
          </p:cNvPr>
          <p:cNvSpPr txBox="1"/>
          <p:nvPr/>
        </p:nvSpPr>
        <p:spPr>
          <a:xfrm>
            <a:off x="6510902" y="1630916"/>
            <a:ext cx="957882" cy="246221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/>
              <a:t>75C x 4hrs</a:t>
            </a:r>
            <a:endParaRPr lang="en-US" sz="4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7DFA17-8CB0-4670-B7BA-42AD3C167CBB}"/>
              </a:ext>
            </a:extLst>
          </p:cNvPr>
          <p:cNvSpPr txBox="1"/>
          <p:nvPr/>
        </p:nvSpPr>
        <p:spPr>
          <a:xfrm>
            <a:off x="7070491" y="940321"/>
            <a:ext cx="1126280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120C x 48hrs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25657783-07CB-45AD-A416-657FBB7A6ACD}"/>
              </a:ext>
            </a:extLst>
          </p:cNvPr>
          <p:cNvSpPr txBox="1">
            <a:spLocks/>
          </p:cNvSpPr>
          <p:nvPr/>
        </p:nvSpPr>
        <p:spPr>
          <a:xfrm>
            <a:off x="2650483" y="1456194"/>
            <a:ext cx="3883105" cy="289277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 - growth and dissipation of room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F6B5A3C8-007A-49ED-BC03-9862069E4E9D}"/>
              </a:ext>
            </a:extLst>
          </p:cNvPr>
          <p:cNvSpPr txBox="1">
            <a:spLocks/>
          </p:cNvSpPr>
          <p:nvPr/>
        </p:nvSpPr>
        <p:spPr>
          <a:xfrm>
            <a:off x="471588" y="1690426"/>
            <a:ext cx="3883105" cy="335742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temperature Nb nano-hydrides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4387D8-CD72-437F-B9B6-6AFEAB50DD99}"/>
              </a:ext>
            </a:extLst>
          </p:cNvPr>
          <p:cNvSpPr txBox="1"/>
          <p:nvPr/>
        </p:nvSpPr>
        <p:spPr>
          <a:xfrm rot="1535080">
            <a:off x="2677362" y="3101992"/>
            <a:ext cx="91919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50 MV/m!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A590FC7-2DB8-4D73-9B51-AF4A443FD58F}"/>
              </a:ext>
            </a:extLst>
          </p:cNvPr>
          <p:cNvSpPr/>
          <p:nvPr/>
        </p:nvSpPr>
        <p:spPr>
          <a:xfrm>
            <a:off x="649599" y="1953661"/>
            <a:ext cx="30804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Cavity Post 75/120C Baking at FNAL Sent to Other Labs Around the World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0C39DA6-2805-4AB1-9265-55780657107B}"/>
              </a:ext>
            </a:extLst>
          </p:cNvPr>
          <p:cNvSpPr txBox="1"/>
          <p:nvPr/>
        </p:nvSpPr>
        <p:spPr>
          <a:xfrm>
            <a:off x="5310662" y="4290488"/>
            <a:ext cx="330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AFM studies by Z. Sung </a:t>
            </a:r>
            <a:r>
              <a:rPr lang="en-US" sz="1400" i="1" dirty="0"/>
              <a:t>et al.,</a:t>
            </a:r>
            <a:r>
              <a:rPr lang="en-US" sz="1400" dirty="0"/>
              <a:t> SRF’19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47865D-43C6-4FC4-BDA8-2838815517A6}"/>
              </a:ext>
            </a:extLst>
          </p:cNvPr>
          <p:cNvSpPr txBox="1"/>
          <p:nvPr/>
        </p:nvSpPr>
        <p:spPr>
          <a:xfrm>
            <a:off x="2191390" y="2010394"/>
            <a:ext cx="5202958" cy="1015663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See talk by Sam Posen from Monday of this conference for application of this treatment in a prototype High Gradient Cryomodule for ILC!</a:t>
            </a:r>
            <a:endParaRPr lang="en-US" sz="4000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75C81EF7-6ED1-43ED-B251-61C3B00E9FD9}"/>
              </a:ext>
            </a:extLst>
          </p:cNvPr>
          <p:cNvSpPr txBox="1">
            <a:spLocks/>
          </p:cNvSpPr>
          <p:nvPr/>
        </p:nvSpPr>
        <p:spPr>
          <a:xfrm>
            <a:off x="228604" y="851727"/>
            <a:ext cx="2604243" cy="285887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Produces two phenomena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941A38-1DBA-4AFF-915E-D8E3A4BC24D9}"/>
              </a:ext>
            </a:extLst>
          </p:cNvPr>
          <p:cNvSpPr txBox="1"/>
          <p:nvPr/>
        </p:nvSpPr>
        <p:spPr>
          <a:xfrm>
            <a:off x="5677512" y="4478766"/>
            <a:ext cx="3303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D. Bafia </a:t>
            </a:r>
            <a:r>
              <a:rPr lang="en-US" sz="1400" i="1" dirty="0"/>
              <a:t>et al.,</a:t>
            </a:r>
            <a:r>
              <a:rPr lang="en-US" sz="1400" dirty="0"/>
              <a:t> SRF’19 </a:t>
            </a:r>
          </a:p>
        </p:txBody>
      </p:sp>
    </p:spTree>
    <p:extLst>
      <p:ext uri="{BB962C8B-B14F-4D97-AF65-F5344CB8AC3E}">
        <p14:creationId xmlns:p14="http://schemas.microsoft.com/office/powerpoint/2010/main" val="387144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FF00FA-68EC-4B7F-BC89-B030F74BB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1147764"/>
            <a:ext cx="8672513" cy="3090861"/>
          </a:xfrm>
        </p:spPr>
        <p:txBody>
          <a:bodyPr/>
          <a:lstStyle/>
          <a:p>
            <a:r>
              <a:rPr lang="en-US" sz="2000" dirty="0"/>
              <a:t>The diffusion of oxygen in low temperature (90C – 200C) </a:t>
            </a:r>
            <a:r>
              <a:rPr lang="en-US" sz="2000" i="1" dirty="0"/>
              <a:t>in-situ</a:t>
            </a:r>
            <a:r>
              <a:rPr lang="en-US" sz="2000" dirty="0"/>
              <a:t> baking is responsible for the mitigation of high field Q slope and enables higher quench fields in cavities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>
                <a:sym typeface="Wingdings" panose="05000000000000000000" pitchFamily="2" charset="2"/>
              </a:rPr>
              <a:t>Record-breaking gradients achieved </a:t>
            </a:r>
            <a:r>
              <a:rPr lang="en-US" sz="2000" i="1" dirty="0">
                <a:sym typeface="Wingdings" panose="05000000000000000000" pitchFamily="2" charset="2"/>
              </a:rPr>
              <a:t>via</a:t>
            </a:r>
            <a:r>
              <a:rPr lang="en-US" sz="2000" dirty="0">
                <a:sym typeface="Wingdings" panose="05000000000000000000" pitchFamily="2" charset="2"/>
              </a:rPr>
              <a:t> 75/120C modified low temperature baking + cold EP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A4DF460-3762-4549-9A27-B5C8F6AA5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886" y="188814"/>
            <a:ext cx="8672514" cy="320908"/>
          </a:xfrm>
        </p:spPr>
        <p:txBody>
          <a:bodyPr/>
          <a:lstStyle/>
          <a:p>
            <a:r>
              <a:rPr lang="en-US" dirty="0"/>
              <a:t>Conclusions for Low Temperature Baking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5530B-DD99-49C3-8853-0F98E90855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7C83019-28E6-437F-AC28-9163A2471512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DA30B-DFB3-43BF-A1D8-335F12E9EB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E509D-0ECB-4EC1-8FB4-F9C5C134A1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302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High Temperature N-Doping (&gt;800C)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Low Temperature </a:t>
            </a:r>
            <a:r>
              <a:rPr lang="en-US" sz="2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in-situ 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bake (90-200C)</a:t>
            </a:r>
          </a:p>
          <a:p>
            <a:endParaRPr lang="en-US" sz="2400" dirty="0"/>
          </a:p>
          <a:p>
            <a:r>
              <a:rPr lang="en-US" sz="2400" dirty="0"/>
              <a:t>Mid Temperature </a:t>
            </a:r>
            <a:r>
              <a:rPr lang="en-US" sz="2400" i="1" dirty="0"/>
              <a:t>in-situ</a:t>
            </a:r>
            <a:r>
              <a:rPr lang="en-US" sz="2400" dirty="0"/>
              <a:t> bake  (200-400C)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Conclusions &amp; Future Work</a:t>
            </a:r>
          </a:p>
          <a:p>
            <a:endParaRPr lang="en-US" sz="2400" dirty="0"/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80698C56-FD70-4330-9864-041BFE02105F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573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Introduction</a:t>
            </a:r>
          </a:p>
          <a:p>
            <a:endParaRPr lang="en-US" sz="2400" dirty="0"/>
          </a:p>
          <a:p>
            <a:r>
              <a:rPr lang="en-US" sz="2400" dirty="0"/>
              <a:t>High Temperature N-Doping (&gt;800C)</a:t>
            </a:r>
          </a:p>
          <a:p>
            <a:endParaRPr lang="en-US" sz="2400" dirty="0"/>
          </a:p>
          <a:p>
            <a:r>
              <a:rPr lang="en-US" sz="2400" dirty="0"/>
              <a:t>Low Temperature </a:t>
            </a:r>
            <a:r>
              <a:rPr lang="en-US" sz="2400" i="1" dirty="0"/>
              <a:t>in-situ </a:t>
            </a:r>
            <a:r>
              <a:rPr lang="en-US" sz="2400" dirty="0"/>
              <a:t>bake (90-200C)</a:t>
            </a:r>
          </a:p>
          <a:p>
            <a:endParaRPr lang="en-US" sz="2400" dirty="0"/>
          </a:p>
          <a:p>
            <a:r>
              <a:rPr lang="en-US" sz="2400" dirty="0"/>
              <a:t>Mid Temperature </a:t>
            </a:r>
            <a:r>
              <a:rPr lang="en-US" sz="2400" i="1" dirty="0"/>
              <a:t>in-situ</a:t>
            </a:r>
            <a:r>
              <a:rPr lang="en-US" sz="2400" dirty="0"/>
              <a:t> bake  (200-400C)</a:t>
            </a:r>
          </a:p>
          <a:p>
            <a:endParaRPr lang="en-US" sz="2400" dirty="0"/>
          </a:p>
          <a:p>
            <a:r>
              <a:rPr lang="en-US" sz="2400" dirty="0"/>
              <a:t>Conclusions &amp; Future Work</a:t>
            </a:r>
          </a:p>
          <a:p>
            <a:endParaRPr lang="en-US" sz="24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02D2518-7CF5-4AD4-BED3-748CD4A34DFC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6898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8FF9B3-A128-4682-B895-F739F106E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3" y="628744"/>
            <a:ext cx="5829297" cy="84990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Pioneered a new mid-T (300C – 400C) </a:t>
            </a:r>
            <a:r>
              <a:rPr lang="en-US" i="1" dirty="0"/>
              <a:t>in-situ </a:t>
            </a:r>
            <a:r>
              <a:rPr lang="en-US" dirty="0"/>
              <a:t>bake that produces Q</a:t>
            </a:r>
            <a:r>
              <a:rPr lang="en-US" baseline="-25000" dirty="0"/>
              <a:t>0</a:t>
            </a:r>
            <a:r>
              <a:rPr lang="en-US" dirty="0"/>
              <a:t>&gt;5e10 @ 2 K and </a:t>
            </a:r>
            <a:r>
              <a:rPr lang="en-US" b="1" dirty="0"/>
              <a:t>Q</a:t>
            </a:r>
            <a:r>
              <a:rPr lang="en-US" b="1" baseline="-25000" dirty="0"/>
              <a:t>0</a:t>
            </a:r>
            <a:r>
              <a:rPr lang="en-US" b="1" dirty="0"/>
              <a:t>&gt;4e11 at T&lt;1.5 K</a:t>
            </a:r>
          </a:p>
          <a:p>
            <a:r>
              <a:rPr lang="en-US" dirty="0"/>
              <a:t>Yields performance between N-doping and N-infusion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ACB182-D984-4691-BEDA-B63396959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Mid-T Bake Developed at FNAL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1539E-9828-4AC2-8163-03A34EE6A4D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4A050A9-7FF1-4D6D-B6B0-3B109CAAD140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A81670-2FA9-4624-B2FF-411F097058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0B5A-34EA-4775-9957-F1390C6D24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C191A37B-9ADD-459C-89CD-DFC28B5C7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91" y="1755497"/>
            <a:ext cx="3700830" cy="2897045"/>
          </a:xfrm>
          <a:prstGeom prst="rect">
            <a:avLst/>
          </a:prstGeom>
        </p:spPr>
      </p:pic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2E6E424F-C50E-4522-BDA1-A62008AA6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9195" y="1748118"/>
            <a:ext cx="3711269" cy="29283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372FEAF-4E45-4427-BAFD-44895EEA7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800" y="188814"/>
            <a:ext cx="2987040" cy="11733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32811D-8611-42CB-B867-658ABC11184D}"/>
              </a:ext>
            </a:extLst>
          </p:cNvPr>
          <p:cNvSpPr txBox="1"/>
          <p:nvPr/>
        </p:nvSpPr>
        <p:spPr>
          <a:xfrm>
            <a:off x="8144328" y="1748118"/>
            <a:ext cx="995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4e11!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7EB798-BF42-4626-A7CB-0B2E7FBFA2D3}"/>
              </a:ext>
            </a:extLst>
          </p:cNvPr>
          <p:cNvSpPr txBox="1"/>
          <p:nvPr/>
        </p:nvSpPr>
        <p:spPr>
          <a:xfrm>
            <a:off x="3796680" y="1764462"/>
            <a:ext cx="995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5e10!</a:t>
            </a:r>
          </a:p>
        </p:txBody>
      </p:sp>
    </p:spTree>
    <p:extLst>
      <p:ext uri="{BB962C8B-B14F-4D97-AF65-F5344CB8AC3E}">
        <p14:creationId xmlns:p14="http://schemas.microsoft.com/office/powerpoint/2010/main" val="18988529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6CCB97FF-16B7-4D71-A7AA-025055DEBE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4617" y="1127843"/>
            <a:ext cx="2929188" cy="241740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0EA557-13F8-4ADE-95EF-3728A414F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737775"/>
            <a:ext cx="3256056" cy="32090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Originally developed for quantum applications to dissolve oxides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/>
              <a:t>In-situ</a:t>
            </a:r>
            <a:r>
              <a:rPr lang="en-US" dirty="0"/>
              <a:t> mid-T baking performed on EP samples in SIMS </a:t>
            </a:r>
            <a:endParaRPr lang="en-US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C0E74C-D01A-48AE-BF0C-512B626AC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Origins of Ultra-High Q Post Mid-T Baking: SIMS Studies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AB64D-3394-4182-8D2D-148B2A6A30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85B29BF-2DA3-49F8-9017-2FE9503C5833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66F3A9-0A7D-402C-9096-9456E53DFD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26C41-A3A5-40E5-9E00-8EAD69084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84274B99-4909-4F03-93DC-02D2BA05FE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536" y="1120686"/>
            <a:ext cx="2902464" cy="24245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84AC46D-D998-4EA4-8AC8-A5F035E8912B}"/>
              </a:ext>
            </a:extLst>
          </p:cNvPr>
          <p:cNvSpPr txBox="1"/>
          <p:nvPr/>
        </p:nvSpPr>
        <p:spPr>
          <a:xfrm>
            <a:off x="4502525" y="2129939"/>
            <a:ext cx="1524006" cy="52322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Oxide removed by mid-T bake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48D606-C443-4DB9-9171-BF4FED7EAA5B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3809997" y="2391549"/>
            <a:ext cx="692528" cy="50634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BB8AD40-AB67-425A-BE04-23D7A22DAA47}"/>
              </a:ext>
            </a:extLst>
          </p:cNvPr>
          <p:cNvSpPr txBox="1"/>
          <p:nvPr/>
        </p:nvSpPr>
        <p:spPr>
          <a:xfrm>
            <a:off x="4356448" y="819636"/>
            <a:ext cx="1565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en-US" sz="1800" baseline="-25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O</a:t>
            </a:r>
            <a:r>
              <a:rPr lang="en-US" sz="1800" baseline="-25000" dirty="0">
                <a:solidFill>
                  <a:schemeClr val="accent6">
                    <a:lumMod val="50000"/>
                  </a:schemeClr>
                </a:solidFill>
              </a:rPr>
              <a:t>5</a:t>
            </a:r>
            <a:r>
              <a:rPr lang="en-US" sz="1800" baseline="30000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en-US" sz="1800" baseline="-25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Signal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0BD33D-BF80-4990-A80C-8AFFCEAA076D}"/>
              </a:ext>
            </a:extLst>
          </p:cNvPr>
          <p:cNvSpPr txBox="1"/>
          <p:nvPr/>
        </p:nvSpPr>
        <p:spPr>
          <a:xfrm>
            <a:off x="7285636" y="843614"/>
            <a:ext cx="1565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>
                <a:solidFill>
                  <a:schemeClr val="accent6">
                    <a:lumMod val="50000"/>
                  </a:schemeClr>
                </a:solidFill>
              </a:rPr>
              <a:t>NbN</a:t>
            </a:r>
            <a:r>
              <a:rPr lang="en-US" sz="1800" baseline="30000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en-US" sz="1800" baseline="-25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Signal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14DC11-B21B-47E2-8466-0413A417F387}"/>
              </a:ext>
            </a:extLst>
          </p:cNvPr>
          <p:cNvSpPr txBox="1"/>
          <p:nvPr/>
        </p:nvSpPr>
        <p:spPr>
          <a:xfrm>
            <a:off x="6647694" y="3005612"/>
            <a:ext cx="2290053" cy="2154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Creates infusion-like N profile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A965090-E8E8-4FD7-903F-29ACD46928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380" y="1698219"/>
            <a:ext cx="2929188" cy="104332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7E62164-456E-4424-81C1-7FB4EDEE446A}"/>
              </a:ext>
            </a:extLst>
          </p:cNvPr>
          <p:cNvSpPr txBox="1"/>
          <p:nvPr/>
        </p:nvSpPr>
        <p:spPr>
          <a:xfrm>
            <a:off x="6149626" y="3618810"/>
            <a:ext cx="299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S. Posen </a:t>
            </a:r>
            <a:r>
              <a:rPr lang="en-US" sz="1400" i="1" dirty="0"/>
              <a:t>et al.</a:t>
            </a:r>
            <a:r>
              <a:rPr lang="en-US" sz="1400" dirty="0"/>
              <a:t>, PRA </a:t>
            </a:r>
            <a:r>
              <a:rPr lang="en-US" sz="1400" b="1" dirty="0"/>
              <a:t>13</a:t>
            </a:r>
            <a:r>
              <a:rPr lang="en-US" sz="1400" dirty="0"/>
              <a:t>, 014024 (2020)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7A832813-FE77-4B58-AAB1-D37973752FA5}"/>
              </a:ext>
            </a:extLst>
          </p:cNvPr>
          <p:cNvSpPr txBox="1">
            <a:spLocks/>
          </p:cNvSpPr>
          <p:nvPr/>
        </p:nvSpPr>
        <p:spPr>
          <a:xfrm>
            <a:off x="1593855" y="4064908"/>
            <a:ext cx="6052957" cy="568696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dirty="0"/>
              <a:t>Mid-T baking provides a simple way to effectively perform N-doping without final EP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/>
              <a:t>yields ultra-high Q</a:t>
            </a:r>
            <a:r>
              <a:rPr lang="en-US" baseline="-25000" dirty="0"/>
              <a:t>0</a:t>
            </a:r>
            <a:r>
              <a:rPr lang="en-US" dirty="0"/>
              <a:t>! 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0B70D85-64AC-4DB8-AF16-4E22BA8FDB1F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7138064" y="1833089"/>
            <a:ext cx="654657" cy="1172523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96BD79E-75D4-4A05-9686-D58FCB623023}"/>
              </a:ext>
            </a:extLst>
          </p:cNvPr>
          <p:cNvSpPr txBox="1">
            <a:spLocks/>
          </p:cNvSpPr>
          <p:nvPr/>
        </p:nvSpPr>
        <p:spPr>
          <a:xfrm>
            <a:off x="2206784" y="2301291"/>
            <a:ext cx="5271082" cy="894012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However, quench is still limited to ~30 MV/m; is there an optimal temperature and duration that yields both high Q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and quench field?</a:t>
            </a:r>
          </a:p>
        </p:txBody>
      </p:sp>
    </p:spTree>
    <p:extLst>
      <p:ext uri="{BB962C8B-B14F-4D97-AF65-F5344CB8AC3E}">
        <p14:creationId xmlns:p14="http://schemas.microsoft.com/office/powerpoint/2010/main" val="388898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/>
      <p:bldP spid="18" grpId="0"/>
      <p:bldP spid="19" grpId="0" animBg="1"/>
      <p:bldP spid="21" grpId="0"/>
      <p:bldP spid="22" grpId="0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79124510-7DFC-4E37-8C8F-421F136C1F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703" y="1023845"/>
            <a:ext cx="4695262" cy="352144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EE66F5-444D-4040-A2E0-7FE2391BA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558" y="615542"/>
            <a:ext cx="8443078" cy="550767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A single 1.3 GHz SRF cavity is currently being subjected to sequential treatments of mid-T baking (200C) without disassembly/ever losing vacuum</a:t>
            </a:r>
            <a:endParaRPr lang="en-US" sz="1600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F37E91-9122-4CB9-81CA-A7DA14213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Mid-T Baking for High Q</a:t>
            </a:r>
            <a:r>
              <a:rPr lang="en-US" baseline="-25000" dirty="0"/>
              <a:t>0</a:t>
            </a:r>
            <a:r>
              <a:rPr lang="en-US" dirty="0"/>
              <a:t>/High G: Sequential Studies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E730C-848E-4254-9C8D-4ABBF8C381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E7CD7D7-24EA-406D-8961-D6EB25B665BD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4205D-D2F3-40DC-9401-BAC207DF02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1F07D-FF87-4DAB-A99A-EDEC1CB744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84548FB-05E2-4C72-984B-D5D76BE5D889}"/>
              </a:ext>
            </a:extLst>
          </p:cNvPr>
          <p:cNvSpPr txBox="1">
            <a:spLocks/>
          </p:cNvSpPr>
          <p:nvPr/>
        </p:nvSpPr>
        <p:spPr>
          <a:xfrm>
            <a:off x="180453" y="1409430"/>
            <a:ext cx="4349750" cy="2954690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Cavity was baselined with the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90 C x 384 </a:t>
            </a:r>
            <a:r>
              <a:rPr lang="en-US" sz="1600" b="1" dirty="0" err="1">
                <a:solidFill>
                  <a:schemeClr val="accent6">
                    <a:lumMod val="50000"/>
                  </a:schemeClr>
                </a:solidFill>
              </a:rPr>
              <a:t>hr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600" i="1" dirty="0"/>
              <a:t>in-situ </a:t>
            </a:r>
            <a:r>
              <a:rPr lang="en-US" sz="1600" dirty="0"/>
              <a:t>bake to remove HFQS 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1D2FB2-AEF3-4C31-9CEA-8EB35536D3B6}"/>
              </a:ext>
            </a:extLst>
          </p:cNvPr>
          <p:cNvSpPr txBox="1"/>
          <p:nvPr/>
        </p:nvSpPr>
        <p:spPr>
          <a:xfrm>
            <a:off x="7566212" y="3696063"/>
            <a:ext cx="113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400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=1.3 GHz </a:t>
            </a:r>
          </a:p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 = 2 K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0232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79124510-7DFC-4E37-8C8F-421F136C1F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7703" y="1023845"/>
            <a:ext cx="4695262" cy="3521446"/>
          </a:xfrm>
          <a:prstGeom prst="rect">
            <a:avLst/>
          </a:prstGeom>
        </p:spPr>
      </p:pic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616C2A26-CA71-424D-8651-207658C2E9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6097" y="1034090"/>
            <a:ext cx="4677903" cy="350842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EE66F5-444D-4040-A2E0-7FE2391BA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558" y="615542"/>
            <a:ext cx="8443078" cy="550767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A single 1.3 GHz SRF cavity is currently being subjected to sequential treatments of mid-T baking (200C) without disassembly/ever losing vacuum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F37E91-9122-4CB9-81CA-A7DA14213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Mid-T Baking for High Q</a:t>
            </a:r>
            <a:r>
              <a:rPr lang="en-US" baseline="-25000" dirty="0"/>
              <a:t>0</a:t>
            </a:r>
            <a:r>
              <a:rPr lang="en-US" dirty="0"/>
              <a:t>/High G: Sequential Studies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E730C-848E-4254-9C8D-4ABBF8C381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1086F7B-0DC9-480E-80BF-B3E4CADF6DB2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84205D-D2F3-40DC-9401-BAC207DF02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1F07D-FF87-4DAB-A99A-EDEC1CB744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84548FB-05E2-4C72-984B-D5D76BE5D889}"/>
              </a:ext>
            </a:extLst>
          </p:cNvPr>
          <p:cNvSpPr txBox="1">
            <a:spLocks/>
          </p:cNvSpPr>
          <p:nvPr/>
        </p:nvSpPr>
        <p:spPr>
          <a:xfrm>
            <a:off x="185995" y="1406283"/>
            <a:ext cx="4349750" cy="2954690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Cavity was baselined with the 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90 C x 384 </a:t>
            </a:r>
            <a:r>
              <a:rPr lang="en-US" sz="1600" b="1" dirty="0" err="1">
                <a:solidFill>
                  <a:schemeClr val="accent6">
                    <a:lumMod val="50000"/>
                  </a:schemeClr>
                </a:solidFill>
              </a:rPr>
              <a:t>hr</a:t>
            </a:r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600" i="1" dirty="0"/>
              <a:t>in-situ </a:t>
            </a:r>
            <a:r>
              <a:rPr lang="en-US" sz="1600" dirty="0"/>
              <a:t>bake to remove HFQS  </a:t>
            </a:r>
          </a:p>
          <a:p>
            <a:r>
              <a:rPr lang="en-US" sz="1600" b="1" dirty="0">
                <a:solidFill>
                  <a:srgbClr val="B800B8"/>
                </a:solidFill>
              </a:rPr>
              <a:t>200C x 1 </a:t>
            </a:r>
            <a:r>
              <a:rPr lang="en-US" sz="1600" b="1" dirty="0" err="1">
                <a:solidFill>
                  <a:srgbClr val="B800B8"/>
                </a:solidFill>
              </a:rPr>
              <a:t>hr</a:t>
            </a:r>
            <a:r>
              <a:rPr lang="en-US" sz="1600" b="1" dirty="0">
                <a:solidFill>
                  <a:srgbClr val="B800B8"/>
                </a:solidFill>
              </a:rPr>
              <a:t> mid-T bake</a:t>
            </a:r>
            <a:r>
              <a:rPr lang="en-US" sz="1600" b="1" dirty="0"/>
              <a:t> decreased Q</a:t>
            </a:r>
            <a:r>
              <a:rPr lang="en-US" sz="1600" b="1" baseline="-25000" dirty="0"/>
              <a:t>0</a:t>
            </a:r>
            <a:r>
              <a:rPr lang="en-US" sz="1600" dirty="0"/>
              <a:t> and </a:t>
            </a:r>
            <a:r>
              <a:rPr lang="en-US" sz="1600" b="1" dirty="0"/>
              <a:t>reduced quench field</a:t>
            </a:r>
            <a:r>
              <a:rPr lang="en-US" sz="1600" dirty="0"/>
              <a:t>, curve shape changed</a:t>
            </a:r>
            <a:endParaRPr lang="en-US" sz="1600" b="1" dirty="0"/>
          </a:p>
          <a:p>
            <a:r>
              <a:rPr lang="en-US" sz="1600" dirty="0"/>
              <a:t>Estimate that </a:t>
            </a:r>
            <a:r>
              <a:rPr lang="en-US" sz="1600" b="1" dirty="0"/>
              <a:t>oxide reduced by 0.25 nm – 0.5 nm </a:t>
            </a:r>
          </a:p>
          <a:p>
            <a:r>
              <a:rPr lang="en-US" sz="1600" dirty="0">
                <a:sym typeface="Wingdings" panose="05000000000000000000" pitchFamily="2" charset="2"/>
              </a:rPr>
              <a:t>Suggests that </a:t>
            </a:r>
            <a:r>
              <a:rPr lang="en-US" sz="1600" b="1" dirty="0">
                <a:sym typeface="Wingdings" panose="05000000000000000000" pitchFamily="2" charset="2"/>
              </a:rPr>
              <a:t>partial oxide dissolution</a:t>
            </a:r>
            <a:r>
              <a:rPr lang="en-US" sz="1600" dirty="0">
                <a:sym typeface="Wingdings" panose="05000000000000000000" pitchFamily="2" charset="2"/>
              </a:rPr>
              <a:t> leads to </a:t>
            </a:r>
            <a:r>
              <a:rPr lang="en-US" sz="1600" b="1" dirty="0">
                <a:sym typeface="Wingdings" panose="05000000000000000000" pitchFamily="2" charset="2"/>
              </a:rPr>
              <a:t>substantial degradation</a:t>
            </a:r>
          </a:p>
          <a:p>
            <a:r>
              <a:rPr lang="en-US" sz="1600" dirty="0">
                <a:sym typeface="Wingdings" panose="05000000000000000000" pitchFamily="2" charset="2"/>
              </a:rPr>
              <a:t>Performance gets worse before it gets better? Study ongoing</a:t>
            </a:r>
            <a:endParaRPr lang="en-US" sz="16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1D2FB2-AEF3-4C31-9CEA-8EB35536D3B6}"/>
              </a:ext>
            </a:extLst>
          </p:cNvPr>
          <p:cNvSpPr txBox="1"/>
          <p:nvPr/>
        </p:nvSpPr>
        <p:spPr>
          <a:xfrm>
            <a:off x="7566212" y="3696063"/>
            <a:ext cx="113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400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=1.3 GHz </a:t>
            </a:r>
          </a:p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 = 2 K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1522EB-8A84-409D-812D-C75EF79460B4}"/>
              </a:ext>
            </a:extLst>
          </p:cNvPr>
          <p:cNvCxnSpPr>
            <a:cxnSpLocks/>
          </p:cNvCxnSpPr>
          <p:nvPr/>
        </p:nvCxnSpPr>
        <p:spPr>
          <a:xfrm flipH="1">
            <a:off x="7693819" y="2886775"/>
            <a:ext cx="275805" cy="51688"/>
          </a:xfrm>
          <a:prstGeom prst="straightConnector1">
            <a:avLst/>
          </a:prstGeom>
          <a:ln>
            <a:solidFill>
              <a:srgbClr val="B800B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A50B8EA-371D-4DBF-806E-A4074AE2E2F6}"/>
              </a:ext>
            </a:extLst>
          </p:cNvPr>
          <p:cNvCxnSpPr>
            <a:cxnSpLocks/>
          </p:cNvCxnSpPr>
          <p:nvPr/>
        </p:nvCxnSpPr>
        <p:spPr>
          <a:xfrm>
            <a:off x="5511800" y="2305050"/>
            <a:ext cx="44825" cy="190500"/>
          </a:xfrm>
          <a:prstGeom prst="straightConnector1">
            <a:avLst/>
          </a:prstGeom>
          <a:ln>
            <a:solidFill>
              <a:srgbClr val="B800B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44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High Temperature N-Doping (&gt;800C)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Low Temperature </a:t>
            </a:r>
            <a:r>
              <a:rPr lang="en-US" sz="2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in-situ 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bake (90-200C)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Mid Temperature </a:t>
            </a:r>
            <a:r>
              <a:rPr lang="en-US" sz="2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in-situ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bake  (200-400C)</a:t>
            </a:r>
          </a:p>
          <a:p>
            <a:endParaRPr lang="en-US" sz="2400" dirty="0"/>
          </a:p>
          <a:p>
            <a:r>
              <a:rPr lang="en-US" sz="2400" dirty="0"/>
              <a:t>Conclusions &amp; Future Work</a:t>
            </a:r>
          </a:p>
          <a:p>
            <a:endParaRPr lang="en-US" sz="2400" dirty="0"/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BBA70AC-A221-4550-86EA-1585E0E0006A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330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2CAE70-0014-4869-8874-4FEB76859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Substantial progress made in the understanding of High Q and High 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High temperature N-doping: EP parameters are important in surface finish </a:t>
            </a:r>
            <a:r>
              <a:rPr lang="en-US" dirty="0">
                <a:sym typeface="Wingdings" panose="05000000000000000000" pitchFamily="2" charset="2"/>
              </a:rPr>
              <a:t> difference in achieving 17 MV/m and 30 MV/m!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Oxygen is a key player in the mitigation of HFQS in low temperature baking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75/120 C modified low temperature bake + cold EP shows record-breaking gradients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Mid-T baking: ultra-high Q’s already systematically achieved, currently taking steps to optimize further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C5ED1A-541B-4D12-8F79-D609E4CED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D6948-4FFF-4DA0-909C-F88BF1C1DF3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7DB27BF-77E7-4006-9C98-6750A0D852FD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1F81A-D514-4F0B-94B3-3073D29B1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2B959-BC82-44E0-A132-7A13EE80EC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3325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57A7A8-15DE-42EE-94DA-FB0007DE1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886" y="1287965"/>
            <a:ext cx="3991922" cy="2732372"/>
          </a:xfrm>
        </p:spPr>
        <p:txBody>
          <a:bodyPr/>
          <a:lstStyle/>
          <a:p>
            <a:r>
              <a:rPr lang="en-US" dirty="0"/>
              <a:t>Fermilab will soon commission a new CVD/ALD furnace that will enable previously difficult surface treatments:</a:t>
            </a:r>
          </a:p>
          <a:p>
            <a:pPr lvl="1"/>
            <a:r>
              <a:rPr lang="en-US" dirty="0"/>
              <a:t>Doping with different gases/elements</a:t>
            </a:r>
          </a:p>
          <a:p>
            <a:pPr lvl="1"/>
            <a:r>
              <a:rPr lang="en-US" dirty="0"/>
              <a:t>A15 thin film deposition</a:t>
            </a:r>
          </a:p>
          <a:p>
            <a:pPr lvl="1"/>
            <a:r>
              <a:rPr lang="en-US" dirty="0"/>
              <a:t>Baking in different atmospheres</a:t>
            </a:r>
          </a:p>
          <a:p>
            <a:r>
              <a:rPr lang="en-US" dirty="0"/>
              <a:t>Lots of new knobs to turn!</a:t>
            </a:r>
          </a:p>
          <a:p>
            <a:r>
              <a:rPr lang="en-US" dirty="0"/>
              <a:t>Will further optimize new recipes!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E1854FB-0116-4453-BDEA-8A4E5B8CE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459" y="514035"/>
            <a:ext cx="8686800" cy="320908"/>
          </a:xfrm>
        </p:spPr>
        <p:txBody>
          <a:bodyPr/>
          <a:lstStyle/>
          <a:p>
            <a:r>
              <a:rPr lang="en-US" dirty="0"/>
              <a:t>Future Work: Investigating New Surface Treatments with CVD/ALD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3D36C-D93E-444F-B25D-0A00C3BAAA1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E87F0DF-D2C2-4998-936A-49F44442E186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361C72-3936-495D-A934-AB72F8340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6FC3E-8C5B-4FE1-9D7B-C4D52C54FC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22D4C4B-B0AF-4D82-AEE7-23D564239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035" y="682719"/>
            <a:ext cx="4828258" cy="3778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9096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2E8368-44FC-4C48-A7F8-0240A6F50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0985" y="2411296"/>
            <a:ext cx="4101353" cy="320908"/>
          </a:xfrm>
        </p:spPr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8E9BB6-719F-4D06-9587-AF0319444B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D8A2C16-EA79-424F-9357-A71B95F63BED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6BF0C-CEC6-4153-AE13-AD0965FE9B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619BE-4BFC-4294-AF32-2A5E5A0570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71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50FE340-186B-42E1-AE85-02E4B3291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0818" y="2250842"/>
            <a:ext cx="1747911" cy="320908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AEB5F-D31C-4F0B-988E-40671026A1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474CB22-D0E3-494B-96F9-1D5B2616DC10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8C31E-43E9-40A6-9A8B-0E57AFAB8C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C4532-A295-4E4F-901D-7D898EAEF2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776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1757F6D9-17F3-4E8A-A660-49092B4A9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3480" y="2856157"/>
            <a:ext cx="913248" cy="136521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290366-4E59-445C-B6E9-B9F389E30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598362"/>
            <a:ext cx="8111523" cy="41526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Samples cut from each cell and studied in TOF-SIMS to obtain depth profile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8528C9-3ECA-4FE7-9CE7-B0856F8C2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Correlating Quench Field with SIMS Studies – 9 - Cell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1A16BF-6F77-4D14-A485-A6D0FC9ADF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02624995-91FC-42A9-8537-561DB9B624D5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F57E7-6B84-420A-A13A-80BDC17A2A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DF1FF-2238-4ABF-8AE8-899FF26BB0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DE3C5D5-BA38-4A88-9736-34E984A92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" y="1779255"/>
            <a:ext cx="2643796" cy="227649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452B3EE0-DA23-4677-A5F2-1DDCDAFAABA6}"/>
              </a:ext>
            </a:extLst>
          </p:cNvPr>
          <p:cNvGrpSpPr/>
          <p:nvPr/>
        </p:nvGrpSpPr>
        <p:grpSpPr>
          <a:xfrm>
            <a:off x="3181500" y="1447480"/>
            <a:ext cx="1705723" cy="2743971"/>
            <a:chOff x="781580" y="1321330"/>
            <a:chExt cx="3547610" cy="4730147"/>
          </a:xfrm>
        </p:grpSpPr>
        <p:pic>
          <p:nvPicPr>
            <p:cNvPr id="12" name="Picture 11" descr="A picture containing indoor, wall&#10;&#10;Description automatically generated">
              <a:extLst>
                <a:ext uri="{FF2B5EF4-FFF2-40B4-BE49-F238E27FC236}">
                  <a16:creationId xmlns:a16="http://schemas.microsoft.com/office/drawing/2014/main" id="{363B64D5-773F-4601-B343-C74514997B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1580" y="1321330"/>
              <a:ext cx="3547610" cy="4730147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69E8726-444D-4013-8BEA-8F4D74A083CD}"/>
                </a:ext>
              </a:extLst>
            </p:cNvPr>
            <p:cNvSpPr/>
            <p:nvPr/>
          </p:nvSpPr>
          <p:spPr>
            <a:xfrm>
              <a:off x="2691830" y="3136361"/>
              <a:ext cx="161506" cy="18323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4A2CB7C-685C-44C8-9F97-8D81FFDE8A4E}"/>
                </a:ext>
              </a:extLst>
            </p:cNvPr>
            <p:cNvSpPr/>
            <p:nvPr/>
          </p:nvSpPr>
          <p:spPr>
            <a:xfrm>
              <a:off x="3084505" y="4489807"/>
              <a:ext cx="161506" cy="18323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E82E210-28D9-4761-AA2D-D00C080BEBBE}"/>
                </a:ext>
              </a:extLst>
            </p:cNvPr>
            <p:cNvSpPr/>
            <p:nvPr/>
          </p:nvSpPr>
          <p:spPr>
            <a:xfrm>
              <a:off x="3246011" y="4283152"/>
              <a:ext cx="161506" cy="18323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33DDACB4-7B59-44ED-84F9-F31AD0B32C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6807" y="1447479"/>
            <a:ext cx="1917903" cy="28670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9945BC3-8C46-42C9-AD1F-FE676F79E47F}"/>
              </a:ext>
            </a:extLst>
          </p:cNvPr>
          <p:cNvSpPr txBox="1"/>
          <p:nvPr/>
        </p:nvSpPr>
        <p:spPr>
          <a:xfrm>
            <a:off x="5569815" y="1690615"/>
            <a:ext cx="16140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Quench area – cell #1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Spot #1 – cell #5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Spot #2 – cell #5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D0B3C0-EBFC-413B-B0C6-EF46452D1558}"/>
              </a:ext>
            </a:extLst>
          </p:cNvPr>
          <p:cNvSpPr txBox="1"/>
          <p:nvPr/>
        </p:nvSpPr>
        <p:spPr>
          <a:xfrm>
            <a:off x="5569815" y="1230443"/>
            <a:ext cx="1250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NbN</a:t>
            </a:r>
            <a:r>
              <a:rPr lang="en-US" sz="1800" dirty="0"/>
              <a:t>/Nb</a:t>
            </a:r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EED9066-231C-401D-9D7F-6549FBA50E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21261" y="1491102"/>
            <a:ext cx="880878" cy="13168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CC1EB89-9B8C-41F7-80DA-5F595A3866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93424" y="1491102"/>
            <a:ext cx="880878" cy="131682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1E4B5A1-ABED-4C56-83DB-3BFAE6C2E9F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21376" y="2813652"/>
            <a:ext cx="892144" cy="14077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B4292E0-C6EF-4946-A05A-C704A0B8FC15}"/>
              </a:ext>
            </a:extLst>
          </p:cNvPr>
          <p:cNvSpPr txBox="1"/>
          <p:nvPr/>
        </p:nvSpPr>
        <p:spPr>
          <a:xfrm>
            <a:off x="8325394" y="1462450"/>
            <a:ext cx="733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C/Nb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20F14B-BE4B-4959-8FF9-EA6257EEBE68}"/>
              </a:ext>
            </a:extLst>
          </p:cNvPr>
          <p:cNvSpPr txBox="1"/>
          <p:nvPr/>
        </p:nvSpPr>
        <p:spPr>
          <a:xfrm>
            <a:off x="7417914" y="2877029"/>
            <a:ext cx="733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S/Nb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BFE90D2-36E6-4215-BD18-36D69B2F8C26}"/>
              </a:ext>
            </a:extLst>
          </p:cNvPr>
          <p:cNvSpPr txBox="1"/>
          <p:nvPr/>
        </p:nvSpPr>
        <p:spPr>
          <a:xfrm>
            <a:off x="8360966" y="2824744"/>
            <a:ext cx="643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F/</a:t>
            </a:r>
            <a:r>
              <a:rPr lang="en-US" sz="1800" dirty="0" err="1"/>
              <a:t>Nb</a:t>
            </a:r>
            <a:endParaRPr lang="en-US" sz="18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254EA6-8DC8-4292-8EF5-EAB9FF81C5D2}"/>
              </a:ext>
            </a:extLst>
          </p:cNvPr>
          <p:cNvSpPr txBox="1"/>
          <p:nvPr/>
        </p:nvSpPr>
        <p:spPr>
          <a:xfrm>
            <a:off x="7348129" y="1485353"/>
            <a:ext cx="733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O/Nb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5E0574-F0CB-44A1-8456-1DDCECAF8BDB}"/>
              </a:ext>
            </a:extLst>
          </p:cNvPr>
          <p:cNvSpPr txBox="1"/>
          <p:nvPr/>
        </p:nvSpPr>
        <p:spPr>
          <a:xfrm>
            <a:off x="3284747" y="852729"/>
            <a:ext cx="2224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Grassellino </a:t>
            </a:r>
            <a:r>
              <a:rPr lang="en-US" sz="1400" i="1" dirty="0"/>
              <a:t>et al.</a:t>
            </a:r>
            <a:r>
              <a:rPr lang="en-US" sz="1400" dirty="0"/>
              <a:t>, SRF 2019</a:t>
            </a:r>
          </a:p>
        </p:txBody>
      </p:sp>
    </p:spTree>
    <p:extLst>
      <p:ext uri="{BB962C8B-B14F-4D97-AF65-F5344CB8AC3E}">
        <p14:creationId xmlns:p14="http://schemas.microsoft.com/office/powerpoint/2010/main" val="2629533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Introduction</a:t>
            </a:r>
          </a:p>
          <a:p>
            <a:endParaRPr lang="en-US" sz="2400" dirty="0"/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High Temperature N-Doping (&gt;800C)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Low Temperature </a:t>
            </a:r>
            <a:r>
              <a:rPr lang="en-US" sz="2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in-situ 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bake (90-200C)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Mid Temperature </a:t>
            </a:r>
            <a:r>
              <a:rPr lang="en-US" sz="2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in-situ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bake  (200-400C)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Conclusions &amp; Future Work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CDF3949-7940-436A-819C-F91E5A14D365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9978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889EBB-9B86-4718-86E7-7CD12604C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7990" y="2250842"/>
            <a:ext cx="3208020" cy="320908"/>
          </a:xfrm>
        </p:spPr>
        <p:txBody>
          <a:bodyPr/>
          <a:lstStyle/>
          <a:p>
            <a:r>
              <a:rPr lang="en-US" dirty="0"/>
              <a:t>Low Temperature Bake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7595E-7F94-4F58-A3C3-21E1966CBE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053327E-40AE-41E3-AF63-981129ECF490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ADD00-15BD-4696-B2DB-2DC3AA000D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EB7F5-A90B-4AB3-A3AB-0E6D67146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4799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0B209B-5409-467A-8531-2A5DB23BD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31139"/>
            <a:ext cx="8686800" cy="320908"/>
          </a:xfrm>
        </p:spPr>
        <p:txBody>
          <a:bodyPr/>
          <a:lstStyle/>
          <a:p>
            <a:r>
              <a:rPr lang="en-US" dirty="0"/>
              <a:t>Role of Oxygen in Trapping of Hydrogen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ADCB3E-214A-4C38-A129-8BAB07601B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7FCDD50-3E03-4691-AAFA-36AB99396F21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72AB6-EFED-4D73-9606-68DF5D6F9D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30AAA-EBFF-4B6F-BCB8-C6B316F88A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CB7614-392E-4D82-8F02-EE6DA71CA9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94" r="3644"/>
          <a:stretch/>
        </p:blipFill>
        <p:spPr>
          <a:xfrm>
            <a:off x="5951796" y="1333490"/>
            <a:ext cx="3069149" cy="24786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249EAE-66D1-47E3-B555-8DF3973F0D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25870"/>
            <a:ext cx="2981707" cy="2503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2BD87D0-2DF2-43C4-B295-0BE87EEDBB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23" t="-105" r="4126" b="105"/>
          <a:stretch/>
        </p:blipFill>
        <p:spPr>
          <a:xfrm>
            <a:off x="2882647" y="1295389"/>
            <a:ext cx="3069149" cy="25038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BC84ED-1C59-48D6-8AFF-7FF746CF89BD}"/>
              </a:ext>
            </a:extLst>
          </p:cNvPr>
          <p:cNvSpPr txBox="1"/>
          <p:nvPr/>
        </p:nvSpPr>
        <p:spPr>
          <a:xfrm>
            <a:off x="369888" y="712680"/>
            <a:ext cx="3760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A. Romanenko </a:t>
            </a:r>
            <a:r>
              <a:rPr lang="en-US" sz="1400" i="1" dirty="0"/>
              <a:t>et al., </a:t>
            </a:r>
            <a:r>
              <a:rPr lang="en-US" sz="1400" dirty="0"/>
              <a:t>Proc. of SRF’19, THP014</a:t>
            </a:r>
          </a:p>
        </p:txBody>
      </p:sp>
    </p:spTree>
    <p:extLst>
      <p:ext uri="{BB962C8B-B14F-4D97-AF65-F5344CB8AC3E}">
        <p14:creationId xmlns:p14="http://schemas.microsoft.com/office/powerpoint/2010/main" val="100086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464790-DE51-4BCB-988B-566D78D96F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" y="1080127"/>
            <a:ext cx="3954777" cy="1191693"/>
          </a:xfrm>
        </p:spPr>
        <p:txBody>
          <a:bodyPr/>
          <a:lstStyle/>
          <a:p>
            <a:r>
              <a:rPr lang="en-US" dirty="0"/>
              <a:t>Diffusion of oxygen in Nb very well modelled by assuming oxide serves as an infinite source</a:t>
            </a:r>
          </a:p>
          <a:p>
            <a:r>
              <a:rPr lang="en-US" dirty="0" err="1"/>
              <a:t>Benvenuti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SRF’01: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DE1BBB-42B2-46B6-BC32-DA0D51F2C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of Oxygen Diffusion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C81CD-2F26-4F16-AB3E-DA5850F039A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59346B0-F6E1-4D53-8227-760B97369D57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77E431-F03A-4C05-AAA1-FC95B9559B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549FD-470F-4EDA-AEDF-6214B61A8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74FB85-F4EB-4C0E-9A1A-FC3EF778535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36588" y="3242876"/>
            <a:ext cx="3364507" cy="2727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C4C984-3FB1-4C5A-90B0-63C2E6E6F32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175582" y="2425708"/>
            <a:ext cx="1812761" cy="5829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5A4D35-F65F-41FD-9E38-59DC889710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0940" y="498292"/>
            <a:ext cx="5789897" cy="44387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599354-C508-497C-9BA1-9222D58E3F2F}"/>
              </a:ext>
            </a:extLst>
          </p:cNvPr>
          <p:cNvSpPr txBox="1"/>
          <p:nvPr/>
        </p:nvSpPr>
        <p:spPr>
          <a:xfrm>
            <a:off x="6357364" y="2117931"/>
            <a:ext cx="24208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A. Romanenko, TTC’20, CERN</a:t>
            </a:r>
          </a:p>
        </p:txBody>
      </p:sp>
    </p:spTree>
    <p:extLst>
      <p:ext uri="{BB962C8B-B14F-4D97-AF65-F5344CB8AC3E}">
        <p14:creationId xmlns:p14="http://schemas.microsoft.com/office/powerpoint/2010/main" val="312132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5D58D5-C356-421C-9BF4-DBC24FB60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Bifurcation in Performance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CC648-07D3-4FA0-8EFD-05B67826178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8544C5F7-CD3F-4CF0-BB74-65C4594CCFAE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B3827-AA9C-443E-B971-8884AB2C67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CADF0-EA7E-4459-9A9B-2C1C717A59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0D516B-8932-4DB2-8AD8-CA9DEB31A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64" y="1161060"/>
            <a:ext cx="5555882" cy="3492816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F57051A-54C6-4507-8650-5838F481BE4E}"/>
              </a:ext>
            </a:extLst>
          </p:cNvPr>
          <p:cNvGraphicFramePr>
            <a:graphicFrameLocks noGrp="1"/>
          </p:cNvGraphicFramePr>
          <p:nvPr/>
        </p:nvGraphicFramePr>
        <p:xfrm>
          <a:off x="5502011" y="555489"/>
          <a:ext cx="3437812" cy="2969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8906">
                  <a:extLst>
                    <a:ext uri="{9D8B030D-6E8A-4147-A177-3AD203B41FA5}">
                      <a16:colId xmlns:a16="http://schemas.microsoft.com/office/drawing/2014/main" val="3965441555"/>
                    </a:ext>
                  </a:extLst>
                </a:gridCol>
                <a:gridCol w="1718906">
                  <a:extLst>
                    <a:ext uri="{9D8B030D-6E8A-4147-A177-3AD203B41FA5}">
                      <a16:colId xmlns:a16="http://schemas.microsoft.com/office/drawing/2014/main" val="2470289916"/>
                    </a:ext>
                  </a:extLst>
                </a:gridCol>
              </a:tblGrid>
              <a:tr h="5063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Possible Causes for Branching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Likely Candidate?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0682108"/>
                  </a:ext>
                </a:extLst>
              </a:tr>
              <a:tr h="506399">
                <a:tc>
                  <a:txBody>
                    <a:bodyPr/>
                    <a:lstStyle/>
                    <a:p>
                      <a:r>
                        <a:rPr lang="en-US" sz="1200" dirty="0"/>
                        <a:t>Dewar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NO – </a:t>
                      </a:r>
                      <a:r>
                        <a:rPr lang="en-US" sz="1200" b="0" dirty="0"/>
                        <a:t>observed in 2 separate </a:t>
                      </a:r>
                      <a:r>
                        <a:rPr lang="en-US" sz="1200" b="0" dirty="0" err="1"/>
                        <a:t>dewars</a:t>
                      </a:r>
                      <a:endParaRPr lang="en-US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908974"/>
                  </a:ext>
                </a:extLst>
              </a:tr>
              <a:tr h="303839">
                <a:tc>
                  <a:txBody>
                    <a:bodyPr/>
                    <a:lstStyle/>
                    <a:p>
                      <a:r>
                        <a:rPr lang="en-US" sz="1200" dirty="0"/>
                        <a:t>Top Plate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NO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1580679"/>
                  </a:ext>
                </a:extLst>
              </a:tr>
              <a:tr h="303839">
                <a:tc>
                  <a:txBody>
                    <a:bodyPr/>
                    <a:lstStyle/>
                    <a:p>
                      <a:r>
                        <a:rPr lang="en-US" sz="1200" dirty="0"/>
                        <a:t>Cables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NO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4291082"/>
                  </a:ext>
                </a:extLst>
              </a:tr>
              <a:tr h="708959">
                <a:tc>
                  <a:txBody>
                    <a:bodyPr/>
                    <a:lstStyle/>
                    <a:p>
                      <a:r>
                        <a:rPr lang="en-US" sz="1200" dirty="0"/>
                        <a:t>Calibration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NO - </a:t>
                      </a:r>
                      <a:r>
                        <a:rPr lang="en-US" sz="1200" dirty="0" err="1"/>
                        <a:t>Qext</a:t>
                      </a:r>
                      <a:r>
                        <a:rPr lang="en-US" sz="1200" dirty="0"/>
                        <a:t> 2 does not explain branching in Q and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111798"/>
                  </a:ext>
                </a:extLst>
              </a:tr>
              <a:tr h="506399">
                <a:tc>
                  <a:txBody>
                    <a:bodyPr/>
                    <a:lstStyle/>
                    <a:p>
                      <a:r>
                        <a:rPr lang="en-US" sz="1200" dirty="0"/>
                        <a:t>Flux trapping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NO – MOST </a:t>
                      </a:r>
                      <a:r>
                        <a:rPr lang="en-US" sz="1200" b="0" dirty="0"/>
                        <a:t>were</a:t>
                      </a:r>
                      <a:r>
                        <a:rPr lang="en-US" sz="1200" b="1" dirty="0"/>
                        <a:t> </a:t>
                      </a:r>
                      <a:r>
                        <a:rPr lang="en-US" sz="1200" dirty="0"/>
                        <a:t>cooled in zero compensated field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61442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986D5E3B-46B5-42B3-B53A-C7BC4593CAD2}"/>
              </a:ext>
            </a:extLst>
          </p:cNvPr>
          <p:cNvSpPr txBox="1"/>
          <p:nvPr/>
        </p:nvSpPr>
        <p:spPr>
          <a:xfrm>
            <a:off x="4403976" y="3874897"/>
            <a:ext cx="7976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404040"/>
                </a:solidFill>
              </a:rPr>
              <a:t>f=1.3GHz</a:t>
            </a:r>
          </a:p>
          <a:p>
            <a:pPr algn="ctr"/>
            <a:r>
              <a:rPr lang="en-US" sz="1100" b="1" dirty="0">
                <a:solidFill>
                  <a:srgbClr val="404040"/>
                </a:solidFill>
              </a:rPr>
              <a:t>T=2K</a:t>
            </a:r>
            <a:endParaRPr lang="en-US" sz="2800" b="1" dirty="0">
              <a:solidFill>
                <a:srgbClr val="40404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6A47E5-8E45-4E95-8FB7-4F9A5AFC82A1}"/>
              </a:ext>
            </a:extLst>
          </p:cNvPr>
          <p:cNvSpPr txBox="1"/>
          <p:nvPr/>
        </p:nvSpPr>
        <p:spPr>
          <a:xfrm>
            <a:off x="5247082" y="3958297"/>
            <a:ext cx="3620258" cy="492443"/>
          </a:xfrm>
          <a:prstGeom prst="rect">
            <a:avLst/>
          </a:prstGeom>
          <a:solidFill>
            <a:schemeClr val="bg1"/>
          </a:solidFill>
          <a:ln>
            <a:solidFill>
              <a:srgbClr val="4E4E4E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err="1"/>
              <a:t>B</a:t>
            </a:r>
            <a:r>
              <a:rPr lang="en-US" sz="1600" baseline="-25000" dirty="0" err="1"/>
              <a:t>trapped</a:t>
            </a:r>
            <a:r>
              <a:rPr lang="en-US" sz="1600" baseline="-25000" dirty="0"/>
              <a:t> </a:t>
            </a:r>
            <a:r>
              <a:rPr lang="en-US" sz="1600" dirty="0"/>
              <a:t>= 5.88mG to account for branching; not possible with compensation coils in VTS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CF7090-0922-47D3-B531-358B4D006793}"/>
              </a:ext>
            </a:extLst>
          </p:cNvPr>
          <p:cNvSpPr/>
          <p:nvPr/>
        </p:nvSpPr>
        <p:spPr>
          <a:xfrm>
            <a:off x="5320822" y="2756135"/>
            <a:ext cx="3774154" cy="814636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F2DE76D-CD0F-4C13-9766-993C14330EAA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7207899" y="3570771"/>
            <a:ext cx="0" cy="3875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7ED37867-4438-4A50-BB05-8775A4C16BB9}"/>
              </a:ext>
            </a:extLst>
          </p:cNvPr>
          <p:cNvSpPr txBox="1">
            <a:spLocks/>
          </p:cNvSpPr>
          <p:nvPr/>
        </p:nvSpPr>
        <p:spPr>
          <a:xfrm>
            <a:off x="1010527" y="1199613"/>
            <a:ext cx="3942912" cy="68795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1400" dirty="0">
                <a:solidFill>
                  <a:srgbClr val="FF0000"/>
                </a:solidFill>
              </a:rPr>
              <a:t>Observed branching behavior in cavities retested without disassembly in between (always under vacuum)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0D88578-AE15-4D49-BA65-36AD32D0E229}"/>
              </a:ext>
            </a:extLst>
          </p:cNvPr>
          <p:cNvCxnSpPr>
            <a:cxnSpLocks/>
          </p:cNvCxnSpPr>
          <p:nvPr/>
        </p:nvCxnSpPr>
        <p:spPr>
          <a:xfrm flipH="1">
            <a:off x="1888761" y="1888623"/>
            <a:ext cx="453606" cy="8755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2CF72D0-0579-4D79-8DD4-E04AADB89D10}"/>
              </a:ext>
            </a:extLst>
          </p:cNvPr>
          <p:cNvCxnSpPr>
            <a:cxnSpLocks/>
          </p:cNvCxnSpPr>
          <p:nvPr/>
        </p:nvCxnSpPr>
        <p:spPr>
          <a:xfrm>
            <a:off x="3424129" y="1888623"/>
            <a:ext cx="362603" cy="7355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324FA13-F53F-420C-9D8E-435693829C25}"/>
              </a:ext>
            </a:extLst>
          </p:cNvPr>
          <p:cNvSpPr txBox="1"/>
          <p:nvPr/>
        </p:nvSpPr>
        <p:spPr>
          <a:xfrm>
            <a:off x="54694" y="511522"/>
            <a:ext cx="5456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dirty="0">
                <a:solidFill>
                  <a:srgbClr val="404040"/>
                </a:solidFill>
                <a:latin typeface="Helvetica" pitchFamily="2" charset="0"/>
                <a:ea typeface="ＭＳ Ｐゴシック" panose="020B0600070205080204" pitchFamily="34" charset="-128"/>
              </a:rPr>
              <a:t>3 single-cell cavities post 75/120C baking were tested several times without disassembly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0F569E-FA45-4470-8E69-5B32F3D3DA0A}"/>
              </a:ext>
            </a:extLst>
          </p:cNvPr>
          <p:cNvSpPr txBox="1"/>
          <p:nvPr/>
        </p:nvSpPr>
        <p:spPr>
          <a:xfrm>
            <a:off x="1530603" y="3993729"/>
            <a:ext cx="3983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D. Bafia </a:t>
            </a:r>
            <a:r>
              <a:rPr lang="en-US" sz="1400" i="1" dirty="0"/>
              <a:t>et al.</a:t>
            </a:r>
            <a:r>
              <a:rPr lang="en-US" sz="1400" dirty="0"/>
              <a:t>, SRF’19</a:t>
            </a:r>
          </a:p>
        </p:txBody>
      </p:sp>
    </p:spTree>
    <p:extLst>
      <p:ext uri="{BB962C8B-B14F-4D97-AF65-F5344CB8AC3E}">
        <p14:creationId xmlns:p14="http://schemas.microsoft.com/office/powerpoint/2010/main" val="22716327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8C6FB23-4764-4E4F-A65A-607664651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Likelihood of Trapped Flux Causing Bifurcation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30BDD5-E8A7-41ED-96AF-20AC6D4FFB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1DF8B9E-C873-4F99-BE73-D3155735C9AE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B6124-46FE-4BF3-825F-A8E209A695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D5D58-786A-49B3-AA87-634D1EFA13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AF3211-3E47-4996-9F4A-BF7AF6D87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56" y="2262555"/>
            <a:ext cx="2801109" cy="21435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408595-48B3-402E-928B-5E70ABF20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584" y="2291775"/>
            <a:ext cx="2759951" cy="21120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231010-7DDB-4AAF-8964-0D02C8FBB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3066" y="2266591"/>
            <a:ext cx="2759951" cy="2112016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08C5203-7F47-4997-8ACD-A54CAA9A6D04}"/>
              </a:ext>
            </a:extLst>
          </p:cNvPr>
          <p:cNvCxnSpPr>
            <a:cxnSpLocks/>
          </p:cNvCxnSpPr>
          <p:nvPr/>
        </p:nvCxnSpPr>
        <p:spPr>
          <a:xfrm>
            <a:off x="7210266" y="2509352"/>
            <a:ext cx="0" cy="1482189"/>
          </a:xfrm>
          <a:prstGeom prst="line">
            <a:avLst/>
          </a:prstGeom>
          <a:ln>
            <a:solidFill>
              <a:srgbClr val="000000"/>
            </a:solidFill>
            <a:prstDash val="dash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B268FD4-E0DE-43FC-8AD2-210BC6243674}"/>
              </a:ext>
            </a:extLst>
          </p:cNvPr>
          <p:cNvSpPr txBox="1"/>
          <p:nvPr/>
        </p:nvSpPr>
        <p:spPr>
          <a:xfrm>
            <a:off x="918648" y="2992045"/>
            <a:ext cx="47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baseline="-25000" dirty="0"/>
              <a:t>c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C8B5CB-0D3A-498F-9CF2-A63307DDACB4}"/>
              </a:ext>
            </a:extLst>
          </p:cNvPr>
          <p:cNvSpPr txBox="1"/>
          <p:nvPr/>
        </p:nvSpPr>
        <p:spPr>
          <a:xfrm>
            <a:off x="4183282" y="3360308"/>
            <a:ext cx="47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baseline="-25000" dirty="0"/>
              <a:t>c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E0D08C-5600-4DE9-90F5-DCC1274EA44C}"/>
              </a:ext>
            </a:extLst>
          </p:cNvPr>
          <p:cNvSpPr txBox="1"/>
          <p:nvPr/>
        </p:nvSpPr>
        <p:spPr>
          <a:xfrm>
            <a:off x="6943233" y="3200431"/>
            <a:ext cx="479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baseline="-25000" dirty="0"/>
              <a:t>c</a:t>
            </a:r>
            <a:endParaRPr lang="en-US" sz="14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AE7543-63BC-4D79-B308-56A451735A35}"/>
              </a:ext>
            </a:extLst>
          </p:cNvPr>
          <p:cNvCxnSpPr>
            <a:cxnSpLocks/>
          </p:cNvCxnSpPr>
          <p:nvPr/>
        </p:nvCxnSpPr>
        <p:spPr>
          <a:xfrm flipH="1">
            <a:off x="1065111" y="3319950"/>
            <a:ext cx="1813" cy="77475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879110-E653-49C3-BA55-81CE23D9B47F}"/>
              </a:ext>
            </a:extLst>
          </p:cNvPr>
          <p:cNvCxnSpPr>
            <a:cxnSpLocks/>
          </p:cNvCxnSpPr>
          <p:nvPr/>
        </p:nvCxnSpPr>
        <p:spPr>
          <a:xfrm>
            <a:off x="4319880" y="3658468"/>
            <a:ext cx="0" cy="383437"/>
          </a:xfrm>
          <a:prstGeom prst="line">
            <a:avLst/>
          </a:prstGeom>
          <a:ln>
            <a:solidFill>
              <a:srgbClr val="000000"/>
            </a:solidFill>
            <a:prstDash val="dash"/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A6D8088-6FBC-4D4D-803B-CE7992D590A0}"/>
              </a:ext>
            </a:extLst>
          </p:cNvPr>
          <p:cNvSpPr txBox="1"/>
          <p:nvPr/>
        </p:nvSpPr>
        <p:spPr>
          <a:xfrm>
            <a:off x="545727" y="4356807"/>
            <a:ext cx="1784997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B050"/>
                </a:solidFill>
              </a:rPr>
              <a:t>≤1mG before T</a:t>
            </a:r>
            <a:r>
              <a:rPr lang="en-US" sz="1800" baseline="-25000" dirty="0">
                <a:solidFill>
                  <a:srgbClr val="00B050"/>
                </a:solidFill>
              </a:rPr>
              <a:t>c</a:t>
            </a:r>
            <a:endParaRPr lang="en-US" sz="1800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633C3B-BEC6-403B-8276-F185CE9FE722}"/>
              </a:ext>
            </a:extLst>
          </p:cNvPr>
          <p:cNvSpPr txBox="1"/>
          <p:nvPr/>
        </p:nvSpPr>
        <p:spPr>
          <a:xfrm>
            <a:off x="3539984" y="4364558"/>
            <a:ext cx="1978301" cy="36933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≤0.2mG before T</a:t>
            </a:r>
            <a:r>
              <a:rPr lang="en-US" sz="1800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</a:t>
            </a:r>
            <a:endParaRPr lang="en-US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0BF7D877-8A2E-415D-834A-4527691B8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680399"/>
            <a:ext cx="6322805" cy="700644"/>
          </a:xfrm>
        </p:spPr>
        <p:txBody>
          <a:bodyPr/>
          <a:lstStyle/>
          <a:p>
            <a:r>
              <a:rPr lang="en-US" dirty="0"/>
              <a:t>No transverse field compensation/fluxgates for these tests – but transverse fields measured to be &lt;1mG in the past</a:t>
            </a:r>
          </a:p>
          <a:p>
            <a:r>
              <a:rPr lang="en-US" dirty="0"/>
              <a:t>Estimate of field necessary to cause bifurcation @ 40MV/m: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1E7637-A8AF-494D-A36B-A96434A28371}"/>
              </a:ext>
            </a:extLst>
          </p:cNvPr>
          <p:cNvSpPr txBox="1"/>
          <p:nvPr/>
        </p:nvSpPr>
        <p:spPr>
          <a:xfrm>
            <a:off x="1038031" y="1886156"/>
            <a:ext cx="25420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800" dirty="0" err="1"/>
              <a:t>R</a:t>
            </a:r>
            <a:r>
              <a:rPr lang="en-US" sz="1800" baseline="-25000" dirty="0" err="1"/>
              <a:t>lower</a:t>
            </a:r>
            <a:r>
              <a:rPr lang="en-US" sz="1800" baseline="-25000" dirty="0"/>
              <a:t> </a:t>
            </a:r>
            <a:r>
              <a:rPr lang="en-US" sz="1800" dirty="0"/>
              <a:t>=270n</a:t>
            </a:r>
            <a:r>
              <a:rPr lang="el-GR" sz="1800" dirty="0"/>
              <a:t>Ω</a:t>
            </a:r>
            <a:r>
              <a:rPr lang="en-US" sz="1800" dirty="0"/>
              <a:t>/1E10 = 27n</a:t>
            </a:r>
            <a:r>
              <a:rPr lang="el-GR" sz="1800" dirty="0"/>
              <a:t>Ω</a:t>
            </a:r>
            <a:endParaRPr lang="en-US" sz="1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33775F-6E40-4F0B-8AFE-2545ED7006F0}"/>
              </a:ext>
            </a:extLst>
          </p:cNvPr>
          <p:cNvSpPr txBox="1"/>
          <p:nvPr/>
        </p:nvSpPr>
        <p:spPr>
          <a:xfrm>
            <a:off x="1028506" y="1595302"/>
            <a:ext cx="37100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 err="1"/>
              <a:t>R</a:t>
            </a:r>
            <a:r>
              <a:rPr lang="en-US" sz="1800" baseline="-25000" dirty="0" err="1"/>
              <a:t>upper</a:t>
            </a:r>
            <a:r>
              <a:rPr lang="en-US" sz="1800" baseline="-25000" dirty="0"/>
              <a:t> </a:t>
            </a:r>
            <a:r>
              <a:rPr lang="en-US" sz="1800" dirty="0"/>
              <a:t>=270/1.56E10 = 17.3n</a:t>
            </a:r>
            <a:r>
              <a:rPr lang="el-GR" sz="1800" dirty="0"/>
              <a:t>Ω</a:t>
            </a:r>
            <a:endParaRPr lang="en-US" sz="1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4C06BD-0376-4215-BFBC-EAB67C2A1CFA}"/>
              </a:ext>
            </a:extLst>
          </p:cNvPr>
          <p:cNvSpPr txBox="1"/>
          <p:nvPr/>
        </p:nvSpPr>
        <p:spPr>
          <a:xfrm>
            <a:off x="4513103" y="1724796"/>
            <a:ext cx="371009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 err="1"/>
              <a:t>B</a:t>
            </a:r>
            <a:r>
              <a:rPr lang="en-US" sz="1800" baseline="-25000" dirty="0" err="1"/>
              <a:t>trapped</a:t>
            </a:r>
            <a:r>
              <a:rPr lang="en-US" sz="1800" baseline="-25000" dirty="0"/>
              <a:t> </a:t>
            </a:r>
            <a:r>
              <a:rPr lang="en-US" sz="1800" dirty="0"/>
              <a:t>=10n</a:t>
            </a:r>
            <a:r>
              <a:rPr lang="el-GR" sz="1800" dirty="0"/>
              <a:t>Ω </a:t>
            </a:r>
            <a:r>
              <a:rPr lang="en-US" sz="1800" dirty="0"/>
              <a:t>/1.7n</a:t>
            </a:r>
            <a:r>
              <a:rPr lang="el-GR" sz="1800" dirty="0"/>
              <a:t>Ω </a:t>
            </a:r>
            <a:r>
              <a:rPr lang="en-US" sz="1800" dirty="0"/>
              <a:t>/</a:t>
            </a:r>
            <a:r>
              <a:rPr lang="en-US" sz="1800" dirty="0" err="1"/>
              <a:t>mG</a:t>
            </a:r>
            <a:r>
              <a:rPr lang="en-US" sz="1800" dirty="0"/>
              <a:t> = 5.88mG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5AABE00-9017-491E-A339-B3ABEF396C7C}"/>
              </a:ext>
            </a:extLst>
          </p:cNvPr>
          <p:cNvSpPr/>
          <p:nvPr/>
        </p:nvSpPr>
        <p:spPr>
          <a:xfrm>
            <a:off x="7098216" y="1734138"/>
            <a:ext cx="899796" cy="276999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037A7D-10ED-4EF3-B403-2DA25537525D}"/>
              </a:ext>
            </a:extLst>
          </p:cNvPr>
          <p:cNvSpPr txBox="1"/>
          <p:nvPr/>
        </p:nvSpPr>
        <p:spPr>
          <a:xfrm>
            <a:off x="6165757" y="4296722"/>
            <a:ext cx="2815569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84FF"/>
                </a:solidFill>
              </a:rPr>
              <a:t>05/08 – </a:t>
            </a:r>
            <a:r>
              <a:rPr lang="en-US" sz="1800" b="1" u="sng" dirty="0">
                <a:solidFill>
                  <a:srgbClr val="FF84FF"/>
                </a:solidFill>
              </a:rPr>
              <a:t>no coils </a:t>
            </a:r>
            <a:r>
              <a:rPr lang="en-US" sz="1800" b="1" dirty="0">
                <a:solidFill>
                  <a:srgbClr val="FF84FF"/>
                </a:solidFill>
              </a:rPr>
              <a:t>– 49MV/m</a:t>
            </a:r>
          </a:p>
          <a:p>
            <a:r>
              <a:rPr lang="en-US" sz="1800" dirty="0">
                <a:solidFill>
                  <a:srgbClr val="FF0000"/>
                </a:solidFill>
              </a:rPr>
              <a:t>5/31 – coils – 41MV/m!</a:t>
            </a:r>
          </a:p>
        </p:txBody>
      </p:sp>
    </p:spTree>
    <p:extLst>
      <p:ext uri="{BB962C8B-B14F-4D97-AF65-F5344CB8AC3E}">
        <p14:creationId xmlns:p14="http://schemas.microsoft.com/office/powerpoint/2010/main" val="10251013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74CA33-20E6-4243-BC3D-8C6F7F211ED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0E2074E-59E0-4EF3-B904-B7C7486B0CE0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207E3-039D-4499-A5EB-C70E3D271E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AFF2E6-05EE-464F-B87B-9AE91960A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A21555E6-4756-4435-AEBD-0C5EC2908B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72" y="1652562"/>
            <a:ext cx="2535964" cy="2514039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AB6C009-9C6C-4092-A294-91068C06D3A0}"/>
              </a:ext>
            </a:extLst>
          </p:cNvPr>
          <p:cNvSpPr txBox="1">
            <a:spLocks/>
          </p:cNvSpPr>
          <p:nvPr/>
        </p:nvSpPr>
        <p:spPr>
          <a:xfrm>
            <a:off x="187414" y="453618"/>
            <a:ext cx="4450261" cy="6275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543050" indent="-1714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3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Cryogenic Atomic force microscopy studies by Sung </a:t>
            </a:r>
            <a:r>
              <a:rPr lang="en-US" sz="1400" i="1" dirty="0"/>
              <a:t>et al. </a:t>
            </a:r>
            <a:r>
              <a:rPr lang="en-US" sz="1400" dirty="0"/>
              <a:t>found presence of previously unobserved room temperature niobium nano-hydrides on LTB samples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3BC521B-24E2-401D-9FA1-8F7BF7D78072}"/>
              </a:ext>
            </a:extLst>
          </p:cNvPr>
          <p:cNvSpPr txBox="1">
            <a:spLocks/>
          </p:cNvSpPr>
          <p:nvPr/>
        </p:nvSpPr>
        <p:spPr>
          <a:xfrm>
            <a:off x="4982862" y="463972"/>
            <a:ext cx="4084938" cy="87534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543050" indent="-1714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3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Warming to 320K caused room temperature niobium nano-hydrides to shrink in size</a:t>
            </a:r>
          </a:p>
          <a:p>
            <a:r>
              <a:rPr lang="en-US" sz="1400" dirty="0"/>
              <a:t>Applied similar protocol to cavities</a:t>
            </a:r>
            <a:endParaRPr lang="en-US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46EA74-1FE6-4D35-BCC1-319AD228511C}"/>
              </a:ext>
            </a:extLst>
          </p:cNvPr>
          <p:cNvSpPr txBox="1"/>
          <p:nvPr/>
        </p:nvSpPr>
        <p:spPr>
          <a:xfrm>
            <a:off x="636587" y="4478051"/>
            <a:ext cx="36468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Z. Sung </a:t>
            </a:r>
            <a:r>
              <a:rPr lang="en-US" sz="1400" i="1" dirty="0"/>
              <a:t>et al.</a:t>
            </a:r>
            <a:r>
              <a:rPr lang="en-US" sz="1400" dirty="0"/>
              <a:t>, SRF’19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1E4C261-10F1-483D-8C41-3158161F3831}"/>
              </a:ext>
            </a:extLst>
          </p:cNvPr>
          <p:cNvSpPr/>
          <p:nvPr/>
        </p:nvSpPr>
        <p:spPr>
          <a:xfrm rot="18064117">
            <a:off x="2110216" y="3066646"/>
            <a:ext cx="286534" cy="111628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40000" dist="23000" dir="5400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E46083-6369-4E16-9E0C-EEAC788EBB7E}"/>
              </a:ext>
            </a:extLst>
          </p:cNvPr>
          <p:cNvSpPr txBox="1"/>
          <p:nvPr/>
        </p:nvSpPr>
        <p:spPr>
          <a:xfrm>
            <a:off x="3089378" y="3335604"/>
            <a:ext cx="1341725" cy="83099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Hydrides found near room temp for 120C baked cutout</a:t>
            </a:r>
            <a:endParaRPr lang="en-US" sz="3600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83FACEF-F534-4A1F-9BE3-98FF9DA843BE}"/>
              </a:ext>
            </a:extLst>
          </p:cNvPr>
          <p:cNvCxnSpPr>
            <a:cxnSpLocks/>
            <a:stCxn id="12" idx="1"/>
            <a:endCxn id="11" idx="4"/>
          </p:cNvCxnSpPr>
          <p:nvPr/>
        </p:nvCxnSpPr>
        <p:spPr>
          <a:xfrm flipH="1">
            <a:off x="2731558" y="3751103"/>
            <a:ext cx="357820" cy="161719"/>
          </a:xfrm>
          <a:prstGeom prst="line">
            <a:avLst/>
          </a:prstGeom>
          <a:ln>
            <a:solidFill>
              <a:srgbClr val="FF0000"/>
            </a:solidFill>
          </a:ln>
          <a:effectLst>
            <a:outerShdw blurRad="40000" dist="20000" dir="5400000" rotWithShape="0">
              <a:srgbClr val="000000">
                <a:alpha val="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893199C-4DFA-4B73-8999-C3B97447F340}"/>
              </a:ext>
            </a:extLst>
          </p:cNvPr>
          <p:cNvSpPr txBox="1"/>
          <p:nvPr/>
        </p:nvSpPr>
        <p:spPr>
          <a:xfrm>
            <a:off x="593547" y="1204491"/>
            <a:ext cx="25715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Avg. No. of </a:t>
            </a:r>
            <a:r>
              <a:rPr lang="en-US" sz="1100" b="1" dirty="0" err="1"/>
              <a:t>NbH</a:t>
            </a:r>
            <a:r>
              <a:rPr lang="en-US" sz="1100" b="1" dirty="0"/>
              <a:t> Precipitates within 10 x</a:t>
            </a:r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/>
              <a:t>10 </a:t>
            </a:r>
            <a:r>
              <a:rPr lang="el-GR" sz="1100" b="1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100" b="1" dirty="0"/>
              <a:t>m</a:t>
            </a:r>
            <a:r>
              <a:rPr lang="en-US" sz="1100" b="1" baseline="30000" dirty="0"/>
              <a:t>2</a:t>
            </a:r>
            <a:r>
              <a:rPr lang="en-US" sz="1100" b="1" dirty="0"/>
              <a:t> unit area during cooling</a:t>
            </a:r>
            <a:endParaRPr lang="en-US" sz="1050" b="1" dirty="0"/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F9D5A951-BB97-40A6-A38C-2C3AAF968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5864" y="1218505"/>
            <a:ext cx="3338934" cy="1593819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36638D23-095A-487C-AA74-A39417BCEB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3760" y="2812324"/>
            <a:ext cx="3283142" cy="1877558"/>
          </a:xfrm>
          <a:prstGeom prst="rect">
            <a:avLst/>
          </a:prstGeom>
        </p:spPr>
      </p:pic>
      <p:sp>
        <p:nvSpPr>
          <p:cNvPr id="17" name="Title 2">
            <a:extLst>
              <a:ext uri="{FF2B5EF4-FFF2-40B4-BE49-F238E27FC236}">
                <a16:creationId xmlns:a16="http://schemas.microsoft.com/office/drawing/2014/main" id="{07D5A9C4-5EA5-4070-9796-222D30A8A6B9}"/>
              </a:ext>
            </a:extLst>
          </p:cNvPr>
          <p:cNvSpPr txBox="1">
            <a:spLocks/>
          </p:cNvSpPr>
          <p:nvPr/>
        </p:nvSpPr>
        <p:spPr>
          <a:xfrm>
            <a:off x="200025" y="106703"/>
            <a:ext cx="9061727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/>
              <a:t>Cryo-AFM Studies on 120C Bake Cavity Cutouts by Sung </a:t>
            </a:r>
            <a:r>
              <a:rPr lang="en-US" i="1" dirty="0"/>
              <a:t>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967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0810C-8AD6-4253-8FC2-8663ADF730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5CEA4E55-AD08-4CA3-B0CB-D06671DF20CA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499CD-D77A-43AA-978E-7D8B71D1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B7C76-013E-450E-8E80-788297C336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74542D95-4C48-43E9-883F-A48112A0C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4" y="442210"/>
            <a:ext cx="5326096" cy="3358673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200C66C-60A2-407C-84AE-28EFA5EA573A}"/>
              </a:ext>
            </a:extLst>
          </p:cNvPr>
          <p:cNvSpPr txBox="1">
            <a:spLocks/>
          </p:cNvSpPr>
          <p:nvPr/>
        </p:nvSpPr>
        <p:spPr>
          <a:xfrm>
            <a:off x="222250" y="3783426"/>
            <a:ext cx="8636953" cy="96777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404040"/>
                </a:solidFill>
              </a:rPr>
              <a:t>Cooling cavities from </a:t>
            </a:r>
            <a:r>
              <a:rPr lang="en-US" sz="1800" dirty="0">
                <a:solidFill>
                  <a:srgbClr val="FF0000"/>
                </a:solidFill>
              </a:rPr>
              <a:t>320K</a:t>
            </a:r>
            <a:r>
              <a:rPr lang="en-US" sz="1800" dirty="0">
                <a:solidFill>
                  <a:srgbClr val="404040"/>
                </a:solidFill>
              </a:rPr>
              <a:t> shows consistently higher quench field and Q</a:t>
            </a:r>
            <a:r>
              <a:rPr lang="en-US" sz="1800" baseline="-25000" dirty="0">
                <a:solidFill>
                  <a:srgbClr val="404040"/>
                </a:solidFill>
              </a:rPr>
              <a:t>0 </a:t>
            </a:r>
            <a:r>
              <a:rPr lang="en-US" sz="1800" dirty="0">
                <a:solidFill>
                  <a:srgbClr val="404040"/>
                </a:solidFill>
              </a:rPr>
              <a:t>at high fields for cavities post 75/120 bake when compared to cooling from </a:t>
            </a:r>
            <a:r>
              <a:rPr lang="en-US" sz="1800" dirty="0">
                <a:solidFill>
                  <a:srgbClr val="008000"/>
                </a:solidFill>
              </a:rPr>
              <a:t>295K</a:t>
            </a:r>
            <a:r>
              <a:rPr lang="en-US" sz="1800" dirty="0">
                <a:solidFill>
                  <a:srgbClr val="404040"/>
                </a:solidFill>
              </a:rPr>
              <a:t>.</a:t>
            </a:r>
            <a:endParaRPr lang="en-US" sz="1800" dirty="0">
              <a:solidFill>
                <a:srgbClr val="008000"/>
              </a:solidFill>
            </a:endParaRPr>
          </a:p>
          <a:p>
            <a:r>
              <a:rPr lang="en-US" sz="1800" dirty="0">
                <a:solidFill>
                  <a:srgbClr val="404040"/>
                </a:solidFill>
              </a:rPr>
              <a:t>In-situ </a:t>
            </a:r>
            <a:r>
              <a:rPr lang="en-US" sz="1800" dirty="0">
                <a:solidFill>
                  <a:srgbClr val="FF0000"/>
                </a:solidFill>
              </a:rPr>
              <a:t>320K</a:t>
            </a:r>
            <a:r>
              <a:rPr lang="en-US" sz="1800" dirty="0">
                <a:solidFill>
                  <a:srgbClr val="404040"/>
                </a:solidFill>
              </a:rPr>
              <a:t> may be dissociating non-superconducting niobium hydrides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A929871A-96FD-4C33-9B3B-5B7F67896911}"/>
              </a:ext>
            </a:extLst>
          </p:cNvPr>
          <p:cNvGraphicFramePr>
            <a:graphicFrameLocks/>
          </p:cNvGraphicFramePr>
          <p:nvPr/>
        </p:nvGraphicFramePr>
        <p:xfrm>
          <a:off x="5126823" y="670176"/>
          <a:ext cx="3732380" cy="2918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73D43FF-769D-4F16-85A5-B91943FE2095}"/>
              </a:ext>
            </a:extLst>
          </p:cNvPr>
          <p:cNvSpPr txBox="1"/>
          <p:nvPr/>
        </p:nvSpPr>
        <p:spPr>
          <a:xfrm>
            <a:off x="6346880" y="3445971"/>
            <a:ext cx="1791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Courtesy of </a:t>
            </a:r>
            <a:r>
              <a:rPr lang="en-US" sz="1200" dirty="0" err="1"/>
              <a:t>Zuhawn</a:t>
            </a:r>
            <a:r>
              <a:rPr lang="en-US" sz="1200" dirty="0"/>
              <a:t> Sung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A0C909-016B-4876-81D6-854E50BF7126}"/>
              </a:ext>
            </a:extLst>
          </p:cNvPr>
          <p:cNvSpPr txBox="1"/>
          <p:nvPr/>
        </p:nvSpPr>
        <p:spPr>
          <a:xfrm>
            <a:off x="1530603" y="550847"/>
            <a:ext cx="3041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</a:rPr>
              <a:t>QvsE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of Cavities Post 75/120 Bake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B898DD5-39A2-4ADC-A604-AD068E198D3D}"/>
              </a:ext>
            </a:extLst>
          </p:cNvPr>
          <p:cNvCxnSpPr>
            <a:cxnSpLocks/>
          </p:cNvCxnSpPr>
          <p:nvPr/>
        </p:nvCxnSpPr>
        <p:spPr>
          <a:xfrm flipH="1">
            <a:off x="7510072" y="1798820"/>
            <a:ext cx="404735" cy="2773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E54D28F-8685-4F39-8CC0-5A67A5B22F23}"/>
              </a:ext>
            </a:extLst>
          </p:cNvPr>
          <p:cNvSpPr txBox="1"/>
          <p:nvPr/>
        </p:nvSpPr>
        <p:spPr>
          <a:xfrm>
            <a:off x="7914806" y="1460036"/>
            <a:ext cx="1071797" cy="60016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AFM finds minimum </a:t>
            </a:r>
            <a:r>
              <a:rPr lang="en-US" sz="1100" dirty="0" err="1">
                <a:solidFill>
                  <a:srgbClr val="FF0000"/>
                </a:solidFill>
              </a:rPr>
              <a:t>Nb</a:t>
            </a:r>
            <a:r>
              <a:rPr lang="en-US" sz="1100" dirty="0">
                <a:solidFill>
                  <a:srgbClr val="FF0000"/>
                </a:solidFill>
              </a:rPr>
              <a:t>-H size @ 320K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C86CAD-FECF-4E25-86C6-032174E2C110}"/>
              </a:ext>
            </a:extLst>
          </p:cNvPr>
          <p:cNvSpPr txBox="1"/>
          <p:nvPr/>
        </p:nvSpPr>
        <p:spPr>
          <a:xfrm>
            <a:off x="4047785" y="847672"/>
            <a:ext cx="7976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404040"/>
                </a:solidFill>
              </a:rPr>
              <a:t>f=1.3GHz</a:t>
            </a:r>
          </a:p>
          <a:p>
            <a:pPr algn="ctr"/>
            <a:r>
              <a:rPr lang="en-US" sz="1100" b="1" dirty="0">
                <a:solidFill>
                  <a:srgbClr val="404040"/>
                </a:solidFill>
              </a:rPr>
              <a:t>T=2K</a:t>
            </a:r>
            <a:endParaRPr lang="en-US" sz="2800" b="1" dirty="0">
              <a:solidFill>
                <a:srgbClr val="40404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DB64E1-B498-45F6-B6BC-2F7288BC7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75/120 Bake Cavities Cooled From </a:t>
            </a:r>
            <a:r>
              <a:rPr lang="en-US" dirty="0">
                <a:solidFill>
                  <a:srgbClr val="008000"/>
                </a:solidFill>
              </a:rPr>
              <a:t>295K </a:t>
            </a:r>
            <a:r>
              <a:rPr lang="en-US" dirty="0"/>
              <a:t>vs </a:t>
            </a:r>
            <a:r>
              <a:rPr lang="en-US" dirty="0">
                <a:solidFill>
                  <a:srgbClr val="FF0000"/>
                </a:solidFill>
              </a:rPr>
              <a:t>320K</a:t>
            </a:r>
            <a:r>
              <a:rPr lang="en-US" dirty="0">
                <a:solidFill>
                  <a:srgbClr val="008000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5243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15CE73-F3D4-406F-9D6E-706A4FF87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250" y="434197"/>
            <a:ext cx="8686800" cy="320908"/>
          </a:xfrm>
        </p:spPr>
        <p:txBody>
          <a:bodyPr/>
          <a:lstStyle/>
          <a:p>
            <a:r>
              <a:rPr lang="en-US" dirty="0"/>
              <a:t>Decomposition of 75/120 Bake Cavities Cooled from </a:t>
            </a:r>
            <a:r>
              <a:rPr lang="en-US" dirty="0">
                <a:solidFill>
                  <a:srgbClr val="008000"/>
                </a:solidFill>
              </a:rPr>
              <a:t>295K</a:t>
            </a:r>
            <a:r>
              <a:rPr lang="en-US" dirty="0"/>
              <a:t> vs </a:t>
            </a:r>
            <a:r>
              <a:rPr lang="en-US" dirty="0">
                <a:solidFill>
                  <a:srgbClr val="FF0000"/>
                </a:solidFill>
              </a:rPr>
              <a:t>320K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255F7-2516-4A23-8678-37A688C0C2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CFBA7CA1-3BD6-4A87-9A6F-F8574AAC2C64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032328-CF5E-4ED7-A903-F6A7B3659F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41993-7A15-478F-AB48-CA71232CE3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411906-9427-4ECF-A7E8-4BD8858DA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01" y="686980"/>
            <a:ext cx="4475499" cy="3342638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252847A-C33E-4D57-B33B-A11A0BD48531}"/>
              </a:ext>
            </a:extLst>
          </p:cNvPr>
          <p:cNvSpPr txBox="1">
            <a:spLocks/>
          </p:cNvSpPr>
          <p:nvPr/>
        </p:nvSpPr>
        <p:spPr>
          <a:xfrm>
            <a:off x="228600" y="3953960"/>
            <a:ext cx="8448675" cy="825619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404040"/>
                </a:solidFill>
              </a:rPr>
              <a:t>Branching in both BCS and residual components – not due to trapped flux</a:t>
            </a:r>
          </a:p>
          <a:p>
            <a:r>
              <a:rPr lang="en-US" sz="1800" dirty="0">
                <a:solidFill>
                  <a:srgbClr val="404040"/>
                </a:solidFill>
              </a:rPr>
              <a:t>Cooling down from </a:t>
            </a:r>
            <a:r>
              <a:rPr lang="en-US" sz="1800" dirty="0">
                <a:solidFill>
                  <a:srgbClr val="FF0000"/>
                </a:solidFill>
              </a:rPr>
              <a:t>320K</a:t>
            </a:r>
            <a:r>
              <a:rPr lang="en-US" sz="1800" dirty="0">
                <a:solidFill>
                  <a:srgbClr val="404040"/>
                </a:solidFill>
              </a:rPr>
              <a:t> gives a BCS similar to that of infusion</a:t>
            </a:r>
          </a:p>
          <a:p>
            <a:pPr marL="0" indent="0">
              <a:buNone/>
            </a:pPr>
            <a:endParaRPr lang="en-US" sz="1800" dirty="0">
              <a:solidFill>
                <a:srgbClr val="40404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16A7AE-0DBC-4E90-8F7A-6B5AB42AB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680630"/>
            <a:ext cx="4475499" cy="334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2628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889EBB-9B86-4718-86E7-7CD12604C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0" y="2250842"/>
            <a:ext cx="2366010" cy="320908"/>
          </a:xfrm>
        </p:spPr>
        <p:txBody>
          <a:bodyPr/>
          <a:lstStyle/>
          <a:p>
            <a:r>
              <a:rPr lang="en-US" dirty="0"/>
              <a:t>Mid – T Baking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7595E-7F94-4F58-A3C3-21E1966CBE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678A909-2002-410A-8CD5-FF384203DDE5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ADD00-15BD-4696-B2DB-2DC3AA000D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EB7F5-A90B-4AB3-A3AB-0E6D67146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1560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020102-A8B4-44E3-954B-A9F473B64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Decomposition – EP Baseline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0F6F4-5A1C-4991-A0E6-440692E16F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AAD780B4-7A9D-4179-A87F-CCBE6A13E28A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CEF86-55BA-40AC-9F02-615E086AF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2E46F-B484-4D22-8E64-1B3EB8286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85C01226-84EB-46CA-B02C-24E743566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872" y="624029"/>
            <a:ext cx="4184287" cy="3352988"/>
          </a:xfrm>
          <a:prstGeom prst="rect">
            <a:avLst/>
          </a:prstGeom>
        </p:spPr>
      </p:pic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187EEA59-1D31-42A8-BD44-5167A92CD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1115" y="644244"/>
            <a:ext cx="4184285" cy="33327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6626EC-127C-4C43-BECA-B3AB0DB2D1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7595" y="3849188"/>
            <a:ext cx="2987040" cy="117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84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D02E85D8-A3F1-469A-9697-36530E7B72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35450" y="758445"/>
            <a:ext cx="4908550" cy="368540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A638C9-B224-416B-B2D3-34B8C30B3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785741"/>
            <a:ext cx="3965448" cy="375441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Dramatic increase in performance of Nb SRF cavities in recent years</a:t>
            </a:r>
          </a:p>
          <a:p>
            <a:r>
              <a:rPr lang="en-US" dirty="0"/>
              <a:t>N-Doping: Q</a:t>
            </a:r>
            <a:r>
              <a:rPr lang="en-US" baseline="-25000" dirty="0"/>
              <a:t>0</a:t>
            </a:r>
            <a:r>
              <a:rPr lang="en-US" dirty="0"/>
              <a:t>&gt;3e10 @ 38 MV/m</a:t>
            </a:r>
          </a:p>
          <a:p>
            <a:r>
              <a:rPr lang="en-US" dirty="0"/>
              <a:t>Mid-T Bake: Q</a:t>
            </a:r>
            <a:r>
              <a:rPr lang="en-US" baseline="-25000" dirty="0"/>
              <a:t>0</a:t>
            </a:r>
            <a:r>
              <a:rPr lang="en-US" dirty="0"/>
              <a:t>&gt;4E11 @ T&lt;1.5 K! </a:t>
            </a:r>
          </a:p>
          <a:p>
            <a:r>
              <a:rPr lang="en-US" dirty="0"/>
              <a:t>75/120C ‘Modified’ Low T bake: record quench &gt;50 MV/m (213mT)</a:t>
            </a:r>
          </a:p>
          <a:p>
            <a:pPr marL="0" indent="0">
              <a:buNone/>
            </a:pPr>
            <a:r>
              <a:rPr lang="en-US" dirty="0"/>
              <a:t>Lessons learned on drivers for high Q</a:t>
            </a:r>
            <a:r>
              <a:rPr lang="en-US" baseline="-25000" dirty="0"/>
              <a:t>0</a:t>
            </a:r>
            <a:r>
              <a:rPr lang="en-US" dirty="0"/>
              <a:t> and High G</a:t>
            </a:r>
          </a:p>
          <a:p>
            <a:r>
              <a:rPr lang="en-US" dirty="0"/>
              <a:t>What limits quench in high Q</a:t>
            </a:r>
            <a:r>
              <a:rPr lang="en-US" baseline="-25000" dirty="0"/>
              <a:t>0 </a:t>
            </a:r>
            <a:r>
              <a:rPr lang="en-US" dirty="0"/>
              <a:t>cavities?</a:t>
            </a:r>
          </a:p>
          <a:p>
            <a:r>
              <a:rPr lang="en-US" dirty="0"/>
              <a:t>What ‘heals’ HFQS post LTB?</a:t>
            </a:r>
          </a:p>
          <a:p>
            <a:r>
              <a:rPr lang="en-US" dirty="0"/>
              <a:t>What enables ultra-high gradients?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E89BF8F-04E2-4EE4-AA9E-A612EB2E1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State-of-the-art in High Q</a:t>
            </a:r>
            <a:r>
              <a:rPr lang="en-US" baseline="-25000" dirty="0"/>
              <a:t>0</a:t>
            </a:r>
            <a:r>
              <a:rPr lang="en-US" dirty="0"/>
              <a:t> and High 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86AC0-40AD-40E0-BE61-72140206E6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7DDDE926-0502-46D7-AFDB-80567C915AFB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F961C-7AED-4F07-AEC8-CFC2FF21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92F5F-C59A-48BD-B02C-D37A0AE5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301F21-AA42-4A70-8A11-402F06C2B082}"/>
              </a:ext>
            </a:extLst>
          </p:cNvPr>
          <p:cNvSpPr txBox="1"/>
          <p:nvPr/>
        </p:nvSpPr>
        <p:spPr>
          <a:xfrm>
            <a:off x="7569200" y="3559037"/>
            <a:ext cx="10998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 = 2 K</a:t>
            </a:r>
          </a:p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400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= 1.3 GHz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0556B1-2F0D-4DE1-85FB-14A6BC01E10A}"/>
              </a:ext>
            </a:extLst>
          </p:cNvPr>
          <p:cNvSpPr txBox="1"/>
          <p:nvPr/>
        </p:nvSpPr>
        <p:spPr>
          <a:xfrm>
            <a:off x="7156450" y="1310716"/>
            <a:ext cx="1657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Mid-T Bake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N-doped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E5BEC9-B66C-430E-AB97-1E5C2A19D4BF}"/>
              </a:ext>
            </a:extLst>
          </p:cNvPr>
          <p:cNvSpPr txBox="1"/>
          <p:nvPr/>
        </p:nvSpPr>
        <p:spPr>
          <a:xfrm>
            <a:off x="7569200" y="2777383"/>
            <a:ext cx="1657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LTB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AB39F7-49DB-4E7B-890F-DFB8EFFFB57C}"/>
              </a:ext>
            </a:extLst>
          </p:cNvPr>
          <p:cNvSpPr txBox="1"/>
          <p:nvPr/>
        </p:nvSpPr>
        <p:spPr>
          <a:xfrm>
            <a:off x="8080502" y="2524782"/>
            <a:ext cx="1228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75/120C Mod Bake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C0D82A-BA89-4927-8980-173563FF44A9}"/>
              </a:ext>
            </a:extLst>
          </p:cNvPr>
          <p:cNvSpPr txBox="1"/>
          <p:nvPr/>
        </p:nvSpPr>
        <p:spPr>
          <a:xfrm>
            <a:off x="6913881" y="3506489"/>
            <a:ext cx="16573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B800B8"/>
                </a:solidFill>
              </a:rPr>
              <a:t>EP</a:t>
            </a:r>
          </a:p>
        </p:txBody>
      </p:sp>
    </p:spTree>
    <p:extLst>
      <p:ext uri="{BB962C8B-B14F-4D97-AF65-F5344CB8AC3E}">
        <p14:creationId xmlns:p14="http://schemas.microsoft.com/office/powerpoint/2010/main" val="28751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502B7-3E74-47E7-BF19-7C2D94C77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Q(E) curves at 2K and lowest temperature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C2C13-7166-4B89-A403-B4CDE52C6F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8528" y="4879341"/>
            <a:ext cx="1076325" cy="180975"/>
          </a:xfrm>
        </p:spPr>
        <p:txBody>
          <a:bodyPr/>
          <a:lstStyle/>
          <a:p>
            <a:fld id="{73F43950-14B9-4ECA-A7C5-85EE71923214}" type="datetime1">
              <a:rPr lang="en-US" altLang="en-US" smtClean="0"/>
              <a:t>3/17/2021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F14CB0-3F63-406D-AB94-00B667CE0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6EF31-CFA5-476F-B520-3AAC82C2E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40</a:t>
            </a:fld>
            <a:endParaRPr lang="en-US" altLang="en-US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81F87F92-C29F-42B2-A198-099E076B5F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3659131"/>
              </p:ext>
            </p:extLst>
          </p:nvPr>
        </p:nvGraphicFramePr>
        <p:xfrm>
          <a:off x="429419" y="1494498"/>
          <a:ext cx="4519920" cy="346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Graph" r:id="rId3" imgW="3906000" imgH="2990520" progId="Origin95.Graph">
                  <p:embed/>
                </p:oleObj>
              </mc:Choice>
              <mc:Fallback>
                <p:oleObj name="Graph" r:id="rId3" imgW="3906000" imgH="2990520" progId="Origin95.Graph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81F87F92-C29F-42B2-A198-099E076B5F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9419" y="1494498"/>
                        <a:ext cx="4519920" cy="346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82188E-A1F4-4575-A079-2E9520A4E933}"/>
              </a:ext>
            </a:extLst>
          </p:cNvPr>
          <p:cNvSpPr txBox="1"/>
          <p:nvPr/>
        </p:nvSpPr>
        <p:spPr>
          <a:xfrm>
            <a:off x="3326112" y="2002366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T =2K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91BC8A5B-E84C-4773-936A-8B5BA820B5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5444360"/>
              </p:ext>
            </p:extLst>
          </p:nvPr>
        </p:nvGraphicFramePr>
        <p:xfrm>
          <a:off x="4321664" y="1424729"/>
          <a:ext cx="4519919" cy="3461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Graph" r:id="rId5" imgW="3906000" imgH="2990520" progId="Origin95.Graph">
                  <p:embed/>
                </p:oleObj>
              </mc:Choice>
              <mc:Fallback>
                <p:oleObj name="Graph" r:id="rId5" imgW="3906000" imgH="2990520" progId="Origin95.Graph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91BC8A5B-E84C-4773-936A-8B5BA820B5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21664" y="1424729"/>
                        <a:ext cx="4519919" cy="3461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334FD563-CB41-408F-9DC9-728DDB0BB728}"/>
              </a:ext>
            </a:extLst>
          </p:cNvPr>
          <p:cNvSpPr txBox="1">
            <a:spLocks/>
          </p:cNvSpPr>
          <p:nvPr/>
        </p:nvSpPr>
        <p:spPr>
          <a:xfrm>
            <a:off x="127000" y="573856"/>
            <a:ext cx="8448675" cy="112159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404040"/>
                </a:solidFill>
              </a:rPr>
              <a:t>400 C x 3 </a:t>
            </a:r>
            <a:r>
              <a:rPr lang="en-US" sz="1600" dirty="0" err="1">
                <a:solidFill>
                  <a:srgbClr val="404040"/>
                </a:solidFill>
              </a:rPr>
              <a:t>hr</a:t>
            </a:r>
            <a:r>
              <a:rPr lang="en-US" sz="1600" dirty="0">
                <a:solidFill>
                  <a:srgbClr val="404040"/>
                </a:solidFill>
              </a:rPr>
              <a:t> – exhibited N-doping behavior</a:t>
            </a:r>
          </a:p>
          <a:p>
            <a:r>
              <a:rPr lang="en-US" sz="1600" dirty="0">
                <a:solidFill>
                  <a:srgbClr val="404040"/>
                </a:solidFill>
              </a:rPr>
              <a:t>800C x 3 </a:t>
            </a:r>
            <a:r>
              <a:rPr lang="en-US" sz="1600" dirty="0" err="1">
                <a:solidFill>
                  <a:srgbClr val="404040"/>
                </a:solidFill>
              </a:rPr>
              <a:t>hr</a:t>
            </a:r>
            <a:r>
              <a:rPr lang="en-US" sz="1600" dirty="0">
                <a:solidFill>
                  <a:srgbClr val="404040"/>
                </a:solidFill>
              </a:rPr>
              <a:t> followed by 400C x 3 </a:t>
            </a:r>
            <a:r>
              <a:rPr lang="en-US" sz="1600" dirty="0" err="1">
                <a:solidFill>
                  <a:srgbClr val="404040"/>
                </a:solidFill>
              </a:rPr>
              <a:t>hr</a:t>
            </a:r>
            <a:r>
              <a:rPr lang="en-US" sz="1600" dirty="0">
                <a:solidFill>
                  <a:srgbClr val="404040"/>
                </a:solidFill>
              </a:rPr>
              <a:t> – exhibited standard EP behavior</a:t>
            </a:r>
          </a:p>
          <a:p>
            <a:r>
              <a:rPr lang="en-US" sz="1600" dirty="0">
                <a:solidFill>
                  <a:srgbClr val="404040"/>
                </a:solidFill>
              </a:rPr>
              <a:t>500C x 1 </a:t>
            </a:r>
            <a:r>
              <a:rPr lang="en-US" sz="1600" dirty="0" err="1">
                <a:solidFill>
                  <a:srgbClr val="404040"/>
                </a:solidFill>
              </a:rPr>
              <a:t>hr</a:t>
            </a:r>
            <a:r>
              <a:rPr lang="en-US" sz="1600" dirty="0">
                <a:solidFill>
                  <a:srgbClr val="404040"/>
                </a:solidFill>
              </a:rPr>
              <a:t> – EP behavior at 2K</a:t>
            </a:r>
            <a:endParaRPr lang="en-US" sz="1800" dirty="0">
              <a:solidFill>
                <a:srgbClr val="404040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6841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2F0DC-E813-4F27-8460-A31178240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Pressure Data From the in situ SIMS Runs – Nitrogen Origin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637F1-9ED7-4584-B576-7A0A7EF38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79933-6DF3-4B7B-826F-5DCAE14C0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41</a:t>
            </a:fld>
            <a:endParaRPr lang="en-US" altLang="en-US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B2872617-1926-4171-8FE6-E0D27140D8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495912"/>
              </p:ext>
            </p:extLst>
          </p:nvPr>
        </p:nvGraphicFramePr>
        <p:xfrm>
          <a:off x="4170057" y="2769394"/>
          <a:ext cx="2940844" cy="2250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B2872617-1926-4171-8FE6-E0D27140D8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70057" y="2769394"/>
                        <a:ext cx="2940844" cy="22502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9EBB2F89-E3A2-4D76-9024-ADE72A97F8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8585312"/>
              </p:ext>
            </p:extLst>
          </p:nvPr>
        </p:nvGraphicFramePr>
        <p:xfrm>
          <a:off x="5488711" y="524379"/>
          <a:ext cx="3244733" cy="2482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Graph" r:id="rId5" imgW="3920760" imgH="3000960" progId="Origin95.Graph">
                  <p:embed/>
                </p:oleObj>
              </mc:Choice>
              <mc:Fallback>
                <p:oleObj name="Graph" r:id="rId5" imgW="3920760" imgH="3000960" progId="Origin95.Graph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9EBB2F89-E3A2-4D76-9024-ADE72A97F8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88711" y="524379"/>
                        <a:ext cx="3244733" cy="24828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579FB90F-D96C-4E4A-85E3-76272A13A8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213559"/>
              </p:ext>
            </p:extLst>
          </p:nvPr>
        </p:nvGraphicFramePr>
        <p:xfrm>
          <a:off x="2444599" y="571336"/>
          <a:ext cx="2940844" cy="2250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Graph" r:id="rId7" imgW="3920760" imgH="3000960" progId="Origin95.Graph">
                  <p:embed/>
                </p:oleObj>
              </mc:Choice>
              <mc:Fallback>
                <p:oleObj name="Graph" r:id="rId7" imgW="3920760" imgH="3000960" progId="Origin95.Graph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579FB90F-D96C-4E4A-85E3-76272A13A8F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444599" y="571336"/>
                        <a:ext cx="2940844" cy="22502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818994B1-76F4-1F49-942E-6690A76ED9A8}"/>
              </a:ext>
            </a:extLst>
          </p:cNvPr>
          <p:cNvSpPr/>
          <p:nvPr/>
        </p:nvSpPr>
        <p:spPr>
          <a:xfrm>
            <a:off x="3014289" y="885924"/>
            <a:ext cx="238688" cy="8798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2F7C80E-725D-1449-BCA7-8FF52F969163}"/>
              </a:ext>
            </a:extLst>
          </p:cNvPr>
          <p:cNvSpPr/>
          <p:nvPr/>
        </p:nvSpPr>
        <p:spPr>
          <a:xfrm>
            <a:off x="6081142" y="1330467"/>
            <a:ext cx="238688" cy="62676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ECC2E55-BFBF-1141-8DA8-800C81E4B265}"/>
              </a:ext>
            </a:extLst>
          </p:cNvPr>
          <p:cNvSpPr/>
          <p:nvPr/>
        </p:nvSpPr>
        <p:spPr>
          <a:xfrm>
            <a:off x="4704601" y="4117154"/>
            <a:ext cx="238688" cy="48659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7686EA-BA38-8E43-88D5-353A41F89617}"/>
              </a:ext>
            </a:extLst>
          </p:cNvPr>
          <p:cNvSpPr txBox="1"/>
          <p:nvPr/>
        </p:nvSpPr>
        <p:spPr>
          <a:xfrm>
            <a:off x="3246106" y="598511"/>
            <a:ext cx="1917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400C first ramp 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89BCA9-CD10-B347-A910-9FEB46A5198F}"/>
              </a:ext>
            </a:extLst>
          </p:cNvPr>
          <p:cNvSpPr txBox="1"/>
          <p:nvPr/>
        </p:nvSpPr>
        <p:spPr>
          <a:xfrm>
            <a:off x="6129838" y="511565"/>
            <a:ext cx="2149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800C first, then 400C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247269-5808-604D-BB03-AB90A5E4A8D7}"/>
              </a:ext>
            </a:extLst>
          </p:cNvPr>
          <p:cNvSpPr txBox="1"/>
          <p:nvPr/>
        </p:nvSpPr>
        <p:spPr>
          <a:xfrm>
            <a:off x="3929038" y="2719550"/>
            <a:ext cx="344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Another 400C without re-exposure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BC8AFF-E6ED-E744-AC2F-91F5CE2EB701}"/>
              </a:ext>
            </a:extLst>
          </p:cNvPr>
          <p:cNvSpPr txBox="1"/>
          <p:nvPr/>
        </p:nvSpPr>
        <p:spPr>
          <a:xfrm>
            <a:off x="7041742" y="3389540"/>
            <a:ext cx="2102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Nitrogen seems to be coming from the outgassing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F5D9F8-DEA8-4273-98F8-ECF61010B518}"/>
              </a:ext>
            </a:extLst>
          </p:cNvPr>
          <p:cNvSpPr txBox="1"/>
          <p:nvPr/>
        </p:nvSpPr>
        <p:spPr>
          <a:xfrm>
            <a:off x="156748" y="1387636"/>
            <a:ext cx="200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A. Romanenko, TTC’2020 - CERN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BA0EC1A7-9E2D-4C15-ACC9-04CE15A86E47}"/>
              </a:ext>
            </a:extLst>
          </p:cNvPr>
          <p:cNvSpPr txBox="1">
            <a:spLocks/>
          </p:cNvSpPr>
          <p:nvPr/>
        </p:nvSpPr>
        <p:spPr>
          <a:xfrm>
            <a:off x="129534" y="2690375"/>
            <a:ext cx="3988101" cy="185461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rgbClr val="7F7F7F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200" kern="1200">
                <a:solidFill>
                  <a:srgbClr val="7F7F7F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404040"/>
                </a:solidFill>
              </a:rPr>
              <a:t>Performed same treatments in SIMS</a:t>
            </a:r>
          </a:p>
          <a:p>
            <a:r>
              <a:rPr lang="en-US" sz="1600" dirty="0">
                <a:solidFill>
                  <a:srgbClr val="404040"/>
                </a:solidFill>
              </a:rPr>
              <a:t>400 C x 3 </a:t>
            </a:r>
            <a:r>
              <a:rPr lang="en-US" sz="1600" dirty="0" err="1">
                <a:solidFill>
                  <a:srgbClr val="404040"/>
                </a:solidFill>
              </a:rPr>
              <a:t>hr</a:t>
            </a:r>
            <a:r>
              <a:rPr lang="en-US" sz="1600" dirty="0">
                <a:solidFill>
                  <a:srgbClr val="404040"/>
                </a:solidFill>
              </a:rPr>
              <a:t> – strong spike in pressure</a:t>
            </a:r>
          </a:p>
          <a:p>
            <a:r>
              <a:rPr lang="en-US" sz="1600" dirty="0">
                <a:solidFill>
                  <a:srgbClr val="404040"/>
                </a:solidFill>
              </a:rPr>
              <a:t>800C x 3 </a:t>
            </a:r>
            <a:r>
              <a:rPr lang="en-US" sz="1600" dirty="0" err="1">
                <a:solidFill>
                  <a:srgbClr val="404040"/>
                </a:solidFill>
              </a:rPr>
              <a:t>hr</a:t>
            </a:r>
            <a:r>
              <a:rPr lang="en-US" sz="1600" dirty="0">
                <a:solidFill>
                  <a:srgbClr val="404040"/>
                </a:solidFill>
              </a:rPr>
              <a:t> then 400C x 3 </a:t>
            </a:r>
            <a:r>
              <a:rPr lang="en-US" sz="1600" dirty="0" err="1">
                <a:solidFill>
                  <a:srgbClr val="404040"/>
                </a:solidFill>
              </a:rPr>
              <a:t>hr</a:t>
            </a:r>
            <a:r>
              <a:rPr lang="en-US" sz="1600" dirty="0">
                <a:solidFill>
                  <a:srgbClr val="404040"/>
                </a:solidFill>
              </a:rPr>
              <a:t> – smaller spike in pressure</a:t>
            </a:r>
          </a:p>
          <a:p>
            <a:r>
              <a:rPr lang="en-US" sz="1600" dirty="0">
                <a:solidFill>
                  <a:srgbClr val="404040"/>
                </a:solidFill>
              </a:rPr>
              <a:t>400C without re-exposure – substantially smaller peak</a:t>
            </a:r>
            <a:endParaRPr lang="en-US" sz="1800" dirty="0">
              <a:solidFill>
                <a:srgbClr val="404040"/>
              </a:solidFill>
            </a:endParaRPr>
          </a:p>
          <a:p>
            <a:pPr marL="0" indent="0">
              <a:buNone/>
            </a:pPr>
            <a:endParaRPr lang="en-US" sz="1800" dirty="0">
              <a:solidFill>
                <a:srgbClr val="40404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03407-4F96-49B1-9DA0-81C9CD8D32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9410" y="4879341"/>
            <a:ext cx="1076325" cy="180975"/>
          </a:xfrm>
        </p:spPr>
        <p:txBody>
          <a:bodyPr/>
          <a:lstStyle/>
          <a:p>
            <a:fld id="{E273636D-DAB4-41A1-9D19-3345C859966E}" type="datetime1">
              <a:rPr lang="en-US" altLang="en-US" smtClean="0"/>
              <a:t>3/17/2021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66529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97703-CEC4-4C98-950C-C291D901B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SIMS </a:t>
            </a:r>
            <a:r>
              <a:rPr lang="en-US" i="1" dirty="0"/>
              <a:t>in-situ </a:t>
            </a:r>
            <a:r>
              <a:rPr lang="en-US" dirty="0"/>
              <a:t>Results on EP Cutouts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7DFA8-84BD-4BBB-811F-1CB1AB6B73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7388" y="4879125"/>
            <a:ext cx="1076325" cy="180975"/>
          </a:xfrm>
        </p:spPr>
        <p:txBody>
          <a:bodyPr/>
          <a:lstStyle/>
          <a:p>
            <a:fld id="{67979144-73BE-4FBE-9E6F-51A5777F67A0}" type="datetime1">
              <a:rPr lang="en-US" altLang="en-US" smtClean="0"/>
              <a:t>3/17/2021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3DC7C-7756-45DA-948E-45E712710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864C9-A83B-4FA0-AD3B-EDE15A635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42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810C0C4-70FB-4E39-BF36-BD8019715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7581" y="720222"/>
            <a:ext cx="5532120" cy="37030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0C4B7F-6CB7-49A4-8A07-4E53926EA91E}"/>
              </a:ext>
            </a:extLst>
          </p:cNvPr>
          <p:cNvSpPr txBox="1"/>
          <p:nvPr/>
        </p:nvSpPr>
        <p:spPr>
          <a:xfrm>
            <a:off x="4679820" y="1028630"/>
            <a:ext cx="2372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After 400C 1 </a:t>
            </a:r>
            <a:r>
              <a:rPr lang="en-US" sz="1800" dirty="0" err="1"/>
              <a:t>hr</a:t>
            </a:r>
            <a:r>
              <a:rPr lang="en-US" sz="1800" dirty="0"/>
              <a:t> straight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FA3675-72B4-44B5-BD19-2EAC6756AEC9}"/>
              </a:ext>
            </a:extLst>
          </p:cNvPr>
          <p:cNvSpPr txBox="1"/>
          <p:nvPr/>
        </p:nvSpPr>
        <p:spPr>
          <a:xfrm>
            <a:off x="2901490" y="1799450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NbN</a:t>
            </a:r>
            <a:r>
              <a:rPr lang="en-US" sz="1800" dirty="0"/>
              <a:t>/</a:t>
            </a:r>
            <a:r>
              <a:rPr lang="en-US" sz="1800" dirty="0" err="1"/>
              <a:t>Nb</a:t>
            </a:r>
            <a:endParaRPr lang="en-US" sz="18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A0EAB80-7500-47CC-80B1-1266986EFF2E}"/>
              </a:ext>
            </a:extLst>
          </p:cNvPr>
          <p:cNvCxnSpPr>
            <a:cxnSpLocks/>
          </p:cNvCxnSpPr>
          <p:nvPr/>
        </p:nvCxnSpPr>
        <p:spPr>
          <a:xfrm flipH="1">
            <a:off x="4959804" y="1374879"/>
            <a:ext cx="372291" cy="4245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691320C-F1C5-4903-AA51-C15855E57121}"/>
              </a:ext>
            </a:extLst>
          </p:cNvPr>
          <p:cNvSpPr txBox="1"/>
          <p:nvPr/>
        </p:nvSpPr>
        <p:spPr>
          <a:xfrm>
            <a:off x="4489541" y="3690257"/>
            <a:ext cx="79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before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04D17F6-71D7-4E97-B816-007F53FC7497}"/>
              </a:ext>
            </a:extLst>
          </p:cNvPr>
          <p:cNvCxnSpPr>
            <a:cxnSpLocks/>
          </p:cNvCxnSpPr>
          <p:nvPr/>
        </p:nvCxnSpPr>
        <p:spPr>
          <a:xfrm flipV="1">
            <a:off x="4959804" y="3566161"/>
            <a:ext cx="283501" cy="1240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248A535-7DBC-41DD-925F-FF471114959C}"/>
              </a:ext>
            </a:extLst>
          </p:cNvPr>
          <p:cNvCxnSpPr/>
          <p:nvPr/>
        </p:nvCxnSpPr>
        <p:spPr>
          <a:xfrm flipH="1">
            <a:off x="4156438" y="2854235"/>
            <a:ext cx="58129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79D1648-ADC5-4E93-8335-430D7AEC7112}"/>
              </a:ext>
            </a:extLst>
          </p:cNvPr>
          <p:cNvSpPr txBox="1"/>
          <p:nvPr/>
        </p:nvSpPr>
        <p:spPr>
          <a:xfrm>
            <a:off x="3037319" y="2571751"/>
            <a:ext cx="1452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+800C 4 </a:t>
            </a:r>
            <a:r>
              <a:rPr lang="en-US" sz="1800" dirty="0" err="1"/>
              <a:t>hr</a:t>
            </a:r>
            <a:r>
              <a:rPr lang="en-US" sz="1800" dirty="0"/>
              <a:t> + 400C 1 </a:t>
            </a:r>
            <a:r>
              <a:rPr lang="en-US" sz="1800" dirty="0" err="1"/>
              <a:t>hr</a:t>
            </a:r>
            <a:endParaRPr lang="en-US" sz="18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DF6D0E2-7DC1-446B-9E0B-D4AD524CD96F}"/>
              </a:ext>
            </a:extLst>
          </p:cNvPr>
          <p:cNvCxnSpPr>
            <a:cxnSpLocks/>
          </p:cNvCxnSpPr>
          <p:nvPr/>
        </p:nvCxnSpPr>
        <p:spPr>
          <a:xfrm flipV="1">
            <a:off x="4866422" y="2299063"/>
            <a:ext cx="1347416" cy="2726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C663EA1-D0A5-4D24-89FD-E908B31ACA25}"/>
              </a:ext>
            </a:extLst>
          </p:cNvPr>
          <p:cNvSpPr txBox="1"/>
          <p:nvPr/>
        </p:nvSpPr>
        <p:spPr>
          <a:xfrm>
            <a:off x="6170554" y="2161051"/>
            <a:ext cx="1611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+400C 1hr + air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A6CBB6-6D33-4A45-B5CA-FE5DAEFF8FE7}"/>
              </a:ext>
            </a:extLst>
          </p:cNvPr>
          <p:cNvSpPr txBox="1"/>
          <p:nvPr/>
        </p:nvSpPr>
        <p:spPr>
          <a:xfrm>
            <a:off x="228600" y="4430558"/>
            <a:ext cx="39832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A. Romanenko, TTC’2020 - CERN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6EB6A30-57BC-40A5-8517-483BB16556D9}"/>
              </a:ext>
            </a:extLst>
          </p:cNvPr>
          <p:cNvSpPr/>
          <p:nvPr/>
        </p:nvSpPr>
        <p:spPr>
          <a:xfrm>
            <a:off x="429419" y="1992045"/>
            <a:ext cx="23588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404040"/>
                </a:solidFill>
              </a:rPr>
              <a:t>Only the “400C x 1hr straight” treatment introduced a substantial level of N in the RF layer</a:t>
            </a:r>
          </a:p>
        </p:txBody>
      </p:sp>
    </p:spTree>
    <p:extLst>
      <p:ext uri="{BB962C8B-B14F-4D97-AF65-F5344CB8AC3E}">
        <p14:creationId xmlns:p14="http://schemas.microsoft.com/office/powerpoint/2010/main" val="505889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endParaRPr lang="en-US" sz="2400" dirty="0"/>
          </a:p>
          <a:p>
            <a:r>
              <a:rPr lang="en-US" sz="2400" dirty="0"/>
              <a:t>High Temperature N-Doping (&gt;800C)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Low Temperature </a:t>
            </a:r>
            <a:r>
              <a:rPr lang="en-US" sz="2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in-situ 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bake (90-200C)</a:t>
            </a:r>
          </a:p>
          <a:p>
            <a:pPr marL="0" indent="0">
              <a:buNone/>
            </a:pPr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Mid Temperature </a:t>
            </a:r>
            <a:r>
              <a:rPr lang="en-US" sz="2400" i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in-situ</a:t>
            </a:r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bake  (200-400C)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r>
              <a:rPr lang="en-US" sz="24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Conclusions &amp; Future Work</a:t>
            </a:r>
          </a:p>
          <a:p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0" indent="0">
              <a:buNone/>
            </a:pPr>
            <a:endParaRPr lang="en-US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F3776A6-8282-43DD-A911-36EED26C58B9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D. Bafia | LCWS'21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98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7F1C36-71A6-4596-949F-2746FD69B0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893" y="569028"/>
            <a:ext cx="8580549" cy="4096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Achievable quench field has evolved: 17 – 20 MV/m [2013]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DC361FB-0582-4EF8-A90A-8DB8919C3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43" y="147532"/>
            <a:ext cx="8686800" cy="320908"/>
          </a:xfrm>
        </p:spPr>
        <p:txBody>
          <a:bodyPr/>
          <a:lstStyle/>
          <a:p>
            <a:r>
              <a:rPr lang="en-US" dirty="0"/>
              <a:t>Our Current Stand in High T N-Doping Quench Fields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1437-8690-49BD-A700-E145CFC983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45EF6BB2-1BA3-41BD-9980-C2BCFE29BA72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8CC086-51F8-4EB1-964E-3BD26A0EE2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5D931E-09B0-45FA-8E46-CE209BE15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72C504E-7F6F-48AC-8E93-4275B25CE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992" y="1303922"/>
            <a:ext cx="4772500" cy="31207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E2F43A4-F05B-40B8-8BB8-721DEF6B065C}"/>
              </a:ext>
            </a:extLst>
          </p:cNvPr>
          <p:cNvSpPr txBox="1"/>
          <p:nvPr/>
        </p:nvSpPr>
        <p:spPr>
          <a:xfrm>
            <a:off x="6938743" y="1477194"/>
            <a:ext cx="2224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D. Bafia </a:t>
            </a:r>
            <a:r>
              <a:rPr lang="en-US" sz="1400" i="1" dirty="0"/>
              <a:t>et al.</a:t>
            </a:r>
            <a:r>
              <a:rPr lang="en-US" sz="1400" dirty="0"/>
              <a:t>, SRF’19</a:t>
            </a:r>
          </a:p>
        </p:txBody>
      </p:sp>
      <p:pic>
        <p:nvPicPr>
          <p:cNvPr id="18" name="Picture 10">
            <a:extLst>
              <a:ext uri="{FF2B5EF4-FFF2-40B4-BE49-F238E27FC236}">
                <a16:creationId xmlns:a16="http://schemas.microsoft.com/office/drawing/2014/main" id="{2B9B6D11-5690-4212-B0AB-A432FC5B3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3" y="1378043"/>
            <a:ext cx="4486672" cy="329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053458-D816-4D17-A77E-6A91358A55F8}"/>
              </a:ext>
            </a:extLst>
          </p:cNvPr>
          <p:cNvSpPr txBox="1"/>
          <p:nvPr/>
        </p:nvSpPr>
        <p:spPr>
          <a:xfrm>
            <a:off x="1762622" y="2512997"/>
            <a:ext cx="5508374" cy="646331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Improvements enabled by tweaking the doping ‘recipes’ But what drives quench in N-doped cavities?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278CC206-D397-4D73-8B97-1827386E6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4511" y="936725"/>
            <a:ext cx="28590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accent6">
                    <a:lumMod val="50000"/>
                  </a:schemeClr>
                </a:solidFill>
              </a:rPr>
              <a:t>2013 N-Doping Performance, Single Cells</a:t>
            </a:r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31B868A5-72EB-4076-B0CD-D073541951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078" y="931532"/>
            <a:ext cx="262504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algn="ctr" eaLnBrk="1" hangingPunct="1"/>
            <a:r>
              <a:rPr lang="en-US" altLang="en-US" sz="1600" b="1" dirty="0">
                <a:solidFill>
                  <a:schemeClr val="accent6">
                    <a:lumMod val="50000"/>
                  </a:schemeClr>
                </a:solidFill>
              </a:rPr>
              <a:t>2021 N-Doping Performance, Single Cells</a:t>
            </a:r>
          </a:p>
        </p:txBody>
      </p:sp>
      <p:sp>
        <p:nvSpPr>
          <p:cNvPr id="182" name="Content Placeholder 1">
            <a:extLst>
              <a:ext uri="{FF2B5EF4-FFF2-40B4-BE49-F238E27FC236}">
                <a16:creationId xmlns:a16="http://schemas.microsoft.com/office/drawing/2014/main" id="{93E23379-A990-40DB-9187-AB96802A15A4}"/>
              </a:ext>
            </a:extLst>
          </p:cNvPr>
          <p:cNvSpPr txBox="1">
            <a:spLocks/>
          </p:cNvSpPr>
          <p:nvPr/>
        </p:nvSpPr>
        <p:spPr>
          <a:xfrm>
            <a:off x="6276976" y="580532"/>
            <a:ext cx="2625042" cy="409666"/>
          </a:xfrm>
          <a:prstGeom prst="rect">
            <a:avLst/>
          </a:prstGeom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b="1" dirty="0">
                <a:sym typeface="Wingdings" panose="05000000000000000000" pitchFamily="2" charset="2"/>
              </a:rPr>
              <a:t>30 – 38 MV/m [today</a:t>
            </a:r>
            <a:r>
              <a:rPr lang="en-US" b="1" dirty="0"/>
              <a:t>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50ADA0-BF69-461A-93FA-C03C60DBA474}"/>
              </a:ext>
            </a:extLst>
          </p:cNvPr>
          <p:cNvSpPr txBox="1"/>
          <p:nvPr/>
        </p:nvSpPr>
        <p:spPr>
          <a:xfrm>
            <a:off x="3137949" y="1462071"/>
            <a:ext cx="9309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T = 2 K</a:t>
            </a:r>
          </a:p>
          <a:p>
            <a:pPr algn="r"/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100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 =1.3 GHz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6E7EA8-3889-488C-9628-266C0F258BAE}"/>
              </a:ext>
            </a:extLst>
          </p:cNvPr>
          <p:cNvSpPr txBox="1"/>
          <p:nvPr/>
        </p:nvSpPr>
        <p:spPr>
          <a:xfrm>
            <a:off x="4785755" y="3671910"/>
            <a:ext cx="9309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T = 2 K</a:t>
            </a:r>
          </a:p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100" baseline="-25000" dirty="0">
                <a:solidFill>
                  <a:schemeClr val="accent6">
                    <a:lumMod val="50000"/>
                  </a:schemeClr>
                </a:solidFill>
              </a:rPr>
              <a:t>0</a:t>
            </a:r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 =1.3 GHz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84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 animBg="1"/>
      <p:bldP spid="21" grpId="0"/>
      <p:bldP spid="18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2A8570-8DA0-46A5-BF7D-4D847D92C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30605" y="4878161"/>
            <a:ext cx="6260399" cy="182155"/>
          </a:xfrm>
        </p:spPr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124" name="Oval 123"/>
          <p:cNvSpPr/>
          <p:nvPr/>
        </p:nvSpPr>
        <p:spPr>
          <a:xfrm>
            <a:off x="3473707" y="876299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5" name="Oval 124"/>
          <p:cNvSpPr/>
          <p:nvPr/>
        </p:nvSpPr>
        <p:spPr>
          <a:xfrm>
            <a:off x="3576577" y="876299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0" name="Oval 139"/>
          <p:cNvSpPr/>
          <p:nvPr/>
        </p:nvSpPr>
        <p:spPr>
          <a:xfrm>
            <a:off x="5724635" y="99249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1" name="Oval 140"/>
          <p:cNvSpPr/>
          <p:nvPr/>
        </p:nvSpPr>
        <p:spPr>
          <a:xfrm>
            <a:off x="5605257" y="99249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2" name="Oval 141"/>
          <p:cNvSpPr/>
          <p:nvPr/>
        </p:nvSpPr>
        <p:spPr>
          <a:xfrm>
            <a:off x="2817315" y="36427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3" name="Oval 142"/>
          <p:cNvSpPr/>
          <p:nvPr/>
        </p:nvSpPr>
        <p:spPr>
          <a:xfrm>
            <a:off x="2920185" y="36427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4" name="Oval 143"/>
          <p:cNvSpPr/>
          <p:nvPr/>
        </p:nvSpPr>
        <p:spPr>
          <a:xfrm>
            <a:off x="3339500" y="640116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5" name="Oval 144"/>
          <p:cNvSpPr/>
          <p:nvPr/>
        </p:nvSpPr>
        <p:spPr>
          <a:xfrm>
            <a:off x="3436202" y="591919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6" name="Oval 145"/>
          <p:cNvSpPr/>
          <p:nvPr/>
        </p:nvSpPr>
        <p:spPr>
          <a:xfrm>
            <a:off x="4559747" y="531435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7" name="Oval 146"/>
          <p:cNvSpPr/>
          <p:nvPr/>
        </p:nvSpPr>
        <p:spPr>
          <a:xfrm>
            <a:off x="4651187" y="49115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8" name="Oval 147"/>
          <p:cNvSpPr/>
          <p:nvPr/>
        </p:nvSpPr>
        <p:spPr>
          <a:xfrm>
            <a:off x="2106710" y="596551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49" name="Oval 148"/>
          <p:cNvSpPr/>
          <p:nvPr/>
        </p:nvSpPr>
        <p:spPr>
          <a:xfrm>
            <a:off x="2064252" y="50302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0" name="Oval 149"/>
          <p:cNvSpPr/>
          <p:nvPr/>
        </p:nvSpPr>
        <p:spPr>
          <a:xfrm>
            <a:off x="5585995" y="37570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5" name="Oval 164"/>
          <p:cNvSpPr/>
          <p:nvPr/>
        </p:nvSpPr>
        <p:spPr>
          <a:xfrm>
            <a:off x="5681197" y="416897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6" name="Oval 165"/>
          <p:cNvSpPr/>
          <p:nvPr/>
        </p:nvSpPr>
        <p:spPr>
          <a:xfrm>
            <a:off x="6182807" y="65602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6285677" y="65602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3876164" y="666149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3979034" y="666149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6" name="Oval 105"/>
          <p:cNvSpPr/>
          <p:nvPr/>
        </p:nvSpPr>
        <p:spPr>
          <a:xfrm>
            <a:off x="7025123" y="757831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7" name="Oval 106"/>
          <p:cNvSpPr/>
          <p:nvPr/>
        </p:nvSpPr>
        <p:spPr>
          <a:xfrm>
            <a:off x="7121826" y="709635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2" name="Oval 111"/>
          <p:cNvSpPr/>
          <p:nvPr/>
        </p:nvSpPr>
        <p:spPr>
          <a:xfrm>
            <a:off x="4750707" y="84559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4847410" y="797395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4" name="Oval 113"/>
          <p:cNvSpPr/>
          <p:nvPr/>
        </p:nvSpPr>
        <p:spPr>
          <a:xfrm>
            <a:off x="2979788" y="105384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5" name="Oval 114"/>
          <p:cNvSpPr/>
          <p:nvPr/>
        </p:nvSpPr>
        <p:spPr>
          <a:xfrm>
            <a:off x="2937330" y="960314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5110970" y="96671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5213840" y="96671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0" name="Oval 119"/>
          <p:cNvSpPr/>
          <p:nvPr/>
        </p:nvSpPr>
        <p:spPr>
          <a:xfrm>
            <a:off x="5711802" y="106239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5669345" y="968865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2" name="Oval 121"/>
          <p:cNvSpPr/>
          <p:nvPr/>
        </p:nvSpPr>
        <p:spPr>
          <a:xfrm>
            <a:off x="6488541" y="1020300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3" name="Oval 122"/>
          <p:cNvSpPr/>
          <p:nvPr/>
        </p:nvSpPr>
        <p:spPr>
          <a:xfrm>
            <a:off x="6446084" y="926772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6" name="Oval 125"/>
          <p:cNvSpPr/>
          <p:nvPr/>
        </p:nvSpPr>
        <p:spPr>
          <a:xfrm>
            <a:off x="1390730" y="978207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7" name="Oval 126"/>
          <p:cNvSpPr/>
          <p:nvPr/>
        </p:nvSpPr>
        <p:spPr>
          <a:xfrm>
            <a:off x="1493600" y="978207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8" name="Oval 127"/>
          <p:cNvSpPr/>
          <p:nvPr/>
        </p:nvSpPr>
        <p:spPr>
          <a:xfrm>
            <a:off x="4133768" y="920994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9" name="Oval 128"/>
          <p:cNvSpPr/>
          <p:nvPr/>
        </p:nvSpPr>
        <p:spPr>
          <a:xfrm>
            <a:off x="4230470" y="872797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0" name="Oval 129"/>
          <p:cNvSpPr/>
          <p:nvPr/>
        </p:nvSpPr>
        <p:spPr>
          <a:xfrm>
            <a:off x="5234997" y="56523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1" name="Oval 130"/>
          <p:cNvSpPr/>
          <p:nvPr/>
        </p:nvSpPr>
        <p:spPr>
          <a:xfrm>
            <a:off x="5337867" y="565233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2" name="Oval 131"/>
          <p:cNvSpPr/>
          <p:nvPr/>
        </p:nvSpPr>
        <p:spPr>
          <a:xfrm>
            <a:off x="2651127" y="1106140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3" name="Oval 132"/>
          <p:cNvSpPr/>
          <p:nvPr/>
        </p:nvSpPr>
        <p:spPr>
          <a:xfrm>
            <a:off x="2538965" y="1067760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4" name="Oval 133"/>
          <p:cNvSpPr/>
          <p:nvPr/>
        </p:nvSpPr>
        <p:spPr>
          <a:xfrm>
            <a:off x="3902556" y="1190875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35" name="Oval 134"/>
          <p:cNvSpPr/>
          <p:nvPr/>
        </p:nvSpPr>
        <p:spPr>
          <a:xfrm>
            <a:off x="4030469" y="1170630"/>
            <a:ext cx="102870" cy="102870"/>
          </a:xfrm>
          <a:prstGeom prst="ellipse">
            <a:avLst/>
          </a:prstGeom>
          <a:solidFill>
            <a:srgbClr val="C00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01003" y="132531"/>
            <a:ext cx="6869434" cy="12209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Calibri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932550" y="1873321"/>
            <a:ext cx="5248990" cy="2464880"/>
            <a:chOff x="1072674" y="2042160"/>
            <a:chExt cx="6998653" cy="3286506"/>
          </a:xfrm>
        </p:grpSpPr>
        <p:sp>
          <p:nvSpPr>
            <p:cNvPr id="10" name="Oval 9"/>
            <p:cNvSpPr/>
            <p:nvPr/>
          </p:nvSpPr>
          <p:spPr>
            <a:xfrm>
              <a:off x="1072674" y="204216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682274" y="204216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291874" y="204216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2901474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3511074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120674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4733767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343367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952967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6570314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172167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7781767" y="2057400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1072674" y="263347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682274" y="263347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2291874" y="263347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2901474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3511074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4120674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7337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3433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9529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65625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71721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7781767" y="2648712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1072674" y="324002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1682274" y="324002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291874" y="324002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2901474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3511074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4120674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47337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53433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59529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65625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71721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7781767" y="325526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1072674" y="386181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1682274" y="386181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2291874" y="386181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2901474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3511074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4120674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47337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433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59529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65625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71721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7781767" y="387705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1087914" y="444779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1697514" y="444779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2307114" y="444779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2916714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" name="Oval 61"/>
            <p:cNvSpPr/>
            <p:nvPr/>
          </p:nvSpPr>
          <p:spPr>
            <a:xfrm>
              <a:off x="3526314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4135914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4749007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5358607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5968207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6585554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7187407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7797007" y="4463034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1087914" y="503910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1697514" y="503910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2307114" y="503910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2916714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3526314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4135914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47490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53586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59682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65778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71874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7797007" y="5054346"/>
              <a:ext cx="274320" cy="27432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168" name="TextBox 167"/>
          <p:cNvSpPr txBox="1"/>
          <p:nvPr/>
        </p:nvSpPr>
        <p:spPr>
          <a:xfrm>
            <a:off x="1535946" y="3499149"/>
            <a:ext cx="38823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N</a:t>
            </a:r>
            <a:r>
              <a:rPr lang="en-US" sz="1350" baseline="-25000" dirty="0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2</a:t>
            </a:r>
            <a:endParaRPr lang="en-US" sz="1350" dirty="0">
              <a:solidFill>
                <a:srgbClr val="404040">
                  <a:lumMod val="50000"/>
                </a:srgbClr>
              </a:solidFill>
              <a:latin typeface="Calibri" panose="020F0502020204030204" pitchFamily="34" charset="0"/>
              <a:ea typeface="Geneva" pitchFamily="121" charset="-128"/>
              <a:cs typeface="+mn-cs"/>
            </a:endParaRPr>
          </a:p>
        </p:txBody>
      </p:sp>
      <p:cxnSp>
        <p:nvCxnSpPr>
          <p:cNvPr id="169" name="Straight Connector 168"/>
          <p:cNvCxnSpPr>
            <a:cxnSpLocks/>
          </p:cNvCxnSpPr>
          <p:nvPr/>
        </p:nvCxnSpPr>
        <p:spPr>
          <a:xfrm flipV="1">
            <a:off x="1810031" y="3538530"/>
            <a:ext cx="267897" cy="8256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>
            <a:off x="1657033" y="2687531"/>
            <a:ext cx="240011" cy="143243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1346691" y="2473118"/>
            <a:ext cx="3882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 err="1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Nb</a:t>
            </a:r>
            <a:endParaRPr lang="en-US" sz="1350" dirty="0">
              <a:solidFill>
                <a:srgbClr val="404040">
                  <a:lumMod val="50000"/>
                </a:srgbClr>
              </a:solidFill>
              <a:latin typeface="Calibri" panose="020F050202020403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110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t="6837" b="6837"/>
          <a:stretch>
            <a:fillRect/>
          </a:stretch>
        </p:blipFill>
        <p:spPr>
          <a:xfrm>
            <a:off x="7411934" y="11218"/>
            <a:ext cx="1762166" cy="1013483"/>
          </a:xfrm>
        </p:spPr>
      </p:pic>
      <p:sp>
        <p:nvSpPr>
          <p:cNvPr id="111" name="TextBox 110"/>
          <p:cNvSpPr txBox="1"/>
          <p:nvPr/>
        </p:nvSpPr>
        <p:spPr>
          <a:xfrm>
            <a:off x="5191596" y="4791187"/>
            <a:ext cx="2416342" cy="25391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i="1" dirty="0">
                <a:solidFill>
                  <a:srgbClr val="000000"/>
                </a:solidFill>
                <a:latin typeface="Calibri Light"/>
                <a:ea typeface="+mn-ea"/>
                <a:cs typeface="Calibri Light"/>
              </a:rPr>
              <a:t>Slides adapted from M. Martinello</a:t>
            </a:r>
          </a:p>
        </p:txBody>
      </p:sp>
      <p:sp>
        <p:nvSpPr>
          <p:cNvPr id="136" name="Title 28"/>
          <p:cNvSpPr>
            <a:spLocks noGrp="1"/>
          </p:cNvSpPr>
          <p:nvPr>
            <p:ph type="title"/>
          </p:nvPr>
        </p:nvSpPr>
        <p:spPr bwMode="auto">
          <a:xfrm>
            <a:off x="210538" y="15348"/>
            <a:ext cx="6515100" cy="482203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r>
              <a:rPr lang="en-US" altLang="en-US" sz="2200" dirty="0">
                <a:latin typeface="Helvetica" panose="020B0604020202020204" pitchFamily="34" charset="0"/>
                <a:ea typeface="Geneva" pitchFamily="121" charset="-128"/>
              </a:rPr>
              <a:t>Key Knobs in Nitrogen Doping</a:t>
            </a:r>
          </a:p>
        </p:txBody>
      </p:sp>
      <p:sp>
        <p:nvSpPr>
          <p:cNvPr id="137" name="TextBox 17"/>
          <p:cNvSpPr txBox="1"/>
          <p:nvPr/>
        </p:nvSpPr>
        <p:spPr>
          <a:xfrm>
            <a:off x="2193606" y="641582"/>
            <a:ext cx="743724" cy="50783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800C UHV, XX hours</a:t>
            </a:r>
          </a:p>
        </p:txBody>
      </p:sp>
      <p:cxnSp>
        <p:nvCxnSpPr>
          <p:cNvPr id="151" name="Straight Arrow Connector 150"/>
          <p:cNvCxnSpPr/>
          <p:nvPr/>
        </p:nvCxnSpPr>
        <p:spPr>
          <a:xfrm>
            <a:off x="3509219" y="899791"/>
            <a:ext cx="210894" cy="1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cxnSp>
        <p:nvCxnSpPr>
          <p:cNvPr id="153" name="Straight Arrow Connector 152"/>
          <p:cNvCxnSpPr/>
          <p:nvPr/>
        </p:nvCxnSpPr>
        <p:spPr>
          <a:xfrm>
            <a:off x="3955430" y="915746"/>
            <a:ext cx="210894" cy="1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154" name="TextBox 17"/>
          <p:cNvSpPr txBox="1"/>
          <p:nvPr/>
        </p:nvSpPr>
        <p:spPr>
          <a:xfrm>
            <a:off x="4156300" y="650625"/>
            <a:ext cx="758414" cy="507831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800C UHV, XX minutes</a:t>
            </a:r>
          </a:p>
        </p:txBody>
      </p:sp>
      <p:cxnSp>
        <p:nvCxnSpPr>
          <p:cNvPr id="155" name="Straight Arrow Connector 154"/>
          <p:cNvCxnSpPr/>
          <p:nvPr/>
        </p:nvCxnSpPr>
        <p:spPr>
          <a:xfrm>
            <a:off x="4905550" y="910917"/>
            <a:ext cx="210894" cy="1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156" name="TextBox 17"/>
          <p:cNvSpPr txBox="1"/>
          <p:nvPr/>
        </p:nvSpPr>
        <p:spPr>
          <a:xfrm>
            <a:off x="5121454" y="717522"/>
            <a:ext cx="758414" cy="369332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UHV cooling</a:t>
            </a:r>
          </a:p>
        </p:txBody>
      </p:sp>
      <p:cxnSp>
        <p:nvCxnSpPr>
          <p:cNvPr id="157" name="Straight Arrow Connector 156"/>
          <p:cNvCxnSpPr/>
          <p:nvPr/>
        </p:nvCxnSpPr>
        <p:spPr>
          <a:xfrm>
            <a:off x="5878376" y="923962"/>
            <a:ext cx="210894" cy="1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8" name="TextBox 17"/>
          <p:cNvSpPr txBox="1"/>
          <p:nvPr/>
        </p:nvSpPr>
        <p:spPr>
          <a:xfrm>
            <a:off x="6090074" y="792914"/>
            <a:ext cx="758414" cy="230832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XX um EP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7051582" y="3881156"/>
            <a:ext cx="2968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N</a:t>
            </a:r>
          </a:p>
        </p:txBody>
      </p:sp>
      <p:cxnSp>
        <p:nvCxnSpPr>
          <p:cNvPr id="160" name="Straight Connector 159"/>
          <p:cNvCxnSpPr>
            <a:cxnSpLocks/>
          </p:cNvCxnSpPr>
          <p:nvPr/>
        </p:nvCxnSpPr>
        <p:spPr>
          <a:xfrm>
            <a:off x="6804838" y="3894717"/>
            <a:ext cx="255863" cy="121784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1" name="Rectangle 160"/>
          <p:cNvSpPr/>
          <p:nvPr/>
        </p:nvSpPr>
        <p:spPr>
          <a:xfrm>
            <a:off x="1916094" y="1683932"/>
            <a:ext cx="5341952" cy="96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Calibri"/>
            </a:endParaRPr>
          </a:p>
        </p:txBody>
      </p:sp>
      <p:cxnSp>
        <p:nvCxnSpPr>
          <p:cNvPr id="162" name="Straight Arrow Connector 161"/>
          <p:cNvCxnSpPr/>
          <p:nvPr/>
        </p:nvCxnSpPr>
        <p:spPr>
          <a:xfrm>
            <a:off x="2939922" y="908330"/>
            <a:ext cx="210894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1943980" y="2582142"/>
            <a:ext cx="5226130" cy="0"/>
          </a:xfrm>
          <a:prstGeom prst="line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3509890" y="2099543"/>
            <a:ext cx="2151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Final RF Surface</a:t>
            </a:r>
          </a:p>
        </p:txBody>
      </p:sp>
      <p:cxnSp>
        <p:nvCxnSpPr>
          <p:cNvPr id="171" name="Straight Arrow Connector 170"/>
          <p:cNvCxnSpPr/>
          <p:nvPr/>
        </p:nvCxnSpPr>
        <p:spPr>
          <a:xfrm>
            <a:off x="3955430" y="917074"/>
            <a:ext cx="210894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2" name="TextBox 17"/>
          <p:cNvSpPr txBox="1"/>
          <p:nvPr/>
        </p:nvSpPr>
        <p:spPr>
          <a:xfrm>
            <a:off x="4156300" y="651953"/>
            <a:ext cx="758414" cy="50783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800C UHV, XX minutes</a:t>
            </a:r>
          </a:p>
        </p:txBody>
      </p:sp>
      <p:cxnSp>
        <p:nvCxnSpPr>
          <p:cNvPr id="175" name="Straight Arrow Connector 174"/>
          <p:cNvCxnSpPr/>
          <p:nvPr/>
        </p:nvCxnSpPr>
        <p:spPr>
          <a:xfrm>
            <a:off x="4918738" y="912244"/>
            <a:ext cx="210894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6" name="TextBox 17"/>
          <p:cNvSpPr txBox="1"/>
          <p:nvPr/>
        </p:nvSpPr>
        <p:spPr>
          <a:xfrm>
            <a:off x="5121454" y="718850"/>
            <a:ext cx="758414" cy="36933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UHV cooling</a:t>
            </a:r>
          </a:p>
        </p:txBody>
      </p:sp>
      <p:cxnSp>
        <p:nvCxnSpPr>
          <p:cNvPr id="177" name="Straight Arrow Connector 176"/>
          <p:cNvCxnSpPr/>
          <p:nvPr/>
        </p:nvCxnSpPr>
        <p:spPr>
          <a:xfrm>
            <a:off x="5878376" y="925290"/>
            <a:ext cx="210894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78" name="TextBox 17"/>
          <p:cNvSpPr txBox="1"/>
          <p:nvPr/>
        </p:nvSpPr>
        <p:spPr>
          <a:xfrm>
            <a:off x="6090074" y="788100"/>
            <a:ext cx="758414" cy="23083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XX um EP</a:t>
            </a:r>
          </a:p>
        </p:txBody>
      </p:sp>
      <p:sp>
        <p:nvSpPr>
          <p:cNvPr id="179" name="TextBox 17"/>
          <p:cNvSpPr txBox="1"/>
          <p:nvPr/>
        </p:nvSpPr>
        <p:spPr>
          <a:xfrm>
            <a:off x="3139669" y="572438"/>
            <a:ext cx="816896" cy="646331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800C N</a:t>
            </a:r>
            <a:r>
              <a:rPr lang="en-US" sz="900" baseline="-250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2</a:t>
            </a: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 </a:t>
            </a:r>
          </a:p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p = 25 </a:t>
            </a:r>
            <a:r>
              <a:rPr lang="en-US" sz="900" dirty="0" err="1">
                <a:solidFill>
                  <a:srgbClr val="404040">
                    <a:lumMod val="50000"/>
                  </a:srgbClr>
                </a:solidFill>
                <a:latin typeface="Arial"/>
              </a:rPr>
              <a:t>mTorr</a:t>
            </a: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 XX minutes</a:t>
            </a:r>
          </a:p>
        </p:txBody>
      </p:sp>
      <p:sp>
        <p:nvSpPr>
          <p:cNvPr id="163" name="TextBox 17"/>
          <p:cNvSpPr txBox="1"/>
          <p:nvPr/>
        </p:nvSpPr>
        <p:spPr>
          <a:xfrm>
            <a:off x="3140380" y="575045"/>
            <a:ext cx="816896" cy="646331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800C N</a:t>
            </a:r>
            <a:r>
              <a:rPr lang="en-US" sz="900" baseline="-250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2</a:t>
            </a: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 </a:t>
            </a:r>
          </a:p>
          <a:p>
            <a:pPr algn="ctr" defTabSz="342900">
              <a:defRPr/>
            </a:pP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p = 25 </a:t>
            </a:r>
            <a:r>
              <a:rPr lang="en-US" sz="900" dirty="0" err="1">
                <a:solidFill>
                  <a:srgbClr val="404040">
                    <a:lumMod val="50000"/>
                  </a:srgbClr>
                </a:solidFill>
                <a:latin typeface="Arial"/>
              </a:rPr>
              <a:t>mTorr</a:t>
            </a:r>
            <a:r>
              <a:rPr lang="en-US" sz="900" dirty="0">
                <a:solidFill>
                  <a:srgbClr val="404040">
                    <a:lumMod val="50000"/>
                  </a:srgbClr>
                </a:solidFill>
                <a:latin typeface="Arial"/>
              </a:rPr>
              <a:t> XX minutes</a:t>
            </a:r>
          </a:p>
        </p:txBody>
      </p:sp>
      <p:cxnSp>
        <p:nvCxnSpPr>
          <p:cNvPr id="180" name="Straight Arrow Connector 179"/>
          <p:cNvCxnSpPr/>
          <p:nvPr/>
        </p:nvCxnSpPr>
        <p:spPr>
          <a:xfrm>
            <a:off x="7713498" y="2602355"/>
            <a:ext cx="0" cy="174537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1" name="TextBox 180"/>
          <p:cNvSpPr txBox="1"/>
          <p:nvPr/>
        </p:nvSpPr>
        <p:spPr>
          <a:xfrm rot="5400000">
            <a:off x="7356753" y="3527203"/>
            <a:ext cx="10531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N Interstitial</a:t>
            </a:r>
          </a:p>
        </p:txBody>
      </p:sp>
      <p:cxnSp>
        <p:nvCxnSpPr>
          <p:cNvPr id="182" name="Straight Arrow Connector 181"/>
          <p:cNvCxnSpPr/>
          <p:nvPr/>
        </p:nvCxnSpPr>
        <p:spPr>
          <a:xfrm>
            <a:off x="7716781" y="1907179"/>
            <a:ext cx="0" cy="56642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 rot="5400000">
            <a:off x="7618170" y="2022250"/>
            <a:ext cx="5995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 err="1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Nb</a:t>
            </a:r>
            <a:r>
              <a:rPr lang="en-US" sz="1350" baseline="-25000" dirty="0" err="1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x</a:t>
            </a:r>
            <a:r>
              <a:rPr lang="en-US" sz="1350" dirty="0" err="1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N</a:t>
            </a:r>
            <a:r>
              <a:rPr lang="en-US" sz="1350" baseline="-25000" dirty="0" err="1">
                <a:solidFill>
                  <a:srgbClr val="404040">
                    <a:lumMod val="50000"/>
                  </a:srgbClr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y</a:t>
            </a:r>
            <a:endParaRPr lang="en-US" sz="1350" baseline="-25000" dirty="0">
              <a:solidFill>
                <a:srgbClr val="404040">
                  <a:lumMod val="50000"/>
                </a:srgbClr>
              </a:solidFill>
              <a:latin typeface="Calibri" panose="020F050202020403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185" name="Picture 8" descr="Illinois Institute of Technology logo">
            <a:extLst>
              <a:ext uri="{FF2B5EF4-FFF2-40B4-BE49-F238E27FC236}">
                <a16:creationId xmlns:a16="http://schemas.microsoft.com/office/drawing/2014/main" id="{2C9E7637-C089-4758-8008-6D0A58E48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4087" y="4878161"/>
            <a:ext cx="967751" cy="21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FABCBD3-B71C-4F47-A24A-37A3AE0F7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188" name="Picture 187">
            <a:extLst>
              <a:ext uri="{FF2B5EF4-FFF2-40B4-BE49-F238E27FC236}">
                <a16:creationId xmlns:a16="http://schemas.microsoft.com/office/drawing/2014/main" id="{8CE128F1-9329-413A-9F6E-9A7534732A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16" r="6679" b="3720"/>
          <a:stretch/>
        </p:blipFill>
        <p:spPr>
          <a:xfrm>
            <a:off x="222250" y="1777746"/>
            <a:ext cx="3404322" cy="2797513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90" name="TextBox 189">
            <a:extLst>
              <a:ext uri="{FF2B5EF4-FFF2-40B4-BE49-F238E27FC236}">
                <a16:creationId xmlns:a16="http://schemas.microsoft.com/office/drawing/2014/main" id="{27DBC7F1-BFD2-4D68-8538-025F48385986}"/>
              </a:ext>
            </a:extLst>
          </p:cNvPr>
          <p:cNvSpPr txBox="1"/>
          <p:nvPr/>
        </p:nvSpPr>
        <p:spPr>
          <a:xfrm>
            <a:off x="569913" y="1809049"/>
            <a:ext cx="299788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Depth Profile of Nitrogen Impurities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546A443-E706-4577-B000-3EAB3EE65E8D}"/>
              </a:ext>
            </a:extLst>
          </p:cNvPr>
          <p:cNvSpPr txBox="1"/>
          <p:nvPr/>
        </p:nvSpPr>
        <p:spPr>
          <a:xfrm>
            <a:off x="904100" y="3308873"/>
            <a:ext cx="658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2/0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3250A834-1F30-4159-AABA-A0B09A75C40D}"/>
              </a:ext>
            </a:extLst>
          </p:cNvPr>
          <p:cNvSpPr txBox="1"/>
          <p:nvPr/>
        </p:nvSpPr>
        <p:spPr>
          <a:xfrm>
            <a:off x="1272587" y="2827638"/>
            <a:ext cx="658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2/6</a:t>
            </a:r>
          </a:p>
        </p:txBody>
      </p:sp>
      <p:sp>
        <p:nvSpPr>
          <p:cNvPr id="184" name="Content Placeholder 1">
            <a:extLst>
              <a:ext uri="{FF2B5EF4-FFF2-40B4-BE49-F238E27FC236}">
                <a16:creationId xmlns:a16="http://schemas.microsoft.com/office/drawing/2014/main" id="{2CB2E91C-3AD8-40D4-AF48-084F30D9FA39}"/>
              </a:ext>
            </a:extLst>
          </p:cNvPr>
          <p:cNvSpPr txBox="1">
            <a:spLocks/>
          </p:cNvSpPr>
          <p:nvPr/>
        </p:nvSpPr>
        <p:spPr>
          <a:xfrm>
            <a:off x="3550310" y="3064635"/>
            <a:ext cx="2556876" cy="887990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3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543050" indent="-1714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35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/>
              <a:t>Different recipes =</a:t>
            </a:r>
          </a:p>
          <a:p>
            <a:pPr marL="0" indent="0" algn="ctr">
              <a:buNone/>
            </a:pPr>
            <a:r>
              <a:rPr lang="en-US" sz="1600" dirty="0"/>
              <a:t>different N concentrations =</a:t>
            </a:r>
          </a:p>
          <a:p>
            <a:pPr marL="0" indent="0" algn="ctr">
              <a:buNone/>
            </a:pPr>
            <a:r>
              <a:rPr lang="en-US" sz="1600" dirty="0"/>
              <a:t> different performance</a:t>
            </a:r>
            <a:endParaRPr lang="en-US" dirty="0"/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F951287C-A576-4FE3-BB10-FB6475329EA2}"/>
              </a:ext>
            </a:extLst>
          </p:cNvPr>
          <p:cNvSpPr txBox="1"/>
          <p:nvPr/>
        </p:nvSpPr>
        <p:spPr>
          <a:xfrm>
            <a:off x="736943" y="3915102"/>
            <a:ext cx="2224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A. Grassellino, SRF 2019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AD3CB6B-5C95-4066-B0A9-A37B32E15864}"/>
              </a:ext>
            </a:extLst>
          </p:cNvPr>
          <p:cNvSpPr/>
          <p:nvPr/>
        </p:nvSpPr>
        <p:spPr>
          <a:xfrm>
            <a:off x="5824643" y="414893"/>
            <a:ext cx="1323831" cy="9781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6" name="Picture 185">
            <a:extLst>
              <a:ext uri="{FF2B5EF4-FFF2-40B4-BE49-F238E27FC236}">
                <a16:creationId xmlns:a16="http://schemas.microsoft.com/office/drawing/2014/main" id="{E866EF70-2119-4E86-A6FD-BD2EBE1B9BD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872"/>
          <a:stretch/>
        </p:blipFill>
        <p:spPr>
          <a:xfrm>
            <a:off x="745434" y="2086282"/>
            <a:ext cx="3034220" cy="2220161"/>
          </a:xfrm>
          <a:prstGeom prst="rect">
            <a:avLst/>
          </a:prstGeom>
          <a:ln>
            <a:noFill/>
          </a:ln>
        </p:spPr>
      </p:pic>
      <p:sp>
        <p:nvSpPr>
          <p:cNvPr id="187" name="TextBox 186">
            <a:extLst>
              <a:ext uri="{FF2B5EF4-FFF2-40B4-BE49-F238E27FC236}">
                <a16:creationId xmlns:a16="http://schemas.microsoft.com/office/drawing/2014/main" id="{E40CB559-9DF3-435A-B17C-2D71E4F7CD62}"/>
              </a:ext>
            </a:extLst>
          </p:cNvPr>
          <p:cNvSpPr txBox="1"/>
          <p:nvPr/>
        </p:nvSpPr>
        <p:spPr>
          <a:xfrm>
            <a:off x="824484" y="3893890"/>
            <a:ext cx="282353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alibri" panose="020F0502020204030204" pitchFamily="34" charset="0"/>
                <a:ea typeface="Geneva" pitchFamily="121" charset="-128"/>
                <a:cs typeface="+mn-cs"/>
              </a:rPr>
              <a:t>Y. Trenikhina et al, Proc. of SRF 2015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499B7-CCE8-4A27-B728-514FFF0761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3143" y="4873491"/>
            <a:ext cx="1076325" cy="180975"/>
          </a:xfrm>
        </p:spPr>
        <p:txBody>
          <a:bodyPr/>
          <a:lstStyle/>
          <a:p>
            <a:fld id="{0CF10729-5B66-4B3D-B891-03D64665498D}" type="datetime1">
              <a:rPr lang="en-US" altLang="en-US" smtClean="0"/>
              <a:t>3/17/2021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96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08642E-6 L -0.03073 0.28179 L -0.00295 0.3929 L -0.03386 0.47531 " pathEditMode="relative" rAng="0" ptsTypes="AAAA">
                                      <p:cBhvr>
                                        <p:cTn id="12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1" y="2376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08642E-6 L -0.03385 0.28395 L 0.03872 0.30031 L 0.04948 0.38673 " pathEditMode="relative" rAng="0" ptsTypes="AAAA">
                                      <p:cBhvr>
                                        <p:cTn id="1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1932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 -0.01759 L -0.05105 0.22099 L -0.03334 0.28271 L -0.07431 0.37747 " pathEditMode="relative" rAng="0" ptsTypes="AAAA">
                                      <p:cBhvr>
                                        <p:cTn id="1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79" y="1975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1543 L -0.05747 0.22747 L -0.10226 0.28302 L -0.1592 0.25648 " pathEditMode="relative" rAng="0" ptsTypes="AAAA">
                                      <p:cBhvr>
                                        <p:cTn id="18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2" y="1490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00124 L -0.02465 0.30123 L 0.00469 0.36913 L 0.06788 0.31975 " pathEditMode="relative" rAng="0" ptsTypes="AAAA">
                                      <p:cBhvr>
                                        <p:cTn id="2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1851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2 -0.00124 L -0.02795 0.30123 L -0.04635 0.39567 L -0.00469 0.44074 " pathEditMode="relative" rAng="0" ptsTypes="AAAA">
                                      <p:cBhvr>
                                        <p:cTn id="22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" y="2209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69136E-6 L -3.05556E-6 0.36667 L -0.02222 0.40896 L -0.05781 0.36667 " pathEditMode="relative" rAng="0" ptsTypes="AAAA">
                                      <p:cBhvr>
                                        <p:cTn id="2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9" y="2043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6.17284E-7 L -0.00278 0.36883 L 0.02708 0.39846 L -0.01042 0.43858 " pathEditMode="relative" rAng="0" ptsTypes="AAAA">
                                      <p:cBhvr>
                                        <p:cTn id="26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2191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95062E-6 L -0.01823 0.32777 L 0.02986 0.37808 L 0.07413 0.40771 L 0.04427 0.47314 " pathEditMode="relative" rAng="0" ptsTypes="AAAAA">
                                      <p:cBhvr>
                                        <p:cTn id="2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5" y="2364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01736 0.32808 L 0.00469 0.42469 L -0.04028 0.35648 L 0.03559 0.33858 " pathEditMode="relative" rAng="0" ptsTypes="AAAAA">
                                      <p:cBhvr>
                                        <p:cTn id="30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21235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4444E-6 L -0.06059 0.35246 L -0.01928 0.41666 L 0.05277 0.40895 L 0.09045 0.36666 " pathEditMode="relative" rAng="0" ptsTypes="AAAAA">
                                      <p:cBhvr>
                                        <p:cTn id="3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3" y="2083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44444E-6 L -0.06441 0.35493 L -0.06719 0.4574 L -0.00087 0.50617 L -0.02118 0.3858 L 0.02899 0.41388 " pathEditMode="relative" rAng="0" ptsTypes="AAAAAA">
                                      <p:cBhvr>
                                        <p:cTn id="34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" y="25309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0.07222 0.31018 L -0.05295 0.40123 L -0.07309 0.50247 L -0.13455 0.54969 " pathEditMode="relative" rAng="0" ptsTypes="AAAAA">
                                      <p:cBhvr>
                                        <p:cTn id="3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6" y="27469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-0.07413 0.30864 L -0.11944 0.36265 L -0.15503 0.43179 L -0.23281 0.43704 " pathEditMode="relative" rAng="0" ptsTypes="AAAAA">
                                      <p:cBhvr>
                                        <p:cTn id="3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49" y="2185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60494E-6 L 0.01527 0.31914 L 0.01527 0.45494 L 0.01527 0.55494 L 0.02205 0.65494 L 0.09913 0.63704 " pathEditMode="relative" rAng="0" ptsTypes="AAAAAA">
                                      <p:cBhvr>
                                        <p:cTn id="4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48" y="3274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08642E-6 L 0.01441 0.33858 L 0.01545 0.47685 L -0.05782 0.47932 L -0.05973 0.3858 L -0.12691 0.34352 " pathEditMode="relative" rAng="0" ptsTypes="AAAAAA">
                                      <p:cBhvr>
                                        <p:cTn id="4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73" y="2395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82716E-6 L -0.02152 0.30247 L 0.00782 0.37037 L 0.07101 0.32098 " pathEditMode="relative" rAng="0" ptsTypes="AAAA">
                                      <p:cBhvr>
                                        <p:cTn id="4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5" y="1851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23457E-6 L -0.07222 0.31018 L -0.05295 0.40123 L -0.07309 0.50247 L -0.13454 0.54969 " pathEditMode="relative" rAng="0" ptsTypes="AAAAA">
                                      <p:cBhvr>
                                        <p:cTn id="4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6" y="2746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93827E-7 L -0.07327 0.3142 L -0.14445 0.36173 L -0.16355 0.45 L -0.13195 0.50154 " pathEditMode="relative" rAng="0" ptsTypes="AAAAA">
                                      <p:cBhvr>
                                        <p:cTn id="4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77" y="2506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0.02716 L -0.07222 0.28303 L -0.05295 0.37408 L -0.07309 0.47531 L -0.13454 0.52284 " pathEditMode="relative" rAng="0" ptsTypes="AAAAA">
                                      <p:cBhvr>
                                        <p:cTn id="5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36" y="275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2716 L -0.07413 0.28179 L -0.11962 0.3355 L -0.15521 0.40463 L -0.23281 0.40988 " pathEditMode="relative" rAng="0" ptsTypes="AAAAA">
                                      <p:cBhvr>
                                        <p:cTn id="5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32" y="21852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82716E-6 L -0.02414 0.30524 L -0.0625 0.35401 L 0.0125 0.35123 " pathEditMode="relative" rAng="0" ptsTypes="AAAA">
                                      <p:cBhvr>
                                        <p:cTn id="5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17685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1481E-6 L -0.00191 0.23334 L -0.01927 0.33087 L -0.00086 0.42038 L -0.02014 0.49754 L 0.00591 0.55896 L -0.03454 0.61791 " pathEditMode="relative" rAng="0" ptsTypes="AAAAAAA">
                                      <p:cBhvr>
                                        <p:cTn id="5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30895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93827E-6 L 3.88889E-6 0.22933 L 0.02691 0.29599 L 0.07586 0.33457 L 0.05086 0.42408 L 0.06927 0.47439 L 0.05277 0.56019 L 0.11545 0.55649 " pathEditMode="relative" rAng="0" ptsTypes="AAAAAAAA">
                                      <p:cBhvr>
                                        <p:cTn id="5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64" y="2799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93827E-7 L -0.06927 0.2537 L -0.05954 0.33704 L -0.08072 0.42284 L -0.05677 0.49105 L -0.09409 0.55617 L -0.05 0.63333 " pathEditMode="relative" rAng="0" ptsTypes="AAAAAAA">
                                      <p:cBhvr>
                                        <p:cTn id="6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5" y="31667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93827E-7 L -0.06736 0.25617 L -0.07031 0.34846 L -0.04618 0.42654 L -0.09531 0.48086 L -0.13941 0.49599 L -0.12031 0.57809 " pathEditMode="relative" rAng="0" ptsTypes="AAAAAAA">
                                      <p:cBhvr>
                                        <p:cTn id="6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79" y="2888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97531E-6 L -0.00191 0.23333 L -0.01927 0.33086 L -0.00087 0.42037 L -0.02014 0.49753 L 0.0059 0.55895 L -0.03455 0.61821 " pathEditMode="relative" rAng="0" ptsTypes="AAAAAAA">
                                      <p:cBhvr>
                                        <p:cTn id="6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1" y="30895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-8.33333E-7 0.22932 L 0.02691 0.29599 L 0.07587 0.33457 L 0.05087 0.42407 L 0.06927 0.47438 L 0.05278 0.56018 L 0.11545 0.55648 " pathEditMode="relative" rAng="0" ptsTypes="AAAAAAAA">
                                      <p:cBhvr>
                                        <p:cTn id="6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64" y="2799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5 -3.33333E-6 L -0.03611 0.18457 " pathEditMode="relative" rAng="0" ptsTypes="AA">
                                      <p:cBhvr>
                                        <p:cTn id="6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8" y="922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3.45679E-6 L -0.03246 0.18457 " pathEditMode="relative" rAng="0" ptsTypes="AA">
                                      <p:cBhvr>
                                        <p:cTn id="7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922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77556E-17 L 0.03524 0.14784 " pathEditMode="relative" rAng="0" ptsTypes="AA">
                                      <p:cBhvr>
                                        <p:cTn id="7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" y="737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77556E-17 L 0.03716 0.1463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7315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7 L 0.00746 0.14537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7253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L 0.00746 0.14753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737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08642E-6 L 3.88889E-6 0.25 " pathEditMode="relative" rAng="0" ptsTypes="AA">
                                      <p:cBhvr>
                                        <p:cTn id="8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08642E-6 L 5E-6 0.25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59259E-6 L -0.04132 0.14537 " pathEditMode="relative" rAng="0" ptsTypes="AA">
                                      <p:cBhvr>
                                        <p:cTn id="8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6" y="7253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77556E-17 L -0.04132 0.14259 " pathEditMode="relative" rAng="0" ptsTypes="AA">
                                      <p:cBhvr>
                                        <p:cTn id="8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6" y="713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97531E-6 L -0.03628 0.06512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3" y="3241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32099E-6 L -0.03715 0.06203 " pathEditMode="relative" rAng="0" ptsTypes="AA">
                                      <p:cBhvr>
                                        <p:cTn id="9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8" y="30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1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5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65" grpId="0" animBg="1"/>
      <p:bldP spid="166" grpId="0" animBg="1"/>
      <p:bldP spid="167" grpId="0" animBg="1"/>
      <p:bldP spid="104" grpId="0" animBg="1"/>
      <p:bldP spid="105" grpId="0" animBg="1"/>
      <p:bldP spid="106" grpId="0" animBg="1"/>
      <p:bldP spid="107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20" grpId="0" animBg="1"/>
      <p:bldP spid="121" grpId="0" animBg="1"/>
      <p:bldP spid="122" grpId="0" animBg="1"/>
      <p:bldP spid="122" grpId="1" animBg="1"/>
      <p:bldP spid="123" grpId="0" animBg="1"/>
      <p:bldP spid="123" grpId="1" animBg="1"/>
      <p:bldP spid="126" grpId="0" animBg="1"/>
      <p:bldP spid="126" grpId="1" animBg="1"/>
      <p:bldP spid="127" grpId="0" animBg="1"/>
      <p:bldP spid="127" grpId="1" animBg="1"/>
      <p:bldP spid="128" grpId="0" animBg="1"/>
      <p:bldP spid="128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68" grpId="0"/>
      <p:bldP spid="168" grpId="1"/>
      <p:bldP spid="174" grpId="0"/>
      <p:bldP spid="159" grpId="0"/>
      <p:bldP spid="161" grpId="0" animBg="1"/>
      <p:bldP spid="170" grpId="0"/>
      <p:bldP spid="172" grpId="0" animBg="1"/>
      <p:bldP spid="176" grpId="0" animBg="1"/>
      <p:bldP spid="178" grpId="0" animBg="1"/>
      <p:bldP spid="163" grpId="0" animBg="1"/>
      <p:bldP spid="181" grpId="0"/>
      <p:bldP spid="183" grpId="0"/>
      <p:bldP spid="183" grpId="1"/>
      <p:bldP spid="190" grpId="0" animBg="1"/>
      <p:bldP spid="191" grpId="0"/>
      <p:bldP spid="192" grpId="0"/>
      <p:bldP spid="184" grpId="0" animBg="1"/>
      <p:bldP spid="193" grpId="0"/>
      <p:bldP spid="3" grpId="0" animBg="1"/>
      <p:bldP spid="187" grpId="0" animBg="1"/>
      <p:bldP spid="18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AE41C75-E39F-47DD-AF3E-A775406150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813"/>
          <a:stretch/>
        </p:blipFill>
        <p:spPr>
          <a:xfrm>
            <a:off x="5795758" y="605245"/>
            <a:ext cx="3348242" cy="257539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A2C825-DD03-464C-9839-E9FC645E1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817" y="596162"/>
            <a:ext cx="5933450" cy="2101892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/>
              <a:t>One possible origin of quench in N-doped cavities may stem from surface roughness present after the final EP</a:t>
            </a:r>
          </a:p>
          <a:p>
            <a:r>
              <a:rPr lang="en-US" sz="1600" dirty="0"/>
              <a:t>Typically optimize EP using clean, bulk Nb</a:t>
            </a:r>
          </a:p>
          <a:p>
            <a:r>
              <a:rPr lang="en-US" sz="1600" dirty="0"/>
              <a:t>However, cavities have a heavily </a:t>
            </a:r>
            <a:r>
              <a:rPr lang="en-US" sz="1600" dirty="0" err="1"/>
              <a:t>nitrided</a:t>
            </a:r>
            <a:r>
              <a:rPr lang="en-US" sz="1600" dirty="0"/>
              <a:t> surface after the N-doping furnace run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substantially altered chemical potential</a:t>
            </a:r>
          </a:p>
          <a:p>
            <a:pPr marL="282575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Shifts electropolishing to the etching/pitting regime</a:t>
            </a:r>
          </a:p>
          <a:p>
            <a:r>
              <a:rPr lang="en-US" sz="1600" dirty="0"/>
              <a:t>May create rough surface; preferential etching at some grains?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51E825-3486-4979-8291-7C215FEC4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525" y="192946"/>
            <a:ext cx="8997950" cy="320908"/>
          </a:xfrm>
        </p:spPr>
        <p:txBody>
          <a:bodyPr/>
          <a:lstStyle/>
          <a:p>
            <a:r>
              <a:rPr lang="en-US" dirty="0"/>
              <a:t>Possible Cause for Quench in Doped Cavities: Surface Roughness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610B0-D353-410D-8EE3-E706A293537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391F2B59-1C05-4B06-9D3F-BDB6A1082A44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0274-52CA-49DA-ADE1-EACE71315E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57677-8674-4A27-AAAB-7A6BDA0D17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6A0437-BFD9-4BD6-A6BA-902156D66C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522" y="2725336"/>
            <a:ext cx="2455336" cy="1822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92B27D-7D9D-4FF7-BB74-454DA32DBF1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0606" y="2718792"/>
            <a:ext cx="2389660" cy="18220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DFB2D9-8340-4A0F-9C95-ABDF0679A9CD}"/>
              </a:ext>
            </a:extLst>
          </p:cNvPr>
          <p:cNvSpPr txBox="1"/>
          <p:nvPr/>
        </p:nvSpPr>
        <p:spPr>
          <a:xfrm>
            <a:off x="2264665" y="4058391"/>
            <a:ext cx="1175651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A4001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Rough, recessed grains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7930078-0285-4E8A-A260-4922EE8A31AB}"/>
              </a:ext>
            </a:extLst>
          </p:cNvPr>
          <p:cNvCxnSpPr>
            <a:cxnSpLocks/>
          </p:cNvCxnSpPr>
          <p:nvPr/>
        </p:nvCxnSpPr>
        <p:spPr>
          <a:xfrm flipH="1" flipV="1">
            <a:off x="1831068" y="3700286"/>
            <a:ext cx="433598" cy="55783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E19A9D-8BD2-45DB-9D9A-EBAE9DCE6607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3440316" y="3884296"/>
            <a:ext cx="160671" cy="40492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5CF16DB-ACD2-4C00-8538-BC0A99683524}"/>
              </a:ext>
            </a:extLst>
          </p:cNvPr>
          <p:cNvSpPr txBox="1"/>
          <p:nvPr/>
        </p:nvSpPr>
        <p:spPr>
          <a:xfrm>
            <a:off x="6185938" y="807117"/>
            <a:ext cx="2224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V. Palmieri, SRF’03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3A170E7E-F220-4B5F-98F2-122B4ED5464C}"/>
              </a:ext>
            </a:extLst>
          </p:cNvPr>
          <p:cNvSpPr txBox="1">
            <a:spLocks/>
          </p:cNvSpPr>
          <p:nvPr/>
        </p:nvSpPr>
        <p:spPr>
          <a:xfrm>
            <a:off x="5581703" y="3191155"/>
            <a:ext cx="3348242" cy="1393129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lIns="0" tIns="0" rIns="0" bIns="0"/>
          <a:lstStyle>
            <a:lvl1pPr marL="230188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800" kern="1200">
                <a:solidFill>
                  <a:srgbClr val="50505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51276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2pPr>
            <a:lvl3pPr marL="803275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5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3pPr>
            <a:lvl4pPr marL="108585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4pPr>
            <a:lvl5pPr marL="1370013" indent="-23018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400" kern="1200">
                <a:solidFill>
                  <a:srgbClr val="505050"/>
                </a:solidFill>
                <a:latin typeface="Helvetica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u="sng" dirty="0">
                <a:solidFill>
                  <a:schemeClr val="accent6">
                    <a:lumMod val="50000"/>
                  </a:schemeClr>
                </a:solidFill>
              </a:rPr>
              <a:t>One possible fix: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by lowering electrolyte temperature, may slow down removal, remain in polishing regime, and produce a smoother surface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CFC871-450C-4A19-B5CD-6994636DFBF7}"/>
              </a:ext>
            </a:extLst>
          </p:cNvPr>
          <p:cNvSpPr txBox="1"/>
          <p:nvPr/>
        </p:nvSpPr>
        <p:spPr>
          <a:xfrm>
            <a:off x="6720904" y="425096"/>
            <a:ext cx="1689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I-V Curve for EP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68D3CB-4D11-4977-9533-89F2266B681F}"/>
              </a:ext>
            </a:extLst>
          </p:cNvPr>
          <p:cNvCxnSpPr/>
          <p:nvPr/>
        </p:nvCxnSpPr>
        <p:spPr>
          <a:xfrm>
            <a:off x="7512424" y="1541929"/>
            <a:ext cx="0" cy="40341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52CEC87-26E4-4A36-A9DC-723023FEF41B}"/>
              </a:ext>
            </a:extLst>
          </p:cNvPr>
          <p:cNvCxnSpPr/>
          <p:nvPr/>
        </p:nvCxnSpPr>
        <p:spPr>
          <a:xfrm>
            <a:off x="6911789" y="1743635"/>
            <a:ext cx="0" cy="40341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500933E-A16A-4B28-883C-EE1F4B71C393}"/>
              </a:ext>
            </a:extLst>
          </p:cNvPr>
          <p:cNvSpPr txBox="1"/>
          <p:nvPr/>
        </p:nvSpPr>
        <p:spPr>
          <a:xfrm>
            <a:off x="1178369" y="2617932"/>
            <a:ext cx="334824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SEM Images of FNAL N-Doped 9-Cell Cavity Cutout</a:t>
            </a:r>
          </a:p>
        </p:txBody>
      </p:sp>
    </p:spTree>
    <p:extLst>
      <p:ext uri="{BB962C8B-B14F-4D97-AF65-F5344CB8AC3E}">
        <p14:creationId xmlns:p14="http://schemas.microsoft.com/office/powerpoint/2010/main" val="44531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/>
      <p:bldP spid="17" grpId="0" animBg="1"/>
      <p:bldP spid="19" grpId="0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B431C94F-A3B6-48F4-8352-DF8501D2FA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792" r="6103"/>
          <a:stretch/>
        </p:blipFill>
        <p:spPr>
          <a:xfrm>
            <a:off x="3765176" y="997497"/>
            <a:ext cx="5378824" cy="337600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325473D-E338-4480-92EA-D9E74B7CB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8814"/>
            <a:ext cx="7965141" cy="320908"/>
          </a:xfrm>
        </p:spPr>
        <p:txBody>
          <a:bodyPr/>
          <a:lstStyle/>
          <a:p>
            <a:r>
              <a:rPr lang="en-US" dirty="0"/>
              <a:t>Investigating Quench Field Post Standard vs Cold EP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6C800-0996-45CA-A06B-0C23EE0260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74FACFF-14C1-4266-A49E-44DB9B56B30A}" type="datetime1">
              <a:rPr lang="en-US" smtClean="0"/>
              <a:t>3/17/2021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CFF1DB-6F28-44E8-9EAF-EEF9503329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Bafia | LCWS'21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B9446A-B675-4A5C-874F-805F5E8F3A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0" name="Content Placeholder 1">
            <a:extLst>
              <a:ext uri="{FF2B5EF4-FFF2-40B4-BE49-F238E27FC236}">
                <a16:creationId xmlns:a16="http://schemas.microsoft.com/office/drawing/2014/main" id="{D61C2274-535C-49F0-81D1-7CE9E686F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804" y="839682"/>
            <a:ext cx="3619112" cy="281400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 9-cell cavity was subjected to the 2/0 nitrogen doping surface treatment with different final EP temperatures at FNAL with a surface reset in between</a:t>
            </a:r>
          </a:p>
          <a:p>
            <a:pPr marL="0" indent="0">
              <a:buNone/>
            </a:pPr>
            <a:r>
              <a:rPr lang="en-US" dirty="0"/>
              <a:t>Standard temperature EP:</a:t>
            </a:r>
          </a:p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Quench at 20 MV/m</a:t>
            </a:r>
          </a:p>
          <a:p>
            <a:r>
              <a:rPr lang="en-US" b="1" dirty="0">
                <a:solidFill>
                  <a:srgbClr val="FF0000"/>
                </a:solidFill>
              </a:rPr>
              <a:t>Quench at 25 MV/m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7F1FF-1423-496B-90B4-58913C44005B}"/>
              </a:ext>
            </a:extLst>
          </p:cNvPr>
          <p:cNvSpPr txBox="1"/>
          <p:nvPr/>
        </p:nvSpPr>
        <p:spPr>
          <a:xfrm>
            <a:off x="7792721" y="1145146"/>
            <a:ext cx="11305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T=2 K</a:t>
            </a:r>
          </a:p>
          <a:p>
            <a:pPr algn="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1400" baseline="-25000" dirty="0">
                <a:solidFill>
                  <a:schemeClr val="accent6">
                    <a:lumMod val="50000"/>
                  </a:schemeClr>
                </a:solidFill>
              </a:rPr>
              <a:t>0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= 1.3 GHz</a:t>
            </a:r>
          </a:p>
        </p:txBody>
      </p:sp>
    </p:spTree>
    <p:extLst>
      <p:ext uri="{BB962C8B-B14F-4D97-AF65-F5344CB8AC3E}">
        <p14:creationId xmlns:p14="http://schemas.microsoft.com/office/powerpoint/2010/main" val="13495174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985"/>
  <p:tag name="ORIGINALWIDTH" val="1480.315"/>
  <p:tag name="LATEXADDIN" val="\documentclass{article}&#10;\usepackage{amsmath}&#10;\pagestyle{empty}&#10;\begin{document}&#10;&#10;$$&#10; D=1.38 \times 10^{-2} e^{111,530/RT}&#10;$$&#10;&#10;&#10;\end{document}"/>
  <p:tag name="IGUANATEXSIZE" val="20"/>
  <p:tag name="IGUANATEXCURSOR" val="12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7.964"/>
  <p:tag name="ORIGINALWIDTH" val="895.3881"/>
  <p:tag name="LATEXADDIN" val="\documentclass{article}&#10;\usepackage{amsmath}&#10;\pagestyle{empty}&#10;\begin{document}&#10;&#10;$$&#10;\frac{C}{C_0}= \text{erfc} \frac{z}{2\sqrt{Dt}};&#10;$$&#10;&#10;&#10;\end{document}"/>
  <p:tag name="IGUANATEXSIZE" val="20"/>
  <p:tag name="IGUANATEXCURSOR" val="13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5" id="{ACC5B8B7-4881-3A42-B148-992DB39D7017}" vid="{D17B6A01-1A8A-194F-8473-11391C446D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FNAL_PowerPoint_16x9-seasons_010521 (1)</Template>
  <TotalTime>10954</TotalTime>
  <Words>2712</Words>
  <Application>Microsoft Office PowerPoint</Application>
  <PresentationFormat>On-screen Show (16:9)</PresentationFormat>
  <Paragraphs>503</Paragraphs>
  <Slides>42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Calibri</vt:lpstr>
      <vt:lpstr>Calibri Light</vt:lpstr>
      <vt:lpstr>Helvetica</vt:lpstr>
      <vt:lpstr>Times New Roman</vt:lpstr>
      <vt:lpstr>Fermilab_PPT_090915</vt:lpstr>
      <vt:lpstr>Graph</vt:lpstr>
      <vt:lpstr>PowerPoint Presentation</vt:lpstr>
      <vt:lpstr>Outline</vt:lpstr>
      <vt:lpstr>Outline</vt:lpstr>
      <vt:lpstr>State-of-the-art in High Q0 and High G</vt:lpstr>
      <vt:lpstr>Outline</vt:lpstr>
      <vt:lpstr>Our Current Stand in High T N-Doping Quench Fields</vt:lpstr>
      <vt:lpstr>Key Knobs in Nitrogen Doping</vt:lpstr>
      <vt:lpstr>Possible Cause for Quench in Doped Cavities: Surface Roughness</vt:lpstr>
      <vt:lpstr>Investigating Quench Field Post Standard vs Cold EP </vt:lpstr>
      <vt:lpstr>Investigating Quench Field Post Standard vs Cold EP </vt:lpstr>
      <vt:lpstr>A Possible Path for Higher Fields in N-Doped Cavities: Cold EP</vt:lpstr>
      <vt:lpstr>Conclusions for High Temperature N-Doping</vt:lpstr>
      <vt:lpstr>Outline</vt:lpstr>
      <vt:lpstr>Finding #1: Role of Oxygen in HFQS Mitigation/Mild Baking</vt:lpstr>
      <vt:lpstr>Evolution of HFQS with Sequential in-situ Baking Treatments</vt:lpstr>
      <vt:lpstr>Recreating Performance by Tailoring Same O Profile</vt:lpstr>
      <vt:lpstr>Finding #2: Record Gradients via 75/120C Bake + Cold EP</vt:lpstr>
      <vt:lpstr>Conclusions for Low Temperature Baking</vt:lpstr>
      <vt:lpstr>Outline</vt:lpstr>
      <vt:lpstr>New Mid-T Bake Developed at FNAL </vt:lpstr>
      <vt:lpstr>Origins of Ultra-High Q Post Mid-T Baking: SIMS Studies</vt:lpstr>
      <vt:lpstr>Optimizing Mid-T Baking for High Q0/High G: Sequential Studies</vt:lpstr>
      <vt:lpstr>Optimizing Mid-T Baking for High Q0/High G: Sequential Studies</vt:lpstr>
      <vt:lpstr>Outline</vt:lpstr>
      <vt:lpstr>Conclusions</vt:lpstr>
      <vt:lpstr>Future Work: Investigating New Surface Treatments with CVD/ALD</vt:lpstr>
      <vt:lpstr>Thank you for your attention</vt:lpstr>
      <vt:lpstr>Backup</vt:lpstr>
      <vt:lpstr>Correlating Quench Field with SIMS Studies – 9 - Cell</vt:lpstr>
      <vt:lpstr>Low Temperature Bake</vt:lpstr>
      <vt:lpstr>Role of Oxygen in Trapping of Hydrogen</vt:lpstr>
      <vt:lpstr>Model of Oxygen Diffusion</vt:lpstr>
      <vt:lpstr>Bifurcation in Performance</vt:lpstr>
      <vt:lpstr>Likelihood of Trapped Flux Causing Bifurcation </vt:lpstr>
      <vt:lpstr>PowerPoint Presentation</vt:lpstr>
      <vt:lpstr>Comparison of 75/120 Bake Cavities Cooled From 295K vs 320K </vt:lpstr>
      <vt:lpstr>Decomposition of 75/120 Bake Cavities Cooled from 295K vs 320K</vt:lpstr>
      <vt:lpstr>Mid – T Baking</vt:lpstr>
      <vt:lpstr>Decomposition – EP Baseline</vt:lpstr>
      <vt:lpstr>Q(E) curves at 2K and lowest temperature</vt:lpstr>
      <vt:lpstr>Pressure Data From the in situ SIMS Runs – Nitrogen Origin</vt:lpstr>
      <vt:lpstr>SIMS in-situ Results on EP Cutouts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P. Bafia</dc:creator>
  <cp:lastModifiedBy>Daniel P. Bafia</cp:lastModifiedBy>
  <cp:revision>11</cp:revision>
  <cp:lastPrinted>2014-01-20T19:40:21Z</cp:lastPrinted>
  <dcterms:created xsi:type="dcterms:W3CDTF">2021-03-01T23:39:13Z</dcterms:created>
  <dcterms:modified xsi:type="dcterms:W3CDTF">2021-03-17T21:03:44Z</dcterms:modified>
</cp:coreProperties>
</file>