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48" r:id="rId2"/>
  </p:sldMasterIdLst>
  <p:notesMasterIdLst>
    <p:notesMasterId r:id="rId21"/>
  </p:notesMasterIdLst>
  <p:handoutMasterIdLst>
    <p:handoutMasterId r:id="rId22"/>
  </p:handoutMasterIdLst>
  <p:sldIdLst>
    <p:sldId id="258" r:id="rId3"/>
    <p:sldId id="257" r:id="rId4"/>
    <p:sldId id="259" r:id="rId5"/>
    <p:sldId id="260" r:id="rId6"/>
    <p:sldId id="262" r:id="rId7"/>
    <p:sldId id="297" r:id="rId8"/>
    <p:sldId id="307" r:id="rId9"/>
    <p:sldId id="311" r:id="rId10"/>
    <p:sldId id="261" r:id="rId11"/>
    <p:sldId id="314" r:id="rId12"/>
    <p:sldId id="316" r:id="rId13"/>
    <p:sldId id="317" r:id="rId14"/>
    <p:sldId id="299" r:id="rId15"/>
    <p:sldId id="300" r:id="rId16"/>
    <p:sldId id="301" r:id="rId17"/>
    <p:sldId id="304" r:id="rId18"/>
    <p:sldId id="306" r:id="rId19"/>
    <p:sldId id="293" r:id="rId20"/>
  </p:sldIdLst>
  <p:sldSz cx="18286413" cy="10287000"/>
  <p:notesSz cx="6858000" cy="9144000"/>
  <p:photoAlbum/>
  <p:defaultTextStyle>
    <a:defPPr>
      <a:defRPr lang="ja-JP"/>
    </a:defPPr>
    <a:lvl1pPr marL="0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1pPr>
    <a:lvl2pPr marL="816376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2pPr>
    <a:lvl3pPr marL="1632753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3pPr>
    <a:lvl4pPr marL="2449129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4pPr>
    <a:lvl5pPr marL="3265505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5pPr>
    <a:lvl6pPr marL="4081882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6pPr>
    <a:lvl7pPr marL="4898258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7pPr>
    <a:lvl8pPr marL="5714634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8pPr>
    <a:lvl9pPr marL="6531011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BFF0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108" y="66"/>
      </p:cViewPr>
      <p:guideLst>
        <p:guide orient="horz" pos="3240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48198-A268-4A2C-A520-FBB84E35C3C2}" type="datetimeFigureOut">
              <a:rPr kumimoji="1" lang="ja-JP" altLang="en-US" smtClean="0"/>
              <a:t>2021/3/16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83ACB-D9F9-4ADF-A7FC-E9E289D744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296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912F2-0011-47BA-B0C8-0509829BA6FB}" type="datetimeFigureOut">
              <a:rPr kumimoji="1" lang="ja-JP" altLang="en-US" smtClean="0"/>
              <a:t>2021/3/16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B2B19-2213-4B06-9122-430E4115A3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602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755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060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4320" y="4063602"/>
            <a:ext cx="16457772" cy="1440161"/>
          </a:xfrm>
        </p:spPr>
        <p:txBody>
          <a:bodyPr anchor="b">
            <a:noAutofit/>
          </a:bodyPr>
          <a:lstStyle>
            <a:lvl1pPr algn="ctr">
              <a:defRPr sz="8000" kern="0" spc="2000" baseline="0"/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70757" y="5359747"/>
            <a:ext cx="16344898" cy="575841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2800" spc="1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70757" y="9463980"/>
            <a:ext cx="16344898" cy="575841"/>
          </a:xfrm>
        </p:spPr>
        <p:txBody>
          <a:bodyPr/>
          <a:lstStyle>
            <a:lvl1pPr algn="ctr">
              <a:spcBef>
                <a:spcPts val="0"/>
              </a:spcBef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Author</a:t>
            </a:r>
            <a:endParaRPr kumimoji="1" lang="ja-JP" altLang="en-US" dirty="0" smtClean="0"/>
          </a:p>
        </p:txBody>
      </p:sp>
      <p:cxnSp>
        <p:nvCxnSpPr>
          <p:cNvPr id="9" name="直線コネクタ 8"/>
          <p:cNvCxnSpPr/>
          <p:nvPr/>
        </p:nvCxnSpPr>
        <p:spPr>
          <a:xfrm flipV="1">
            <a:off x="8813213" y="2263180"/>
            <a:ext cx="661574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V="1">
            <a:off x="8813213" y="2623220"/>
            <a:ext cx="661574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flipV="1">
            <a:off x="8813213" y="2983260"/>
            <a:ext cx="661574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34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it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30368" y="5143500"/>
            <a:ext cx="1828641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4881" y="890144"/>
            <a:ext cx="7344527" cy="502011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14" y="890144"/>
            <a:ext cx="7344527" cy="5020114"/>
          </a:xfrm>
          <a:prstGeom prst="rect">
            <a:avLst/>
          </a:prstGeom>
        </p:spPr>
      </p:pic>
      <p:sp>
        <p:nvSpPr>
          <p:cNvPr id="9" name="図プレースホルダー 8"/>
          <p:cNvSpPr>
            <a:spLocks noGrp="1"/>
          </p:cNvSpPr>
          <p:nvPr>
            <p:ph type="pic" sz="quarter" idx="10" hasCustomPrompt="1"/>
          </p:nvPr>
        </p:nvSpPr>
        <p:spPr>
          <a:xfrm>
            <a:off x="1077913" y="1111250"/>
            <a:ext cx="5617021" cy="3671888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0" name="図プレースホルダー 8"/>
          <p:cNvSpPr>
            <a:spLocks noGrp="1"/>
          </p:cNvSpPr>
          <p:nvPr>
            <p:ph type="pic" sz="quarter" idx="11" hasCustomPrompt="1"/>
          </p:nvPr>
        </p:nvSpPr>
        <p:spPr>
          <a:xfrm>
            <a:off x="11488633" y="1111052"/>
            <a:ext cx="5617021" cy="3671888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1366342" y="6799684"/>
            <a:ext cx="16201800" cy="108012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 spc="600" baseline="0"/>
            </a:lvl1pPr>
          </a:lstStyle>
          <a:p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grpSp>
        <p:nvGrpSpPr>
          <p:cNvPr id="13" name="グループ化 12"/>
          <p:cNvGrpSpPr/>
          <p:nvPr userDrawn="1"/>
        </p:nvGrpSpPr>
        <p:grpSpPr>
          <a:xfrm>
            <a:off x="862286" y="5791572"/>
            <a:ext cx="661574" cy="1728192"/>
            <a:chOff x="4012746" y="1615108"/>
            <a:chExt cx="661574" cy="1728192"/>
          </a:xfrm>
        </p:grpSpPr>
        <p:cxnSp>
          <p:nvCxnSpPr>
            <p:cNvPr id="14" name="直線コネクタ 13"/>
            <p:cNvCxnSpPr/>
            <p:nvPr/>
          </p:nvCxnSpPr>
          <p:spPr>
            <a:xfrm flipV="1">
              <a:off x="4012746" y="161510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 flipV="1">
              <a:off x="4012746" y="197514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flipV="1">
              <a:off x="4012746" y="233518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366342" y="7735788"/>
            <a:ext cx="16201800" cy="1944216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7" hasCustomPrompt="1"/>
          </p:nvPr>
        </p:nvSpPr>
        <p:spPr>
          <a:xfrm>
            <a:off x="4462686" y="691694"/>
            <a:ext cx="8713511" cy="6130764"/>
          </a:xfr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1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5419147" y="967036"/>
            <a:ext cx="6800589" cy="432048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</a:p>
        </p:txBody>
      </p:sp>
    </p:spTree>
    <p:extLst>
      <p:ext uri="{BB962C8B-B14F-4D97-AF65-F5344CB8AC3E}">
        <p14:creationId xmlns:p14="http://schemas.microsoft.com/office/powerpoint/2010/main" val="316325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7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it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30368" y="5143500"/>
            <a:ext cx="1828641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654" y="511247"/>
            <a:ext cx="8568014" cy="5856389"/>
          </a:xfrm>
          <a:prstGeom prst="rect">
            <a:avLst/>
          </a:prstGeom>
        </p:spPr>
      </p:pic>
      <p:sp>
        <p:nvSpPr>
          <p:cNvPr id="10" name="図プレースホルダー 8"/>
          <p:cNvSpPr>
            <a:spLocks noGrp="1"/>
          </p:cNvSpPr>
          <p:nvPr>
            <p:ph type="pic" sz="quarter" idx="11" hasCustomPrompt="1"/>
          </p:nvPr>
        </p:nvSpPr>
        <p:spPr>
          <a:xfrm>
            <a:off x="5110758" y="764182"/>
            <a:ext cx="6696744" cy="42835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1366342" y="6799684"/>
            <a:ext cx="16201800" cy="108012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 spc="600" baseline="0"/>
            </a:lvl1pPr>
          </a:lstStyle>
          <a:p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grpSp>
        <p:nvGrpSpPr>
          <p:cNvPr id="13" name="グループ化 12"/>
          <p:cNvGrpSpPr/>
          <p:nvPr userDrawn="1"/>
        </p:nvGrpSpPr>
        <p:grpSpPr>
          <a:xfrm>
            <a:off x="862286" y="5791572"/>
            <a:ext cx="661574" cy="1728192"/>
            <a:chOff x="4012746" y="1615108"/>
            <a:chExt cx="661574" cy="1728192"/>
          </a:xfrm>
        </p:grpSpPr>
        <p:cxnSp>
          <p:nvCxnSpPr>
            <p:cNvPr id="14" name="直線コネクタ 13"/>
            <p:cNvCxnSpPr/>
            <p:nvPr/>
          </p:nvCxnSpPr>
          <p:spPr>
            <a:xfrm flipV="1">
              <a:off x="4012746" y="161510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 flipV="1">
              <a:off x="4012746" y="197514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flipV="1">
              <a:off x="4012746" y="233518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366342" y="7735788"/>
            <a:ext cx="16201800" cy="1944216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510" y="2388840"/>
            <a:ext cx="1812335" cy="376277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5574" y="1112079"/>
            <a:ext cx="3556895" cy="5029200"/>
          </a:xfrm>
          <a:prstGeom prst="rect">
            <a:avLst/>
          </a:prstGeom>
        </p:spPr>
      </p:pic>
      <p:sp>
        <p:nvSpPr>
          <p:cNvPr id="18" name="図プレースホルダー 8"/>
          <p:cNvSpPr>
            <a:spLocks noGrp="1"/>
          </p:cNvSpPr>
          <p:nvPr>
            <p:ph type="pic" sz="quarter" idx="17" hasCustomPrompt="1"/>
          </p:nvPr>
        </p:nvSpPr>
        <p:spPr>
          <a:xfrm>
            <a:off x="3022526" y="2876155"/>
            <a:ext cx="1512168" cy="2771401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0" name="図プレースホルダー 8"/>
          <p:cNvSpPr>
            <a:spLocks noGrp="1"/>
          </p:cNvSpPr>
          <p:nvPr>
            <p:ph type="pic" sz="quarter" idx="18" hasCustomPrompt="1"/>
          </p:nvPr>
        </p:nvSpPr>
        <p:spPr>
          <a:xfrm>
            <a:off x="12722021" y="1615108"/>
            <a:ext cx="3024000" cy="4032448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349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7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/>
      <p:bldP spid="20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18286413" cy="643964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1366342" y="7735788"/>
            <a:ext cx="16201800" cy="108012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 spc="600" baseline="0"/>
            </a:lvl1pPr>
          </a:lstStyle>
          <a:p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 userDrawn="1"/>
        </p:nvGrpSpPr>
        <p:grpSpPr>
          <a:xfrm>
            <a:off x="862286" y="6727676"/>
            <a:ext cx="661574" cy="1728192"/>
            <a:chOff x="4012746" y="1615108"/>
            <a:chExt cx="661574" cy="1728192"/>
          </a:xfrm>
        </p:grpSpPr>
        <p:cxnSp>
          <p:nvCxnSpPr>
            <p:cNvPr id="7" name="直線コネクタ 6"/>
            <p:cNvCxnSpPr/>
            <p:nvPr/>
          </p:nvCxnSpPr>
          <p:spPr>
            <a:xfrm flipV="1">
              <a:off x="4012746" y="161510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flipV="1">
              <a:off x="4012746" y="197514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 flipV="1">
              <a:off x="4012746" y="233518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366342" y="8671892"/>
            <a:ext cx="16201800" cy="1224136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30940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9142413" cy="1028699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10007302" y="3805742"/>
            <a:ext cx="7632848" cy="108012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6000" spc="600" baseline="0"/>
            </a:lvl1pPr>
          </a:lstStyle>
          <a:p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 userDrawn="1"/>
        </p:nvGrpSpPr>
        <p:grpSpPr>
          <a:xfrm>
            <a:off x="9503246" y="2797630"/>
            <a:ext cx="661574" cy="1728192"/>
            <a:chOff x="4012746" y="1615108"/>
            <a:chExt cx="661574" cy="1728192"/>
          </a:xfrm>
        </p:grpSpPr>
        <p:cxnSp>
          <p:nvCxnSpPr>
            <p:cNvPr id="7" name="直線コネクタ 6"/>
            <p:cNvCxnSpPr/>
            <p:nvPr/>
          </p:nvCxnSpPr>
          <p:spPr>
            <a:xfrm flipV="1">
              <a:off x="4012746" y="161510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flipV="1">
              <a:off x="4012746" y="197514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 flipV="1">
              <a:off x="4012746" y="233518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0007302" y="4741846"/>
            <a:ext cx="7632848" cy="1944216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12592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18286413" cy="1028699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 hasCustomPrompt="1"/>
          </p:nvPr>
        </p:nvSpPr>
        <p:spPr>
          <a:xfrm>
            <a:off x="1006302" y="6871692"/>
            <a:ext cx="16201800" cy="1080120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6000" spc="600" baseline="0"/>
            </a:lvl1pPr>
          </a:lstStyle>
          <a:p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5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006302" y="7807796"/>
            <a:ext cx="16201800" cy="1944216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957966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00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1186322" y="3919364"/>
            <a:ext cx="15913768" cy="864096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186322" y="4855468"/>
            <a:ext cx="15913768" cy="2088232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8571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1186322" y="3919364"/>
            <a:ext cx="730881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186322" y="4855468"/>
            <a:ext cx="7308812" cy="2088232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9755274" y="3919364"/>
            <a:ext cx="730881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9755274" y="4855468"/>
            <a:ext cx="7308812" cy="2088232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818666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allAtOnce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1186322" y="2233267"/>
            <a:ext cx="15877764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186322" y="2983260"/>
            <a:ext cx="15877764" cy="1254049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186322" y="4579618"/>
            <a:ext cx="15877764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186322" y="5329611"/>
            <a:ext cx="15877764" cy="1254049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186322" y="6943700"/>
            <a:ext cx="15877764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1186322" y="7693693"/>
            <a:ext cx="15877764" cy="1254049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876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allAtOnce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allAtOnce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862286" y="2470598"/>
            <a:ext cx="1552133" cy="1728192"/>
            <a:chOff x="7054974" y="1111052"/>
            <a:chExt cx="1552133" cy="1728192"/>
          </a:xfrm>
        </p:grpSpPr>
        <p:sp>
          <p:nvSpPr>
            <p:cNvPr id="16" name="テキスト ボックス 15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1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17" name="直線コネクタ 16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/>
          <p:cNvGrpSpPr/>
          <p:nvPr userDrawn="1"/>
        </p:nvGrpSpPr>
        <p:grpSpPr>
          <a:xfrm>
            <a:off x="862286" y="4774854"/>
            <a:ext cx="1552133" cy="1728192"/>
            <a:chOff x="7054974" y="1111052"/>
            <a:chExt cx="1552133" cy="1728192"/>
          </a:xfrm>
        </p:grpSpPr>
        <p:sp>
          <p:nvSpPr>
            <p:cNvPr id="19" name="テキスト ボックス 18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2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20" name="直線コネクタ 19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グループ化 20"/>
          <p:cNvGrpSpPr/>
          <p:nvPr userDrawn="1"/>
        </p:nvGrpSpPr>
        <p:grpSpPr>
          <a:xfrm>
            <a:off x="862286" y="7079110"/>
            <a:ext cx="1552133" cy="1728192"/>
            <a:chOff x="7054974" y="1111052"/>
            <a:chExt cx="1552133" cy="1728192"/>
          </a:xfrm>
        </p:grpSpPr>
        <p:sp>
          <p:nvSpPr>
            <p:cNvPr id="22" name="テキスト ボックス 21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3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23" name="直線コネクタ 22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590478" y="2383554"/>
            <a:ext cx="14545616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2590478" y="3160606"/>
            <a:ext cx="14545616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2590478" y="4671145"/>
            <a:ext cx="14545616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2590478" y="5448197"/>
            <a:ext cx="14545616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2590478" y="6958736"/>
            <a:ext cx="14545616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2590478" y="7735788"/>
            <a:ext cx="14545616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413274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4320" y="4063602"/>
            <a:ext cx="16457772" cy="1440161"/>
          </a:xfrm>
        </p:spPr>
        <p:txBody>
          <a:bodyPr anchor="b">
            <a:noAutofit/>
          </a:bodyPr>
          <a:lstStyle>
            <a:lvl1pPr algn="ctr">
              <a:defRPr sz="8000" kern="0" spc="2000" baseline="0"/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70757" y="5359747"/>
            <a:ext cx="16344898" cy="575841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2800" spc="1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70757" y="8167836"/>
            <a:ext cx="16344898" cy="1871985"/>
          </a:xfrm>
        </p:spPr>
        <p:txBody>
          <a:bodyPr anchor="b"/>
          <a:lstStyle>
            <a:lvl1pPr algn="ctr">
              <a:spcBef>
                <a:spcPts val="0"/>
              </a:spcBef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Info</a:t>
            </a:r>
            <a:endParaRPr kumimoji="1" lang="ja-JP" altLang="en-US" dirty="0" smtClean="0"/>
          </a:p>
        </p:txBody>
      </p:sp>
      <p:cxnSp>
        <p:nvCxnSpPr>
          <p:cNvPr id="12" name="直線コネクタ 11"/>
          <p:cNvCxnSpPr/>
          <p:nvPr userDrawn="1"/>
        </p:nvCxnSpPr>
        <p:spPr>
          <a:xfrm flipV="1">
            <a:off x="8813213" y="2263180"/>
            <a:ext cx="661574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 userDrawn="1"/>
        </p:nvCxnSpPr>
        <p:spPr>
          <a:xfrm flipV="1">
            <a:off x="8813213" y="2623220"/>
            <a:ext cx="661574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 userDrawn="1"/>
        </p:nvCxnSpPr>
        <p:spPr>
          <a:xfrm flipV="1">
            <a:off x="8813213" y="2983260"/>
            <a:ext cx="661574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6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142206" y="2470598"/>
            <a:ext cx="1552133" cy="1728192"/>
            <a:chOff x="7054974" y="1111052"/>
            <a:chExt cx="1552133" cy="1728192"/>
          </a:xfrm>
        </p:grpSpPr>
        <p:sp>
          <p:nvSpPr>
            <p:cNvPr id="16" name="テキスト ボックス 15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1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17" name="直線コネクタ 16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/>
          <p:cNvGrpSpPr/>
          <p:nvPr userDrawn="1"/>
        </p:nvGrpSpPr>
        <p:grpSpPr>
          <a:xfrm>
            <a:off x="142206" y="4774854"/>
            <a:ext cx="1552133" cy="1728192"/>
            <a:chOff x="7054974" y="1111052"/>
            <a:chExt cx="1552133" cy="1728192"/>
          </a:xfrm>
        </p:grpSpPr>
        <p:sp>
          <p:nvSpPr>
            <p:cNvPr id="19" name="テキスト ボックス 18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2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20" name="直線コネクタ 19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グループ化 20"/>
          <p:cNvGrpSpPr/>
          <p:nvPr userDrawn="1"/>
        </p:nvGrpSpPr>
        <p:grpSpPr>
          <a:xfrm>
            <a:off x="142206" y="7079110"/>
            <a:ext cx="1552133" cy="1728192"/>
            <a:chOff x="7054974" y="1111052"/>
            <a:chExt cx="1552133" cy="1728192"/>
          </a:xfrm>
        </p:grpSpPr>
        <p:sp>
          <p:nvSpPr>
            <p:cNvPr id="22" name="テキスト ボックス 21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3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23" name="直線コネクタ 22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1870398" y="2263180"/>
            <a:ext cx="712879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870398" y="2983260"/>
            <a:ext cx="7128792" cy="1334822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870398" y="4550771"/>
            <a:ext cx="712879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870398" y="5270851"/>
            <a:ext cx="7128792" cy="1334822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870398" y="6838362"/>
            <a:ext cx="712879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1870398" y="7558442"/>
            <a:ext cx="7128792" cy="1334822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grpSp>
        <p:nvGrpSpPr>
          <p:cNvPr id="30" name="グループ化 29"/>
          <p:cNvGrpSpPr/>
          <p:nvPr userDrawn="1"/>
        </p:nvGrpSpPr>
        <p:grpSpPr>
          <a:xfrm>
            <a:off x="8639150" y="2470598"/>
            <a:ext cx="1552133" cy="1728192"/>
            <a:chOff x="7054974" y="1111052"/>
            <a:chExt cx="1552133" cy="1728192"/>
          </a:xfrm>
        </p:grpSpPr>
        <p:sp>
          <p:nvSpPr>
            <p:cNvPr id="31" name="テキスト ボックス 30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4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32" name="直線コネクタ 31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グループ化 32"/>
          <p:cNvGrpSpPr/>
          <p:nvPr userDrawn="1"/>
        </p:nvGrpSpPr>
        <p:grpSpPr>
          <a:xfrm>
            <a:off x="8639150" y="4774854"/>
            <a:ext cx="1552133" cy="1728192"/>
            <a:chOff x="7054974" y="1111052"/>
            <a:chExt cx="1552133" cy="1728192"/>
          </a:xfrm>
        </p:grpSpPr>
        <p:sp>
          <p:nvSpPr>
            <p:cNvPr id="34" name="テキスト ボックス 33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5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35" name="直線コネクタ 34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グループ化 35"/>
          <p:cNvGrpSpPr/>
          <p:nvPr userDrawn="1"/>
        </p:nvGrpSpPr>
        <p:grpSpPr>
          <a:xfrm>
            <a:off x="8639150" y="7079110"/>
            <a:ext cx="1552133" cy="1728192"/>
            <a:chOff x="7054974" y="1111052"/>
            <a:chExt cx="1552133" cy="1728192"/>
          </a:xfrm>
        </p:grpSpPr>
        <p:sp>
          <p:nvSpPr>
            <p:cNvPr id="37" name="テキスト ボックス 36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6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38" name="直線コネクタ 37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10367342" y="2263180"/>
            <a:ext cx="712879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10367342" y="2983260"/>
            <a:ext cx="7128792" cy="1334822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0367342" y="4550771"/>
            <a:ext cx="712879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0367342" y="5270851"/>
            <a:ext cx="7128792" cy="1334822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10367342" y="6838362"/>
            <a:ext cx="712879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44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0367342" y="7558442"/>
            <a:ext cx="7128792" cy="1334822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428381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7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2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75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2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7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6478910" y="1831132"/>
            <a:ext cx="1552133" cy="1569660"/>
            <a:chOff x="7054974" y="1200132"/>
            <a:chExt cx="1552133" cy="1569660"/>
          </a:xfrm>
        </p:grpSpPr>
        <p:sp>
          <p:nvSpPr>
            <p:cNvPr id="16" name="テキスト ボックス 15"/>
            <p:cNvSpPr txBox="1"/>
            <p:nvPr userDrawn="1"/>
          </p:nvSpPr>
          <p:spPr>
            <a:xfrm>
              <a:off x="7054974" y="1200132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1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17" name="直線コネクタ 16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8207102" y="2047156"/>
            <a:ext cx="9289032" cy="122413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</a:p>
        </p:txBody>
      </p:sp>
      <p:grpSp>
        <p:nvGrpSpPr>
          <p:cNvPr id="34" name="グループ化 33"/>
          <p:cNvGrpSpPr/>
          <p:nvPr userDrawn="1"/>
        </p:nvGrpSpPr>
        <p:grpSpPr>
          <a:xfrm>
            <a:off x="6478910" y="3343300"/>
            <a:ext cx="1552133" cy="1569660"/>
            <a:chOff x="7054974" y="1248171"/>
            <a:chExt cx="1552133" cy="1569660"/>
          </a:xfrm>
        </p:grpSpPr>
        <p:sp>
          <p:nvSpPr>
            <p:cNvPr id="35" name="テキスト ボックス 34"/>
            <p:cNvSpPr txBox="1"/>
            <p:nvPr userDrawn="1"/>
          </p:nvSpPr>
          <p:spPr>
            <a:xfrm>
              <a:off x="7054974" y="1248171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2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36" name="直線コネクタ 35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8207102" y="3511285"/>
            <a:ext cx="9289032" cy="122413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</a:p>
        </p:txBody>
      </p:sp>
      <p:grpSp>
        <p:nvGrpSpPr>
          <p:cNvPr id="38" name="グループ化 37"/>
          <p:cNvGrpSpPr/>
          <p:nvPr userDrawn="1"/>
        </p:nvGrpSpPr>
        <p:grpSpPr>
          <a:xfrm>
            <a:off x="6478910" y="4855468"/>
            <a:ext cx="1552133" cy="1569660"/>
            <a:chOff x="7054974" y="1257783"/>
            <a:chExt cx="1552133" cy="1569660"/>
          </a:xfrm>
        </p:grpSpPr>
        <p:sp>
          <p:nvSpPr>
            <p:cNvPr id="39" name="テキスト ボックス 38"/>
            <p:cNvSpPr txBox="1"/>
            <p:nvPr userDrawn="1"/>
          </p:nvSpPr>
          <p:spPr>
            <a:xfrm>
              <a:off x="7054974" y="1257783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3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40" name="直線コネクタ 39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207102" y="5013841"/>
            <a:ext cx="9289032" cy="122413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</a:p>
        </p:txBody>
      </p:sp>
      <p:grpSp>
        <p:nvGrpSpPr>
          <p:cNvPr id="42" name="グループ化 41"/>
          <p:cNvGrpSpPr/>
          <p:nvPr userDrawn="1"/>
        </p:nvGrpSpPr>
        <p:grpSpPr>
          <a:xfrm>
            <a:off x="6478910" y="6295628"/>
            <a:ext cx="1552133" cy="1569660"/>
            <a:chOff x="7054974" y="1202317"/>
            <a:chExt cx="1552133" cy="1569660"/>
          </a:xfrm>
        </p:grpSpPr>
        <p:sp>
          <p:nvSpPr>
            <p:cNvPr id="43" name="テキスト ボックス 42"/>
            <p:cNvSpPr txBox="1"/>
            <p:nvPr userDrawn="1"/>
          </p:nvSpPr>
          <p:spPr>
            <a:xfrm>
              <a:off x="7054974" y="1202317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4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44" name="直線コネクタ 43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8207102" y="6509467"/>
            <a:ext cx="9289032" cy="122413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</a:p>
        </p:txBody>
      </p:sp>
      <p:grpSp>
        <p:nvGrpSpPr>
          <p:cNvPr id="46" name="グループ化 45"/>
          <p:cNvGrpSpPr/>
          <p:nvPr userDrawn="1"/>
        </p:nvGrpSpPr>
        <p:grpSpPr>
          <a:xfrm>
            <a:off x="6478910" y="7879804"/>
            <a:ext cx="1552133" cy="1569660"/>
            <a:chOff x="7054974" y="1247810"/>
            <a:chExt cx="1552133" cy="1569660"/>
          </a:xfrm>
        </p:grpSpPr>
        <p:sp>
          <p:nvSpPr>
            <p:cNvPr id="47" name="テキスト ボックス 46"/>
            <p:cNvSpPr txBox="1"/>
            <p:nvPr userDrawn="1"/>
          </p:nvSpPr>
          <p:spPr>
            <a:xfrm>
              <a:off x="7054974" y="1247810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5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48" name="直線コネクタ 47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8207102" y="8048150"/>
            <a:ext cx="9289032" cy="122413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</a:p>
        </p:txBody>
      </p:sp>
      <p:sp>
        <p:nvSpPr>
          <p:cNvPr id="55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790278" y="3539384"/>
            <a:ext cx="6192688" cy="4124396"/>
          </a:xfrm>
        </p:spPr>
        <p:txBody>
          <a:bodyPr anchor="ctr">
            <a:normAutofit/>
          </a:bodyPr>
          <a:lstStyle>
            <a:lvl1pPr algn="ctr">
              <a:spcBef>
                <a:spcPts val="0"/>
              </a:spcBef>
              <a:defRPr sz="6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625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8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35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1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6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3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1186322" y="2551212"/>
            <a:ext cx="730881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186322" y="3487316"/>
            <a:ext cx="7308812" cy="518457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9755274" y="2551212"/>
            <a:ext cx="730881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9755274" y="3487316"/>
            <a:ext cx="7308812" cy="518457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27199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allAtOnce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186322" y="2839244"/>
            <a:ext cx="15913768" cy="5616624"/>
          </a:xfrm>
        </p:spPr>
        <p:txBody>
          <a:bodyPr anchor="ctr">
            <a:noAutofit/>
          </a:bodyPr>
          <a:lstStyle>
            <a:lvl1pPr algn="l">
              <a:lnSpc>
                <a:spcPts val="3400"/>
              </a:lnSpc>
              <a:spcBef>
                <a:spcPts val="0"/>
              </a:spcBef>
              <a:spcAft>
                <a:spcPts val="1200"/>
              </a:spcAft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81505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883" y="2047156"/>
            <a:ext cx="3468257" cy="7200800"/>
          </a:xfrm>
          <a:prstGeom prst="rect">
            <a:avLst/>
          </a:prstGeom>
        </p:spPr>
      </p:pic>
      <p:sp>
        <p:nvSpPr>
          <p:cNvPr id="9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6766942" y="3919364"/>
            <a:ext cx="10333148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6766942" y="4639444"/>
            <a:ext cx="10333148" cy="2808312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3038248" y="2983260"/>
            <a:ext cx="3008614" cy="5415505"/>
          </a:xfrm>
          <a:solidFill>
            <a:schemeClr val="tx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648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allAtOnce"/>
      <p:bldP spid="11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- 1 Column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7919070" y="3990999"/>
            <a:ext cx="9181020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19070" y="4783460"/>
            <a:ext cx="9181020" cy="230425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790575" y="2262385"/>
            <a:ext cx="6911975" cy="6913563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787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10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- 1 Column - Sk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7919070" y="2263180"/>
            <a:ext cx="9181020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19070" y="3055641"/>
            <a:ext cx="9181020" cy="2159867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790575" y="2262385"/>
            <a:ext cx="6911975" cy="6913563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072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10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- 1 Column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790278" y="7591772"/>
            <a:ext cx="16633848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0278" y="8311852"/>
            <a:ext cx="16633848" cy="1152128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790575" y="2262385"/>
            <a:ext cx="16633551" cy="5185371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089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10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790278" y="6799684"/>
            <a:ext cx="8136904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0278" y="7519764"/>
            <a:ext cx="8136904" cy="194421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790575" y="2262385"/>
            <a:ext cx="8136607" cy="4393283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9359230" y="6800479"/>
            <a:ext cx="8136904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9359230" y="7520559"/>
            <a:ext cx="8136904" cy="194421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9359527" y="2263180"/>
            <a:ext cx="8136607" cy="4393283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78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10" grpId="0" animBg="1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allAtOnce"/>
      <p:bldP spid="12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790574" y="2263178"/>
            <a:ext cx="3888135" cy="3888135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646262" y="6367639"/>
            <a:ext cx="4392488" cy="648074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646262" y="6943702"/>
            <a:ext cx="4104456" cy="2304251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5038548" y="2263179"/>
            <a:ext cx="3888135" cy="3888135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4894236" y="6367640"/>
            <a:ext cx="4392488" cy="648074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Here</a:t>
            </a:r>
            <a:endParaRPr kumimoji="1" lang="ja-JP" altLang="en-US" dirty="0" smtClean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4894236" y="6943703"/>
            <a:ext cx="4104456" cy="2304251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9287814" y="2263180"/>
            <a:ext cx="3888135" cy="3888135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9143502" y="6367641"/>
            <a:ext cx="4392488" cy="648074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Here</a:t>
            </a:r>
            <a:endParaRPr kumimoji="1" lang="ja-JP" altLang="en-US" dirty="0" smtClean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9143502" y="6943704"/>
            <a:ext cx="4104456" cy="2304251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13535990" y="2263181"/>
            <a:ext cx="3888135" cy="3888135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13391678" y="6367642"/>
            <a:ext cx="4392488" cy="648074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Here</a:t>
            </a:r>
            <a:endParaRPr kumimoji="1" lang="ja-JP" altLang="en-US" dirty="0" smtClean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3391678" y="6943705"/>
            <a:ext cx="4104456" cy="2304251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48199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14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0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 hasCustomPrompt="1"/>
          </p:nvPr>
        </p:nvSpPr>
        <p:spPr>
          <a:xfrm>
            <a:off x="1078310" y="7735788"/>
            <a:ext cx="13557478" cy="1440161"/>
          </a:xfrm>
        </p:spPr>
        <p:txBody>
          <a:bodyPr anchor="b">
            <a:noAutofit/>
          </a:bodyPr>
          <a:lstStyle>
            <a:lvl1pPr algn="l">
              <a:defRPr sz="7200" kern="0" spc="2000" baseline="0"/>
            </a:lvl1pPr>
          </a:lstStyle>
          <a:p>
            <a:r>
              <a:rPr kumimoji="1" lang="en-US" altLang="ja-JP" dirty="0" smtClean="0"/>
              <a:t>SECTION TITLE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78310" y="8959702"/>
            <a:ext cx="13464495" cy="575841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2800" spc="3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Description Goes Here</a:t>
            </a:r>
            <a:endParaRPr kumimoji="1" lang="ja-JP" altLang="en-US" dirty="0" smtClean="0"/>
          </a:p>
        </p:txBody>
      </p:sp>
      <p:grpSp>
        <p:nvGrpSpPr>
          <p:cNvPr id="5" name="グループ化 4"/>
          <p:cNvGrpSpPr/>
          <p:nvPr userDrawn="1"/>
        </p:nvGrpSpPr>
        <p:grpSpPr>
          <a:xfrm>
            <a:off x="672671" y="6743196"/>
            <a:ext cx="661574" cy="1728192"/>
            <a:chOff x="4012746" y="1615108"/>
            <a:chExt cx="661574" cy="1728192"/>
          </a:xfrm>
        </p:grpSpPr>
        <p:cxnSp>
          <p:nvCxnSpPr>
            <p:cNvPr id="6" name="直線コネクタ 5"/>
            <p:cNvCxnSpPr/>
            <p:nvPr/>
          </p:nvCxnSpPr>
          <p:spPr>
            <a:xfrm flipV="1">
              <a:off x="4012746" y="161510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 flipV="1">
              <a:off x="4012746" y="197514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flipV="1">
              <a:off x="4012746" y="233518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621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790575" y="2263179"/>
            <a:ext cx="3312370" cy="331237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4246662" y="2551213"/>
            <a:ext cx="4680520" cy="648074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4246662" y="3127276"/>
            <a:ext cx="4680520" cy="2304251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790278" y="5863580"/>
            <a:ext cx="3312370" cy="331237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4246365" y="6151614"/>
            <a:ext cx="4680520" cy="648074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Here</a:t>
            </a:r>
            <a:endParaRPr kumimoji="1" lang="ja-JP" altLang="en-US" dirty="0" smtClean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4246365" y="6727677"/>
            <a:ext cx="4680520" cy="2304251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5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9287519" y="2263179"/>
            <a:ext cx="3312370" cy="331237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12743606" y="2551213"/>
            <a:ext cx="4680520" cy="648074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Here</a:t>
            </a:r>
            <a:endParaRPr kumimoji="1" lang="ja-JP" altLang="en-US" dirty="0" smtClean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2743606" y="3127276"/>
            <a:ext cx="4680520" cy="2304251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8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9287222" y="5863580"/>
            <a:ext cx="3312370" cy="331237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12743309" y="6151614"/>
            <a:ext cx="4680520" cy="648074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Here</a:t>
            </a:r>
            <a:endParaRPr kumimoji="1" lang="ja-JP" altLang="en-US" dirty="0" smtClean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2743309" y="6727677"/>
            <a:ext cx="4680520" cy="2304251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30257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6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9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790278" y="2551210"/>
            <a:ext cx="5688632" cy="1296146"/>
          </a:xfrm>
          <a:noFill/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6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Item Here</a:t>
            </a:r>
            <a:endParaRPr kumimoji="1" lang="ja-JP" altLang="en-US" dirty="0" smtClean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6838950" y="2263181"/>
            <a:ext cx="10369152" cy="1872208"/>
          </a:xfrm>
          <a:noFill/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6622926" y="2263180"/>
            <a:ext cx="0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790278" y="4999482"/>
            <a:ext cx="5688632" cy="1296146"/>
          </a:xfrm>
          <a:noFill/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6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Item Here</a:t>
            </a:r>
            <a:endParaRPr kumimoji="1" lang="ja-JP" altLang="en-US" dirty="0" smtClean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838950" y="4711453"/>
            <a:ext cx="10369152" cy="1872208"/>
          </a:xfrm>
          <a:noFill/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</p:txBody>
      </p:sp>
      <p:cxnSp>
        <p:nvCxnSpPr>
          <p:cNvPr id="18" name="直線コネクタ 17"/>
          <p:cNvCxnSpPr/>
          <p:nvPr userDrawn="1"/>
        </p:nvCxnSpPr>
        <p:spPr>
          <a:xfrm>
            <a:off x="6622926" y="4711452"/>
            <a:ext cx="0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790278" y="7447753"/>
            <a:ext cx="5688632" cy="1296146"/>
          </a:xfrm>
          <a:noFill/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6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Item Here</a:t>
            </a:r>
            <a:endParaRPr kumimoji="1" lang="ja-JP" altLang="en-US" dirty="0" smtClean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6838950" y="7159724"/>
            <a:ext cx="10369152" cy="1872208"/>
          </a:xfrm>
          <a:noFill/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</p:txBody>
      </p:sp>
      <p:cxnSp>
        <p:nvCxnSpPr>
          <p:cNvPr id="21" name="直線コネクタ 20"/>
          <p:cNvCxnSpPr/>
          <p:nvPr userDrawn="1"/>
        </p:nvCxnSpPr>
        <p:spPr>
          <a:xfrm>
            <a:off x="6622926" y="7159723"/>
            <a:ext cx="0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64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808280" y="2551212"/>
            <a:ext cx="5454606" cy="2088234"/>
          </a:xfrm>
          <a:noFill/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6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Item Here</a:t>
            </a:r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087311" y="5071492"/>
            <a:ext cx="4896544" cy="3384376"/>
          </a:xfrm>
          <a:noFill/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</p:txBody>
      </p:sp>
      <p:cxnSp>
        <p:nvCxnSpPr>
          <p:cNvPr id="14" name="直線コネクタ 13"/>
          <p:cNvCxnSpPr/>
          <p:nvPr userDrawn="1"/>
        </p:nvCxnSpPr>
        <p:spPr>
          <a:xfrm flipH="1">
            <a:off x="1087311" y="4927477"/>
            <a:ext cx="4896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6388900" y="2551212"/>
            <a:ext cx="5454606" cy="2088234"/>
          </a:xfrm>
          <a:noFill/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6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Item Here</a:t>
            </a:r>
            <a:endParaRPr kumimoji="1" lang="ja-JP" altLang="en-US" dirty="0" smtClean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667931" y="5071492"/>
            <a:ext cx="4896544" cy="3384376"/>
          </a:xfrm>
          <a:noFill/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</p:txBody>
      </p:sp>
      <p:cxnSp>
        <p:nvCxnSpPr>
          <p:cNvPr id="24" name="直線コネクタ 23"/>
          <p:cNvCxnSpPr/>
          <p:nvPr userDrawn="1"/>
        </p:nvCxnSpPr>
        <p:spPr>
          <a:xfrm flipH="1">
            <a:off x="6667931" y="4927477"/>
            <a:ext cx="4896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1969520" y="2551212"/>
            <a:ext cx="5454606" cy="2088234"/>
          </a:xfrm>
          <a:noFill/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6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Item Here</a:t>
            </a:r>
            <a:endParaRPr kumimoji="1" lang="ja-JP" altLang="en-US" dirty="0" smtClean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12248551" y="5071492"/>
            <a:ext cx="4896544" cy="3384376"/>
          </a:xfrm>
          <a:noFill/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</p:txBody>
      </p:sp>
      <p:cxnSp>
        <p:nvCxnSpPr>
          <p:cNvPr id="27" name="直線コネクタ 26"/>
          <p:cNvCxnSpPr/>
          <p:nvPr userDrawn="1"/>
        </p:nvCxnSpPr>
        <p:spPr>
          <a:xfrm flipH="1">
            <a:off x="12248551" y="4927477"/>
            <a:ext cx="4896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50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186322" y="8383860"/>
            <a:ext cx="15913768" cy="1296144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438350" y="2263180"/>
            <a:ext cx="2952328" cy="604867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4552696" y="2263180"/>
            <a:ext cx="2952328" cy="604867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7667042" y="2263180"/>
            <a:ext cx="2952328" cy="604867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10781388" y="2263180"/>
            <a:ext cx="2952328" cy="604867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3895734" y="2263180"/>
            <a:ext cx="2952328" cy="604867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4210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animBg="1"/>
      <p:bldP spid="11" grpId="0" animBg="1"/>
      <p:bldP spid="12" grpId="0" animBg="1"/>
      <p:bldP spid="13" grpId="0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186322" y="8383860"/>
            <a:ext cx="15913768" cy="1296144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438350" y="2263180"/>
            <a:ext cx="3600400" cy="604867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5184000" y="2263180"/>
            <a:ext cx="6048000" cy="295232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11375454" y="2263180"/>
            <a:ext cx="5472608" cy="604867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5184000" y="5359524"/>
            <a:ext cx="6048000" cy="295232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861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animBg="1"/>
      <p:bldP spid="12" grpId="0" animBg="1"/>
      <p:bldP spid="14" grpId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5" name="山形 4"/>
          <p:cNvSpPr/>
          <p:nvPr userDrawn="1"/>
        </p:nvSpPr>
        <p:spPr>
          <a:xfrm>
            <a:off x="862286" y="3703340"/>
            <a:ext cx="4464496" cy="1091326"/>
          </a:xfrm>
          <a:prstGeom prst="chevron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山形 7"/>
          <p:cNvSpPr/>
          <p:nvPr userDrawn="1"/>
        </p:nvSpPr>
        <p:spPr>
          <a:xfrm>
            <a:off x="4990480" y="3703340"/>
            <a:ext cx="4464496" cy="1091326"/>
          </a:xfrm>
          <a:prstGeom prst="chevron">
            <a:avLst/>
          </a:pr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山形 8"/>
          <p:cNvSpPr/>
          <p:nvPr userDrawn="1"/>
        </p:nvSpPr>
        <p:spPr>
          <a:xfrm>
            <a:off x="9118674" y="3692134"/>
            <a:ext cx="4464496" cy="1091326"/>
          </a:xfrm>
          <a:prstGeom prst="chevron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山形 9"/>
          <p:cNvSpPr/>
          <p:nvPr userDrawn="1"/>
        </p:nvSpPr>
        <p:spPr>
          <a:xfrm>
            <a:off x="13246869" y="3703340"/>
            <a:ext cx="4464496" cy="1091326"/>
          </a:xfrm>
          <a:prstGeom prst="chevron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1438349" y="3811352"/>
            <a:ext cx="3169145" cy="864096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18270" y="4855468"/>
            <a:ext cx="4104456" cy="273630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3822932" y="3811352"/>
            <a:ext cx="3169145" cy="864096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566543" y="3811352"/>
            <a:ext cx="3169145" cy="864096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9694737" y="3811352"/>
            <a:ext cx="3169145" cy="864096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4846729" y="4855468"/>
            <a:ext cx="4104456" cy="273630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8975188" y="4855468"/>
            <a:ext cx="4104456" cy="273630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13103646" y="4855468"/>
            <a:ext cx="4104456" cy="273630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148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8" grpId="0" animBg="1"/>
      <p:bldP spid="9" grpId="0" animBg="1"/>
      <p:bldP spid="10" grpId="0" animBg="1"/>
      <p:bldP spid="11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5" name="円/楕円 4"/>
          <p:cNvSpPr/>
          <p:nvPr userDrawn="1"/>
        </p:nvSpPr>
        <p:spPr>
          <a:xfrm>
            <a:off x="1366342" y="2623220"/>
            <a:ext cx="6120680" cy="612068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 userDrawn="1"/>
        </p:nvSpPr>
        <p:spPr>
          <a:xfrm>
            <a:off x="2117625" y="4148759"/>
            <a:ext cx="4618114" cy="461811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3022526" y="5935589"/>
            <a:ext cx="2808312" cy="2808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 userDrawn="1"/>
        </p:nvCxnSpPr>
        <p:spPr>
          <a:xfrm flipV="1">
            <a:off x="9142413" y="2470598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9318472" y="2383554"/>
            <a:ext cx="7961638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9318472" y="3160606"/>
            <a:ext cx="7961638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cxnSp>
        <p:nvCxnSpPr>
          <p:cNvPr id="21" name="直線コネクタ 20"/>
          <p:cNvCxnSpPr/>
          <p:nvPr userDrawn="1"/>
        </p:nvCxnSpPr>
        <p:spPr>
          <a:xfrm flipV="1">
            <a:off x="5974854" y="3334695"/>
            <a:ext cx="3167559" cy="44065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 userDrawn="1"/>
        </p:nvCxnSpPr>
        <p:spPr>
          <a:xfrm flipV="1">
            <a:off x="9145513" y="4726488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9321572" y="4639444"/>
            <a:ext cx="7961638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9321572" y="5416496"/>
            <a:ext cx="7961638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cxnSp>
        <p:nvCxnSpPr>
          <p:cNvPr id="26" name="直線コネクタ 20"/>
          <p:cNvCxnSpPr/>
          <p:nvPr userDrawn="1"/>
        </p:nvCxnSpPr>
        <p:spPr>
          <a:xfrm flipV="1">
            <a:off x="5977954" y="5590585"/>
            <a:ext cx="3167559" cy="44065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 userDrawn="1"/>
        </p:nvCxnSpPr>
        <p:spPr>
          <a:xfrm flipV="1">
            <a:off x="9142413" y="7030744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9318472" y="6943700"/>
            <a:ext cx="7961638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9318472" y="7720752"/>
            <a:ext cx="7961638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cxnSp>
        <p:nvCxnSpPr>
          <p:cNvPr id="30" name="直線コネクタ 20"/>
          <p:cNvCxnSpPr/>
          <p:nvPr userDrawn="1"/>
        </p:nvCxnSpPr>
        <p:spPr>
          <a:xfrm>
            <a:off x="4750718" y="7339745"/>
            <a:ext cx="4391695" cy="55509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3022526" y="3029747"/>
            <a:ext cx="2736304" cy="81760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000" baseline="0">
                <a:solidFill>
                  <a:schemeClr val="bg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Value</a:t>
            </a:r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3022526" y="4829947"/>
            <a:ext cx="2736304" cy="81760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000" baseline="0">
                <a:solidFill>
                  <a:schemeClr val="bg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Value</a:t>
            </a:r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3058530" y="6990187"/>
            <a:ext cx="2736304" cy="81760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000" baseline="0">
                <a:solidFill>
                  <a:schemeClr val="bg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112430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9" grpId="0" animBg="1"/>
      <p:bldP spid="10" grpId="0" animBg="1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7" name="アーチ 6"/>
          <p:cNvSpPr/>
          <p:nvPr userDrawn="1"/>
        </p:nvSpPr>
        <p:spPr>
          <a:xfrm>
            <a:off x="5830838" y="2479203"/>
            <a:ext cx="6480720" cy="6480720"/>
          </a:xfrm>
          <a:prstGeom prst="blockArc">
            <a:avLst>
              <a:gd name="adj1" fmla="val 10800000"/>
              <a:gd name="adj2" fmla="val 16191525"/>
              <a:gd name="adj3" fmla="val 2557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" name="アーチ 30"/>
          <p:cNvSpPr/>
          <p:nvPr userDrawn="1"/>
        </p:nvSpPr>
        <p:spPr>
          <a:xfrm rot="5400000">
            <a:off x="5902846" y="2479203"/>
            <a:ext cx="6480720" cy="6480720"/>
          </a:xfrm>
          <a:prstGeom prst="blockArc">
            <a:avLst>
              <a:gd name="adj1" fmla="val 10800000"/>
              <a:gd name="adj2" fmla="val 16191525"/>
              <a:gd name="adj3" fmla="val 2557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アーチ 34"/>
          <p:cNvSpPr/>
          <p:nvPr userDrawn="1"/>
        </p:nvSpPr>
        <p:spPr>
          <a:xfrm rot="10800000">
            <a:off x="5902846" y="2551211"/>
            <a:ext cx="6480720" cy="6480720"/>
          </a:xfrm>
          <a:prstGeom prst="blockArc">
            <a:avLst>
              <a:gd name="adj1" fmla="val 10800000"/>
              <a:gd name="adj2" fmla="val 16191525"/>
              <a:gd name="adj3" fmla="val 2557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アーチ 35"/>
          <p:cNvSpPr/>
          <p:nvPr userDrawn="1"/>
        </p:nvSpPr>
        <p:spPr>
          <a:xfrm rot="16200000">
            <a:off x="5830838" y="2551211"/>
            <a:ext cx="6480720" cy="6480720"/>
          </a:xfrm>
          <a:prstGeom prst="blockArc">
            <a:avLst>
              <a:gd name="adj1" fmla="val 10800000"/>
              <a:gd name="adj2" fmla="val 16191525"/>
              <a:gd name="adj3" fmla="val 2557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37" name="直線コネクタ 36"/>
          <p:cNvCxnSpPr/>
          <p:nvPr userDrawn="1"/>
        </p:nvCxnSpPr>
        <p:spPr>
          <a:xfrm flipV="1">
            <a:off x="12639555" y="2335188"/>
            <a:ext cx="0" cy="205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12815614" y="2390092"/>
            <a:ext cx="5040560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2815614" y="3167144"/>
            <a:ext cx="5040560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cxnSp>
        <p:nvCxnSpPr>
          <p:cNvPr id="40" name="直線コネクタ 39"/>
          <p:cNvCxnSpPr/>
          <p:nvPr userDrawn="1"/>
        </p:nvCxnSpPr>
        <p:spPr>
          <a:xfrm flipV="1">
            <a:off x="12629212" y="6943700"/>
            <a:ext cx="0" cy="205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2805271" y="7030744"/>
            <a:ext cx="5040560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2805271" y="7807796"/>
            <a:ext cx="5040560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cxnSp>
        <p:nvCxnSpPr>
          <p:cNvPr id="43" name="直線コネクタ 42"/>
          <p:cNvCxnSpPr/>
          <p:nvPr userDrawn="1"/>
        </p:nvCxnSpPr>
        <p:spPr>
          <a:xfrm flipV="1">
            <a:off x="5593114" y="2384184"/>
            <a:ext cx="0" cy="205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440581" y="2407196"/>
            <a:ext cx="5040560" cy="864096"/>
          </a:xfrm>
        </p:spPr>
        <p:txBody>
          <a:bodyPr anchor="b">
            <a:normAutofit/>
          </a:bodyPr>
          <a:lstStyle>
            <a:lvl1pPr algn="r">
              <a:spcBef>
                <a:spcPts val="0"/>
              </a:spcBef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4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440581" y="3184248"/>
            <a:ext cx="5040560" cy="1224136"/>
          </a:xfrm>
        </p:spPr>
        <p:txBody>
          <a:bodyPr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cxnSp>
        <p:nvCxnSpPr>
          <p:cNvPr id="46" name="直線コネクタ 45"/>
          <p:cNvCxnSpPr/>
          <p:nvPr userDrawn="1"/>
        </p:nvCxnSpPr>
        <p:spPr>
          <a:xfrm flipV="1">
            <a:off x="5582771" y="6943700"/>
            <a:ext cx="0" cy="205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430238" y="7047848"/>
            <a:ext cx="5040560" cy="864096"/>
          </a:xfrm>
        </p:spPr>
        <p:txBody>
          <a:bodyPr anchor="b">
            <a:normAutofit/>
          </a:bodyPr>
          <a:lstStyle>
            <a:lvl1pPr algn="r">
              <a:spcBef>
                <a:spcPts val="0"/>
              </a:spcBef>
              <a:defRPr sz="3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430238" y="7824900"/>
            <a:ext cx="5040560" cy="1224136"/>
          </a:xfrm>
        </p:spPr>
        <p:txBody>
          <a:bodyPr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49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9791278" y="3701272"/>
            <a:ext cx="2014869" cy="722148"/>
          </a:xfrm>
        </p:spPr>
        <p:txBody>
          <a:bodyPr anchor="ctr">
            <a:normAutofit/>
          </a:bodyPr>
          <a:lstStyle>
            <a:lvl1pPr algn="ctr"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50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9791278" y="7157656"/>
            <a:ext cx="2014869" cy="722148"/>
          </a:xfrm>
        </p:spPr>
        <p:txBody>
          <a:bodyPr anchor="ctr">
            <a:normAutofit/>
          </a:bodyPr>
          <a:lstStyle>
            <a:lvl1pPr algn="ctr"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51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6334894" y="3703340"/>
            <a:ext cx="2014869" cy="722148"/>
          </a:xfrm>
        </p:spPr>
        <p:txBody>
          <a:bodyPr anchor="ctr">
            <a:normAutofit/>
          </a:bodyPr>
          <a:lstStyle>
            <a:lvl1pPr algn="ctr"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5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334894" y="7159724"/>
            <a:ext cx="2014869" cy="722148"/>
          </a:xfrm>
        </p:spPr>
        <p:txBody>
          <a:bodyPr anchor="ctr">
            <a:normAutofit/>
          </a:bodyPr>
          <a:lstStyle>
            <a:lvl1pPr algn="ctr"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cxnSp>
        <p:nvCxnSpPr>
          <p:cNvPr id="11" name="直線コネクタ 10"/>
          <p:cNvCxnSpPr>
            <a:stCxn id="49" idx="3"/>
          </p:cNvCxnSpPr>
          <p:nvPr userDrawn="1"/>
        </p:nvCxnSpPr>
        <p:spPr>
          <a:xfrm flipV="1">
            <a:off x="11806147" y="3358336"/>
            <a:ext cx="833408" cy="70401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10"/>
          <p:cNvCxnSpPr>
            <a:stCxn id="50" idx="3"/>
          </p:cNvCxnSpPr>
          <p:nvPr userDrawn="1"/>
        </p:nvCxnSpPr>
        <p:spPr>
          <a:xfrm>
            <a:off x="11806147" y="7518730"/>
            <a:ext cx="823065" cy="48025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10"/>
          <p:cNvCxnSpPr/>
          <p:nvPr userDrawn="1"/>
        </p:nvCxnSpPr>
        <p:spPr>
          <a:xfrm flipV="1">
            <a:off x="5593114" y="7518730"/>
            <a:ext cx="741780" cy="48025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>
            <a:stCxn id="51" idx="1"/>
          </p:cNvCxnSpPr>
          <p:nvPr userDrawn="1"/>
        </p:nvCxnSpPr>
        <p:spPr>
          <a:xfrm rot="10800000">
            <a:off x="5593114" y="3358336"/>
            <a:ext cx="741780" cy="70607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44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75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25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31" grpId="0" animBg="1"/>
      <p:bldP spid="35" grpId="0" animBg="1"/>
      <p:bldP spid="36" grpId="0" animBg="1"/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8" name="グラフ プレースホルダー 7"/>
          <p:cNvSpPr>
            <a:spLocks noGrp="1"/>
          </p:cNvSpPr>
          <p:nvPr>
            <p:ph type="chart" sz="quarter" idx="13" hasCustomPrompt="1"/>
          </p:nvPr>
        </p:nvSpPr>
        <p:spPr>
          <a:xfrm>
            <a:off x="790278" y="2191172"/>
            <a:ext cx="6985000" cy="698341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Graph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8063086" y="2743594"/>
            <a:ext cx="9429948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8063086" y="3520646"/>
            <a:ext cx="9429948" cy="201622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066186" y="5806608"/>
            <a:ext cx="9429948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8066186" y="6583660"/>
            <a:ext cx="9429948" cy="201622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78317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8" name="グラフ プレースホルダー 7"/>
          <p:cNvSpPr>
            <a:spLocks noGrp="1"/>
          </p:cNvSpPr>
          <p:nvPr>
            <p:ph type="chart" sz="quarter" idx="13" hasCustomPrompt="1"/>
          </p:nvPr>
        </p:nvSpPr>
        <p:spPr>
          <a:xfrm>
            <a:off x="790278" y="2263181"/>
            <a:ext cx="16633848" cy="51845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Graph</a:t>
            </a:r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0278" y="7591772"/>
            <a:ext cx="16633848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790278" y="8311852"/>
            <a:ext cx="16633848" cy="1152128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87253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/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allAtOnce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 hasCustomPrompt="1"/>
          </p:nvPr>
        </p:nvSpPr>
        <p:spPr>
          <a:xfrm>
            <a:off x="1078310" y="1111052"/>
            <a:ext cx="6192688" cy="2016224"/>
          </a:xfrm>
          <a:prstGeom prst="rect">
            <a:avLst/>
          </a:prstGeom>
        </p:spPr>
        <p:txBody>
          <a:bodyPr anchor="ctr"/>
          <a:lstStyle>
            <a:lvl1pPr algn="l">
              <a:defRPr sz="7200" spc="600" baseline="0"/>
            </a:lvl1pPr>
          </a:lstStyle>
          <a:p>
            <a:r>
              <a:rPr kumimoji="1" lang="en-US" altLang="ja-JP" dirty="0" smtClean="0"/>
              <a:t>HISTORY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574254" y="462980"/>
            <a:ext cx="661574" cy="1728192"/>
            <a:chOff x="4012746" y="1615108"/>
            <a:chExt cx="661574" cy="1728192"/>
          </a:xfrm>
        </p:grpSpPr>
        <p:cxnSp>
          <p:nvCxnSpPr>
            <p:cNvPr id="5" name="直線コネクタ 4"/>
            <p:cNvCxnSpPr/>
            <p:nvPr/>
          </p:nvCxnSpPr>
          <p:spPr>
            <a:xfrm flipV="1">
              <a:off x="4012746" y="161510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/>
            <p:cNvCxnSpPr/>
            <p:nvPr/>
          </p:nvCxnSpPr>
          <p:spPr>
            <a:xfrm flipV="1">
              <a:off x="4012746" y="197514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 flipV="1">
              <a:off x="4012746" y="233518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線コネクタ 8"/>
          <p:cNvCxnSpPr/>
          <p:nvPr userDrawn="1"/>
        </p:nvCxnSpPr>
        <p:spPr>
          <a:xfrm>
            <a:off x="9144000" y="0"/>
            <a:ext cx="0" cy="1028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 userDrawn="1"/>
        </p:nvSpPr>
        <p:spPr>
          <a:xfrm>
            <a:off x="8891972" y="1219064"/>
            <a:ext cx="504056" cy="5040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9503246" y="823020"/>
            <a:ext cx="4176464" cy="1296144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80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9999</a:t>
            </a:r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9503246" y="1903140"/>
            <a:ext cx="8280920" cy="165618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6" name="円/楕円 15"/>
          <p:cNvSpPr/>
          <p:nvPr userDrawn="1"/>
        </p:nvSpPr>
        <p:spPr>
          <a:xfrm>
            <a:off x="8891972" y="4315408"/>
            <a:ext cx="504056" cy="5040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4589208" y="3919364"/>
            <a:ext cx="4176464" cy="1296144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80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9999</a:t>
            </a:r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502246" y="4999484"/>
            <a:ext cx="8280920" cy="1656184"/>
          </a:xfrm>
        </p:spPr>
        <p:txBody>
          <a:bodyPr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9" name="円/楕円 18"/>
          <p:cNvSpPr/>
          <p:nvPr userDrawn="1"/>
        </p:nvSpPr>
        <p:spPr>
          <a:xfrm>
            <a:off x="8891972" y="7339744"/>
            <a:ext cx="504056" cy="5040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9503246" y="6943700"/>
            <a:ext cx="4176464" cy="1296144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80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9999</a:t>
            </a:r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9503246" y="8023820"/>
            <a:ext cx="8280920" cy="165618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58971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50"/>
                            </p:stCondLst>
                            <p:childTnLst>
                              <p:par>
                                <p:cTn id="3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sp>
        <p:nvSpPr>
          <p:cNvPr id="8" name="グラフ プレースホルダー 7"/>
          <p:cNvSpPr>
            <a:spLocks noGrp="1"/>
          </p:cNvSpPr>
          <p:nvPr>
            <p:ph type="chart" sz="quarter" idx="13" hasCustomPrompt="1"/>
          </p:nvPr>
        </p:nvSpPr>
        <p:spPr>
          <a:xfrm>
            <a:off x="790278" y="2191172"/>
            <a:ext cx="9433048" cy="698341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Graph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0367342" y="2983260"/>
            <a:ext cx="7125692" cy="2088232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0367342" y="4984448"/>
            <a:ext cx="7125692" cy="3399412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28073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90278" y="1183060"/>
            <a:ext cx="16273560" cy="575841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Slide Description Goes Here</a:t>
            </a:r>
            <a:endParaRPr kumimoji="1" lang="ja-JP" altLang="en-US" dirty="0" smtClean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50" y="2362191"/>
            <a:ext cx="11985332" cy="6741749"/>
          </a:xfrm>
          <a:prstGeom prst="rect">
            <a:avLst/>
          </a:prstGeom>
        </p:spPr>
      </p:pic>
      <p:sp>
        <p:nvSpPr>
          <p:cNvPr id="7" name="涙形 6"/>
          <p:cNvSpPr/>
          <p:nvPr userDrawn="1"/>
        </p:nvSpPr>
        <p:spPr>
          <a:xfrm rot="8100000">
            <a:off x="1896976" y="4227059"/>
            <a:ext cx="370586" cy="370586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646262" y="2767236"/>
            <a:ext cx="2877220" cy="1416518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14" name="涙形 13"/>
          <p:cNvSpPr/>
          <p:nvPr userDrawn="1"/>
        </p:nvSpPr>
        <p:spPr>
          <a:xfrm rot="8100000">
            <a:off x="3286137" y="6732419"/>
            <a:ext cx="370586" cy="370586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2035423" y="5272596"/>
            <a:ext cx="2877220" cy="1416518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16" name="涙形 15"/>
          <p:cNvSpPr/>
          <p:nvPr userDrawn="1"/>
        </p:nvSpPr>
        <p:spPr>
          <a:xfrm rot="8100000">
            <a:off x="6349623" y="6121606"/>
            <a:ext cx="370586" cy="370586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098909" y="4661783"/>
            <a:ext cx="2877220" cy="1416518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18" name="涙形 17"/>
          <p:cNvSpPr/>
          <p:nvPr userDrawn="1"/>
        </p:nvSpPr>
        <p:spPr>
          <a:xfrm rot="8100000">
            <a:off x="5977936" y="3734174"/>
            <a:ext cx="370586" cy="370586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4727222" y="2274351"/>
            <a:ext cx="2877220" cy="1416518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20" name="涙形 19"/>
          <p:cNvSpPr/>
          <p:nvPr userDrawn="1"/>
        </p:nvSpPr>
        <p:spPr>
          <a:xfrm rot="8100000">
            <a:off x="9291965" y="4148618"/>
            <a:ext cx="370586" cy="370586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8041251" y="2688795"/>
            <a:ext cx="2877220" cy="1416518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22" name="涙形 21"/>
          <p:cNvSpPr/>
          <p:nvPr userDrawn="1"/>
        </p:nvSpPr>
        <p:spPr>
          <a:xfrm rot="8100000">
            <a:off x="10539813" y="6994463"/>
            <a:ext cx="370586" cy="370586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9289099" y="5534640"/>
            <a:ext cx="2877220" cy="1416518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 smtClean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12527582" y="2767236"/>
            <a:ext cx="5184576" cy="20771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2527582" y="4757356"/>
            <a:ext cx="5184576" cy="35544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57703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1" decel="98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00"/>
                            </p:stCondLst>
                            <p:childTnLst>
                              <p:par>
                                <p:cTn id="22" presetID="2" presetClass="entr" presetSubtype="1" decel="98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2" presetClass="entr" presetSubtype="1" decel="98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00"/>
                            </p:stCondLst>
                            <p:childTnLst>
                              <p:par>
                                <p:cTn id="40" presetID="2" presetClass="entr" presetSubtype="1" decel="98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2" presetClass="entr" presetSubtype="1" decel="98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1" decel="98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9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1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animBg="1"/>
      <p:bldP spid="15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animBg="1"/>
      <p:bldP spid="2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 hasCustomPrompt="1"/>
          </p:nvPr>
        </p:nvSpPr>
        <p:spPr>
          <a:xfrm>
            <a:off x="1078310" y="7735788"/>
            <a:ext cx="13557478" cy="1440161"/>
          </a:xfrm>
        </p:spPr>
        <p:txBody>
          <a:bodyPr anchor="b">
            <a:noAutofit/>
          </a:bodyPr>
          <a:lstStyle>
            <a:lvl1pPr algn="l">
              <a:defRPr sz="7200" kern="0" spc="2000" baseline="0"/>
            </a:lvl1pPr>
          </a:lstStyle>
          <a:p>
            <a:r>
              <a:rPr kumimoji="1" lang="en-US" altLang="ja-JP" dirty="0" smtClean="0"/>
              <a:t>SECTION TITLE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78310" y="8959702"/>
            <a:ext cx="13464495" cy="575841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2800" spc="3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Description Goes Here</a:t>
            </a:r>
            <a:endParaRPr kumimoji="1" lang="ja-JP" altLang="en-US" dirty="0" smtClean="0"/>
          </a:p>
        </p:txBody>
      </p:sp>
      <p:grpSp>
        <p:nvGrpSpPr>
          <p:cNvPr id="5" name="グループ化 4"/>
          <p:cNvGrpSpPr/>
          <p:nvPr userDrawn="1"/>
        </p:nvGrpSpPr>
        <p:grpSpPr>
          <a:xfrm>
            <a:off x="672671" y="6743196"/>
            <a:ext cx="661574" cy="1728192"/>
            <a:chOff x="4012746" y="1615108"/>
            <a:chExt cx="661574" cy="1728192"/>
          </a:xfrm>
        </p:grpSpPr>
        <p:cxnSp>
          <p:nvCxnSpPr>
            <p:cNvPr id="6" name="直線コネクタ 5"/>
            <p:cNvCxnSpPr/>
            <p:nvPr/>
          </p:nvCxnSpPr>
          <p:spPr>
            <a:xfrm flipV="1">
              <a:off x="4012746" y="161510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 flipV="1">
              <a:off x="4012746" y="197514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flipV="1">
              <a:off x="4012746" y="233518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591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sto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/>
          <p:cNvCxnSpPr/>
          <p:nvPr userDrawn="1"/>
        </p:nvCxnSpPr>
        <p:spPr>
          <a:xfrm>
            <a:off x="9144000" y="0"/>
            <a:ext cx="0" cy="1028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円/楕円 15"/>
          <p:cNvSpPr/>
          <p:nvPr userDrawn="1"/>
        </p:nvSpPr>
        <p:spPr>
          <a:xfrm>
            <a:off x="8891972" y="1219064"/>
            <a:ext cx="504056" cy="5040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4589208" y="823020"/>
            <a:ext cx="4176464" cy="1296144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80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9999</a:t>
            </a:r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502246" y="1903140"/>
            <a:ext cx="8280920" cy="1656184"/>
          </a:xfrm>
        </p:spPr>
        <p:txBody>
          <a:bodyPr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19" name="円/楕円 18"/>
          <p:cNvSpPr/>
          <p:nvPr userDrawn="1"/>
        </p:nvSpPr>
        <p:spPr>
          <a:xfrm>
            <a:off x="8891972" y="4243400"/>
            <a:ext cx="504056" cy="5040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9503246" y="3847356"/>
            <a:ext cx="4176464" cy="1296144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80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9999</a:t>
            </a:r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9503246" y="4927476"/>
            <a:ext cx="8280920" cy="165618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2" name="円/楕円 21"/>
          <p:cNvSpPr/>
          <p:nvPr userDrawn="1"/>
        </p:nvSpPr>
        <p:spPr>
          <a:xfrm>
            <a:off x="8891972" y="7339744"/>
            <a:ext cx="504056" cy="5040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4589208" y="6943700"/>
            <a:ext cx="4176464" cy="1296144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80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9999</a:t>
            </a:r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502246" y="8023820"/>
            <a:ext cx="8280920" cy="1656184"/>
          </a:xfrm>
        </p:spPr>
        <p:txBody>
          <a:bodyPr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371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00"/>
                            </p:stCondLst>
                            <p:childTnLst>
                              <p:par>
                                <p:cTn id="3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4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42503" y="175245"/>
            <a:ext cx="3888135" cy="3888135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4174951" y="174948"/>
            <a:ext cx="8856687" cy="3888135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142206" y="4207396"/>
            <a:ext cx="6480720" cy="590465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6766942" y="4207396"/>
            <a:ext cx="2880320" cy="295232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6766942" y="7303740"/>
            <a:ext cx="11377264" cy="280831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13175654" y="174948"/>
            <a:ext cx="4968552" cy="3888135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9863286" y="4423420"/>
            <a:ext cx="8280920" cy="1368152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7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9863286" y="5647556"/>
            <a:ext cx="8280920" cy="129614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1996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078310" y="4128411"/>
            <a:ext cx="6192688" cy="2016224"/>
          </a:xfrm>
          <a:prstGeom prst="rect">
            <a:avLst/>
          </a:prstGeom>
        </p:spPr>
        <p:txBody>
          <a:bodyPr anchor="ctr"/>
          <a:lstStyle>
            <a:lvl1pPr algn="l">
              <a:defRPr sz="7200" spc="600" baseline="0"/>
            </a:lvl1pPr>
          </a:lstStyle>
          <a:p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grpSp>
        <p:nvGrpSpPr>
          <p:cNvPr id="13" name="グループ化 12"/>
          <p:cNvGrpSpPr/>
          <p:nvPr userDrawn="1"/>
        </p:nvGrpSpPr>
        <p:grpSpPr>
          <a:xfrm>
            <a:off x="6838950" y="1263127"/>
            <a:ext cx="1552133" cy="1728192"/>
            <a:chOff x="7054974" y="1111052"/>
            <a:chExt cx="1552133" cy="1728192"/>
          </a:xfrm>
        </p:grpSpPr>
        <p:sp>
          <p:nvSpPr>
            <p:cNvPr id="5" name="テキスト ボックス 4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1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8" name="直線コネクタ 7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グループ化 13"/>
          <p:cNvGrpSpPr/>
          <p:nvPr userDrawn="1"/>
        </p:nvGrpSpPr>
        <p:grpSpPr>
          <a:xfrm>
            <a:off x="6838950" y="3351359"/>
            <a:ext cx="1552133" cy="1728192"/>
            <a:chOff x="7054974" y="1111052"/>
            <a:chExt cx="1552133" cy="1728192"/>
          </a:xfrm>
        </p:grpSpPr>
        <p:sp>
          <p:nvSpPr>
            <p:cNvPr id="15" name="テキスト ボックス 14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2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16" name="直線コネクタ 15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/>
          <p:cNvGrpSpPr/>
          <p:nvPr userDrawn="1"/>
        </p:nvGrpSpPr>
        <p:grpSpPr>
          <a:xfrm>
            <a:off x="6838950" y="5439591"/>
            <a:ext cx="1552133" cy="1728192"/>
            <a:chOff x="7054974" y="1111052"/>
            <a:chExt cx="1552133" cy="1728192"/>
          </a:xfrm>
        </p:grpSpPr>
        <p:sp>
          <p:nvSpPr>
            <p:cNvPr id="18" name="テキスト ボックス 17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3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19" name="直線コネクタ 18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グループ化 19"/>
          <p:cNvGrpSpPr/>
          <p:nvPr userDrawn="1"/>
        </p:nvGrpSpPr>
        <p:grpSpPr>
          <a:xfrm>
            <a:off x="6838950" y="7527823"/>
            <a:ext cx="1552133" cy="1728192"/>
            <a:chOff x="7054974" y="1111052"/>
            <a:chExt cx="1552133" cy="1728192"/>
          </a:xfrm>
        </p:grpSpPr>
        <p:sp>
          <p:nvSpPr>
            <p:cNvPr id="21" name="テキスト ボックス 20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4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22" name="直線コネクタ 21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8567142" y="1176083"/>
            <a:ext cx="856895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8567142" y="1953135"/>
            <a:ext cx="8568952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8567142" y="3247650"/>
            <a:ext cx="856895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567142" y="4024702"/>
            <a:ext cx="8568952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8567142" y="5319217"/>
            <a:ext cx="856895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8567142" y="6096269"/>
            <a:ext cx="8568952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8567142" y="7390784"/>
            <a:ext cx="856895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8567142" y="8167836"/>
            <a:ext cx="8568952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grpSp>
        <p:nvGrpSpPr>
          <p:cNvPr id="31" name="グループ化 30"/>
          <p:cNvGrpSpPr/>
          <p:nvPr userDrawn="1"/>
        </p:nvGrpSpPr>
        <p:grpSpPr>
          <a:xfrm>
            <a:off x="574254" y="3480339"/>
            <a:ext cx="661574" cy="1728192"/>
            <a:chOff x="4012746" y="1615108"/>
            <a:chExt cx="661574" cy="1728192"/>
          </a:xfrm>
        </p:grpSpPr>
        <p:cxnSp>
          <p:nvCxnSpPr>
            <p:cNvPr id="32" name="直線コネクタ 31"/>
            <p:cNvCxnSpPr/>
            <p:nvPr/>
          </p:nvCxnSpPr>
          <p:spPr>
            <a:xfrm flipV="1">
              <a:off x="4012746" y="161510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 flipV="1">
              <a:off x="4012746" y="197514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 flipV="1">
              <a:off x="4012746" y="233518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529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5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078310" y="4111746"/>
            <a:ext cx="6192688" cy="2016224"/>
          </a:xfrm>
          <a:prstGeom prst="rect">
            <a:avLst/>
          </a:prstGeom>
        </p:spPr>
        <p:txBody>
          <a:bodyPr anchor="ctr"/>
          <a:lstStyle>
            <a:lvl1pPr algn="l">
              <a:defRPr sz="7200" spc="600" baseline="0"/>
            </a:lvl1pPr>
          </a:lstStyle>
          <a:p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grpSp>
        <p:nvGrpSpPr>
          <p:cNvPr id="13" name="グループ化 12"/>
          <p:cNvGrpSpPr/>
          <p:nvPr userDrawn="1"/>
        </p:nvGrpSpPr>
        <p:grpSpPr>
          <a:xfrm>
            <a:off x="6838950" y="2110558"/>
            <a:ext cx="1552133" cy="1728192"/>
            <a:chOff x="7054974" y="1111052"/>
            <a:chExt cx="1552133" cy="1728192"/>
          </a:xfrm>
        </p:grpSpPr>
        <p:sp>
          <p:nvSpPr>
            <p:cNvPr id="5" name="テキスト ボックス 4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1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8" name="直線コネクタ 7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グループ化 13"/>
          <p:cNvGrpSpPr/>
          <p:nvPr userDrawn="1"/>
        </p:nvGrpSpPr>
        <p:grpSpPr>
          <a:xfrm>
            <a:off x="6838950" y="4198790"/>
            <a:ext cx="1552133" cy="1728192"/>
            <a:chOff x="7054974" y="1111052"/>
            <a:chExt cx="1552133" cy="1728192"/>
          </a:xfrm>
        </p:grpSpPr>
        <p:sp>
          <p:nvSpPr>
            <p:cNvPr id="15" name="テキスト ボックス 14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2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16" name="直線コネクタ 15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/>
          <p:cNvGrpSpPr/>
          <p:nvPr userDrawn="1"/>
        </p:nvGrpSpPr>
        <p:grpSpPr>
          <a:xfrm>
            <a:off x="6838950" y="6287022"/>
            <a:ext cx="1552133" cy="1728192"/>
            <a:chOff x="7054974" y="1111052"/>
            <a:chExt cx="1552133" cy="1728192"/>
          </a:xfrm>
        </p:grpSpPr>
        <p:sp>
          <p:nvSpPr>
            <p:cNvPr id="18" name="テキスト ボックス 17"/>
            <p:cNvSpPr txBox="1"/>
            <p:nvPr userDrawn="1"/>
          </p:nvSpPr>
          <p:spPr>
            <a:xfrm>
              <a:off x="7054974" y="1190318"/>
              <a:ext cx="14081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600" dirty="0" smtClean="0">
                  <a:solidFill>
                    <a:schemeClr val="tx1">
                      <a:lumMod val="50000"/>
                    </a:schemeClr>
                  </a:solidFill>
                </a:rPr>
                <a:t>3</a:t>
              </a:r>
              <a:endParaRPr kumimoji="1" lang="ja-JP" altLang="en-US" sz="9600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cxnSp>
          <p:nvCxnSpPr>
            <p:cNvPr id="19" name="直線コネクタ 18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8567142" y="2023514"/>
            <a:ext cx="856895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8567142" y="2800566"/>
            <a:ext cx="8568952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8567142" y="4095081"/>
            <a:ext cx="856895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567142" y="4872133"/>
            <a:ext cx="8568952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8567142" y="6166648"/>
            <a:ext cx="8568952" cy="86409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4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Caption Goes Here</a:t>
            </a:r>
            <a:endParaRPr kumimoji="1" lang="ja-JP" altLang="en-US" dirty="0" smtClean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8567142" y="6943700"/>
            <a:ext cx="8568952" cy="122413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  <a:br>
              <a:rPr kumimoji="1" lang="en-US" altLang="ja-JP" dirty="0" smtClean="0"/>
            </a:br>
            <a:endParaRPr kumimoji="1" lang="en-US" altLang="ja-JP" dirty="0" smtClean="0"/>
          </a:p>
        </p:txBody>
      </p:sp>
      <p:grpSp>
        <p:nvGrpSpPr>
          <p:cNvPr id="31" name="グループ化 30"/>
          <p:cNvGrpSpPr/>
          <p:nvPr userDrawn="1"/>
        </p:nvGrpSpPr>
        <p:grpSpPr>
          <a:xfrm>
            <a:off x="574254" y="3463674"/>
            <a:ext cx="661574" cy="1728192"/>
            <a:chOff x="4012746" y="1615108"/>
            <a:chExt cx="661574" cy="1728192"/>
          </a:xfrm>
        </p:grpSpPr>
        <p:cxnSp>
          <p:nvCxnSpPr>
            <p:cNvPr id="32" name="直線コネクタ 31"/>
            <p:cNvCxnSpPr/>
            <p:nvPr/>
          </p:nvCxnSpPr>
          <p:spPr>
            <a:xfrm flipV="1">
              <a:off x="4012746" y="161510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 flipV="1">
              <a:off x="4012746" y="197514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 flipV="1">
              <a:off x="4012746" y="233518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9142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90278" y="4274836"/>
            <a:ext cx="5904656" cy="1354388"/>
          </a:xfrm>
          <a:prstGeom prst="rect">
            <a:avLst/>
          </a:prstGeom>
        </p:spPr>
        <p:txBody>
          <a:bodyPr anchor="t"/>
          <a:lstStyle>
            <a:lvl1pPr algn="r">
              <a:defRPr sz="7200" spc="600" baseline="0"/>
            </a:lvl1pPr>
          </a:lstStyle>
          <a:p>
            <a:r>
              <a:rPr kumimoji="1" lang="en-US" altLang="ja-JP" dirty="0" smtClean="0"/>
              <a:t>WORD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7555502" y="3991372"/>
            <a:ext cx="10372680" cy="1766680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goes here</a:t>
            </a:r>
          </a:p>
          <a:p>
            <a:pPr lvl="0"/>
            <a:r>
              <a:rPr kumimoji="1" lang="en-US" altLang="ja-JP" dirty="0" smtClean="0"/>
              <a:t>Text goes here</a:t>
            </a:r>
          </a:p>
        </p:txBody>
      </p:sp>
      <p:grpSp>
        <p:nvGrpSpPr>
          <p:cNvPr id="31" name="グループ化 30"/>
          <p:cNvGrpSpPr/>
          <p:nvPr userDrawn="1"/>
        </p:nvGrpSpPr>
        <p:grpSpPr>
          <a:xfrm>
            <a:off x="6838950" y="3919364"/>
            <a:ext cx="661574" cy="1728192"/>
            <a:chOff x="4012746" y="1615108"/>
            <a:chExt cx="661574" cy="1728192"/>
          </a:xfrm>
        </p:grpSpPr>
        <p:cxnSp>
          <p:nvCxnSpPr>
            <p:cNvPr id="32" name="直線コネクタ 31"/>
            <p:cNvCxnSpPr/>
            <p:nvPr/>
          </p:nvCxnSpPr>
          <p:spPr>
            <a:xfrm flipV="1">
              <a:off x="4012746" y="161510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 flipV="1">
              <a:off x="4012746" y="197514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 flipV="1">
              <a:off x="4012746" y="2335188"/>
              <a:ext cx="661574" cy="1008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2913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90278" y="318964"/>
            <a:ext cx="16457772" cy="915119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/>
          <a:p>
            <a:r>
              <a:rPr kumimoji="1" lang="en-US" altLang="ja-JP" dirty="0" smtClean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321" y="1738139"/>
            <a:ext cx="16457772" cy="7451107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41239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98" r:id="rId2"/>
    <p:sldLayoutId id="2147483665" r:id="rId3"/>
    <p:sldLayoutId id="2147483673" r:id="rId4"/>
    <p:sldLayoutId id="2147483674" r:id="rId5"/>
    <p:sldLayoutId id="2147483672" r:id="rId6"/>
    <p:sldLayoutId id="2147483679" r:id="rId7"/>
    <p:sldLayoutId id="2147483680" r:id="rId8"/>
    <p:sldLayoutId id="2147483686" r:id="rId9"/>
    <p:sldLayoutId id="2147483685" r:id="rId10"/>
    <p:sldLayoutId id="2147483696" r:id="rId11"/>
    <p:sldLayoutId id="2147483701" r:id="rId12"/>
    <p:sldLayoutId id="2147483703" r:id="rId13"/>
    <p:sldLayoutId id="2147483702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632753" rtl="0" eaLnBrk="1" latinLnBrk="0" hangingPunct="1">
        <a:spcBef>
          <a:spcPct val="0"/>
        </a:spcBef>
        <a:buNone/>
        <a:defRPr kumimoji="1"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spcBef>
          <a:spcPct val="20000"/>
        </a:spcBef>
        <a:buFont typeface="Arial" panose="020B0604020202020204" pitchFamily="34" charset="0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90278" y="0"/>
            <a:ext cx="16457772" cy="1234083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/>
          <a:p>
            <a:r>
              <a:rPr kumimoji="1" lang="en-US" altLang="ja-JP" dirty="0" smtClean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321" y="1738139"/>
            <a:ext cx="16457772" cy="7451107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6550919" y="9636372"/>
            <a:ext cx="10729192" cy="547688"/>
          </a:xfrm>
          <a:prstGeom prst="rect">
            <a:avLst/>
          </a:prstGeom>
        </p:spPr>
        <p:txBody>
          <a:bodyPr vert="horz" lIns="163275" tIns="81638" rIns="163275" bIns="81638" rtlCol="0" anchor="b"/>
          <a:lstStyle>
            <a:lvl1pPr algn="ctr">
              <a:defRPr sz="2100">
                <a:solidFill>
                  <a:schemeClr val="tx1">
                    <a:tint val="75000"/>
                    <a:alpha val="80000"/>
                  </a:schemeClr>
                </a:solidFill>
              </a:defRPr>
            </a:lvl1pPr>
          </a:lstStyle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309311" y="9638928"/>
            <a:ext cx="1050919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l">
              <a:defRPr sz="3600">
                <a:solidFill>
                  <a:schemeClr val="tx1">
                    <a:tint val="75000"/>
                    <a:alpha val="80000"/>
                  </a:schemeClr>
                </a:solidFill>
              </a:defRPr>
            </a:lvl1pPr>
          </a:lstStyle>
          <a:p>
            <a:fld id="{27CB87ED-CE54-4A81-84E3-F65697A29D3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1162075"/>
            <a:ext cx="18286413" cy="5760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10000"/>
                </a:schemeClr>
              </a:gs>
              <a:gs pos="39000">
                <a:schemeClr val="bg1">
                  <a:alpha val="54000"/>
                </a:schemeClr>
              </a:gs>
              <a:gs pos="74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17280110" y="9638928"/>
            <a:ext cx="0" cy="648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453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76" r:id="rId3"/>
    <p:sldLayoutId id="2147483688" r:id="rId4"/>
    <p:sldLayoutId id="2147483689" r:id="rId5"/>
    <p:sldLayoutId id="2147483700" r:id="rId6"/>
    <p:sldLayoutId id="2147483695" r:id="rId7"/>
    <p:sldLayoutId id="2147483677" r:id="rId8"/>
    <p:sldLayoutId id="2147483667" r:id="rId9"/>
    <p:sldLayoutId id="2147483683" r:id="rId10"/>
    <p:sldLayoutId id="2147483666" r:id="rId11"/>
    <p:sldLayoutId id="2147483691" r:id="rId12"/>
    <p:sldLayoutId id="2147483675" r:id="rId13"/>
    <p:sldLayoutId id="2147483682" r:id="rId14"/>
    <p:sldLayoutId id="2147483668" r:id="rId15"/>
    <p:sldLayoutId id="2147483687" r:id="rId16"/>
    <p:sldLayoutId id="2147483669" r:id="rId17"/>
    <p:sldLayoutId id="2147483678" r:id="rId18"/>
    <p:sldLayoutId id="2147483670" r:id="rId19"/>
    <p:sldLayoutId id="2147483671" r:id="rId20"/>
    <p:sldLayoutId id="2147483681" r:id="rId21"/>
    <p:sldLayoutId id="2147483690" r:id="rId22"/>
    <p:sldLayoutId id="2147483692" r:id="rId23"/>
    <p:sldLayoutId id="2147483693" r:id="rId24"/>
    <p:sldLayoutId id="2147483694" r:id="rId25"/>
    <p:sldLayoutId id="2147483699" r:id="rId26"/>
    <p:sldLayoutId id="2147483697" r:id="rId27"/>
    <p:sldLayoutId id="2147483704" r:id="rId2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 animBg="1"/>
    </p:bldLst>
  </p:timing>
  <p:hf hdr="0" dt="0"/>
  <p:txStyles>
    <p:titleStyle>
      <a:lvl1pPr algn="l" defTabSz="1632753" rtl="0" eaLnBrk="1" latinLnBrk="0" hangingPunct="1">
        <a:spcBef>
          <a:spcPct val="0"/>
        </a:spcBef>
        <a:buNone/>
        <a:defRPr kumimoji="1" sz="5400" kern="1200" spc="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spcBef>
          <a:spcPct val="20000"/>
        </a:spcBef>
        <a:buFont typeface="Arial" panose="020B0604020202020204" pitchFamily="34" charset="0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16.png"/><Relationship Id="rId12" Type="http://schemas.openxmlformats.org/officeDocument/2006/relationships/image" Target="../media/image24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1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13" Type="http://schemas.openxmlformats.org/officeDocument/2006/relationships/image" Target="../media/image29.png"/><Relationship Id="rId3" Type="http://schemas.openxmlformats.org/officeDocument/2006/relationships/image" Target="../media/image160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9.png"/><Relationship Id="rId11" Type="http://schemas.openxmlformats.org/officeDocument/2006/relationships/image" Target="../media/image26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4.gif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3"/>
          </p:nvPr>
        </p:nvSpPr>
        <p:spPr>
          <a:xfrm>
            <a:off x="1027194" y="7519764"/>
            <a:ext cx="16344898" cy="1296144"/>
          </a:xfrm>
        </p:spPr>
        <p:txBody>
          <a:bodyPr/>
          <a:lstStyle/>
          <a:p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Masao KURIKI</a:t>
            </a:r>
            <a:r>
              <a:rPr lang="ja-JP" altLang="en-US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、</a:t>
            </a:r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Shun Konno, </a:t>
            </a:r>
            <a:r>
              <a:rPr lang="en-US" altLang="ja-JP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Tohru</a:t>
            </a:r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 Takahashi, Zachary </a:t>
            </a:r>
            <a:r>
              <a:rPr lang="en-US" altLang="ja-JP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Liptack</a:t>
            </a:r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 (Hiroshima U.</a:t>
            </a:r>
            <a:r>
              <a:rPr lang="ja-JP" altLang="en-US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）</a:t>
            </a:r>
            <a:endParaRPr lang="en-US" altLang="ja-JP" dirty="0" smtClean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  <a:p>
            <a:r>
              <a:rPr lang="en-US" altLang="ja-JP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Tsunehiko</a:t>
            </a:r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 Omori, Kaoru </a:t>
            </a:r>
            <a:r>
              <a:rPr lang="en-US" altLang="ja-JP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Yokoya</a:t>
            </a:r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, </a:t>
            </a:r>
            <a:r>
              <a:rPr lang="en-US" altLang="ja-JP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Junji</a:t>
            </a:r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 Urakawa, </a:t>
            </a:r>
            <a:r>
              <a:rPr lang="en-US" altLang="ja-JP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Masafumi</a:t>
            </a:r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 Fukuda</a:t>
            </a:r>
            <a:r>
              <a:rPr lang="ja-JP" altLang="en-US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（</a:t>
            </a:r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KEK)</a:t>
            </a:r>
          </a:p>
          <a:p>
            <a:endParaRPr lang="en-US" altLang="ja-JP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  <a:p>
            <a:endParaRPr kumimoji="1"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54374" y="1975148"/>
            <a:ext cx="18286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ILC電子ビームドライブ陽電子源におけるoff-crest加速条件でのビームローディング補償</a:t>
            </a:r>
            <a:r>
              <a:rPr kumimoji="0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タイトル 8"/>
          <p:cNvSpPr>
            <a:spLocks noGrp="1"/>
          </p:cNvSpPr>
          <p:nvPr>
            <p:ph type="title"/>
          </p:nvPr>
        </p:nvSpPr>
        <p:spPr>
          <a:xfrm>
            <a:off x="790278" y="4351412"/>
            <a:ext cx="16457772" cy="2736527"/>
          </a:xfrm>
        </p:spPr>
        <p:txBody>
          <a:bodyPr/>
          <a:lstStyle/>
          <a:p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Compensation of the transient </a:t>
            </a:r>
            <a:r>
              <a:rPr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beam-loading 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effect in the capture </a:t>
            </a:r>
            <a:r>
              <a:rPr lang="en-US" altLang="ja-JP" sz="40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linac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of E-Driven positron source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21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601">
        <p:fade/>
      </p:transition>
    </mc:Choice>
    <mc:Fallback xmlns="">
      <p:transition spd="med" advTm="4601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2365" objId="1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RF input Phase Modulation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CB87ED-CE54-4A81-84E3-F65697A29D35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プレースホルダー 7"/>
              <p:cNvSpPr>
                <a:spLocks noGrp="1"/>
              </p:cNvSpPr>
              <p:nvPr>
                <p:ph type="body" sz="quarter" idx="14"/>
              </p:nvPr>
            </p:nvSpPr>
            <p:spPr>
              <a:xfrm>
                <a:off x="1222326" y="2036663"/>
                <a:ext cx="14653628" cy="7321946"/>
              </a:xfrm>
            </p:spPr>
            <p:txBody>
              <a:bodyPr anchor="t" anchorCtr="0"/>
              <a:lstStyle/>
              <a:p>
                <a:pPr>
                  <a:lnSpc>
                    <a:spcPct val="100000"/>
                  </a:lnSpc>
                </a:pPr>
                <a:r>
                  <a:rPr lang="en-US" altLang="ja-JP" b="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Acceleration voltage of the off-crest acceleration with phase q,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1" i="1" smtClean="0"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altLang="ja-JP" b="1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ja-JP" b="1" i="1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altLang="ja-JP" b="1" i="1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sup>
                          </m:sSup>
                        </m:e>
                      </m:d>
                      <m:func>
                        <m:func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ja-JP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ja-JP" altLang="en-US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  <m:r>
                        <a:rPr lang="en-US" altLang="ja-JP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sup>
                          </m:sSup>
                        </m:e>
                      </m:d>
                      <m:func>
                        <m:func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ja-JP" alt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ja-JP" i="1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The voltage and phase are varied, even the envelope is matched. To cancel the beam loading voltage, the RF input voltage has to be, 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func>
                        <m:func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d>
                            <m:d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altLang="ja-JP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ja-JP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altLang="ja-JP" i="1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ja-JP" altLang="en-US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ja-JP" altLang="en-US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In this case,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b="0" i="0" smtClean="0">
                        <a:latin typeface="Cambria Math" panose="02040503050406030204" pitchFamily="18" charset="0"/>
                      </a:rPr>
                      <m:t>V</m:t>
                    </m:r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func>
                      <m:func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ja-JP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func>
                    <m:r>
                      <a:rPr lang="en-US" altLang="ja-JP" b="0" i="0" smtClean="0">
                        <a:latin typeface="Cambria Math" panose="02040503050406030204" pitchFamily="18" charset="0"/>
                      </a:rPr>
                      <m:t>.  </m:t>
                    </m:r>
                  </m:oMath>
                </a14:m>
                <a:r>
                  <a:rPr lang="en-US" altLang="ja-JP" b="0" i="0" dirty="0" smtClean="0">
                    <a:latin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ja-JP" b="0" i="0" dirty="0" smtClean="0">
                    <a:solidFill>
                      <a:srgbClr val="FFFFFF">
                        <a:alpha val="90000"/>
                      </a:srgbClr>
                    </a:solidFill>
                    <a:latin typeface="Cambria Math" panose="02040503050406030204" pitchFamily="18" charset="0"/>
                  </a:rPr>
                  <a:t> is rewritten as 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p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func>
                        <m:func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ja-JP" altLang="en-US" i="1" smtClean="0">
                                  <a:latin typeface="Cambria Math" panose="02040503050406030204" pitchFamily="18" charset="0"/>
                                </a:rPr>
                                <m:t>𝜍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ja-JP" i="1">
                              <a:solidFill>
                                <a:srgbClr val="FFFFFF">
                                  <a:alpha val="9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solidFill>
                                <a:srgbClr val="FFFFFF">
                                  <a:alpha val="9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altLang="ja-JP" i="1">
                                  <a:solidFill>
                                    <a:srgbClr val="FFFFFF">
                                      <a:alpha val="9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solidFill>
                                    <a:srgbClr val="FFFFFF">
                                      <a:alpha val="9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i="1">
                                  <a:solidFill>
                                    <a:srgbClr val="FFFFFF">
                                      <a:alpha val="90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ja-JP" i="1">
                                      <a:solidFill>
                                        <a:srgbClr val="FFFFFF">
                                          <a:alpha val="90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i="1">
                                      <a:solidFill>
                                        <a:srgbClr val="FFFFFF">
                                          <a:alpha val="90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altLang="ja-JP" i="1">
                                      <a:solidFill>
                                        <a:srgbClr val="FFFFFF">
                                          <a:alpha val="90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ja-JP" i="1">
                                          <a:solidFill>
                                            <a:srgbClr val="FFFFFF">
                                              <a:alpha val="9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solidFill>
                                            <a:srgbClr val="FFFFFF">
                                              <a:alpha val="9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solidFill>
                                            <a:srgbClr val="FFFFFF">
                                              <a:alpha val="90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ja-JP" altLang="en-US" i="1">
                                      <a:solidFill>
                                        <a:srgbClr val="FFFFFF">
                                          <a:alpha val="90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sup>
                          </m:sSup>
                        </m:e>
                      </m:d>
                    </m:oMath>
                  </m:oMathPara>
                </a14:m>
                <a:endPara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func>
                        <m:func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ja-JP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ja-JP" altLang="en-US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dirty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func>
                        <m:func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ja-JP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i="1" smtClean="0">
                          <a:latin typeface="Cambria Math" panose="02040503050406030204" pitchFamily="18" charset="0"/>
                        </a:rPr>
                        <m:t>𝜍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b="0" i="0" smtClean="0">
                                  <a:latin typeface="Cambria Math" panose="02040503050406030204" pitchFamily="18" charset="0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func>
                    </m:oMath>
                  </m:oMathPara>
                </a14:m>
                <a:endPara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:endPara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8" name="テキスト プレースホルダー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xfrm>
                <a:off x="1222326" y="2036663"/>
                <a:ext cx="14653628" cy="7321946"/>
              </a:xfrm>
              <a:blipFill>
                <a:blip r:embed="rId2"/>
                <a:stretch>
                  <a:fillRect l="-375" t="-4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64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CB87ED-CE54-4A81-84E3-F65697A29D35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プレースホルダー 8"/>
              <p:cNvSpPr>
                <a:spLocks noGrp="1"/>
              </p:cNvSpPr>
              <p:nvPr>
                <p:ph type="body" sz="quarter" idx="14"/>
              </p:nvPr>
            </p:nvSpPr>
            <p:spPr>
              <a:xfrm>
                <a:off x="1222326" y="246956"/>
                <a:ext cx="15913768" cy="9577064"/>
              </a:xfrm>
            </p:spPr>
            <p:txBody>
              <a:bodyPr anchor="t"/>
              <a:lstStyle/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func>
                        <m:func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ja-JP" altLang="en-US" i="1">
                                  <a:latin typeface="Cambria Math" panose="02040503050406030204" pitchFamily="18" charset="0"/>
                                </a:rPr>
                                <m:t>𝜍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The asymptotic value of the envelope has to be equal to the envelope of the input RF as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altLang="ja-JP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rad>
                            <m:radPr>
                              <m:degHide m:val="on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e>
                      </m:func>
                      <m:r>
                        <a:rPr lang="en-US" altLang="ja-JP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ja-JP" altLang="en-US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rad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(Voltage at the first bunch) is obtained as 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  <m:sup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ja-JP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ja-JP" altLang="en-US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sSub>
                        <m:sSub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func>
                                    <m:funcPr>
                                      <m:ctrlPr>
                                        <a:rPr lang="en-US" altLang="ja-JP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altLang="ja-JP" i="0" smtClean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ja-JP" altLang="en-US" i="1" smtClean="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e>
                                <m:sup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:r>
                  <a:rPr kumimoji="1" lang="en-US" altLang="ja-JP" dirty="0" smtClean="0"/>
                  <a:t>Time to start the beam acceleration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kumimoji="1" lang="en-US" altLang="ja-JP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is 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1" lang="en-US" altLang="ja-JP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kumimoji="1"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kumimoji="1" lang="en-US" altLang="ja-JP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kumimoji="1"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1" i="1">
                          <a:latin typeface="Cambria Math" panose="02040503050406030204" pitchFamily="18" charset="0"/>
                        </a:rPr>
                        <m:t>𝑽</m:t>
                      </m:r>
                      <m:d>
                        <m:dPr>
                          <m:ctrlPr>
                            <a:rPr lang="en-US" altLang="ja-JP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altLang="ja-JP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sup>
                          </m:sSup>
                        </m:e>
                      </m:d>
                      <m:func>
                        <m:func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ja-JP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ja-JP" altLang="en-US" b="0" i="1" smtClean="0">
                                  <a:latin typeface="Cambria Math" panose="02040503050406030204" pitchFamily="18" charset="0"/>
                                </a:rPr>
                                <m:t>𝜍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			</a:t>
                </a:r>
                <a14:m>
                  <m:oMath xmlns:m="http://schemas.openxmlformats.org/officeDocument/2006/math">
                    <m:r>
                      <a:rPr lang="ja-JP" altLang="en-US" i="1" smtClean="0">
                        <a:latin typeface="Cambria Math" panose="02040503050406030204" pitchFamily="18" charset="0"/>
                      </a:rPr>
                      <m:t>𝜍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&lt;</m:t>
                                  </m:r>
                                  <m:sSub>
                                    <m:sSubPr>
                                      <m:ctrlP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mr>
                          <m:mr>
                            <m:e>
                              <m:func>
                                <m:func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ja-JP" b="0" i="0" smtClean="0">
                                          <a:latin typeface="Cambria Math" panose="02040503050406030204" pitchFamily="18" charset="0"/>
                                        </a:rPr>
                                        <m:t>tan</m:t>
                                      </m:r>
                                    </m:e>
                                    <m:sup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fName>
                                <m:e>
                                  <m:f>
                                    <m:fPr>
                                      <m:ctrlP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func>
                                        <m:funcPr>
                                          <m:ctrlP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altLang="ja-JP" b="0" i="0" smtClean="0">
                                              <a:latin typeface="Cambria Math" panose="02040503050406030204" pitchFamily="18" charset="0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r>
                                            <a:rPr lang="ja-JP" alt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</m:func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sub>
                                      </m:sSub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func>
                                        <m:funcPr>
                                          <m:ctrlP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altLang="ja-JP" b="0" i="0" smtClean="0">
                                              <a:latin typeface="Cambria Math" panose="02040503050406030204" pitchFamily="18" charset="0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r>
                                            <a:rPr lang="ja-JP" alt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</m:func>
                                    </m:den>
                                  </m:f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d>
                                    <m:dPr>
                                      <m:ctrlP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&gt;</m:t>
                                      </m:r>
                                      <m:sSub>
                                        <m:sSubPr>
                                          <m:ctrlPr>
                                            <a:rPr lang="en-US" altLang="ja-JP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ja-JP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altLang="ja-JP" i="1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mr>
                        </m:m>
                      </m:e>
                    </m:d>
                  </m:oMath>
                </a14:m>
                <a:endPara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00000"/>
                  </a:lnSpc>
                </a:pPr>
                <a:endParaRPr lang="en-US" altLang="ja-JP" dirty="0" smtClean="0"/>
              </a:p>
              <a:p>
                <a:pPr>
                  <a:lnSpc>
                    <a:spcPct val="100000"/>
                  </a:lnSpc>
                </a:pPr>
                <a:endParaRPr kumimoji="1" lang="ja-JP" altLang="en-US" dirty="0"/>
              </a:p>
            </p:txBody>
          </p:sp>
        </mc:Choice>
        <mc:Fallback xmlns="">
          <p:sp>
            <p:nvSpPr>
              <p:cNvPr id="9" name="テキスト プレースホルダー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xfrm>
                <a:off x="1222326" y="246956"/>
                <a:ext cx="15913768" cy="9577064"/>
              </a:xfrm>
              <a:blipFill>
                <a:blip r:embed="rId2"/>
                <a:stretch>
                  <a:fillRect l="-3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711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CB87ED-CE54-4A81-84E3-F65697A29D35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正方形/長方形 8"/>
              <p:cNvSpPr/>
              <p:nvPr/>
            </p:nvSpPr>
            <p:spPr>
              <a:xfrm>
                <a:off x="284939" y="937206"/>
                <a:ext cx="4032447" cy="34797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altLang="ja-JP" dirty="0" smtClean="0"/>
                  <a:t>APS cavity</a:t>
                </a:r>
                <a:endParaRPr lang="en-US" altLang="ja-JP" dirty="0"/>
              </a:p>
              <a:p>
                <a:pPr>
                  <a:lnSpc>
                    <a:spcPct val="100000"/>
                  </a:lnSpc>
                </a:pPr>
                <a:r>
                  <a:rPr lang="en-US" altLang="ja-JP" dirty="0" smtClean="0">
                    <a:latin typeface="Symbol" panose="05050102010706020507" pitchFamily="18" charset="2"/>
                  </a:rPr>
                  <a:t>p</a:t>
                </a:r>
                <a:r>
                  <a:rPr lang="en-US" altLang="ja-JP" dirty="0" smtClean="0"/>
                  <a:t>/2 mode SW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𝑠h</m:t>
                          </m:r>
                        </m:sub>
                      </m:sSub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=31.5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m:rPr>
                              <m:sty m:val="p"/>
                            </m:rPr>
                            <a:rPr lang="el-GR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altLang="ja-JP" b="0" dirty="0" smtClean="0">
                  <a:ea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=25000</m:t>
                      </m:r>
                    </m:oMath>
                  </m:oMathPara>
                </a14:m>
                <a:endParaRPr lang="en-US" altLang="ja-JP" b="0" dirty="0" smtClean="0">
                  <a:ea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=5.0</m:t>
                      </m:r>
                    </m:oMath>
                  </m:oMathPara>
                </a14:m>
                <a:endParaRPr lang="en-US" altLang="ja-JP" b="0" dirty="0" smtClean="0">
                  <a:ea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altLang="ja-JP" dirty="0" smtClean="0">
                    <a:ea typeface="Cambria Math" panose="02040503050406030204" pitchFamily="18" charset="0"/>
                  </a:rPr>
                  <a:t>P</a:t>
                </a:r>
                <a:r>
                  <a:rPr lang="en-US" altLang="ja-JP" baseline="-25000" dirty="0" smtClean="0">
                    <a:ea typeface="Cambria Math" panose="02040503050406030204" pitchFamily="18" charset="0"/>
                  </a:rPr>
                  <a:t>RF</a:t>
                </a:r>
                <a:r>
                  <a:rPr lang="en-US" altLang="ja-JP" dirty="0" smtClean="0">
                    <a:ea typeface="Cambria Math" panose="02040503050406030204" pitchFamily="18" charset="0"/>
                  </a:rPr>
                  <a:t>=22.5 MW</a:t>
                </a:r>
                <a:endParaRPr lang="en-US" altLang="ja-JP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正方形/長方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939" y="937206"/>
                <a:ext cx="4032447" cy="3479735"/>
              </a:xfrm>
              <a:prstGeom prst="rect">
                <a:avLst/>
              </a:prstGeom>
              <a:blipFill>
                <a:blip r:embed="rId2"/>
                <a:stretch>
                  <a:fillRect l="-3933" t="-2277" b="-47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718" y="5221397"/>
            <a:ext cx="6648450" cy="45339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8113" y="5221397"/>
            <a:ext cx="6648450" cy="453390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8113" y="318964"/>
            <a:ext cx="6648450" cy="45339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718" y="318964"/>
            <a:ext cx="6648450" cy="453390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81"/>
          <a:stretch/>
        </p:blipFill>
        <p:spPr>
          <a:xfrm>
            <a:off x="284939" y="5751408"/>
            <a:ext cx="4177748" cy="3508608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7126982" y="937206"/>
            <a:ext cx="1132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2400" dirty="0" err="1" smtClean="0">
                <a:solidFill>
                  <a:schemeClr val="bg1"/>
                </a:solidFill>
              </a:rPr>
              <a:t>Ib</a:t>
            </a:r>
            <a:r>
              <a:rPr lang="en-US" altLang="ja-JP" sz="2400" dirty="0" smtClean="0">
                <a:solidFill>
                  <a:schemeClr val="bg1"/>
                </a:solidFill>
              </a:rPr>
              <a:t>=2.0A</a:t>
            </a:r>
            <a:endParaRPr lang="en-US" altLang="ja-JP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03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 10"/>
          <p:cNvSpPr>
            <a:spLocks noGrp="1"/>
          </p:cNvSpPr>
          <p:nvPr>
            <p:ph type="title"/>
          </p:nvPr>
        </p:nvSpPr>
        <p:spPr>
          <a:xfrm>
            <a:off x="2014414" y="6295628"/>
            <a:ext cx="15625736" cy="2376265"/>
          </a:xfrm>
        </p:spPr>
        <p:txBody>
          <a:bodyPr/>
          <a:lstStyle/>
          <a:p>
            <a:r>
              <a:rPr lang="en-US" altLang="ja-JP" sz="6000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Linac</a:t>
            </a:r>
            <a:r>
              <a:rPr lang="en-US" altLang="ja-JP" sz="6000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 Tuning</a:t>
            </a:r>
            <a:endParaRPr lang="ja-JP" altLang="en-US" sz="6000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0225206"/>
      </p:ext>
    </p:extLst>
  </p:cSld>
  <p:clrMapOvr>
    <a:masterClrMapping/>
  </p:clrMapOvr>
  <p:transition spd="slow" advTm="2922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Rounded Mgen+ 1c heavy" panose="020B0802020203020207" pitchFamily="50" charset="-128"/>
                <a:ea typeface="Rounded Mgen+ 1c heavy" panose="020B0802020203020207" pitchFamily="50" charset="-128"/>
                <a:cs typeface="Rounded Mgen+ 1c heavy" panose="020B0802020203020207" pitchFamily="50" charset="-128"/>
              </a:rPr>
              <a:t>Beam profile at the capture </a:t>
            </a:r>
            <a:r>
              <a:rPr kumimoji="1" lang="en-US" altLang="ja-JP" dirty="0" err="1" smtClean="0">
                <a:latin typeface="Rounded Mgen+ 1c heavy" panose="020B0802020203020207" pitchFamily="50" charset="-128"/>
                <a:ea typeface="Rounded Mgen+ 1c heavy" panose="020B0802020203020207" pitchFamily="50" charset="-128"/>
                <a:cs typeface="Rounded Mgen+ 1c heavy" panose="020B0802020203020207" pitchFamily="50" charset="-128"/>
              </a:rPr>
              <a:t>linac</a:t>
            </a:r>
            <a:endParaRPr kumimoji="1" lang="ja-JP" altLang="en-US" dirty="0">
              <a:latin typeface="Rounded Mgen+ 1c heavy" panose="020B0802020203020207" pitchFamily="50" charset="-128"/>
              <a:ea typeface="Rounded Mgen+ 1c heavy" panose="020B0802020203020207" pitchFamily="50" charset="-128"/>
              <a:cs typeface="Rounded Mgen+ 1c heavy" panose="020B0802020203020207" pitchFamily="50" charset="-128"/>
            </a:endParaRPr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4294967295"/>
          </p:nvPr>
        </p:nvSpPr>
        <p:spPr>
          <a:xfrm>
            <a:off x="245499" y="2763416"/>
            <a:ext cx="7570846" cy="7595142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ts val="3600"/>
              </a:lnSpc>
              <a:buFont typeface="Wingdings" panose="05000000000000000000" pitchFamily="2" charset="2"/>
              <a:buChar char="l"/>
            </a:pP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Positrons and electrons are initially placed at cos(-p), </a:t>
            </a:r>
            <a:r>
              <a:rPr lang="en-US" altLang="ja-JP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Ez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&lt;0 phase. </a:t>
            </a:r>
          </a:p>
          <a:p>
            <a:pPr marL="342900" indent="-342900">
              <a:lnSpc>
                <a:spcPts val="3600"/>
              </a:lnSpc>
              <a:buFont typeface="Wingdings" panose="05000000000000000000" pitchFamily="2" charset="2"/>
              <a:buChar char="l"/>
            </a:pP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Positrons moved to the acceleration phase by slippage. </a:t>
            </a:r>
          </a:p>
          <a:p>
            <a:pPr marL="342900" indent="-342900">
              <a:lnSpc>
                <a:spcPts val="3600"/>
              </a:lnSpc>
              <a:buFont typeface="Wingdings" panose="05000000000000000000" pitchFamily="2" charset="2"/>
              <a:buChar char="l"/>
            </a:pPr>
            <a:r>
              <a:rPr lang="en-US" altLang="ja-JP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Beamloading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 current is initially zero, and increased up to &lt;2A. </a:t>
            </a:r>
          </a:p>
          <a:p>
            <a:pPr marL="342900" indent="-342900">
              <a:lnSpc>
                <a:spcPts val="3600"/>
              </a:lnSpc>
              <a:buFont typeface="Wingdings" panose="05000000000000000000" pitchFamily="2" charset="2"/>
              <a:buChar char="l"/>
            </a:pP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GEANT for particle generation (</a:t>
            </a:r>
            <a:r>
              <a:rPr lang="en-US" altLang="ja-JP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Bremsstralung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 + pair-creation) ,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GPT for particle tracking in the capture </a:t>
            </a:r>
            <a:r>
              <a:rPr lang="en-US" altLang="ja-JP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linac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, BL is evaluated by a C program. 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7" t="4420" r="869" b="6333"/>
          <a:stretch/>
        </p:blipFill>
        <p:spPr>
          <a:xfrm>
            <a:off x="9575254" y="7447756"/>
            <a:ext cx="7237436" cy="2559720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10026252" y="7655880"/>
            <a:ext cx="2088232" cy="20961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2806326" y="7655880"/>
            <a:ext cx="2219206" cy="20961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5246214" y="7655880"/>
            <a:ext cx="1413158" cy="20961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3418238" y="9026372"/>
            <a:ext cx="1430200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ja-JP" sz="2400" b="1" dirty="0" smtClean="0">
                <a:solidFill>
                  <a:srgbClr val="0070C0"/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Positron</a:t>
            </a:r>
            <a:endParaRPr lang="ja-JP" altLang="en-US" sz="2400" b="1" dirty="0">
              <a:solidFill>
                <a:srgbClr val="0070C0"/>
              </a:solidFill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1216182" y="9228664"/>
            <a:ext cx="1410964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ja-JP" sz="2400" b="1" dirty="0" smtClean="0">
                <a:solidFill>
                  <a:srgbClr val="FF0000"/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Electron</a:t>
            </a:r>
            <a:endParaRPr lang="ja-JP" altLang="en-US" sz="2400" b="1" dirty="0">
              <a:solidFill>
                <a:srgbClr val="FF0000"/>
              </a:solidFill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260470" y="626169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加速</a:t>
            </a:r>
            <a:r>
              <a:rPr lang="ja-JP" altLang="en-US" sz="2400" dirty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エネルギ</a:t>
            </a:r>
            <a:r>
              <a:rPr lang="ja-JP" alt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ー</a:t>
            </a:r>
            <a:endParaRPr kumimoji="1" lang="ja-JP" altLang="en-US" sz="2400" dirty="0">
              <a:solidFill>
                <a:schemeClr val="bg1">
                  <a:lumMod val="85000"/>
                  <a:lumOff val="15000"/>
                </a:schemeClr>
              </a:solidFill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3815017" y="626169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加速管の加速電圧</a:t>
            </a:r>
            <a:endParaRPr kumimoji="1" lang="ja-JP" altLang="en-US" sz="2400" dirty="0">
              <a:solidFill>
                <a:schemeClr val="bg1">
                  <a:lumMod val="85000"/>
                  <a:lumOff val="15000"/>
                </a:schemeClr>
              </a:solidFill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3815017" y="175644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ビームの相対位相</a:t>
            </a:r>
            <a:endParaRPr kumimoji="1" lang="ja-JP" altLang="en-US" sz="2400" dirty="0">
              <a:solidFill>
                <a:schemeClr val="bg1">
                  <a:lumMod val="85000"/>
                  <a:lumOff val="15000"/>
                </a:schemeClr>
              </a:solidFill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9082534" y="175644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BL</a:t>
            </a:r>
            <a:r>
              <a:rPr lang="ja-JP" alt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電流</a:t>
            </a:r>
            <a:endParaRPr lang="en-US" altLang="ja-JP" sz="2400" dirty="0" smtClean="0">
              <a:solidFill>
                <a:schemeClr val="bg1">
                  <a:lumMod val="85000"/>
                  <a:lumOff val="15000"/>
                </a:schemeClr>
              </a:solidFill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9160" y="2053087"/>
            <a:ext cx="4737591" cy="458826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957" y="2040483"/>
            <a:ext cx="4737591" cy="458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03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Rounded Mgen+ 1c heavy" panose="020B0802020203020207" pitchFamily="50" charset="-128"/>
                <a:ea typeface="Rounded Mgen+ 1c heavy" panose="020B0802020203020207" pitchFamily="50" charset="-128"/>
                <a:cs typeface="Rounded Mgen+ 1c heavy" panose="020B0802020203020207" pitchFamily="50" charset="-128"/>
              </a:rPr>
              <a:t>Positron yield evaluation</a:t>
            </a:r>
            <a:endParaRPr kumimoji="1" lang="ja-JP" altLang="en-US" dirty="0">
              <a:latin typeface="Rounded Mgen+ 1c heavy" panose="020B0802020203020207" pitchFamily="50" charset="-128"/>
              <a:ea typeface="Rounded Mgen+ 1c heavy" panose="020B0802020203020207" pitchFamily="50" charset="-128"/>
              <a:cs typeface="Rounded Mgen+ 1c heavy" panose="020B0802020203020207" pitchFamily="50" charset="-128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CB87ED-CE54-4A81-84E3-F65697A29D35}" type="slidenum">
              <a:rPr lang="ja-JP" altLang="en-US" smtClean="0"/>
              <a:pPr/>
              <a:t>15</a:t>
            </a:fld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>
          <a:xfrm>
            <a:off x="882384" y="1166628"/>
            <a:ext cx="16273560" cy="575841"/>
          </a:xfrm>
        </p:spPr>
        <p:txBody>
          <a:bodyPr/>
          <a:lstStyle/>
          <a:p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プレースホルダー 6"/>
              <p:cNvSpPr>
                <a:spLocks noGrp="1"/>
              </p:cNvSpPr>
              <p:nvPr>
                <p:ph type="body" sz="quarter" idx="14"/>
              </p:nvPr>
            </p:nvSpPr>
            <p:spPr>
              <a:xfrm>
                <a:off x="358231" y="2040470"/>
                <a:ext cx="6480720" cy="7999574"/>
              </a:xfrm>
            </p:spPr>
            <p:txBody>
              <a:bodyPr/>
              <a:lstStyle/>
              <a:p>
                <a:pPr marL="457200" indent="-457200" algn="l">
                  <a:lnSpc>
                    <a:spcPts val="3600"/>
                  </a:lnSpc>
                  <a:buFont typeface="Wingdings" panose="05000000000000000000" pitchFamily="2" charset="2"/>
                  <a:buChar char="l"/>
                </a:pPr>
                <a:r>
                  <a:rPr kumimoji="1"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After the capture </a:t>
                </a:r>
                <a:r>
                  <a:rPr kumimoji="1" lang="en-US" altLang="ja-JP" sz="2400" dirty="0" err="1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linac</a:t>
                </a:r>
                <a:r>
                  <a:rPr kumimoji="1"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, chicane, booster, and ECS are simulated as a linear transformation.</a:t>
                </a:r>
              </a:p>
              <a:p>
                <a:pPr marL="457200" indent="-457200" algn="l">
                  <a:lnSpc>
                    <a:spcPts val="3600"/>
                  </a:lnSpc>
                  <a:buFont typeface="Wingdings" panose="05000000000000000000" pitchFamily="2" charset="2"/>
                  <a:buChar char="l"/>
                </a:pPr>
                <a:r>
                  <a:rPr kumimoji="1"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 Chicane </a:t>
                </a:r>
                <a:r>
                  <a:rPr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  <m:t>𝑅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  <m:t>56</m:t>
                        </m:r>
                      </m:sub>
                    </m:sSub>
                  </m:oMath>
                </a14:m>
                <a:r>
                  <a:rPr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=0.053)</a:t>
                </a:r>
                <a:r>
                  <a:rPr lang="ja-JP" altLang="en-US" sz="2400" dirty="0" err="1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、</a:t>
                </a:r>
                <a:r>
                  <a:rPr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Booster (L and S-band acceleration)</a:t>
                </a:r>
                <a:r>
                  <a:rPr lang="ja-JP" altLang="en-US" sz="2400" dirty="0" err="1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、</a:t>
                </a:r>
                <a:r>
                  <a:rPr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ECS</a:t>
                </a:r>
                <a:r>
                  <a:rPr lang="en-US" altLang="ja-JP" sz="2400" dirty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  <m:t>𝑅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  <m:t>56</m:t>
                        </m:r>
                      </m:sub>
                    </m:sSub>
                  </m:oMath>
                </a14:m>
                <a:r>
                  <a:rPr lang="en-US" altLang="ja-JP" sz="2400" dirty="0"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400" i="0">
                        <a:latin typeface="Cambria Math" panose="02040503050406030204" pitchFamily="18" charset="0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rPr>
                      <m:t>=</m:t>
                    </m:r>
                  </m:oMath>
                </a14:m>
                <a:r>
                  <a:rPr lang="en-US" altLang="ja-JP" sz="2400" dirty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-0.90,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  <m:t>𝑅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  <m:t>56</m:t>
                        </m:r>
                      </m:sub>
                    </m:sSub>
                  </m:oMath>
                </a14:m>
                <a:r>
                  <a:rPr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=1.14).</a:t>
                </a:r>
              </a:p>
              <a:p>
                <a:pPr marL="457200" indent="-457200" algn="l">
                  <a:lnSpc>
                    <a:spcPts val="3600"/>
                  </a:lnSpc>
                  <a:buFont typeface="Wingdings" panose="05000000000000000000" pitchFamily="2" charset="2"/>
                  <a:buChar char="l"/>
                </a:pPr>
                <a:r>
                  <a:rPr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Phase space distribution (z, </a:t>
                </a:r>
                <a14:m>
                  <m:oMath xmlns:m="http://schemas.openxmlformats.org/officeDocument/2006/math">
                    <m:r>
                      <a:rPr lang="ja-JP" altLang="en-US" sz="2400" i="1" dirty="0" smtClean="0">
                        <a:latin typeface="Cambria Math" panose="02040503050406030204" pitchFamily="18" charset="0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rPr>
                      <m:t>𝛿</m:t>
                    </m:r>
                  </m:oMath>
                </a14:m>
                <a:r>
                  <a:rPr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) is examined  with the </a:t>
                </a:r>
                <a:r>
                  <a:rPr lang="en-US" altLang="ja-JP" sz="2400" dirty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d</a:t>
                </a:r>
                <a:r>
                  <a:rPr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ynamic aperture of DR as </a:t>
                </a:r>
                <a:br>
                  <a:rPr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</a:br>
                <a:endParaRPr lang="en-US" altLang="ja-JP" sz="2400" dirty="0" smtClean="0">
                  <a:latin typeface="Rounded Mgen+ 1c medium" panose="020B0602020203020207" pitchFamily="50" charset="-128"/>
                  <a:ea typeface="Rounded Mgen+ 1c medium" panose="020B0602020203020207" pitchFamily="50" charset="-128"/>
                  <a:cs typeface="Rounded Mgen+ 1c medium" panose="020B0602020203020207" pitchFamily="50" charset="-128"/>
                </a:endParaRPr>
              </a:p>
              <a:p>
                <a:pPr algn="l">
                  <a:lnSpc>
                    <a:spcPts val="36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sz="2400" i="1" smtClean="0">
                                  <a:latin typeface="Cambria Math" panose="02040503050406030204" pitchFamily="18" charset="0"/>
                                  <a:ea typeface="Rounded Mgen+ 1c medium" panose="020B0602020203020207" pitchFamily="50" charset="-128"/>
                                  <a:cs typeface="Rounded Mgen+ 1c medium" panose="020B0602020203020207" pitchFamily="50" charset="-128"/>
                                </a:rPr>
                              </m:ctrlPr>
                            </m:sSupPr>
                            <m:e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Rounded Mgen+ 1c medium" panose="020B0602020203020207" pitchFamily="50" charset="-128"/>
                                  <a:cs typeface="Rounded Mgen+ 1c medium" panose="020B0602020203020207" pitchFamily="50" charset="-128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Rounded Mgen+ 1c medium" panose="020B0602020203020207" pitchFamily="50" charset="-128"/>
                                  <a:cs typeface="Rounded Mgen+ 1c medium" panose="020B0602020203020207" pitchFamily="50" charset="-128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ja-JP" sz="2400" i="1" smtClean="0">
                                  <a:latin typeface="Cambria Math" panose="02040503050406030204" pitchFamily="18" charset="0"/>
                                  <a:ea typeface="Rounded Mgen+ 1c medium" panose="020B0602020203020207" pitchFamily="50" charset="-128"/>
                                  <a:cs typeface="Rounded Mgen+ 1c medium" panose="020B0602020203020207" pitchFamily="50" charset="-128"/>
                                </a:rPr>
                              </m:ctrlPr>
                            </m:sSupPr>
                            <m:e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Rounded Mgen+ 1c medium" panose="020B0602020203020207" pitchFamily="50" charset="-128"/>
                                  <a:cs typeface="Rounded Mgen+ 1c medium" panose="020B0602020203020207" pitchFamily="50" charset="-128"/>
                                </a:rPr>
                                <m:t>0.035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Rounded Mgen+ 1c medium" panose="020B0602020203020207" pitchFamily="50" charset="-128"/>
                                  <a:cs typeface="Rounded Mgen+ 1c medium" panose="020B0602020203020207" pitchFamily="50" charset="-128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altLang="ja-JP" sz="2400" b="0" i="1" smtClean="0">
                          <a:latin typeface="Cambria Math" panose="02040503050406030204" pitchFamily="18" charset="0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m:t>+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Rounded Mgen+ 1c medium" panose="020B0602020203020207" pitchFamily="50" charset="-128"/>
                                  <a:cs typeface="Rounded Mgen+ 1c medium" panose="020B0602020203020207" pitchFamily="50" charset="-128"/>
                                </a:rPr>
                              </m:ctrlPr>
                            </m:sSupPr>
                            <m:e>
                              <m:r>
                                <a:rPr lang="ja-JP" altLang="en-US" sz="2400" b="0" i="1" smtClean="0">
                                  <a:latin typeface="Cambria Math" panose="02040503050406030204" pitchFamily="18" charset="0"/>
                                  <a:ea typeface="Rounded Mgen+ 1c medium" panose="020B0602020203020207" pitchFamily="50" charset="-128"/>
                                  <a:cs typeface="Rounded Mgen+ 1c medium" panose="020B0602020203020207" pitchFamily="50" charset="-128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Rounded Mgen+ 1c medium" panose="020B0602020203020207" pitchFamily="50" charset="-128"/>
                                  <a:cs typeface="Rounded Mgen+ 1c medium" panose="020B0602020203020207" pitchFamily="50" charset="-128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Rounded Mgen+ 1c medium" panose="020B0602020203020207" pitchFamily="50" charset="-128"/>
                                  <a:cs typeface="Rounded Mgen+ 1c medium" panose="020B0602020203020207" pitchFamily="50" charset="-128"/>
                                </a:rPr>
                              </m:ctrlPr>
                            </m:sSupPr>
                            <m:e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Rounded Mgen+ 1c medium" panose="020B0602020203020207" pitchFamily="50" charset="-128"/>
                                  <a:cs typeface="Rounded Mgen+ 1c medium" panose="020B0602020203020207" pitchFamily="50" charset="-128"/>
                                </a:rPr>
                                <m:t>0.0075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Rounded Mgen+ 1c medium" panose="020B0602020203020207" pitchFamily="50" charset="-128"/>
                                  <a:cs typeface="Rounded Mgen+ 1c medium" panose="020B0602020203020207" pitchFamily="50" charset="-128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altLang="ja-JP" sz="2400" b="0" i="1" smtClean="0">
                          <a:latin typeface="Cambria Math" panose="02040503050406030204" pitchFamily="18" charset="0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m:t>&lt;1</m:t>
                      </m:r>
                    </m:oMath>
                  </m:oMathPara>
                </a14:m>
                <a:endParaRPr lang="en-US" altLang="ja-JP" sz="2400" dirty="0" smtClean="0">
                  <a:latin typeface="Rounded Mgen+ 1c medium" panose="020B0602020203020207" pitchFamily="50" charset="-128"/>
                  <a:ea typeface="Rounded Mgen+ 1c medium" panose="020B0602020203020207" pitchFamily="50" charset="-128"/>
                  <a:cs typeface="Rounded Mgen+ 1c medium" panose="020B0602020203020207" pitchFamily="50" charset="-128"/>
                </a:endParaRPr>
              </a:p>
              <a:p>
                <a:pPr algn="l">
                  <a:lnSpc>
                    <a:spcPts val="3600"/>
                  </a:lnSpc>
                </a:pPr>
                <a:endParaRPr lang="en-US" altLang="ja-JP" sz="2400" i="1" dirty="0" smtClean="0">
                  <a:latin typeface="Cambria Math" panose="02040503050406030204" pitchFamily="18" charset="0"/>
                  <a:ea typeface="Rounded Mgen+ 1c medium" panose="020B0602020203020207" pitchFamily="50" charset="-128"/>
                  <a:cs typeface="Rounded Mgen+ 1c medium" panose="020B0602020203020207" pitchFamily="50" charset="-128"/>
                </a:endParaRPr>
              </a:p>
              <a:p>
                <a:pPr algn="l">
                  <a:lnSpc>
                    <a:spcPts val="36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2400" i="1" smtClean="0">
                          <a:latin typeface="Cambria Math" panose="02040503050406030204" pitchFamily="18" charset="0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m:t>𝜂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m:t>=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# 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𝑜𝑓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 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𝑒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+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𝑖𝑛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 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𝑎𝑝𝑒𝑟𝑡𝑢𝑟𝑒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#  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𝑜𝑓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 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𝑒𝑙𝑒𝑐𝑡𝑟𝑜𝑛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 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𝑜𝑛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 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𝑡𝑎𝑟𝑔𝑒𝑡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Rounded Mgen+ 1c medium" panose="020B0602020203020207" pitchFamily="50" charset="-128"/>
                              <a:cs typeface="Rounded Mgen+ 1c medium" panose="020B0602020203020207" pitchFamily="50" charset="-128"/>
                            </a:rPr>
                            <m:t> (1000)</m:t>
                          </m:r>
                        </m:den>
                      </m:f>
                    </m:oMath>
                  </m:oMathPara>
                </a14:m>
                <a:endParaRPr lang="en-US" altLang="ja-JP" sz="2400" dirty="0" smtClean="0">
                  <a:latin typeface="Rounded Mgen+ 1c medium" panose="020B0602020203020207" pitchFamily="50" charset="-128"/>
                  <a:ea typeface="Rounded Mgen+ 1c medium" panose="020B0602020203020207" pitchFamily="50" charset="-128"/>
                  <a:cs typeface="Rounded Mgen+ 1c medium" panose="020B0602020203020207" pitchFamily="50" charset="-128"/>
                </a:endParaRPr>
              </a:p>
              <a:p>
                <a:pPr algn="l">
                  <a:lnSpc>
                    <a:spcPts val="3600"/>
                  </a:lnSpc>
                </a:pPr>
                <a:endParaRPr lang="en-US" altLang="ja-JP" sz="2400" dirty="0">
                  <a:latin typeface="Rounded Mgen+ 1c medium" panose="020B0602020203020207" pitchFamily="50" charset="-128"/>
                  <a:ea typeface="Rounded Mgen+ 1c medium" panose="020B0602020203020207" pitchFamily="50" charset="-128"/>
                  <a:cs typeface="Rounded Mgen+ 1c medium" panose="020B0602020203020207" pitchFamily="50" charset="-128"/>
                </a:endParaRPr>
              </a:p>
              <a:p>
                <a:pPr algn="l">
                  <a:lnSpc>
                    <a:spcPts val="3600"/>
                  </a:lnSpc>
                </a:pPr>
                <a:r>
                  <a:rPr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Transverse acceptance, beam loss after the chicane is not considered. </a:t>
                </a:r>
              </a:p>
              <a:p>
                <a:pPr algn="l">
                  <a:lnSpc>
                    <a:spcPts val="3600"/>
                  </a:lnSpc>
                </a:pPr>
                <a:endParaRPr lang="en-US" altLang="ja-JP" sz="2400" dirty="0" smtClean="0">
                  <a:latin typeface="Rounded Mgen+ 1c medium" panose="020B0602020203020207" pitchFamily="50" charset="-128"/>
                  <a:ea typeface="Rounded Mgen+ 1c medium" panose="020B0602020203020207" pitchFamily="50" charset="-128"/>
                  <a:cs typeface="Rounded Mgen+ 1c medium" panose="020B0602020203020207" pitchFamily="50" charset="-128"/>
                </a:endParaRPr>
              </a:p>
              <a:p>
                <a:pPr marL="457200" indent="-457200" algn="l">
                  <a:lnSpc>
                    <a:spcPts val="3600"/>
                  </a:lnSpc>
                  <a:buFont typeface="Wingdings" panose="05000000000000000000" pitchFamily="2" charset="2"/>
                  <a:buChar char="l"/>
                </a:pPr>
                <a:endParaRPr kumimoji="1" lang="ja-JP" altLang="en-US" sz="2400" dirty="0">
                  <a:latin typeface="Rounded Mgen+ 1c medium" panose="020B0602020203020207" pitchFamily="50" charset="-128"/>
                  <a:ea typeface="Rounded Mgen+ 1c medium" panose="020B0602020203020207" pitchFamily="50" charset="-128"/>
                  <a:cs typeface="Rounded Mgen+ 1c medium" panose="020B0602020203020207" pitchFamily="50" charset="-128"/>
                </a:endParaRPr>
              </a:p>
            </p:txBody>
          </p:sp>
        </mc:Choice>
        <mc:Fallback xmlns="">
          <p:sp>
            <p:nvSpPr>
              <p:cNvPr id="7" name="テキスト プレースホルダー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xfrm>
                <a:off x="358231" y="2040470"/>
                <a:ext cx="6480720" cy="7999574"/>
              </a:xfrm>
              <a:blipFill>
                <a:blip r:embed="rId2"/>
                <a:stretch>
                  <a:fillRect l="-376" r="-29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827" y="1825139"/>
            <a:ext cx="4267635" cy="412089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9589" y="1826804"/>
            <a:ext cx="4265911" cy="411923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531" y="6111376"/>
            <a:ext cx="4254931" cy="410863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8308" y="6152931"/>
            <a:ext cx="4248472" cy="4102393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7585452" y="182513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Capture </a:t>
            </a:r>
            <a:r>
              <a:rPr lang="en-US" altLang="ja-JP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Linac</a:t>
            </a:r>
            <a:r>
              <a:rPr lang="en-US" altLang="ja-JP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 Exit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004352" y="182513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Chicane Exit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561947" y="611137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Booster Exit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3004352" y="6126752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ECS Exit</a:t>
            </a:r>
          </a:p>
        </p:txBody>
      </p:sp>
    </p:spTree>
    <p:extLst>
      <p:ext uri="{BB962C8B-B14F-4D97-AF65-F5344CB8AC3E}">
        <p14:creationId xmlns:p14="http://schemas.microsoft.com/office/powerpoint/2010/main" val="44679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latin typeface="Rounded Mgen+ 1c heavy" panose="020B0802020203020207" pitchFamily="50" charset="-128"/>
                <a:ea typeface="Rounded Mgen+ 1c heavy" panose="020B0802020203020207" pitchFamily="50" charset="-128"/>
                <a:cs typeface="Rounded Mgen+ 1c heavy" panose="020B0802020203020207" pitchFamily="50" charset="-128"/>
              </a:rPr>
              <a:t>Global phase modulation</a:t>
            </a:r>
            <a:endParaRPr kumimoji="1" lang="ja-JP" altLang="en-US" dirty="0">
              <a:latin typeface="Rounded Mgen+ 1c heavy" panose="020B0802020203020207" pitchFamily="50" charset="-128"/>
              <a:ea typeface="Rounded Mgen+ 1c heavy" panose="020B0802020203020207" pitchFamily="50" charset="-128"/>
              <a:cs typeface="Rounded Mgen+ 1c heavy" panose="020B0802020203020207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52118" y="9655989"/>
            <a:ext cx="1050919" cy="547688"/>
          </a:xfrm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16</a:t>
            </a:fld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プレースホルダー 6"/>
              <p:cNvSpPr>
                <a:spLocks noGrp="1"/>
              </p:cNvSpPr>
              <p:nvPr>
                <p:ph type="body" sz="quarter" idx="14"/>
              </p:nvPr>
            </p:nvSpPr>
            <p:spPr>
              <a:xfrm>
                <a:off x="9004918" y="1878133"/>
                <a:ext cx="8923264" cy="3795758"/>
              </a:xfrm>
            </p:spPr>
            <p:txBody>
              <a:bodyPr/>
              <a:lstStyle/>
              <a:p>
                <a:pPr marL="342900" indent="-342900" algn="l">
                  <a:lnSpc>
                    <a:spcPts val="3600"/>
                  </a:lnSpc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</m:ctrlPr>
                      </m:sSubPr>
                      <m:e>
                        <m:r>
                          <a:rPr lang="ja-JP" altLang="en-US" i="1" dirty="0" smtClean="0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  <m:t>𝛿</m:t>
                        </m:r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  <m:t> </m:t>
                        </m:r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  <m:t>𝑎𝑛𝑑</m:t>
                        </m:r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  <m:t> </m:t>
                        </m:r>
                        <m:r>
                          <a:rPr lang="ja-JP" altLang="en-US" i="1" dirty="0" smtClean="0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  <m:t>𝜎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Rounded Mgen+ 1c medium" panose="020B0602020203020207" pitchFamily="50" charset="-128"/>
                            <a:cs typeface="Rounded Mgen+ 1c medium" panose="020B0602020203020207" pitchFamily="50" charset="-128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altLang="ja-JP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  are improved.</a:t>
                </a:r>
              </a:p>
              <a:p>
                <a:pPr marL="342900" indent="-342900" algn="l">
                  <a:lnSpc>
                    <a:spcPts val="3600"/>
                  </a:lnSpc>
                  <a:buFont typeface="Wingdings" panose="05000000000000000000" pitchFamily="2" charset="2"/>
                  <a:buChar char="l"/>
                </a:pPr>
                <a:r>
                  <a:rPr lang="en-US" altLang="ja-JP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The yield over the pulse (66 bunches) is uniform with the optimum phase modulation. </a:t>
                </a:r>
              </a:p>
              <a:p>
                <a:pPr marL="342900" indent="-342900" algn="l">
                  <a:lnSpc>
                    <a:spcPts val="3600"/>
                  </a:lnSpc>
                  <a:buFont typeface="Wingdings" panose="05000000000000000000" pitchFamily="2" charset="2"/>
                  <a:buChar char="l"/>
                </a:pPr>
                <a:r>
                  <a:rPr lang="en-US" altLang="ja-JP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The tuning parameters for the beam loading compensations are only two: phase and current. </a:t>
                </a:r>
              </a:p>
            </p:txBody>
          </p:sp>
        </mc:Choice>
        <mc:Fallback xmlns="">
          <p:sp>
            <p:nvSpPr>
              <p:cNvPr id="7" name="テキスト プレースホルダー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xfrm>
                <a:off x="9004918" y="1878133"/>
                <a:ext cx="8923264" cy="3795758"/>
              </a:xfrm>
              <a:blipFill>
                <a:blip r:embed="rId2"/>
                <a:stretch>
                  <a:fillRect l="-410" t="-482" r="-54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テキスト ボックス 16"/>
          <p:cNvSpPr txBox="1"/>
          <p:nvPr/>
        </p:nvSpPr>
        <p:spPr>
          <a:xfrm>
            <a:off x="8595574" y="6093572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10th Bunch</a:t>
            </a:r>
            <a:endParaRPr kumimoji="1" lang="ja-JP" altLang="en-US" sz="2400" dirty="0">
              <a:solidFill>
                <a:schemeClr val="bg1">
                  <a:lumMod val="85000"/>
                  <a:lumOff val="15000"/>
                </a:schemeClr>
              </a:solidFill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318208" y="6088943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20th Bunch</a:t>
            </a:r>
            <a:endParaRPr kumimoji="1" lang="ja-JP" altLang="en-US" sz="2400" dirty="0">
              <a:solidFill>
                <a:schemeClr val="bg1">
                  <a:lumMod val="85000"/>
                  <a:lumOff val="15000"/>
                </a:schemeClr>
              </a:solidFill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14"/>
          </p:nvPr>
        </p:nvSpPr>
        <p:spPr>
          <a:xfrm>
            <a:off x="438622" y="1878133"/>
            <a:ext cx="8566296" cy="3795758"/>
          </a:xfrm>
        </p:spPr>
        <p:txBody>
          <a:bodyPr/>
          <a:lstStyle/>
          <a:p>
            <a:pPr marL="342900" indent="-342900" algn="l">
              <a:lnSpc>
                <a:spcPts val="3600"/>
              </a:lnSpc>
              <a:buFont typeface="Wingdings" panose="05000000000000000000" pitchFamily="2" charset="2"/>
              <a:buChar char="l"/>
            </a:pPr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Assumptions </a:t>
            </a:r>
          </a:p>
          <a:p>
            <a:pPr marL="1669512" lvl="1" indent="-342900">
              <a:lnSpc>
                <a:spcPts val="3600"/>
              </a:lnSpc>
              <a:buFont typeface="Wingdings" panose="05000000000000000000" pitchFamily="2" charset="2"/>
              <a:buChar char="l"/>
            </a:pPr>
            <a:r>
              <a:rPr lang="en-US" altLang="ja-JP" sz="2800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Beam loading current is average over the </a:t>
            </a:r>
            <a:r>
              <a:rPr lang="en-US" altLang="ja-JP" sz="2800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linac</a:t>
            </a:r>
            <a:r>
              <a:rPr lang="en-US" altLang="ja-JP" sz="2800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. </a:t>
            </a:r>
          </a:p>
          <a:p>
            <a:pPr marL="1669512" lvl="1" indent="-342900">
              <a:lnSpc>
                <a:spcPts val="3600"/>
              </a:lnSpc>
              <a:buFont typeface="Wingdings" panose="05000000000000000000" pitchFamily="2" charset="2"/>
              <a:buChar char="l"/>
            </a:pPr>
            <a:r>
              <a:rPr lang="en-US" altLang="ja-JP" sz="2800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We assume a global phase.  </a:t>
            </a:r>
          </a:p>
          <a:p>
            <a:pPr marL="342900" indent="-342900" algn="l">
              <a:lnSpc>
                <a:spcPts val="3600"/>
              </a:lnSpc>
              <a:buFont typeface="Wingdings" panose="05000000000000000000" pitchFamily="2" charset="2"/>
              <a:buChar char="l"/>
            </a:pPr>
            <a:endParaRPr lang="en-US" altLang="ja-JP" dirty="0" smtClean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9840" y="5060031"/>
            <a:ext cx="5073486" cy="491357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60" y="5060031"/>
            <a:ext cx="5010354" cy="485243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936" y="5042664"/>
            <a:ext cx="5028287" cy="4869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96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Rounded Mgen+ 1c heavy" panose="020B0802020203020207" pitchFamily="50" charset="-128"/>
                <a:ea typeface="Rounded Mgen+ 1c heavy" panose="020B0802020203020207" pitchFamily="50" charset="-128"/>
                <a:cs typeface="Rounded Mgen+ 1c heavy" panose="020B0802020203020207" pitchFamily="50" charset="-128"/>
              </a:rPr>
              <a:t>Summary</a:t>
            </a:r>
            <a:endParaRPr kumimoji="1" lang="ja-JP" altLang="en-US" dirty="0">
              <a:latin typeface="Rounded Mgen+ 1c heavy" panose="020B0802020203020207" pitchFamily="50" charset="-128"/>
              <a:ea typeface="Rounded Mgen+ 1c heavy" panose="020B0802020203020207" pitchFamily="50" charset="-128"/>
              <a:cs typeface="Rounded Mgen+ 1c heavy" panose="020B0802020203020207" pitchFamily="50" charset="-128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CB87ED-CE54-4A81-84E3-F65697A29D35}" type="slidenum">
              <a:rPr lang="ja-JP" altLang="en-US" smtClean="0"/>
              <a:pPr/>
              <a:t>17</a:t>
            </a:fld>
            <a:endParaRPr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4"/>
          </p:nvPr>
        </p:nvSpPr>
        <p:spPr>
          <a:xfrm>
            <a:off x="970174" y="1903140"/>
            <a:ext cx="15913768" cy="7589216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Beam loading compensation for the off-crest acceleration of SW cavity is considered. </a:t>
            </a:r>
          </a:p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A simple envelop adjustment by the timing does not work. </a:t>
            </a:r>
          </a:p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The timing adjustment with PM works well. </a:t>
            </a:r>
            <a:endParaRPr kumimoji="1" lang="en-US" altLang="ja-JP" sz="3200" dirty="0" smtClean="0">
              <a:latin typeface="メイリオ" panose="020B0604030504040204" pitchFamily="50" charset="-128"/>
              <a:ea typeface="メイリオ" panose="020B0604030504040204" pitchFamily="50" charset="-128"/>
              <a:cs typeface="Rounded Mgen+ 1c medium" panose="020B0602020203020207" pitchFamily="50" charset="-128"/>
            </a:endParaRPr>
          </a:p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The </a:t>
            </a:r>
            <a:r>
              <a:rPr lang="en-US" altLang="ja-JP" sz="32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linac</a:t>
            </a: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 tuning for the beam loading compensation is possible only with a couple of global parameters, current and phase. </a:t>
            </a:r>
          </a:p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In this method, we treat the cavity as a single cell. </a:t>
            </a:r>
          </a:p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Effect of the cell couplings is discussed in the next Konno’s presentation. 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304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THANK </a:t>
            </a:r>
            <a:r>
              <a:rPr kumimoji="1" lang="en-US" altLang="ja-JP" dirty="0" smtClean="0">
                <a:solidFill>
                  <a:schemeClr val="accent1"/>
                </a:solidFill>
              </a:rPr>
              <a:t>Y</a:t>
            </a:r>
            <a:r>
              <a:rPr kumimoji="1" lang="en-US" altLang="ja-JP" dirty="0" smtClean="0"/>
              <a:t>OU!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smtClean="0"/>
              <a:t>Any Questions?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0920996"/>
      </p:ext>
    </p:extLst>
  </p:cSld>
  <p:clrMapOvr>
    <a:masterClrMapping/>
  </p:clrMapOvr>
  <p:transition spd="slow" advTm="4136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Outline</a:t>
            </a:r>
            <a:endParaRPr kumimoji="1"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CB87ED-CE54-4A81-84E3-F65697A29D35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latin typeface="Rounded Mgen+ 1c heavy" panose="020B0802020203020207" pitchFamily="50" charset="-128"/>
                <a:ea typeface="Rounded Mgen+ 1c heavy" panose="020B0802020203020207" pitchFamily="50" charset="-128"/>
                <a:cs typeface="Rounded Mgen+ 1c heavy" panose="020B0802020203020207" pitchFamily="50" charset="-128"/>
              </a:rPr>
              <a:t>Beam Loading Compensation for Off crest Acceleration of the Capture </a:t>
            </a:r>
            <a:r>
              <a:rPr lang="en-US" altLang="ja-JP" dirty="0" err="1" smtClean="0">
                <a:latin typeface="Rounded Mgen+ 1c heavy" panose="020B0802020203020207" pitchFamily="50" charset="-128"/>
                <a:ea typeface="Rounded Mgen+ 1c heavy" panose="020B0802020203020207" pitchFamily="50" charset="-128"/>
                <a:cs typeface="Rounded Mgen+ 1c heavy" panose="020B0802020203020207" pitchFamily="50" charset="-128"/>
              </a:rPr>
              <a:t>Linac</a:t>
            </a:r>
            <a:endParaRPr kumimoji="1"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970174" y="2335188"/>
            <a:ext cx="15913768" cy="6768752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ja-JP" sz="3200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Linear collider requires a large amount of electron and positron comparing to ring collider.</a:t>
            </a:r>
          </a:p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ja-JP" sz="3200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In ILC E-Driven positron source, the positron is generated in a multi-bunch format, 66 bunches with 6.15 ns spacing.</a:t>
            </a:r>
          </a:p>
          <a:p>
            <a:pPr marL="457200" indent="-457200" algn="l">
              <a:buFont typeface="Wingdings" panose="05000000000000000000" pitchFamily="2" charset="2"/>
              <a:buChar char="l"/>
            </a:pPr>
            <a:r>
              <a:rPr kumimoji="1" lang="en-US" altLang="ja-JP" sz="3200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Positron rides initially on the deceleration phase and slips to the acceleration phase.  </a:t>
            </a:r>
          </a:p>
          <a:p>
            <a:pPr marL="457200" indent="-457200" algn="l">
              <a:buFont typeface="Wingdings" panose="05000000000000000000" pitchFamily="2" charset="2"/>
              <a:buChar char="l"/>
            </a:pPr>
            <a:r>
              <a:rPr kumimoji="1" lang="en-US" altLang="ja-JP" sz="3200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The phase of the heavy beam loading is moving from cos(</a:t>
            </a:r>
            <a:r>
              <a:rPr kumimoji="1" lang="en-US" altLang="ja-JP" sz="3200" dirty="0" smtClean="0">
                <a:latin typeface="Symbol" panose="05050102010706020507" pitchFamily="18" charset="2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p</a:t>
            </a:r>
            <a:r>
              <a:rPr kumimoji="1" lang="en-US" altLang="ja-JP" sz="3200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) to cos(0). It causes the voltage and phase variation of acceleration field.  </a:t>
            </a:r>
            <a:endParaRPr kumimoji="1" lang="ja-JP" altLang="en-US" sz="3200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2469689"/>
      </p:ext>
    </p:extLst>
  </p:cSld>
  <p:clrMapOvr>
    <a:masterClrMapping/>
  </p:clrMapOvr>
  <p:transition spd="slow" advTm="3652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</a:t>
            </a:r>
            <a:r>
              <a:rPr lang="en-US" altLang="ja-JP" dirty="0" smtClean="0">
                <a:solidFill>
                  <a:schemeClr val="accent1"/>
                </a:solidFill>
              </a:rPr>
              <a:t>N</a:t>
            </a:r>
            <a:r>
              <a:rPr lang="en-US" altLang="ja-JP" dirty="0" smtClean="0"/>
              <a:t>TENTS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Overview of the capture </a:t>
            </a:r>
            <a:r>
              <a:rPr kumimoji="1" lang="en-US" altLang="ja-JP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linac</a:t>
            </a:r>
            <a:r>
              <a:rPr kumimoji="1"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 of ILC E-Driven Positron Source</a:t>
            </a:r>
            <a:endParaRPr kumimoji="1"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The capture </a:t>
            </a:r>
            <a:r>
              <a:rPr lang="en-US" altLang="ja-JP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linac</a:t>
            </a:r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 is composed from APS standing wave cavities. </a:t>
            </a:r>
            <a:endParaRPr kumimoji="1"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Beam Loading Compensation</a:t>
            </a:r>
            <a:endParaRPr kumimoji="1"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Beam loading voltage for SW cavity with the off-crest acceleration and the compensation.</a:t>
            </a:r>
            <a:endParaRPr kumimoji="1"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altLang="ja-JP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Linac</a:t>
            </a:r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 tuning method</a:t>
            </a:r>
            <a:endParaRPr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Consider an actual tuning method with  lack of information.</a:t>
            </a:r>
            <a:endParaRPr kumimoji="1"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Summary and conclusion</a:t>
            </a:r>
            <a:endParaRPr kumimoji="1"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5767922"/>
      </p:ext>
    </p:extLst>
  </p:cSld>
  <p:clrMapOvr>
    <a:masterClrMapping/>
  </p:clrMapOvr>
  <p:transition spd="slow" advTm="4683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 10"/>
          <p:cNvSpPr>
            <a:spLocks noGrp="1"/>
          </p:cNvSpPr>
          <p:nvPr>
            <p:ph type="title"/>
          </p:nvPr>
        </p:nvSpPr>
        <p:spPr>
          <a:xfrm>
            <a:off x="2014414" y="6295628"/>
            <a:ext cx="15625736" cy="2376265"/>
          </a:xfrm>
        </p:spPr>
        <p:txBody>
          <a:bodyPr/>
          <a:lstStyle/>
          <a:p>
            <a:r>
              <a:rPr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Overview of the Capture </a:t>
            </a:r>
            <a:r>
              <a:rPr lang="en-US" altLang="ja-JP" sz="40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Linac</a:t>
            </a:r>
            <a:endParaRPr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Rounded Mgen+ 1c medium" panose="020B060202020302020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9969002"/>
      </p:ext>
    </p:extLst>
  </p:cSld>
  <p:clrMapOvr>
    <a:masterClrMapping/>
  </p:clrMapOvr>
  <p:transition spd="slow" advTm="2922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Overview of Capture </a:t>
            </a:r>
            <a:r>
              <a:rPr kumimoji="1" lang="en-US" altLang="ja-JP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linac</a:t>
            </a:r>
            <a:endParaRPr kumimoji="1"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4"/>
          </p:nvPr>
        </p:nvSpPr>
        <p:spPr>
          <a:xfrm>
            <a:off x="5283974" y="4606776"/>
            <a:ext cx="6946178" cy="5680224"/>
          </a:xfrm>
        </p:spPr>
        <p:txBody>
          <a:bodyPr/>
          <a:lstStyle/>
          <a:p>
            <a:r>
              <a:rPr lang="en-US" altLang="ja-JP" sz="2400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Positrons are placed at the deceleration phase and captured at the acceleration phase by slippage. </a:t>
            </a:r>
          </a:p>
          <a:p>
            <a:r>
              <a:rPr lang="en-US" altLang="ja-JP" sz="2400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Positrons are handled as 66 multi-bunch format with 6.15 ns spacing.</a:t>
            </a:r>
            <a:endParaRPr lang="en-US" altLang="ja-JP" dirty="0" smtClean="0"/>
          </a:p>
          <a:p>
            <a:r>
              <a:rPr lang="en-US" altLang="ja-JP" sz="2400" b="1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Detail of the capture simulation: H. </a:t>
            </a:r>
            <a:r>
              <a:rPr lang="en-US" altLang="ja-JP" sz="2400" b="1" dirty="0" err="1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Nagoshi</a:t>
            </a:r>
            <a:r>
              <a:rPr lang="en-US" altLang="ja-JP" sz="2400" b="1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, et al., NIMA(953)163134(2020)</a:t>
            </a:r>
          </a:p>
          <a:p>
            <a:r>
              <a:rPr lang="en-US" altLang="ja-JP" sz="2400" b="1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APS cavity property : Next talk by S. Konno</a:t>
            </a:r>
            <a:endParaRPr lang="ja-JP" altLang="en-US" sz="2400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  <a:p>
            <a:endParaRPr lang="en-US" altLang="ja-JP" sz="2400" dirty="0" smtClean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CB87ED-CE54-4A81-84E3-F65697A29D35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pic>
        <p:nvPicPr>
          <p:cNvPr id="8" name="Picture 4" descr="ãILC iwateãã®ç»åæ¤ç´¢çµæ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7" y="1797664"/>
            <a:ext cx="172688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ãILC acceleratorãã®ç»åæ¤ç´¢çµæ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059" y="1797666"/>
            <a:ext cx="565820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図 12" descr="C:\Users\nagoshi\AppData\Local\Microsoft\Windows\INetCache\Content.Outlook\D2UCXHBL\scheme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7542" y="1807094"/>
            <a:ext cx="6066663" cy="25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テキスト ボックス 13"/>
          <p:cNvSpPr txBox="1"/>
          <p:nvPr/>
        </p:nvSpPr>
        <p:spPr>
          <a:xfrm>
            <a:off x="7311220" y="1903502"/>
            <a:ext cx="8270982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Times" panose="02020603050405020304" pitchFamily="18" charset="0"/>
                <a:cs typeface="Times" panose="02020603050405020304" pitchFamily="18" charset="0"/>
              </a:rPr>
              <a:t>3 GeV </a:t>
            </a:r>
            <a:r>
              <a:rPr lang="en-US" altLang="ja-JP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4.0 </a:t>
            </a:r>
            <a:r>
              <a:rPr lang="en-US" altLang="ja-JP" sz="2400" b="1" dirty="0" err="1" smtClean="0">
                <a:latin typeface="Times" panose="02020603050405020304" pitchFamily="18" charset="0"/>
                <a:cs typeface="Times" panose="02020603050405020304" pitchFamily="18" charset="0"/>
              </a:rPr>
              <a:t>nC</a:t>
            </a:r>
            <a:r>
              <a:rPr lang="en-US" altLang="ja-JP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 electron driver</a:t>
            </a:r>
            <a:endParaRPr lang="en-US" altLang="ja-JP" sz="24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US" altLang="ja-JP" sz="2400" b="1" dirty="0">
                <a:latin typeface="Times" panose="02020603050405020304" pitchFamily="18" charset="0"/>
                <a:cs typeface="Times" panose="02020603050405020304" pitchFamily="18" charset="0"/>
              </a:rPr>
              <a:t>19 mm W-Re </a:t>
            </a:r>
            <a:r>
              <a:rPr lang="en-US" altLang="ja-JP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rotating </a:t>
            </a:r>
            <a:r>
              <a:rPr lang="en-US" altLang="ja-JP" sz="2400" b="1" dirty="0">
                <a:latin typeface="Times" panose="02020603050405020304" pitchFamily="18" charset="0"/>
                <a:cs typeface="Times" panose="02020603050405020304" pitchFamily="18" charset="0"/>
              </a:rPr>
              <a:t>Target</a:t>
            </a:r>
          </a:p>
          <a:p>
            <a:r>
              <a:rPr lang="en-US" altLang="ja-JP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37of L-Band SW (11cell APS) </a:t>
            </a:r>
            <a:r>
              <a:rPr lang="en-US" altLang="ja-JP" sz="2400" b="1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Linac</a:t>
            </a:r>
            <a:endParaRPr lang="en-US" altLang="ja-JP" sz="24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/>
            <a:r>
              <a:rPr lang="en-US" altLang="ja-JP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Chicane to remove electron</a:t>
            </a:r>
            <a:endParaRPr lang="en-US" altLang="ja-JP" sz="24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/>
            <a:r>
              <a:rPr lang="en-US" altLang="ja-JP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Booster :  </a:t>
            </a:r>
            <a:r>
              <a:rPr lang="en-US" altLang="ja-JP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L and S-Band TW </a:t>
            </a:r>
            <a:r>
              <a:rPr lang="en-US" altLang="ja-JP" sz="2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Linac</a:t>
            </a:r>
            <a:r>
              <a:rPr lang="en-US" altLang="ja-JP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lvl="0"/>
            <a:r>
              <a:rPr lang="en-US" altLang="ja-JP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ECS (Energy </a:t>
            </a:r>
            <a:r>
              <a:rPr lang="en-US" altLang="ja-JP" sz="2400" b="1" dirty="0">
                <a:latin typeface="Times" panose="02020603050405020304" pitchFamily="18" charset="0"/>
                <a:cs typeface="Times" panose="02020603050405020304" pitchFamily="18" charset="0"/>
              </a:rPr>
              <a:t>Compressor Section</a:t>
            </a:r>
            <a:r>
              <a:rPr lang="en-US" altLang="ja-JP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US" altLang="ja-JP" sz="24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280539"/>
              </p:ext>
            </p:extLst>
          </p:nvPr>
        </p:nvGraphicFramePr>
        <p:xfrm>
          <a:off x="142206" y="5466126"/>
          <a:ext cx="5112568" cy="333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val="135008006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780660816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968899241"/>
                    </a:ext>
                  </a:extLst>
                </a:gridCol>
              </a:tblGrid>
              <a:tr h="50122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b="1" kern="800" dirty="0"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Parameter</a:t>
                      </a:r>
                      <a:endParaRPr lang="ja-JP" sz="2400" dirty="0"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b="1" dirty="0" smtClean="0"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Number</a:t>
                      </a:r>
                      <a:endParaRPr lang="ja-JP" sz="2400" dirty="0"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b="1" kern="800" dirty="0"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Unit</a:t>
                      </a:r>
                      <a:endParaRPr lang="ja-JP" sz="2400" dirty="0"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 anchor="ctr"/>
                </a:tc>
                <a:extLst>
                  <a:ext uri="{0D108BD9-81ED-4DB2-BD59-A6C34878D82A}">
                    <a16:rowId xmlns:a16="http://schemas.microsoft.com/office/drawing/2014/main" val="4140935821"/>
                  </a:ext>
                </a:extLst>
              </a:tr>
              <a:tr h="468958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Frequency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1300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MHz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extLst>
                  <a:ext uri="{0D108BD9-81ED-4DB2-BD59-A6C34878D82A}">
                    <a16:rowId xmlns:a16="http://schemas.microsoft.com/office/drawing/2014/main" val="494586142"/>
                  </a:ext>
                </a:extLst>
              </a:tr>
              <a:tr h="468958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Shunt Impedance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 smtClean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31.5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MΩ/m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extLst>
                  <a:ext uri="{0D108BD9-81ED-4DB2-BD59-A6C34878D82A}">
                    <a16:rowId xmlns:a16="http://schemas.microsoft.com/office/drawing/2014/main" val="3152278136"/>
                  </a:ext>
                </a:extLst>
              </a:tr>
              <a:tr h="49255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 smtClean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Aperture </a:t>
                      </a: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(2a)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 smtClean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60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mm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extLst>
                  <a:ext uri="{0D108BD9-81ED-4DB2-BD59-A6C34878D82A}">
                    <a16:rowId xmlns:a16="http://schemas.microsoft.com/office/drawing/2014/main" val="3969667365"/>
                  </a:ext>
                </a:extLst>
              </a:tr>
              <a:tr h="468958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Q Value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 smtClean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24970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 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extLst>
                  <a:ext uri="{0D108BD9-81ED-4DB2-BD59-A6C34878D82A}">
                    <a16:rowId xmlns:a16="http://schemas.microsoft.com/office/drawing/2014/main" val="1153372205"/>
                  </a:ext>
                </a:extLst>
              </a:tr>
              <a:tr h="468958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Length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altLang="ja-JP" sz="2400" kern="800" dirty="0" smtClean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1.27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m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extLst>
                  <a:ext uri="{0D108BD9-81ED-4DB2-BD59-A6C34878D82A}">
                    <a16:rowId xmlns:a16="http://schemas.microsoft.com/office/drawing/2014/main" val="508650938"/>
                  </a:ext>
                </a:extLst>
              </a:tr>
              <a:tr h="468958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 smtClean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RF </a:t>
                      </a: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power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22.5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kern="800" dirty="0">
                          <a:solidFill>
                            <a:schemeClr val="bg1"/>
                          </a:solidFill>
                          <a:effectLst/>
                          <a:latin typeface="Rounded Mgen+ 1c medium" panose="020B0602020203020207" pitchFamily="50" charset="-128"/>
                          <a:ea typeface="Rounded Mgen+ 1c medium" panose="020B0602020203020207" pitchFamily="50" charset="-128"/>
                          <a:cs typeface="Rounded Mgen+ 1c medium" panose="020B0602020203020207" pitchFamily="50" charset="-128"/>
                        </a:rPr>
                        <a:t>MW</a:t>
                      </a:r>
                      <a:endParaRPr lang="ja-JP" sz="2400" dirty="0">
                        <a:solidFill>
                          <a:schemeClr val="bg1"/>
                        </a:solidFill>
                        <a:effectLst/>
                        <a:latin typeface="Rounded Mgen+ 1c medium" panose="020B0602020203020207" pitchFamily="50" charset="-128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endParaRPr>
                    </a:p>
                  </a:txBody>
                  <a:tcPr marL="65947" marR="65947" marT="0" marB="0"/>
                </a:tc>
                <a:extLst>
                  <a:ext uri="{0D108BD9-81ED-4DB2-BD59-A6C34878D82A}">
                    <a16:rowId xmlns:a16="http://schemas.microsoft.com/office/drawing/2014/main" val="3745885110"/>
                  </a:ext>
                </a:extLst>
              </a:tr>
            </a:tbl>
          </a:graphicData>
        </a:graphic>
      </p:graphicFrame>
      <p:pic>
        <p:nvPicPr>
          <p:cNvPr id="3" name="図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9352" y="4481104"/>
            <a:ext cx="5219465" cy="5040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550" y="4478406"/>
            <a:ext cx="5219466" cy="50400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550" y="4491489"/>
            <a:ext cx="5219462" cy="5040000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550" y="4495428"/>
            <a:ext cx="5219466" cy="5040000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550" y="4495988"/>
            <a:ext cx="5219466" cy="5040000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550" y="4495428"/>
            <a:ext cx="5219466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309841"/>
      </p:ext>
    </p:extLst>
  </p:cSld>
  <p:clrMapOvr>
    <a:masterClrMapping/>
  </p:clrMapOvr>
  <p:transition spd="slow" advTm="280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 10"/>
          <p:cNvSpPr>
            <a:spLocks noGrp="1"/>
          </p:cNvSpPr>
          <p:nvPr>
            <p:ph type="title"/>
          </p:nvPr>
        </p:nvSpPr>
        <p:spPr>
          <a:xfrm>
            <a:off x="2014414" y="6295628"/>
            <a:ext cx="15625736" cy="2376265"/>
          </a:xfrm>
        </p:spPr>
        <p:txBody>
          <a:bodyPr/>
          <a:lstStyle/>
          <a:p>
            <a:r>
              <a:rPr lang="en-US" altLang="ja-JP" sz="6000" dirty="0" smtClean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Beam Loading Compensation</a:t>
            </a:r>
            <a:endParaRPr lang="ja-JP" altLang="en-US" sz="6000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6452273"/>
      </p:ext>
    </p:extLst>
  </p:cSld>
  <p:clrMapOvr>
    <a:masterClrMapping/>
  </p:clrMapOvr>
  <p:transition spd="slow" advTm="2922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Transient property of SW cavity (Single cell model)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smtClean="0"/>
              <a:t>Acceleration field by RF input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646262" y="5359524"/>
            <a:ext cx="5544616" cy="3168352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662486" y="3853662"/>
            <a:ext cx="1224136" cy="151216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下矢印 8"/>
          <p:cNvSpPr/>
          <p:nvPr/>
        </p:nvSpPr>
        <p:spPr>
          <a:xfrm>
            <a:off x="2014414" y="4005168"/>
            <a:ext cx="468052" cy="1152128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下矢印 9"/>
          <p:cNvSpPr/>
          <p:nvPr/>
        </p:nvSpPr>
        <p:spPr>
          <a:xfrm rot="10800000">
            <a:off x="4045832" y="4005168"/>
            <a:ext cx="468052" cy="1152128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2692395" y="6561153"/>
            <a:ext cx="782180" cy="0"/>
          </a:xfrm>
          <a:prstGeom prst="straightConnector1">
            <a:avLst/>
          </a:prstGeom>
          <a:ln w="76200">
            <a:solidFill>
              <a:schemeClr val="accent4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V="1">
            <a:off x="2661601" y="5719564"/>
            <a:ext cx="1852283" cy="157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 flipV="1">
            <a:off x="3418570" y="5923361"/>
            <a:ext cx="1053653" cy="157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2661982" y="5503540"/>
            <a:ext cx="0" cy="14401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3441608" y="5503540"/>
            <a:ext cx="0" cy="14401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正方形/長方形 23"/>
              <p:cNvSpPr/>
              <p:nvPr/>
            </p:nvSpPr>
            <p:spPr>
              <a:xfrm>
                <a:off x="2350739" y="3081868"/>
                <a:ext cx="192911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𝑅𝐹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𝑖𝑛𝑝𝑢𝑡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4" name="正方形/長方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739" y="3081868"/>
                <a:ext cx="1929118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正方形/長方形 24"/>
              <p:cNvSpPr/>
              <p:nvPr/>
            </p:nvSpPr>
            <p:spPr>
              <a:xfrm>
                <a:off x="4626350" y="3817676"/>
                <a:ext cx="66967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5" name="正方形/長方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6350" y="3817676"/>
                <a:ext cx="669671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正方形/長方形 25"/>
              <p:cNvSpPr/>
              <p:nvPr/>
            </p:nvSpPr>
            <p:spPr>
              <a:xfrm>
                <a:off x="1262576" y="3897410"/>
                <a:ext cx="84247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6" name="正方形/長方形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2576" y="3897410"/>
                <a:ext cx="842475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正方形/長方形 26"/>
              <p:cNvSpPr/>
              <p:nvPr/>
            </p:nvSpPr>
            <p:spPr>
              <a:xfrm>
                <a:off x="2856141" y="7660397"/>
                <a:ext cx="71526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7" name="正方形/長方形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6141" y="7660397"/>
                <a:ext cx="715260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正方形/長方形 27"/>
              <p:cNvSpPr/>
              <p:nvPr/>
            </p:nvSpPr>
            <p:spPr>
              <a:xfrm>
                <a:off x="4605325" y="5679501"/>
                <a:ext cx="72936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altLang="ja-JP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8" name="正方形/長方形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325" y="5679501"/>
                <a:ext cx="729367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正方形/長方形 29"/>
              <p:cNvSpPr/>
              <p:nvPr/>
            </p:nvSpPr>
            <p:spPr>
              <a:xfrm>
                <a:off x="1834347" y="6278616"/>
                <a:ext cx="85895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altLang="ja-JP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/>
                      </m:sSub>
                    </m:oMath>
                  </m:oMathPara>
                </a14:m>
                <a:endParaRPr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正方形/長方形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347" y="6278616"/>
                <a:ext cx="858953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正方形/長方形 30"/>
              <p:cNvSpPr/>
              <p:nvPr/>
            </p:nvSpPr>
            <p:spPr>
              <a:xfrm>
                <a:off x="1852315" y="5511923"/>
                <a:ext cx="86607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altLang="ja-JP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ja-JP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正方形/長方形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2315" y="5511923"/>
                <a:ext cx="866070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正方形/長方形 31"/>
              <p:cNvSpPr/>
              <p:nvPr/>
            </p:nvSpPr>
            <p:spPr>
              <a:xfrm>
                <a:off x="4602231" y="7664769"/>
                <a:ext cx="57458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正方形/長方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2231" y="7664769"/>
                <a:ext cx="574581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下矢印 32"/>
          <p:cNvSpPr/>
          <p:nvPr/>
        </p:nvSpPr>
        <p:spPr>
          <a:xfrm rot="16200000">
            <a:off x="5676730" y="7439454"/>
            <a:ext cx="468052" cy="115212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7015838" y="1831132"/>
                <a:ext cx="10232211" cy="8123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 smtClean="0"/>
                  <a:t>Energy Conservation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𝑑𝑊</m:t>
                          </m:r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altLang="ja-JP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altLang="ja-JP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ja-JP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ja-JP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𝐼𝑉</m:t>
                      </m:r>
                    </m:oMath>
                  </m:oMathPara>
                </a14:m>
                <a:endParaRPr lang="en-US" altLang="ja-JP" i="1" dirty="0" smtClean="0"/>
              </a:p>
              <a:p>
                <a:r>
                  <a:rPr lang="en-US" altLang="ja-JP" dirty="0" smtClean="0"/>
                  <a:t>By voltage,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ja-JP" alt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sSup>
                        <m:sSup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ja-JP" b="0" i="0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altLang="ja-JP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altLang="ja-JP" b="0" i="0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sSup>
                            <m:s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ja-JP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ja-JP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𝑖𝑛</m:t>
                                      </m:r>
                                    </m:sub>
                                  </m:sSub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altLang="ja-JP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ja-JP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ja-JP" alt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  <m:r>
                            <a:rPr lang="ja-JP" altLang="en-US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ja-JP" alt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𝑅𝑃</m:t>
                          </m:r>
                        </m:e>
                      </m:rad>
                    </m:oMath>
                  </m:oMathPara>
                </a14:m>
                <a:endParaRPr lang="en-US" altLang="ja-JP" dirty="0" smtClean="0"/>
              </a:p>
              <a:p>
                <a:endParaRPr lang="en-US" altLang="ja-JP" dirty="0" smtClean="0"/>
              </a:p>
              <a:p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=0, </m:t>
                    </m:r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b="0" i="0" dirty="0" smtClean="0"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altLang="ja-JP" b="0" i="0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e>
                    </m:d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altLang="ja-JP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altLang="ja-JP" b="0" i="1" dirty="0" smtClean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 smtClean="0"/>
                  <a:t>: step function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ja-JP" alt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rad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ja-JP" alt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d>
                        <m:d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ja-JP" altLang="en-US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sup>
                          </m:sSup>
                        </m:e>
                      </m:d>
                      <m:r>
                        <a:rPr lang="en-US" altLang="ja-JP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𝑅</m:t>
                          </m:r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sup>
                          </m:sSup>
                        </m:e>
                      </m:d>
                    </m:oMath>
                  </m:oMathPara>
                </a14:m>
                <a:endParaRPr kumimoji="1" lang="en-US" altLang="ja-JP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/(1+</m:t>
                      </m:r>
                      <m:r>
                        <a:rPr kumimoji="1" lang="ja-JP" altLang="en-US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kumimoji="1" lang="ja-JP" alt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kumimoji="1" lang="en-US" altLang="ja-JP" dirty="0"/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838" y="1831132"/>
                <a:ext cx="10232211" cy="8123827"/>
              </a:xfrm>
              <a:prstGeom prst="rect">
                <a:avLst/>
              </a:prstGeom>
              <a:blipFill>
                <a:blip r:embed="rId10"/>
                <a:stretch>
                  <a:fillRect l="-1549" t="-9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正方形/長方形 37"/>
              <p:cNvSpPr/>
              <p:nvPr/>
            </p:nvSpPr>
            <p:spPr>
              <a:xfrm>
                <a:off x="1487215" y="8877151"/>
                <a:ext cx="159627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ja-JP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𝐸𝐿</m:t>
                      </m:r>
                    </m:oMath>
                  </m:oMathPara>
                </a14:m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正方形/長方形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7215" y="8877151"/>
                <a:ext cx="1596270" cy="58477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右矢印 28"/>
          <p:cNvSpPr/>
          <p:nvPr/>
        </p:nvSpPr>
        <p:spPr>
          <a:xfrm>
            <a:off x="1150318" y="7375748"/>
            <a:ext cx="4536504" cy="2035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正方形/長方形 33"/>
              <p:cNvSpPr/>
              <p:nvPr/>
            </p:nvSpPr>
            <p:spPr>
              <a:xfrm>
                <a:off x="4137323" y="6850177"/>
                <a:ext cx="66979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altLang="ja-JP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4" name="正方形/長方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323" y="6850177"/>
                <a:ext cx="669799" cy="58477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447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Beam Loading Compensation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 smtClean="0"/>
              <a:t>On crest acceleration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646262" y="5359524"/>
            <a:ext cx="5544616" cy="3168352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662486" y="3853662"/>
            <a:ext cx="1224136" cy="151216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下矢印 8"/>
          <p:cNvSpPr/>
          <p:nvPr/>
        </p:nvSpPr>
        <p:spPr>
          <a:xfrm>
            <a:off x="2014414" y="4005168"/>
            <a:ext cx="468052" cy="1152128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下矢印 9"/>
          <p:cNvSpPr/>
          <p:nvPr/>
        </p:nvSpPr>
        <p:spPr>
          <a:xfrm rot="10800000">
            <a:off x="4045832" y="4005168"/>
            <a:ext cx="468052" cy="1152128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2659428" y="6913603"/>
            <a:ext cx="782180" cy="0"/>
          </a:xfrm>
          <a:prstGeom prst="straightConnector1">
            <a:avLst/>
          </a:prstGeom>
          <a:ln w="76200">
            <a:solidFill>
              <a:schemeClr val="accent4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V="1">
            <a:off x="2661601" y="5719564"/>
            <a:ext cx="1852283" cy="157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 flipV="1">
            <a:off x="3418570" y="5923361"/>
            <a:ext cx="1053653" cy="157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2661982" y="5503540"/>
            <a:ext cx="0" cy="14401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3441608" y="5503540"/>
            <a:ext cx="0" cy="14401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正方形/長方形 23"/>
              <p:cNvSpPr/>
              <p:nvPr/>
            </p:nvSpPr>
            <p:spPr>
              <a:xfrm>
                <a:off x="2350739" y="3081868"/>
                <a:ext cx="192911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𝑅𝐹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𝑖𝑛𝑝𝑢𝑡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4" name="正方形/長方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739" y="3081868"/>
                <a:ext cx="1929118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正方形/長方形 24"/>
              <p:cNvSpPr/>
              <p:nvPr/>
            </p:nvSpPr>
            <p:spPr>
              <a:xfrm>
                <a:off x="4626350" y="3817676"/>
                <a:ext cx="66967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5" name="正方形/長方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6350" y="3817676"/>
                <a:ext cx="66967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正方形/長方形 25"/>
              <p:cNvSpPr/>
              <p:nvPr/>
            </p:nvSpPr>
            <p:spPr>
              <a:xfrm>
                <a:off x="1262576" y="3897410"/>
                <a:ext cx="84247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6" name="正方形/長方形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2576" y="3897410"/>
                <a:ext cx="842475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正方形/長方形 26"/>
              <p:cNvSpPr/>
              <p:nvPr/>
            </p:nvSpPr>
            <p:spPr>
              <a:xfrm>
                <a:off x="2856141" y="7660397"/>
                <a:ext cx="71526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7" name="正方形/長方形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6141" y="7660397"/>
                <a:ext cx="715260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正方形/長方形 27"/>
              <p:cNvSpPr/>
              <p:nvPr/>
            </p:nvSpPr>
            <p:spPr>
              <a:xfrm>
                <a:off x="4605325" y="5679501"/>
                <a:ext cx="72936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altLang="ja-JP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8" name="正方形/長方形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325" y="5679501"/>
                <a:ext cx="729367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正方形/長方形 29"/>
              <p:cNvSpPr/>
              <p:nvPr/>
            </p:nvSpPr>
            <p:spPr>
              <a:xfrm>
                <a:off x="1834468" y="6561153"/>
                <a:ext cx="85895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altLang="ja-JP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/>
                      </m:sSub>
                    </m:oMath>
                  </m:oMathPara>
                </a14:m>
                <a:endParaRPr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正方形/長方形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468" y="6561153"/>
                <a:ext cx="858953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正方形/長方形 30"/>
              <p:cNvSpPr/>
              <p:nvPr/>
            </p:nvSpPr>
            <p:spPr>
              <a:xfrm>
                <a:off x="1852315" y="5511923"/>
                <a:ext cx="86607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altLang="ja-JP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ja-JP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正方形/長方形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2315" y="5511923"/>
                <a:ext cx="866070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正方形/長方形 31"/>
              <p:cNvSpPr/>
              <p:nvPr/>
            </p:nvSpPr>
            <p:spPr>
              <a:xfrm>
                <a:off x="4602231" y="7664769"/>
                <a:ext cx="57458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正方形/長方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2231" y="7664769"/>
                <a:ext cx="574581" cy="58477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下矢印 32"/>
          <p:cNvSpPr/>
          <p:nvPr/>
        </p:nvSpPr>
        <p:spPr>
          <a:xfrm rot="16200000">
            <a:off x="5676730" y="7439454"/>
            <a:ext cx="468052" cy="115212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6458047" y="1834206"/>
                <a:ext cx="10232211" cy="12320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ja-JP" alt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rad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ja-JP" alt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d>
                        <m:d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ja-JP" altLang="en-US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ja-JP" altLang="en-US" b="0" i="1" smtClean="0">
                              <a:latin typeface="Cambria Math" panose="02040503050406030204" pitchFamily="18" charset="0"/>
                            </a:rPr>
                            <m:t>𝚤</m:t>
                          </m:r>
                          <m:r>
                            <a:rPr lang="ja-JP" alt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US" altLang="ja-JP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𝑅</m:t>
                          </m:r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ja-JP" altLang="en-US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𝚤</m:t>
                          </m:r>
                          <m:r>
                            <a:rPr lang="ja-JP" alt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kumimoji="1" lang="en-US" altLang="ja-JP" b="0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8047" y="1834206"/>
                <a:ext cx="10232211" cy="123206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正方形/長方形 37"/>
              <p:cNvSpPr/>
              <p:nvPr/>
            </p:nvSpPr>
            <p:spPr>
              <a:xfrm>
                <a:off x="1487215" y="8877151"/>
                <a:ext cx="159627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ja-JP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𝐸𝐿</m:t>
                      </m:r>
                    </m:oMath>
                  </m:oMathPara>
                </a14:m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正方形/長方形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7215" y="8877151"/>
                <a:ext cx="1596270" cy="58477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右矢印 28"/>
          <p:cNvSpPr/>
          <p:nvPr/>
        </p:nvSpPr>
        <p:spPr>
          <a:xfrm>
            <a:off x="1173356" y="7296241"/>
            <a:ext cx="4536504" cy="2035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正方形/長方形 33"/>
              <p:cNvSpPr/>
              <p:nvPr/>
            </p:nvSpPr>
            <p:spPr>
              <a:xfrm>
                <a:off x="4472223" y="6624316"/>
                <a:ext cx="66979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altLang="ja-JP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ja-JP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4" name="正方形/長方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2223" y="6624316"/>
                <a:ext cx="669799" cy="58477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図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829" y="5402972"/>
            <a:ext cx="6648450" cy="45148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正方形/長方形 2"/>
              <p:cNvSpPr/>
              <p:nvPr/>
            </p:nvSpPr>
            <p:spPr>
              <a:xfrm>
                <a:off x="7469384" y="3543995"/>
                <a:ext cx="9220874" cy="11988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dirty="0" smtClean="0"/>
                  <a:t>Voltage is uniform,  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altLang="ja-JP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ja-JP" altLang="en-US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ja-JP" i="1">
                        <a:latin typeface="Cambria Math" panose="02040503050406030204" pitchFamily="18" charset="0"/>
                      </a:rPr>
                      <m:t>𝑙𝑛</m:t>
                    </m:r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𝑅𝐿</m:t>
                                </m:r>
                              </m:num>
                              <m:den>
                                <m: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sSub>
                                  <m:sSubPr>
                                    <m:ctrlP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altLang="ja-JP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e>
                    </m:d>
                  </m:oMath>
                </a14:m>
                <a:endParaRPr lang="en-US" altLang="ja-JP" dirty="0"/>
              </a:p>
            </p:txBody>
          </p:sp>
        </mc:Choice>
        <mc:Fallback xmlns="">
          <p:sp>
            <p:nvSpPr>
              <p:cNvPr id="3" name="正方形/長方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9384" y="3543995"/>
                <a:ext cx="9220874" cy="1198854"/>
              </a:xfrm>
              <a:prstGeom prst="rect">
                <a:avLst/>
              </a:prstGeom>
              <a:blipFill>
                <a:blip r:embed="rId15"/>
                <a:stretch>
                  <a:fillRect l="-16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17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latin typeface="Rounded Mgen+ 1c heavy" panose="020B0802020203020207" pitchFamily="50" charset="-128"/>
                <a:ea typeface="Rounded Mgen+ 1c heavy" panose="020B0802020203020207" pitchFamily="50" charset="-128"/>
                <a:cs typeface="Rounded Mgen+ 1c heavy" panose="020B0802020203020207" pitchFamily="50" charset="-128"/>
              </a:rPr>
              <a:t>Beam</a:t>
            </a:r>
            <a:r>
              <a:rPr lang="ja-JP" altLang="en-US" dirty="0">
                <a:latin typeface="Rounded Mgen+ 1c heavy" panose="020B0802020203020207" pitchFamily="50" charset="-128"/>
                <a:ea typeface="Rounded Mgen+ 1c heavy" panose="020B0802020203020207" pitchFamily="50" charset="-128"/>
                <a:cs typeface="Rounded Mgen+ 1c heavy" panose="020B0802020203020207" pitchFamily="50" charset="-128"/>
              </a:rPr>
              <a:t> </a:t>
            </a:r>
            <a:r>
              <a:rPr lang="en-US" altLang="ja-JP" dirty="0" smtClean="0">
                <a:latin typeface="Rounded Mgen+ 1c heavy" panose="020B0802020203020207" pitchFamily="50" charset="-128"/>
                <a:ea typeface="Rounded Mgen+ 1c heavy" panose="020B0802020203020207" pitchFamily="50" charset="-128"/>
                <a:cs typeface="Rounded Mgen+ 1c heavy" panose="020B0802020203020207" pitchFamily="50" charset="-128"/>
              </a:rPr>
              <a:t>Loading </a:t>
            </a:r>
            <a:r>
              <a:rPr lang="en-US" altLang="ja-JP" dirty="0" err="1" smtClean="0">
                <a:latin typeface="Rounded Mgen+ 1c heavy" panose="020B0802020203020207" pitchFamily="50" charset="-128"/>
                <a:ea typeface="Rounded Mgen+ 1c heavy" panose="020B0802020203020207" pitchFamily="50" charset="-128"/>
                <a:cs typeface="Rounded Mgen+ 1c heavy" panose="020B0802020203020207" pitchFamily="50" charset="-128"/>
              </a:rPr>
              <a:t>Compensataion</a:t>
            </a:r>
            <a:r>
              <a:rPr lang="en-US" altLang="ja-JP" dirty="0" smtClean="0">
                <a:latin typeface="Rounded Mgen+ 1c heavy" panose="020B0802020203020207" pitchFamily="50" charset="-128"/>
                <a:ea typeface="Rounded Mgen+ 1c heavy" panose="020B0802020203020207" pitchFamily="50" charset="-128"/>
                <a:cs typeface="Rounded Mgen+ 1c heavy" panose="020B0802020203020207" pitchFamily="50" charset="-128"/>
              </a:rPr>
              <a:t> : Off crest</a:t>
            </a:r>
            <a:endParaRPr kumimoji="1" lang="ja-JP" altLang="en-US" dirty="0">
              <a:latin typeface="Rounded Mgen+ 1c heavy" panose="020B0802020203020207" pitchFamily="50" charset="-128"/>
              <a:ea typeface="Rounded Mgen+ 1c heavy" panose="020B0802020203020207" pitchFamily="50" charset="-128"/>
              <a:cs typeface="Rounded Mgen+ 1c heavy" panose="020B0802020203020207" pitchFamily="50" charset="-128"/>
            </a:endParaRPr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0"/>
          </p:nvPr>
        </p:nvSpPr>
        <p:spPr>
          <a:xfrm>
            <a:off x="3117144" y="9237105"/>
            <a:ext cx="10729192" cy="547688"/>
          </a:xfrm>
        </p:spPr>
        <p:txBody>
          <a:bodyPr/>
          <a:lstStyle/>
          <a:p>
            <a:pPr algn="r"/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1"/>
          </p:nvPr>
        </p:nvSpPr>
        <p:spPr>
          <a:xfrm>
            <a:off x="13875536" y="9239661"/>
            <a:ext cx="1050919" cy="547688"/>
          </a:xfrm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9FCDC21-C714-2C40-8DFF-1696E6D2065C}"/>
              </a:ext>
            </a:extLst>
          </p:cNvPr>
          <p:cNvSpPr txBox="1"/>
          <p:nvPr/>
        </p:nvSpPr>
        <p:spPr>
          <a:xfrm>
            <a:off x="9048739" y="34392976"/>
            <a:ext cx="490515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dirty="0" smtClean="0">
                <a:latin typeface="Georgia" panose="02040502050405020303" pitchFamily="18" charset="0"/>
              </a:rPr>
              <a:t>In this treatment, the crest acceleration (</a:t>
            </a:r>
            <a:r>
              <a:rPr lang="en-US" altLang="ja-JP" sz="4000" b="1" dirty="0" smtClean="0">
                <a:latin typeface="Symbol" panose="05050102010706020507" pitchFamily="18" charset="2"/>
              </a:rPr>
              <a:t>q</a:t>
            </a:r>
            <a:r>
              <a:rPr lang="en-US" altLang="ja-JP" sz="4000" b="1" dirty="0" smtClean="0">
                <a:latin typeface="Georgia" panose="02040502050405020303" pitchFamily="18" charset="0"/>
              </a:rPr>
              <a:t>=0) is assumed, i.e.  field by input RF and beam are in the same phase. If the phase is different,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テキスト ボックス 41"/>
              <p:cNvSpPr txBox="1"/>
              <p:nvPr/>
            </p:nvSpPr>
            <p:spPr>
              <a:xfrm>
                <a:off x="754521" y="2335188"/>
                <a:ext cx="7956637" cy="33627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kumimoji="1" lang="en-US" altLang="ja-JP" sz="2400" b="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Off crest acceleration with a phase </a:t>
                </a:r>
                <a14:m>
                  <m:oMath xmlns:m="http://schemas.openxmlformats.org/officeDocument/2006/math">
                    <m:r>
                      <a:rPr kumimoji="1" lang="ja-JP" altLang="en-US" sz="2400" b="0" i="1" smtClean="0">
                        <a:latin typeface="Cambria Math" panose="02040503050406030204" pitchFamily="18" charset="0"/>
                        <a:ea typeface="Rounded Mgen+ 1c medium" panose="020B0602020203020207" pitchFamily="50" charset="-128"/>
                        <a:cs typeface="Rounded Mgen+ 1c medium" panose="020B0602020203020207" pitchFamily="50" charset="-128"/>
                      </a:rPr>
                      <m:t>𝜃</m:t>
                    </m:r>
                  </m:oMath>
                </a14:m>
                <a:r>
                  <a:rPr kumimoji="1" lang="en-US" altLang="ja-JP" sz="2400" b="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,</a:t>
                </a:r>
              </a:p>
              <a:p>
                <a:endParaRPr kumimoji="1" lang="en-US" altLang="ja-JP" sz="2400" b="0" dirty="0" smtClean="0">
                  <a:latin typeface="Rounded Mgen+ 1c medium" panose="020B0602020203020207" pitchFamily="50" charset="-128"/>
                  <a:ea typeface="Rounded Mgen+ 1c medium" panose="020B0602020203020207" pitchFamily="50" charset="-128"/>
                  <a:cs typeface="Rounded Mgen+ 1c medium" panose="020B0602020203020207" pitchFamily="50" charset="-128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kumimoji="1" lang="en-US" altLang="ja-JP" sz="2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1" lang="ja-JP" altLang="en-US" sz="24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𝑃𝑟𝐿</m:t>
                              </m:r>
                            </m:e>
                          </m:rad>
                        </m:num>
                        <m:den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kumimoji="1" lang="ja-JP" altLang="en-US" sz="24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d>
                        <m:dPr>
                          <m:ctrlPr>
                            <a:rPr kumimoji="1"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ja-JP" altLang="en-US" sz="2400" i="1">
                              <a:latin typeface="Cambria Math" panose="02040503050406030204" pitchFamily="18" charset="0"/>
                            </a:rPr>
                            <m:t>𝚤</m:t>
                          </m:r>
                          <m:r>
                            <a:rPr lang="ja-JP" altLang="en-US" sz="24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kumimoji="1" lang="en-US" altLang="ja-JP" sz="2400" i="1" dirty="0" smtClean="0">
                  <a:latin typeface="Rounded Mgen+ 1c medium" panose="020B0602020203020207" pitchFamily="50" charset="-128"/>
                  <a:ea typeface="Rounded Mgen+ 1c medium" panose="020B0602020203020207" pitchFamily="50" charset="-128"/>
                  <a:cs typeface="Rounded Mgen+ 1c medium" panose="020B0602020203020207" pitchFamily="50" charset="-128"/>
                </a:endParaRPr>
              </a:p>
              <a:p>
                <a:r>
                  <a:rPr kumimoji="1" lang="en-US" altLang="ja-JP" sz="2400" b="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𝐼𝑟𝐿</m:t>
                        </m:r>
                      </m:num>
                      <m:den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kumimoji="1" lang="ja-JP" altLang="en-US" sz="24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den>
                    </m:f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ja-JP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sup>
                        </m:sSup>
                      </m:e>
                    </m:d>
                    <m:sSup>
                      <m:sSupPr>
                        <m:ctrlPr>
                          <a:rPr lang="en-US" altLang="ja-JP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ja-JP" altLang="en-US" sz="2400" i="1" smtClean="0">
                            <a:latin typeface="Cambria Math" panose="02040503050406030204" pitchFamily="18" charset="0"/>
                          </a:rPr>
                          <m:t>𝚤</m:t>
                        </m:r>
                        <m:d>
                          <m:dPr>
                            <m:ctrlPr>
                              <a:rPr lang="en-US" altLang="ja-JP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ja-JP" altLang="en-US" sz="240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ja-JP" altLang="en-US" sz="24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sup>
                    </m:sSup>
                  </m:oMath>
                </a14:m>
                <a:endParaRPr kumimoji="1" lang="en-US" altLang="ja-JP" sz="2400" dirty="0" smtClean="0">
                  <a:latin typeface="Rounded Mgen+ 1c medium" panose="020B0602020203020207" pitchFamily="50" charset="-128"/>
                  <a:ea typeface="Rounded Mgen+ 1c medium" panose="020B0602020203020207" pitchFamily="50" charset="-128"/>
                  <a:cs typeface="Rounded Mgen+ 1c medium" panose="020B0602020203020207" pitchFamily="50" charset="-128"/>
                </a:endParaRPr>
              </a:p>
              <a:p>
                <a:endParaRPr lang="en-US" altLang="ja-JP" sz="2400" dirty="0">
                  <a:latin typeface="Rounded Mgen+ 1c medium" panose="020B0602020203020207" pitchFamily="50" charset="-128"/>
                  <a:ea typeface="Rounded Mgen+ 1c medium" panose="020B0602020203020207" pitchFamily="50" charset="-128"/>
                  <a:cs typeface="Rounded Mgen+ 1c medium" panose="020B0602020203020207" pitchFamily="50" charset="-128"/>
                </a:endParaRPr>
              </a:p>
              <a:p>
                <a:r>
                  <a:rPr lang="en-US" altLang="ja-JP" sz="2400" dirty="0" smtClean="0">
                    <a:latin typeface="Rounded Mgen+ 1c medium" panose="020B0602020203020207" pitchFamily="50" charset="-128"/>
                    <a:ea typeface="Rounded Mgen+ 1c medium" panose="020B0602020203020207" pitchFamily="50" charset="-128"/>
                    <a:cs typeface="Rounded Mgen+ 1c medium" panose="020B0602020203020207" pitchFamily="50" charset="-128"/>
                  </a:rPr>
                  <a:t>The phase is varied over the pulse. The phase should  be controlled for the compensation.  </a:t>
                </a:r>
                <a:endParaRPr kumimoji="1" lang="ja-JP" altLang="en-US" sz="2400" dirty="0">
                  <a:latin typeface="Rounded Mgen+ 1c medium" panose="020B0602020203020207" pitchFamily="50" charset="-128"/>
                  <a:ea typeface="Rounded Mgen+ 1c medium" panose="020B0602020203020207" pitchFamily="50" charset="-128"/>
                  <a:cs typeface="Rounded Mgen+ 1c medium" panose="020B0602020203020207" pitchFamily="50" charset="-128"/>
                </a:endParaRPr>
              </a:p>
            </p:txBody>
          </p:sp>
        </mc:Choice>
        <mc:Fallback xmlns="">
          <p:sp>
            <p:nvSpPr>
              <p:cNvPr id="42" name="テキスト ボックス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521" y="2335188"/>
                <a:ext cx="7956637" cy="3362715"/>
              </a:xfrm>
              <a:prstGeom prst="rect">
                <a:avLst/>
              </a:prstGeom>
              <a:blipFill>
                <a:blip r:embed="rId2"/>
                <a:stretch>
                  <a:fillRect l="-2375" t="-2536" b="-471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10" y="5877764"/>
            <a:ext cx="3848100" cy="3838575"/>
          </a:xfrm>
          <a:prstGeom prst="rect">
            <a:avLst/>
          </a:prstGeom>
        </p:spPr>
      </p:pic>
      <p:sp>
        <p:nvSpPr>
          <p:cNvPr id="2" name="テキスト プレースホルダー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06302" y="9068268"/>
            <a:ext cx="1576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en-US" altLang="ja-JP" sz="2400" baseline="30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st</a:t>
            </a:r>
            <a:r>
              <a:rPr lang="en-US" altLang="ja-JP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bunch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5426173" y="5877763"/>
            <a:ext cx="3848100" cy="3838575"/>
            <a:chOff x="5426173" y="5877763"/>
            <a:chExt cx="3848100" cy="3838575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6173" y="5877763"/>
              <a:ext cx="3848100" cy="3838575"/>
            </a:xfrm>
            <a:prstGeom prst="rect">
              <a:avLst/>
            </a:prstGeom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5476872" y="9241039"/>
              <a:ext cx="19271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On crest BL</a:t>
              </a:r>
              <a:endParaRPr kumimoji="1"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0105797" y="5877762"/>
            <a:ext cx="3848100" cy="3838575"/>
            <a:chOff x="10105797" y="5877762"/>
            <a:chExt cx="3848100" cy="3838575"/>
          </a:xfrm>
        </p:grpSpPr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5797" y="5877762"/>
              <a:ext cx="3848100" cy="3838575"/>
            </a:xfrm>
            <a:prstGeom prst="rect">
              <a:avLst/>
            </a:prstGeom>
          </p:spPr>
        </p:pic>
        <p:sp>
          <p:nvSpPr>
            <p:cNvPr id="21" name="テキスト ボックス 20"/>
            <p:cNvSpPr txBox="1"/>
            <p:nvPr/>
          </p:nvSpPr>
          <p:spPr>
            <a:xfrm>
              <a:off x="10118486" y="9228608"/>
              <a:ext cx="1943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Off crest BL</a:t>
              </a:r>
              <a:endParaRPr kumimoji="1"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12168477" y="1183059"/>
            <a:ext cx="4898541" cy="4514843"/>
            <a:chOff x="12168477" y="1183059"/>
            <a:chExt cx="4898541" cy="4514843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8477" y="1183059"/>
              <a:ext cx="4898541" cy="4514843"/>
            </a:xfrm>
            <a:prstGeom prst="rect">
              <a:avLst/>
            </a:prstGeom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12168477" y="4521947"/>
              <a:ext cx="194367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Off crest BL</a:t>
              </a:r>
              <a:br>
                <a:rPr lang="en-US" altLang="ja-JP" sz="24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en-US" altLang="ja-JP" sz="24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with PM</a:t>
              </a:r>
              <a:endParaRPr kumimoji="1"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3423890"/>
      </p:ext>
    </p:extLst>
  </p:cSld>
  <p:clrMapOvr>
    <a:masterClrMapping/>
  </p:clrMapOvr>
  <p:transition spd="slow" advTm="377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itle">
  <a:themeElements>
    <a:clrScheme name="Scheat">
      <a:dk1>
        <a:srgbClr val="FFFFFF"/>
      </a:dk1>
      <a:lt1>
        <a:srgbClr val="000000"/>
      </a:lt1>
      <a:dk2>
        <a:srgbClr val="FFFFFF"/>
      </a:dk2>
      <a:lt2>
        <a:srgbClr val="EEECE1"/>
      </a:lt2>
      <a:accent1>
        <a:srgbClr val="FD7FA6"/>
      </a:accent1>
      <a:accent2>
        <a:srgbClr val="BBFF02"/>
      </a:accent2>
      <a:accent3>
        <a:srgbClr val="00CCFF"/>
      </a:accent3>
      <a:accent4>
        <a:srgbClr val="FF99FF"/>
      </a:accent4>
      <a:accent5>
        <a:srgbClr val="4BACC6"/>
      </a:accent5>
      <a:accent6>
        <a:srgbClr val="F79646"/>
      </a:accent6>
      <a:hlink>
        <a:srgbClr val="CE579B"/>
      </a:hlink>
      <a:folHlink>
        <a:srgbClr val="AA3176"/>
      </a:folHlink>
    </a:clrScheme>
    <a:fontScheme name="Scheat">
      <a:majorFont>
        <a:latin typeface="Crimson Text"/>
        <a:ea typeface="Spica Neue"/>
        <a:cs typeface=""/>
      </a:majorFont>
      <a:minorFont>
        <a:latin typeface="Crimson Text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">
  <a:themeElements>
    <a:clrScheme name="Scheat">
      <a:dk1>
        <a:srgbClr val="FFFFFF"/>
      </a:dk1>
      <a:lt1>
        <a:srgbClr val="000000"/>
      </a:lt1>
      <a:dk2>
        <a:srgbClr val="FFFFFF"/>
      </a:dk2>
      <a:lt2>
        <a:srgbClr val="EEECE1"/>
      </a:lt2>
      <a:accent1>
        <a:srgbClr val="FD7FA6"/>
      </a:accent1>
      <a:accent2>
        <a:srgbClr val="BBFF02"/>
      </a:accent2>
      <a:accent3>
        <a:srgbClr val="00CCFF"/>
      </a:accent3>
      <a:accent4>
        <a:srgbClr val="FF99FF"/>
      </a:accent4>
      <a:accent5>
        <a:srgbClr val="4BACC6"/>
      </a:accent5>
      <a:accent6>
        <a:srgbClr val="F79646"/>
      </a:accent6>
      <a:hlink>
        <a:srgbClr val="CE579B"/>
      </a:hlink>
      <a:folHlink>
        <a:srgbClr val="AA3176"/>
      </a:folHlink>
    </a:clrScheme>
    <a:fontScheme name="Scheat">
      <a:majorFont>
        <a:latin typeface="Crimson Text"/>
        <a:ea typeface="Spica Neue"/>
        <a:cs typeface=""/>
      </a:majorFont>
      <a:minorFont>
        <a:latin typeface="Crimson Text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4072</TotalTime>
  <Words>753</Words>
  <Application>Microsoft Office PowerPoint</Application>
  <PresentationFormat>ユーザー設定</PresentationFormat>
  <Paragraphs>190</Paragraphs>
  <Slides>18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18</vt:i4>
      </vt:variant>
    </vt:vector>
  </HeadingPairs>
  <TitlesOfParts>
    <vt:vector size="33" baseType="lpstr">
      <vt:lpstr>Crimson Text</vt:lpstr>
      <vt:lpstr>ＭＳ Ｐゴシック</vt:lpstr>
      <vt:lpstr>Rounded Mgen+ 1c heavy</vt:lpstr>
      <vt:lpstr>Rounded Mgen+ 1c medium</vt:lpstr>
      <vt:lpstr>Spica Neue</vt:lpstr>
      <vt:lpstr>メイリオ</vt:lpstr>
      <vt:lpstr>Arial</vt:lpstr>
      <vt:lpstr>Calibri</vt:lpstr>
      <vt:lpstr>Cambria Math</vt:lpstr>
      <vt:lpstr>Georgia</vt:lpstr>
      <vt:lpstr>Symbol</vt:lpstr>
      <vt:lpstr>Times</vt:lpstr>
      <vt:lpstr>Wingdings</vt:lpstr>
      <vt:lpstr>Title</vt:lpstr>
      <vt:lpstr>Contents</vt:lpstr>
      <vt:lpstr>Compensation of the transient beam-loading effect in the capture linac of E-Driven positron source</vt:lpstr>
      <vt:lpstr>Outline</vt:lpstr>
      <vt:lpstr>CONTENTS</vt:lpstr>
      <vt:lpstr>Overview of the Capture Linac</vt:lpstr>
      <vt:lpstr>Overview of Capture linac</vt:lpstr>
      <vt:lpstr>Beam Loading Compensation</vt:lpstr>
      <vt:lpstr>Transient property of SW cavity (Single cell model)</vt:lpstr>
      <vt:lpstr>Beam Loading Compensation</vt:lpstr>
      <vt:lpstr>Beam Loading Compensataion : Off crest</vt:lpstr>
      <vt:lpstr>RF input Phase Modulation</vt:lpstr>
      <vt:lpstr>PowerPoint プレゼンテーション</vt:lpstr>
      <vt:lpstr>PowerPoint プレゼンテーション</vt:lpstr>
      <vt:lpstr>Linac Tuning</vt:lpstr>
      <vt:lpstr>Beam profile at the capture linac</vt:lpstr>
      <vt:lpstr>Positron yield evaluation</vt:lpstr>
      <vt:lpstr>Global phase modulation</vt:lpstr>
      <vt:lpstr>Summary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Scheat</dc:title>
  <dc:creator>Jun</dc:creator>
  <cp:lastModifiedBy>栗木 雅夫</cp:lastModifiedBy>
  <cp:revision>169</cp:revision>
  <dcterms:created xsi:type="dcterms:W3CDTF">2015-02-26T15:14:38Z</dcterms:created>
  <dcterms:modified xsi:type="dcterms:W3CDTF">2021-03-16T06:56:01Z</dcterms:modified>
</cp:coreProperties>
</file>