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0" r:id="rId4"/>
    <p:sldId id="265" r:id="rId5"/>
    <p:sldId id="263" r:id="rId6"/>
    <p:sldId id="266" r:id="rId7"/>
    <p:sldId id="267" r:id="rId8"/>
    <p:sldId id="289" r:id="rId9"/>
    <p:sldId id="2064" r:id="rId10"/>
    <p:sldId id="2066" r:id="rId11"/>
    <p:sldId id="298" r:id="rId12"/>
    <p:sldId id="268" r:id="rId13"/>
    <p:sldId id="269" r:id="rId14"/>
    <p:sldId id="270" r:id="rId15"/>
    <p:sldId id="271" r:id="rId16"/>
    <p:sldId id="280" r:id="rId17"/>
    <p:sldId id="2065" r:id="rId18"/>
    <p:sldId id="291" r:id="rId19"/>
    <p:sldId id="292" r:id="rId20"/>
    <p:sldId id="293" r:id="rId21"/>
    <p:sldId id="294" r:id="rId22"/>
    <p:sldId id="295" r:id="rId23"/>
    <p:sldId id="296" r:id="rId24"/>
    <p:sldId id="297" r:id="rId25"/>
  </p:sldIdLst>
  <p:sldSz cx="9144000" cy="6858000" type="screen4x3"/>
  <p:notesSz cx="9928225" cy="6797675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500"/>
      </a:spcBef>
      <a:spcAft>
        <a:spcPts val="0"/>
      </a:spcAft>
      <a:buClrTx/>
      <a:buSzPct val="100000"/>
      <a:buFontTx/>
      <a:buChar char="–"/>
      <a:tabLst/>
      <a:defRPr kumimoji="0" sz="3000" b="1" i="1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1pPr>
    <a:lvl2pPr marL="457200" marR="0" indent="0" algn="l" defTabSz="914400" rtl="0" fontAlgn="auto" latinLnBrk="0" hangingPunct="0">
      <a:lnSpc>
        <a:spcPct val="100000"/>
      </a:lnSpc>
      <a:spcBef>
        <a:spcPts val="500"/>
      </a:spcBef>
      <a:spcAft>
        <a:spcPts val="0"/>
      </a:spcAft>
      <a:buClrTx/>
      <a:buSzPct val="100000"/>
      <a:buFontTx/>
      <a:buChar char="–"/>
      <a:tabLst/>
      <a:defRPr kumimoji="0" sz="3000" b="1" i="1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2pPr>
    <a:lvl3pPr marL="914400" marR="0" indent="0" algn="l" defTabSz="914400" rtl="0" fontAlgn="auto" latinLnBrk="0" hangingPunct="0">
      <a:lnSpc>
        <a:spcPct val="100000"/>
      </a:lnSpc>
      <a:spcBef>
        <a:spcPts val="500"/>
      </a:spcBef>
      <a:spcAft>
        <a:spcPts val="0"/>
      </a:spcAft>
      <a:buClrTx/>
      <a:buSzPct val="100000"/>
      <a:buFontTx/>
      <a:buChar char="–"/>
      <a:tabLst/>
      <a:defRPr kumimoji="0" sz="3000" b="1" i="1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3pPr>
    <a:lvl4pPr marL="1371600" marR="0" indent="0" algn="l" defTabSz="914400" rtl="0" fontAlgn="auto" latinLnBrk="0" hangingPunct="0">
      <a:lnSpc>
        <a:spcPct val="100000"/>
      </a:lnSpc>
      <a:spcBef>
        <a:spcPts val="500"/>
      </a:spcBef>
      <a:spcAft>
        <a:spcPts val="0"/>
      </a:spcAft>
      <a:buClrTx/>
      <a:buSzPct val="100000"/>
      <a:buFontTx/>
      <a:buChar char="–"/>
      <a:tabLst/>
      <a:defRPr kumimoji="0" sz="3000" b="1" i="1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4pPr>
    <a:lvl5pPr marL="1828800" marR="0" indent="0" algn="l" defTabSz="914400" rtl="0" fontAlgn="auto" latinLnBrk="0" hangingPunct="0">
      <a:lnSpc>
        <a:spcPct val="100000"/>
      </a:lnSpc>
      <a:spcBef>
        <a:spcPts val="500"/>
      </a:spcBef>
      <a:spcAft>
        <a:spcPts val="0"/>
      </a:spcAft>
      <a:buClrTx/>
      <a:buSzPct val="100000"/>
      <a:buFontTx/>
      <a:buChar char="–"/>
      <a:tabLst/>
      <a:defRPr kumimoji="0" sz="3000" b="1" i="1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500"/>
      </a:spcBef>
      <a:spcAft>
        <a:spcPts val="0"/>
      </a:spcAft>
      <a:buClrTx/>
      <a:buSzTx/>
      <a:buFontTx/>
      <a:buNone/>
      <a:tabLst/>
      <a:defRPr kumimoji="0" sz="3000" b="1" i="1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500"/>
      </a:spcBef>
      <a:spcAft>
        <a:spcPts val="0"/>
      </a:spcAft>
      <a:buClrTx/>
      <a:buSzTx/>
      <a:buFontTx/>
      <a:buNone/>
      <a:tabLst/>
      <a:defRPr kumimoji="0" sz="3000" b="1" i="1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500"/>
      </a:spcBef>
      <a:spcAft>
        <a:spcPts val="0"/>
      </a:spcAft>
      <a:buClrTx/>
      <a:buSzTx/>
      <a:buFontTx/>
      <a:buNone/>
      <a:tabLst/>
      <a:defRPr kumimoji="0" sz="3000" b="1" i="1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500"/>
      </a:spcBef>
      <a:spcAft>
        <a:spcPts val="0"/>
      </a:spcAft>
      <a:buClrTx/>
      <a:buSzTx/>
      <a:buFontTx/>
      <a:buNone/>
      <a:tabLst/>
      <a:defRPr kumimoji="0" sz="3000" b="1" i="1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A50021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381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381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381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381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381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381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DE1A2B"/>
          </a:solidFill>
        </a:fill>
      </a:tcStyle>
    </a:band2H>
    <a:firstCol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E1A2B"/>
          </a:solidFill>
        </a:fill>
      </a:tcStyle>
    </a:lastRow>
    <a:firstRow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38100" cap="flat">
              <a:solidFill>
                <a:srgbClr val="DE1A2B"/>
              </a:solidFill>
              <a:prstDash val="solid"/>
              <a:round/>
            </a:ln>
          </a:top>
          <a:bottom>
            <a:ln w="127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DE1A2B"/>
        </a:fontRef>
        <a:srgbClr val="DE1A2B"/>
      </a:tcTxStyle>
      <a:tcStyle>
        <a:tcBdr>
          <a:left>
            <a:ln w="12700" cap="flat">
              <a:solidFill>
                <a:srgbClr val="DE1A2B"/>
              </a:solidFill>
              <a:prstDash val="solid"/>
              <a:round/>
            </a:ln>
          </a:left>
          <a:right>
            <a:ln w="12700" cap="flat">
              <a:solidFill>
                <a:srgbClr val="DE1A2B"/>
              </a:solidFill>
              <a:prstDash val="solid"/>
              <a:round/>
            </a:ln>
          </a:right>
          <a:top>
            <a:ln w="12700" cap="flat">
              <a:solidFill>
                <a:srgbClr val="DE1A2B"/>
              </a:solidFill>
              <a:prstDash val="solid"/>
              <a:round/>
            </a:ln>
          </a:top>
          <a:bottom>
            <a:ln w="38100" cap="flat">
              <a:solidFill>
                <a:srgbClr val="DE1A2B"/>
              </a:solidFill>
              <a:prstDash val="solid"/>
              <a:round/>
            </a:ln>
          </a:bottom>
          <a:insideH>
            <a:ln w="12700" cap="flat">
              <a:solidFill>
                <a:srgbClr val="DE1A2B"/>
              </a:solidFill>
              <a:prstDash val="solid"/>
              <a:round/>
            </a:ln>
          </a:insideH>
          <a:insideV>
            <a:ln w="12700" cap="flat">
              <a:solidFill>
                <a:srgbClr val="DE1A2B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96" y="28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00" name="Shape 400"/>
          <p:cNvSpPr>
            <a:spLocks noGrp="1"/>
          </p:cNvSpPr>
          <p:nvPr>
            <p:ph type="body" sz="quarter" idx="1"/>
          </p:nvPr>
        </p:nvSpPr>
        <p:spPr>
          <a:xfrm>
            <a:off x="1323764" y="3228896"/>
            <a:ext cx="7280698" cy="3058954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2" y="197715"/>
            <a:ext cx="2459184" cy="461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273" y="635000"/>
            <a:ext cx="7481455" cy="5622636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1273" y="2626302"/>
            <a:ext cx="7481455" cy="1752602"/>
          </a:xfrm>
          <a:prstGeom prst="rect">
            <a:avLst/>
          </a:prstGeom>
        </p:spPr>
        <p:txBody>
          <a:bodyPr lIns="0" tIns="0" rIns="0" bIns="0"/>
          <a:lstStyle>
            <a:lvl1pPr marL="0" indent="0" defTabSz="455999">
              <a:buSzTx/>
              <a:buNone/>
              <a:defRPr sz="2900" b="1">
                <a:solidFill>
                  <a:srgbClr val="888888"/>
                </a:solidFill>
              </a:defRPr>
            </a:lvl1pPr>
            <a:lvl2pPr marL="0" indent="0" defTabSz="455999">
              <a:buSzTx/>
              <a:buNone/>
              <a:defRPr sz="2900" b="1">
                <a:solidFill>
                  <a:srgbClr val="888888"/>
                </a:solidFill>
              </a:defRPr>
            </a:lvl2pPr>
            <a:lvl3pPr marL="0" indent="0" defTabSz="455999">
              <a:buSzTx/>
              <a:buNone/>
              <a:defRPr sz="2900" b="1">
                <a:solidFill>
                  <a:srgbClr val="888888"/>
                </a:solidFill>
              </a:defRPr>
            </a:lvl3pPr>
            <a:lvl4pPr marL="0" indent="0" defTabSz="455999">
              <a:buSzTx/>
              <a:buNone/>
              <a:defRPr sz="2900" b="1">
                <a:solidFill>
                  <a:srgbClr val="888888"/>
                </a:solidFill>
              </a:defRPr>
            </a:lvl4pPr>
            <a:lvl5pPr marL="0" indent="0" defTabSz="455999">
              <a:buSzTx/>
              <a:buNone/>
              <a:defRPr sz="2900" b="1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1273" y="6464420"/>
            <a:ext cx="168089" cy="147831"/>
          </a:xfrm>
          <a:prstGeom prst="rect">
            <a:avLst/>
          </a:prstGeom>
        </p:spPr>
        <p:txBody>
          <a:bodyPr lIns="0" tIns="0" rIns="0" bIns="0" anchor="ctr"/>
          <a:lstStyle>
            <a:lvl1pPr algn="l" defTabSz="455999">
              <a:defRPr sz="1100">
                <a:solidFill>
                  <a:srgbClr val="630822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2" y="197715"/>
            <a:ext cx="2459184" cy="461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273" y="635000"/>
            <a:ext cx="7481455" cy="56226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rcRect b="59107"/>
          <a:stretch>
            <a:fillRect/>
          </a:stretch>
        </p:blipFill>
        <p:spPr>
          <a:xfrm>
            <a:off x="0" y="4048826"/>
            <a:ext cx="9155546" cy="2809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rcRect b="59107"/>
          <a:stretch>
            <a:fillRect/>
          </a:stretch>
        </p:blipFill>
        <p:spPr>
          <a:xfrm>
            <a:off x="-659" y="1447800"/>
            <a:ext cx="9155546" cy="2809173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95400" y="4114800"/>
            <a:ext cx="6400800" cy="1752600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455999">
              <a:buSzTx/>
              <a:buNone/>
              <a:defRPr sz="2700" b="1">
                <a:solidFill>
                  <a:srgbClr val="000000"/>
                </a:solidFill>
              </a:defRPr>
            </a:lvl1pPr>
            <a:lvl2pPr marL="670289" indent="-214290" algn="ctr" defTabSz="455999">
              <a:buChar char="•"/>
              <a:defRPr sz="2700" b="1">
                <a:solidFill>
                  <a:srgbClr val="000000"/>
                </a:solidFill>
              </a:defRPr>
            </a:lvl2pPr>
            <a:lvl3pPr marL="1194704" indent="-279817" algn="ctr" defTabSz="455999">
              <a:buChar char="‒"/>
              <a:defRPr sz="2700" b="1">
                <a:solidFill>
                  <a:srgbClr val="000000"/>
                </a:solidFill>
              </a:defRPr>
            </a:lvl3pPr>
            <a:lvl4pPr marL="1678684" indent="-307799" algn="ctr" defTabSz="455999">
              <a:defRPr sz="2700" b="1">
                <a:solidFill>
                  <a:srgbClr val="000000"/>
                </a:solidFill>
              </a:defRPr>
            </a:lvl4pPr>
            <a:lvl5pPr marL="2136127" indent="-307800" algn="ctr" defTabSz="455999">
              <a:defRPr sz="2700" b="1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" name="Title Text"/>
          <p:cNvSpPr txBox="1">
            <a:spLocks noGrp="1"/>
          </p:cNvSpPr>
          <p:nvPr>
            <p:ph type="title"/>
          </p:nvPr>
        </p:nvSpPr>
        <p:spPr>
          <a:xfrm>
            <a:off x="762000" y="2286000"/>
            <a:ext cx="7772400" cy="1143000"/>
          </a:xfrm>
          <a:prstGeom prst="rect">
            <a:avLst/>
          </a:prstGeom>
        </p:spPr>
        <p:txBody>
          <a:bodyPr anchor="t"/>
          <a:lstStyle>
            <a:lvl1pPr algn="ctr" defTabSz="455999">
              <a:defRPr sz="4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pic>
        <p:nvPicPr>
          <p:cNvPr id="117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rcRect t="39419" b="38466"/>
          <a:stretch>
            <a:fillRect/>
          </a:stretch>
        </p:blipFill>
        <p:spPr>
          <a:xfrm>
            <a:off x="0" y="-54429"/>
            <a:ext cx="9155546" cy="1502230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53200" y="6282435"/>
            <a:ext cx="168089" cy="147831"/>
          </a:xfrm>
          <a:prstGeom prst="rect">
            <a:avLst/>
          </a:prstGeom>
        </p:spPr>
        <p:txBody>
          <a:bodyPr lIns="0" tIns="0" rIns="0" bIns="0" anchor="ctr"/>
          <a:lstStyle>
            <a:lvl1pPr algn="l" defTabSz="455999">
              <a:defRPr sz="1100">
                <a:solidFill>
                  <a:srgbClr val="630822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" cy="7969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95400" y="685800"/>
            <a:ext cx="7848600" cy="1539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Picture 12" descr="Picture 1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297612"/>
            <a:ext cx="9144000" cy="179389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  <a:lvl2pPr algn="ctr"/>
            <a:lvl3pPr algn="ctr"/>
            <a:lvl4pPr algn="ctr"/>
            <a:lvl5pPr algn="ctr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Title Text"/>
          <p:cNvSpPr txBox="1">
            <a:spLocks noGrp="1"/>
          </p:cNvSpPr>
          <p:nvPr>
            <p:ph type="title"/>
          </p:nvPr>
        </p:nvSpPr>
        <p:spPr>
          <a:xfrm>
            <a:off x="762000" y="2286000"/>
            <a:ext cx="7772400" cy="1143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t>Title Text</a:t>
            </a:r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18295" y="6400800"/>
            <a:ext cx="301907" cy="28882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traight Connector 2"/>
          <p:cNvSpPr/>
          <p:nvPr/>
        </p:nvSpPr>
        <p:spPr>
          <a:xfrm>
            <a:off x="108856" y="6564086"/>
            <a:ext cx="8915402" cy="2"/>
          </a:xfrm>
          <a:prstGeom prst="line">
            <a:avLst/>
          </a:prstGeom>
          <a:solidFill>
            <a:srgbClr val="BBE0E3"/>
          </a:solidFill>
          <a:ln w="28575">
            <a:solidFill>
              <a:srgbClr val="C0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pic>
        <p:nvPicPr>
          <p:cNvPr id="147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90856" y="10884"/>
            <a:ext cx="609602" cy="398465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Straight Connector 13"/>
          <p:cNvSpPr/>
          <p:nvPr/>
        </p:nvSpPr>
        <p:spPr>
          <a:xfrm>
            <a:off x="108857" y="356186"/>
            <a:ext cx="8567058" cy="1"/>
          </a:xfrm>
          <a:prstGeom prst="line">
            <a:avLst/>
          </a:prstGeom>
          <a:solidFill>
            <a:srgbClr val="BBE0E3"/>
          </a:solidFill>
          <a:ln w="28575">
            <a:solidFill>
              <a:srgbClr val="74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149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defRPr sz="4000" b="1" cap="all"/>
            </a:lvl1pPr>
          </a:lstStyle>
          <a:p>
            <a:r>
              <a:t>Title Text</a:t>
            </a:r>
          </a:p>
        </p:txBody>
      </p:sp>
      <p:sp>
        <p:nvSpPr>
          <p:cNvPr id="15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0">
              <a:spcBef>
                <a:spcPts val="400"/>
              </a:spcBef>
              <a:buSzTx/>
              <a:buNone/>
              <a:defRPr sz="2000"/>
            </a:lvl2pPr>
            <a:lvl3pPr marL="0" indent="0">
              <a:spcBef>
                <a:spcPts val="400"/>
              </a:spcBef>
              <a:buSzTx/>
              <a:buNone/>
              <a:defRPr sz="2000"/>
            </a:lvl3pPr>
            <a:lvl4pPr marL="0" indent="0">
              <a:spcBef>
                <a:spcPts val="400"/>
              </a:spcBef>
              <a:buSzTx/>
              <a:buNone/>
              <a:defRPr sz="2000"/>
            </a:lvl4pPr>
            <a:lvl5pPr marL="0" indent="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traight Connector 2"/>
          <p:cNvSpPr/>
          <p:nvPr/>
        </p:nvSpPr>
        <p:spPr>
          <a:xfrm>
            <a:off x="108856" y="6564086"/>
            <a:ext cx="8915402" cy="2"/>
          </a:xfrm>
          <a:prstGeom prst="line">
            <a:avLst/>
          </a:prstGeom>
          <a:solidFill>
            <a:srgbClr val="BBE0E3"/>
          </a:solidFill>
          <a:ln w="28575">
            <a:solidFill>
              <a:srgbClr val="C0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pic>
        <p:nvPicPr>
          <p:cNvPr id="15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90856" y="10884"/>
            <a:ext cx="609602" cy="398465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traight Connector 13"/>
          <p:cNvSpPr/>
          <p:nvPr/>
        </p:nvSpPr>
        <p:spPr>
          <a:xfrm>
            <a:off x="108857" y="356186"/>
            <a:ext cx="8567058" cy="1"/>
          </a:xfrm>
          <a:prstGeom prst="line">
            <a:avLst/>
          </a:prstGeom>
          <a:solidFill>
            <a:srgbClr val="BBE0E3"/>
          </a:solidFill>
          <a:ln w="28575">
            <a:solidFill>
              <a:srgbClr val="74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161" name="Title Text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338458" cy="76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85800" y="990600"/>
            <a:ext cx="3810000" cy="5334000"/>
          </a:xfrm>
          <a:prstGeom prst="rect">
            <a:avLst/>
          </a:prstGeom>
        </p:spPr>
        <p:txBody>
          <a:bodyPr/>
          <a:lstStyle>
            <a:lvl4pPr marL="1727200" indent="-355600"/>
            <a:lvl5pPr marL="2184400" indent="-35560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traight Connector 2"/>
          <p:cNvSpPr/>
          <p:nvPr/>
        </p:nvSpPr>
        <p:spPr>
          <a:xfrm>
            <a:off x="108856" y="6564086"/>
            <a:ext cx="8915402" cy="2"/>
          </a:xfrm>
          <a:prstGeom prst="line">
            <a:avLst/>
          </a:prstGeom>
          <a:solidFill>
            <a:srgbClr val="BBE0E3"/>
          </a:solidFill>
          <a:ln w="28575">
            <a:solidFill>
              <a:srgbClr val="C0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pic>
        <p:nvPicPr>
          <p:cNvPr id="171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71" y="0"/>
            <a:ext cx="2459185" cy="4618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Picture 15" descr="Picture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90856" y="10884"/>
            <a:ext cx="609602" cy="398465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Straight Connector 13"/>
          <p:cNvSpPr/>
          <p:nvPr/>
        </p:nvSpPr>
        <p:spPr>
          <a:xfrm flipV="1">
            <a:off x="522513" y="354916"/>
            <a:ext cx="8153402" cy="36968"/>
          </a:xfrm>
          <a:prstGeom prst="line">
            <a:avLst/>
          </a:prstGeom>
          <a:solidFill>
            <a:srgbClr val="BBE0E3"/>
          </a:solidFill>
          <a:ln w="28575">
            <a:solidFill>
              <a:srgbClr val="74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174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None/>
              <a:defRPr sz="2400" b="1"/>
            </a:lvl1pPr>
            <a:lvl2pPr marL="0" indent="0">
              <a:spcBef>
                <a:spcPts val="500"/>
              </a:spcBef>
              <a:buSzTx/>
              <a:buNone/>
              <a:defRPr sz="2400" b="1"/>
            </a:lvl2pPr>
            <a:lvl3pPr marL="0" indent="0">
              <a:spcBef>
                <a:spcPts val="500"/>
              </a:spcBef>
              <a:buSzTx/>
              <a:buNone/>
              <a:defRPr sz="2400" b="1"/>
            </a:lvl3pPr>
            <a:lvl4pPr marL="0" indent="0">
              <a:spcBef>
                <a:spcPts val="500"/>
              </a:spcBef>
              <a:buSzTx/>
              <a:buNone/>
              <a:defRPr sz="2400" b="1"/>
            </a:lvl4pPr>
            <a:lvl5pPr marL="0" indent="0">
              <a:spcBef>
                <a:spcPts val="500"/>
              </a:spcBef>
              <a:buSz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1535111"/>
            <a:ext cx="4041775" cy="639765"/>
          </a:xfrm>
          <a:prstGeom prst="rect">
            <a:avLst/>
          </a:prstGeom>
        </p:spPr>
        <p:txBody>
          <a:bodyPr anchor="b"/>
          <a:lstStyle/>
          <a:p>
            <a:pPr marL="342000" indent="-342000" defTabSz="455999">
              <a:buFont typeface="Arial"/>
              <a:defRPr sz="2700" b="1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traight Connector 2"/>
          <p:cNvSpPr/>
          <p:nvPr/>
        </p:nvSpPr>
        <p:spPr>
          <a:xfrm>
            <a:off x="108856" y="6564086"/>
            <a:ext cx="8915402" cy="2"/>
          </a:xfrm>
          <a:prstGeom prst="line">
            <a:avLst/>
          </a:prstGeom>
          <a:solidFill>
            <a:srgbClr val="BBE0E3"/>
          </a:solidFill>
          <a:ln w="28575">
            <a:solidFill>
              <a:srgbClr val="C0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pic>
        <p:nvPicPr>
          <p:cNvPr id="185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71" y="0"/>
            <a:ext cx="2459185" cy="4618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86" name="Picture 15" descr="Picture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90856" y="10884"/>
            <a:ext cx="609602" cy="398465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Straight Connector 13"/>
          <p:cNvSpPr/>
          <p:nvPr/>
        </p:nvSpPr>
        <p:spPr>
          <a:xfrm flipV="1">
            <a:off x="522513" y="354916"/>
            <a:ext cx="8153402" cy="36968"/>
          </a:xfrm>
          <a:prstGeom prst="line">
            <a:avLst/>
          </a:prstGeom>
          <a:solidFill>
            <a:srgbClr val="BBE0E3"/>
          </a:solidFill>
          <a:ln w="28575">
            <a:solidFill>
              <a:srgbClr val="74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338458" cy="76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traight Connector 2"/>
          <p:cNvSpPr/>
          <p:nvPr/>
        </p:nvSpPr>
        <p:spPr>
          <a:xfrm>
            <a:off x="108856" y="6564086"/>
            <a:ext cx="8915402" cy="2"/>
          </a:xfrm>
          <a:prstGeom prst="line">
            <a:avLst/>
          </a:prstGeom>
          <a:solidFill>
            <a:srgbClr val="BBE0E3"/>
          </a:solidFill>
          <a:ln w="28575">
            <a:solidFill>
              <a:srgbClr val="C0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pic>
        <p:nvPicPr>
          <p:cNvPr id="197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71" y="0"/>
            <a:ext cx="2459185" cy="4618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Picture 15" descr="Picture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90856" y="10884"/>
            <a:ext cx="609602" cy="398465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Straight Connector 13"/>
          <p:cNvSpPr/>
          <p:nvPr/>
        </p:nvSpPr>
        <p:spPr>
          <a:xfrm flipV="1">
            <a:off x="522513" y="354916"/>
            <a:ext cx="8153402" cy="36968"/>
          </a:xfrm>
          <a:prstGeom prst="line">
            <a:avLst/>
          </a:prstGeom>
          <a:solidFill>
            <a:srgbClr val="BBE0E3"/>
          </a:solidFill>
          <a:ln w="28575">
            <a:solidFill>
              <a:srgbClr val="74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2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traight Connector 2"/>
          <p:cNvSpPr/>
          <p:nvPr/>
        </p:nvSpPr>
        <p:spPr>
          <a:xfrm>
            <a:off x="108856" y="6564086"/>
            <a:ext cx="8915402" cy="2"/>
          </a:xfrm>
          <a:prstGeom prst="line">
            <a:avLst/>
          </a:prstGeom>
          <a:solidFill>
            <a:srgbClr val="BBE0E3"/>
          </a:solidFill>
          <a:ln w="28575">
            <a:solidFill>
              <a:srgbClr val="C0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pic>
        <p:nvPicPr>
          <p:cNvPr id="208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71" y="0"/>
            <a:ext cx="2459185" cy="4618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9" name="Picture 15" descr="Picture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90856" y="10884"/>
            <a:ext cx="609602" cy="398465"/>
          </a:xfrm>
          <a:prstGeom prst="rect">
            <a:avLst/>
          </a:prstGeom>
          <a:ln w="12700">
            <a:miter lim="400000"/>
          </a:ln>
        </p:spPr>
      </p:pic>
      <p:sp>
        <p:nvSpPr>
          <p:cNvPr id="210" name="Straight Connector 13"/>
          <p:cNvSpPr/>
          <p:nvPr/>
        </p:nvSpPr>
        <p:spPr>
          <a:xfrm flipV="1">
            <a:off x="522513" y="354916"/>
            <a:ext cx="8153402" cy="36968"/>
          </a:xfrm>
          <a:prstGeom prst="line">
            <a:avLst/>
          </a:prstGeom>
          <a:solidFill>
            <a:srgbClr val="BBE0E3"/>
          </a:solidFill>
          <a:ln w="28575">
            <a:solidFill>
              <a:srgbClr val="74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211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5" cy="1162050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212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 sz="3200"/>
            </a:lvl1pPr>
            <a:lvl2pPr marL="783771" indent="-326571">
              <a:spcBef>
                <a:spcPts val="700"/>
              </a:spcBef>
              <a:defRPr sz="3200"/>
            </a:lvl2pPr>
            <a:lvl3pPr marL="1219200" indent="-304800">
              <a:spcBef>
                <a:spcPts val="700"/>
              </a:spcBef>
              <a:defRPr sz="3200"/>
            </a:lvl3pPr>
            <a:lvl4pPr marL="1737360" indent="-365760">
              <a:spcBef>
                <a:spcPts val="700"/>
              </a:spcBef>
              <a:defRPr sz="3200"/>
            </a:lvl4pPr>
            <a:lvl5pPr marL="2194560" indent="-365760">
              <a:spcBef>
                <a:spcPts val="700"/>
              </a:spcBef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3" name="Text Placeholder 3"/>
          <p:cNvSpPr>
            <a:spLocks noGrp="1"/>
          </p:cNvSpPr>
          <p:nvPr>
            <p:ph type="body" sz="half" idx="21"/>
          </p:nvPr>
        </p:nvSpPr>
        <p:spPr>
          <a:xfrm>
            <a:off x="457198" y="1435100"/>
            <a:ext cx="3008316" cy="4691063"/>
          </a:xfrm>
          <a:prstGeom prst="rect">
            <a:avLst/>
          </a:prstGeom>
        </p:spPr>
        <p:txBody>
          <a:bodyPr/>
          <a:lstStyle/>
          <a:p>
            <a:pPr marL="342000" indent="-342000" defTabSz="455999">
              <a:buFont typeface="Arial"/>
              <a:defRPr sz="2700" b="1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2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traight Connector 2"/>
          <p:cNvSpPr/>
          <p:nvPr/>
        </p:nvSpPr>
        <p:spPr>
          <a:xfrm>
            <a:off x="108856" y="6564086"/>
            <a:ext cx="8915402" cy="2"/>
          </a:xfrm>
          <a:prstGeom prst="line">
            <a:avLst/>
          </a:prstGeom>
          <a:solidFill>
            <a:srgbClr val="BBE0E3"/>
          </a:solidFill>
          <a:ln w="28575">
            <a:solidFill>
              <a:srgbClr val="C0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pic>
        <p:nvPicPr>
          <p:cNvPr id="222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71" y="0"/>
            <a:ext cx="2459185" cy="4618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Picture 15" descr="Picture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90856" y="10884"/>
            <a:ext cx="609602" cy="398465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Straight Connector 13"/>
          <p:cNvSpPr/>
          <p:nvPr/>
        </p:nvSpPr>
        <p:spPr>
          <a:xfrm flipV="1">
            <a:off x="522513" y="354916"/>
            <a:ext cx="8153402" cy="36968"/>
          </a:xfrm>
          <a:prstGeom prst="line">
            <a:avLst/>
          </a:prstGeom>
          <a:solidFill>
            <a:srgbClr val="BBE0E3"/>
          </a:solidFill>
          <a:ln w="28575">
            <a:solidFill>
              <a:srgbClr val="74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225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2" cy="566738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r>
              <a:t>Title Text</a:t>
            </a:r>
          </a:p>
        </p:txBody>
      </p:sp>
      <p:sp>
        <p:nvSpPr>
          <p:cNvPr id="226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612775"/>
            <a:ext cx="5486402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2" cy="80486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0">
              <a:spcBef>
                <a:spcPts val="300"/>
              </a:spcBef>
              <a:buSzTx/>
              <a:buNone/>
              <a:defRPr sz="1400"/>
            </a:lvl2pPr>
            <a:lvl3pPr marL="0" indent="0">
              <a:spcBef>
                <a:spcPts val="300"/>
              </a:spcBef>
              <a:buSzTx/>
              <a:buNone/>
              <a:defRPr sz="1400"/>
            </a:lvl3pPr>
            <a:lvl4pPr marL="0" indent="0">
              <a:spcBef>
                <a:spcPts val="300"/>
              </a:spcBef>
              <a:buSzTx/>
              <a:buNone/>
              <a:defRPr sz="1400"/>
            </a:lvl4pPr>
            <a:lvl5pPr marL="0" indent="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2" y="197715"/>
            <a:ext cx="2459184" cy="461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273" y="635000"/>
            <a:ext cx="7481455" cy="5622636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273" y="2906714"/>
            <a:ext cx="7516091" cy="1500189"/>
          </a:xfrm>
          <a:prstGeom prst="rect">
            <a:avLst/>
          </a:prstGeom>
        </p:spPr>
        <p:txBody>
          <a:bodyPr lIns="0" tIns="0" rIns="0" bIns="0" anchor="b"/>
          <a:lstStyle>
            <a:lvl1pPr marL="0" indent="0" defTabSz="455999">
              <a:spcBef>
                <a:spcPts val="500"/>
              </a:spcBef>
              <a:buSzTx/>
              <a:buNone/>
              <a:defRPr sz="2200" b="1">
                <a:solidFill>
                  <a:srgbClr val="888888"/>
                </a:solidFill>
              </a:defRPr>
            </a:lvl1pPr>
            <a:lvl2pPr marL="0" indent="0" defTabSz="455999">
              <a:spcBef>
                <a:spcPts val="500"/>
              </a:spcBef>
              <a:buSzTx/>
              <a:buNone/>
              <a:defRPr sz="2200" b="1">
                <a:solidFill>
                  <a:srgbClr val="888888"/>
                </a:solidFill>
              </a:defRPr>
            </a:lvl2pPr>
            <a:lvl3pPr marL="0" indent="0" defTabSz="455999">
              <a:spcBef>
                <a:spcPts val="500"/>
              </a:spcBef>
              <a:buSzTx/>
              <a:buNone/>
              <a:defRPr sz="2200" b="1">
                <a:solidFill>
                  <a:srgbClr val="888888"/>
                </a:solidFill>
              </a:defRPr>
            </a:lvl3pPr>
            <a:lvl4pPr marL="0" indent="0" defTabSz="455999">
              <a:spcBef>
                <a:spcPts val="500"/>
              </a:spcBef>
              <a:buSzTx/>
              <a:buNone/>
              <a:defRPr sz="2200" b="1">
                <a:solidFill>
                  <a:srgbClr val="888888"/>
                </a:solidFill>
              </a:defRPr>
            </a:lvl4pPr>
            <a:lvl5pPr marL="0" indent="0" defTabSz="455999">
              <a:spcBef>
                <a:spcPts val="500"/>
              </a:spcBef>
              <a:buSzTx/>
              <a:buNone/>
              <a:defRPr sz="2200" b="1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Title Text"/>
          <p:cNvSpPr txBox="1">
            <a:spLocks noGrp="1"/>
          </p:cNvSpPr>
          <p:nvPr>
            <p:ph type="title"/>
          </p:nvPr>
        </p:nvSpPr>
        <p:spPr>
          <a:xfrm>
            <a:off x="831273" y="1023697"/>
            <a:ext cx="7481455" cy="1308487"/>
          </a:xfrm>
          <a:prstGeom prst="rect">
            <a:avLst/>
          </a:prstGeom>
        </p:spPr>
        <p:txBody>
          <a:bodyPr lIns="0" tIns="0" rIns="0" bIns="0" anchor="t"/>
          <a:lstStyle>
            <a:lvl1pPr defTabSz="455999">
              <a:defRPr sz="2700" b="1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1273" y="6464420"/>
            <a:ext cx="168089" cy="147831"/>
          </a:xfrm>
          <a:prstGeom prst="rect">
            <a:avLst/>
          </a:prstGeom>
        </p:spPr>
        <p:txBody>
          <a:bodyPr lIns="0" tIns="0" rIns="0" bIns="0" anchor="ctr"/>
          <a:lstStyle>
            <a:lvl1pPr algn="l" defTabSz="455999">
              <a:defRPr sz="1100">
                <a:solidFill>
                  <a:srgbClr val="630822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bg>
      <p:bgPr>
        <a:gradFill flip="none" rotWithShape="1">
          <a:gsLst>
            <a:gs pos="50000">
              <a:srgbClr val="FFFFFF"/>
            </a:gs>
            <a:gs pos="76000">
              <a:srgbClr val="F3F3F3"/>
            </a:gs>
            <a:gs pos="92000">
              <a:srgbClr val="D9D9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Oval 6"/>
          <p:cNvSpPr/>
          <p:nvPr/>
        </p:nvSpPr>
        <p:spPr>
          <a:xfrm>
            <a:off x="8457758" y="6499383"/>
            <a:ext cx="84775" cy="84775"/>
          </a:xfrm>
          <a:prstGeom prst="ellipse">
            <a:avLst/>
          </a:prstGeom>
          <a:solidFill>
            <a:srgbClr val="80808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spcBef>
                <a:spcPts val="0"/>
              </a:spcBef>
              <a:defRPr sz="1800" b="0" i="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endParaRPr/>
          </a:p>
        </p:txBody>
      </p:sp>
      <p:sp>
        <p:nvSpPr>
          <p:cNvPr id="236" name="Oval 7"/>
          <p:cNvSpPr/>
          <p:nvPr/>
        </p:nvSpPr>
        <p:spPr>
          <a:xfrm>
            <a:off x="569118" y="6499383"/>
            <a:ext cx="84775" cy="84775"/>
          </a:xfrm>
          <a:prstGeom prst="ellipse">
            <a:avLst/>
          </a:prstGeom>
          <a:solidFill>
            <a:srgbClr val="80808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spcBef>
                <a:spcPts val="0"/>
              </a:spcBef>
              <a:defRPr sz="1800" b="0" i="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endParaRPr/>
          </a:p>
        </p:txBody>
      </p:sp>
      <p:sp>
        <p:nvSpPr>
          <p:cNvPr id="237" name="Title Text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5800"/>
              </a:lnSpc>
              <a:defRPr sz="5400">
                <a:solidFill>
                  <a:srgbClr val="2F5897"/>
                </a:solidFill>
                <a:effectLst>
                  <a:outerShdw blurRad="63500" dist="38100" dir="5400000" rotWithShape="0">
                    <a:srgbClr val="000000">
                      <a:alpha val="25000"/>
                    </a:srgbClr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Title Text</a:t>
            </a:r>
          </a:p>
        </p:txBody>
      </p:sp>
      <p:sp>
        <p:nvSpPr>
          <p:cNvPr id="238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500"/>
              </a:spcBef>
              <a:buFont typeface="Arial"/>
              <a:defRPr sz="2400">
                <a:solidFill>
                  <a:srgbClr val="8080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885825" indent="-428625">
              <a:spcBef>
                <a:spcPts val="500"/>
              </a:spcBef>
              <a:buFont typeface="Arial"/>
              <a:buChar char="o"/>
              <a:defRPr sz="2400">
                <a:solidFill>
                  <a:srgbClr val="8080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257300" indent="-342900">
              <a:spcBef>
                <a:spcPts val="500"/>
              </a:spcBef>
              <a:buFont typeface="Arial"/>
              <a:defRPr sz="2400">
                <a:solidFill>
                  <a:srgbClr val="8080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714500" indent="-342900">
              <a:spcBef>
                <a:spcPts val="500"/>
              </a:spcBef>
              <a:buFont typeface="Arial"/>
              <a:buChar char="o"/>
              <a:defRPr sz="2400">
                <a:solidFill>
                  <a:srgbClr val="8080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171700" indent="-342900">
              <a:spcBef>
                <a:spcPts val="500"/>
              </a:spcBef>
              <a:buFont typeface="Arial"/>
              <a:buChar char="•"/>
              <a:defRPr sz="2400">
                <a:solidFill>
                  <a:srgbClr val="80808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43276" y="6416230"/>
            <a:ext cx="236485" cy="245365"/>
          </a:xfrm>
          <a:prstGeom prst="rect">
            <a:avLst/>
          </a:prstGeom>
        </p:spPr>
        <p:txBody>
          <a:bodyPr lIns="27432" tIns="27432" rIns="27432" bIns="27432" anchor="ctr"/>
          <a:lstStyle>
            <a:lvl1pPr algn="l">
              <a:defRPr sz="12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bg>
      <p:bgPr>
        <a:gradFill flip="none" rotWithShape="1">
          <a:gsLst>
            <a:gs pos="50000">
              <a:srgbClr val="FFFFFF"/>
            </a:gs>
            <a:gs pos="76000">
              <a:srgbClr val="F3F3F3"/>
            </a:gs>
            <a:gs pos="92000">
              <a:srgbClr val="D9D9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Oval 6"/>
          <p:cNvSpPr/>
          <p:nvPr/>
        </p:nvSpPr>
        <p:spPr>
          <a:xfrm>
            <a:off x="8457758" y="6499383"/>
            <a:ext cx="84775" cy="84775"/>
          </a:xfrm>
          <a:prstGeom prst="ellipse">
            <a:avLst/>
          </a:prstGeom>
          <a:solidFill>
            <a:srgbClr val="80808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spcBef>
                <a:spcPts val="0"/>
              </a:spcBef>
              <a:defRPr sz="1800" b="0" i="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endParaRPr/>
          </a:p>
        </p:txBody>
      </p:sp>
      <p:sp>
        <p:nvSpPr>
          <p:cNvPr id="247" name="Oval 7"/>
          <p:cNvSpPr/>
          <p:nvPr/>
        </p:nvSpPr>
        <p:spPr>
          <a:xfrm>
            <a:off x="569118" y="6499383"/>
            <a:ext cx="84775" cy="84775"/>
          </a:xfrm>
          <a:prstGeom prst="ellipse">
            <a:avLst/>
          </a:prstGeom>
          <a:solidFill>
            <a:srgbClr val="80808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spcBef>
                <a:spcPts val="0"/>
              </a:spcBef>
              <a:defRPr sz="1800" b="0" i="0">
                <a:latin typeface="Palatino Linotype"/>
                <a:ea typeface="Palatino Linotype"/>
                <a:cs typeface="Palatino Linotype"/>
                <a:sym typeface="Palatino Linotype"/>
              </a:defRPr>
            </a:pPr>
            <a:endParaRPr/>
          </a:p>
        </p:txBody>
      </p:sp>
      <p:sp>
        <p:nvSpPr>
          <p:cNvPr id="248" name="Title Text"/>
          <p:cNvSpPr txBox="1">
            <a:spLocks noGrp="1"/>
          </p:cNvSpPr>
          <p:nvPr>
            <p:ph type="title"/>
          </p:nvPr>
        </p:nvSpPr>
        <p:spPr>
          <a:xfrm>
            <a:off x="685800" y="609601"/>
            <a:ext cx="7772400" cy="4267202"/>
          </a:xfrm>
          <a:prstGeom prst="rect">
            <a:avLst/>
          </a:prstGeom>
        </p:spPr>
        <p:txBody>
          <a:bodyPr anchor="b"/>
          <a:lstStyle>
            <a:lvl1pPr algn="ctr">
              <a:defRPr sz="8000">
                <a:solidFill>
                  <a:srgbClr val="2F5897"/>
                </a:solidFill>
                <a:effectLst>
                  <a:outerShdw blurRad="63500" dist="38100" dir="5400000" rotWithShape="0">
                    <a:srgbClr val="000000">
                      <a:alpha val="25000"/>
                    </a:srgbClr>
                  </a:outerShdw>
                </a:effectLst>
                <a:latin typeface="Palatino Linotype"/>
                <a:ea typeface="Palatino Linotype"/>
                <a:cs typeface="Palatino Linotype"/>
                <a:sym typeface="Palatino Linotype"/>
              </a:defRPr>
            </a:lvl1pPr>
          </a:lstStyle>
          <a:p>
            <a:r>
              <a:t>Title Text</a:t>
            </a:r>
          </a:p>
        </p:txBody>
      </p:sp>
      <p:sp>
        <p:nvSpPr>
          <p:cNvPr id="2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4953000"/>
            <a:ext cx="6400800" cy="1219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500"/>
              </a:spcBef>
              <a:buSzTx/>
              <a:buNone/>
              <a:defRPr sz="2400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0" indent="0" algn="ctr">
              <a:spcBef>
                <a:spcPts val="500"/>
              </a:spcBef>
              <a:buSzTx/>
              <a:buNone/>
              <a:defRPr sz="2400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0" indent="0" algn="ctr">
              <a:spcBef>
                <a:spcPts val="500"/>
              </a:spcBef>
              <a:buSzTx/>
              <a:buNone/>
              <a:defRPr sz="2400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0" indent="0" algn="ctr">
              <a:spcBef>
                <a:spcPts val="500"/>
              </a:spcBef>
              <a:buSzTx/>
              <a:buNone/>
              <a:defRPr sz="2400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0" indent="0" algn="ctr">
              <a:spcBef>
                <a:spcPts val="500"/>
              </a:spcBef>
              <a:buSzTx/>
              <a:buNone/>
              <a:defRPr sz="2400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43276" y="6416230"/>
            <a:ext cx="236485" cy="245365"/>
          </a:xfrm>
          <a:prstGeom prst="rect">
            <a:avLst/>
          </a:prstGeom>
        </p:spPr>
        <p:txBody>
          <a:bodyPr lIns="27432" tIns="27432" rIns="27432" bIns="27432" anchor="ctr"/>
          <a:lstStyle>
            <a:lvl1pPr algn="l">
              <a:defRPr sz="1200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traight Connector 2"/>
          <p:cNvSpPr/>
          <p:nvPr/>
        </p:nvSpPr>
        <p:spPr>
          <a:xfrm>
            <a:off x="108856" y="6564086"/>
            <a:ext cx="8915402" cy="2"/>
          </a:xfrm>
          <a:prstGeom prst="line">
            <a:avLst/>
          </a:prstGeom>
          <a:solidFill>
            <a:srgbClr val="BBE0E3"/>
          </a:solidFill>
          <a:ln w="28575">
            <a:solidFill>
              <a:srgbClr val="C0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pic>
        <p:nvPicPr>
          <p:cNvPr id="258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71" y="0"/>
            <a:ext cx="2459185" cy="4618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Picture 15" descr="Picture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90856" y="10883"/>
            <a:ext cx="609603" cy="398466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Straight Connector 13"/>
          <p:cNvSpPr/>
          <p:nvPr/>
        </p:nvSpPr>
        <p:spPr>
          <a:xfrm flipV="1">
            <a:off x="522512" y="354916"/>
            <a:ext cx="8153403" cy="36969"/>
          </a:xfrm>
          <a:prstGeom prst="line">
            <a:avLst/>
          </a:prstGeom>
          <a:solidFill>
            <a:srgbClr val="BBE0E3"/>
          </a:solidFill>
          <a:ln w="28575">
            <a:solidFill>
              <a:srgbClr val="74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261" name="Title Text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338458" cy="762000"/>
          </a:xfrm>
          <a:prstGeom prst="rect">
            <a:avLst/>
          </a:prstGeom>
        </p:spPr>
        <p:txBody>
          <a:bodyPr lIns="45718" tIns="45718" rIns="45718" bIns="45718"/>
          <a:lstStyle/>
          <a:p>
            <a:r>
              <a:t>Title Text</a:t>
            </a:r>
          </a:p>
        </p:txBody>
      </p:sp>
      <p:sp>
        <p:nvSpPr>
          <p:cNvPr id="2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42096" y="6553200"/>
            <a:ext cx="301905" cy="288820"/>
          </a:xfrm>
          <a:prstGeom prst="rect">
            <a:avLst/>
          </a:prstGeom>
        </p:spPr>
        <p:txBody>
          <a:bodyPr lIns="45718" tIns="45718" rIns="45718" bIns="45718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4284" y="6308725"/>
            <a:ext cx="301905" cy="288820"/>
          </a:xfrm>
          <a:prstGeom prst="rect">
            <a:avLst/>
          </a:prstGeom>
        </p:spPr>
        <p:txBody>
          <a:bodyPr lIns="45718" tIns="45718" rIns="45718" bIns="45718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itle Text"/>
          <p:cNvSpPr txBox="1">
            <a:spLocks noGrp="1"/>
          </p:cNvSpPr>
          <p:nvPr>
            <p:ph type="title"/>
          </p:nvPr>
        </p:nvSpPr>
        <p:spPr>
          <a:xfrm>
            <a:off x="1143000" y="1122362"/>
            <a:ext cx="6858000" cy="2387601"/>
          </a:xfrm>
          <a:prstGeom prst="rect">
            <a:avLst/>
          </a:prstGeom>
        </p:spPr>
        <p:txBody>
          <a:bodyPr lIns="45719" tIns="45719" rIns="45719" bIns="45719" anchor="b"/>
          <a:lstStyle>
            <a:lvl1pPr algn="ctr" defTabSz="685800">
              <a:lnSpc>
                <a:spcPct val="90000"/>
              </a:lnSpc>
              <a:defRPr sz="45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8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43000" y="3602037"/>
            <a:ext cx="6858000" cy="1655763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342900" algn="ctr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685800" algn="ctr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028700" algn="ctr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371600" algn="ctr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38420" y="6435956"/>
            <a:ext cx="276931" cy="205915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spcBef>
                <a:spcPts val="500"/>
              </a:spcBef>
              <a:buSzPct val="100000"/>
              <a:buChar char="–"/>
              <a:defRPr sz="900" b="1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 lIns="45719" tIns="45719" rIns="45719" bIns="45719"/>
          <a:lstStyle>
            <a:lvl1pPr defTabSz="685800">
              <a:lnSpc>
                <a:spcPct val="90000"/>
              </a:lnSpc>
              <a:defRPr sz="33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97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lIns="45719" tIns="45719" rIns="45719" bIns="45719"/>
          <a:lstStyle>
            <a:lvl1pPr marL="171450" indent="-171450" defTabSz="685800">
              <a:lnSpc>
                <a:spcPct val="90000"/>
              </a:lnSpc>
              <a:spcBef>
                <a:spcPts val="700"/>
              </a:spcBef>
              <a:buFont typeface="Arial"/>
              <a:def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42925" indent="-200025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25830" indent="-240030" defTabSz="685800">
              <a:lnSpc>
                <a:spcPct val="90000"/>
              </a:lnSpc>
              <a:spcBef>
                <a:spcPts val="700"/>
              </a:spcBef>
              <a:buFont typeface="Arial"/>
              <a:def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05657" indent="-276957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648557" indent="-276957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38420" y="6435956"/>
            <a:ext cx="276931" cy="205915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spcBef>
                <a:spcPts val="500"/>
              </a:spcBef>
              <a:buSzPct val="100000"/>
              <a:buChar char="–"/>
              <a:defRPr sz="900" b="1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Title Text"/>
          <p:cNvSpPr txBox="1"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lIns="45719" tIns="45719" rIns="45719" bIns="45719" anchor="b"/>
          <a:lstStyle>
            <a:lvl1pPr defTabSz="685800">
              <a:lnSpc>
                <a:spcPct val="90000"/>
              </a:lnSpc>
              <a:defRPr sz="45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30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3429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6858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0287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3716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38420" y="6435956"/>
            <a:ext cx="276931" cy="205915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spcBef>
                <a:spcPts val="500"/>
              </a:spcBef>
              <a:buSzPct val="100000"/>
              <a:buChar char="–"/>
              <a:defRPr sz="900" b="1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 lIns="45719" tIns="45719" rIns="45719" bIns="45719"/>
          <a:lstStyle>
            <a:lvl1pPr defTabSz="685800">
              <a:lnSpc>
                <a:spcPct val="90000"/>
              </a:lnSpc>
              <a:defRPr sz="33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31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 lIns="45719" tIns="45719" rIns="45719" bIns="45719"/>
          <a:lstStyle>
            <a:lvl1pPr marL="171450" indent="-171450" defTabSz="685800">
              <a:lnSpc>
                <a:spcPct val="90000"/>
              </a:lnSpc>
              <a:spcBef>
                <a:spcPts val="700"/>
              </a:spcBef>
              <a:buFont typeface="Arial"/>
              <a:def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42925" indent="-200025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25830" indent="-240030" defTabSz="685800">
              <a:lnSpc>
                <a:spcPct val="90000"/>
              </a:lnSpc>
              <a:spcBef>
                <a:spcPts val="700"/>
              </a:spcBef>
              <a:buFont typeface="Arial"/>
              <a:def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05657" indent="-276957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648557" indent="-276957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1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38420" y="6435956"/>
            <a:ext cx="276931" cy="205915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spcBef>
                <a:spcPts val="500"/>
              </a:spcBef>
              <a:buSzPct val="100000"/>
              <a:buChar char="–"/>
              <a:defRPr sz="900" b="1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Title Text"/>
          <p:cNvSpPr txBox="1"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 lIns="45719" tIns="45719" rIns="45719" bIns="45719"/>
          <a:lstStyle>
            <a:lvl1pPr defTabSz="685800">
              <a:lnSpc>
                <a:spcPct val="90000"/>
              </a:lnSpc>
              <a:defRPr sz="33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32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3429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6858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0287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3716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29149" y="1681163"/>
            <a:ext cx="3887393" cy="823913"/>
          </a:xfrm>
          <a:prstGeom prst="rect">
            <a:avLst/>
          </a:prstGeom>
        </p:spPr>
        <p:txBody>
          <a:bodyPr lIns="45719" tIns="45719" rIns="45719" bIns="45719" anchor="b"/>
          <a:lstStyle/>
          <a:p>
            <a:pPr marL="0" indent="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8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38420" y="6435956"/>
            <a:ext cx="276931" cy="205915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spcBef>
                <a:spcPts val="500"/>
              </a:spcBef>
              <a:buSzPct val="100000"/>
              <a:buChar char="–"/>
              <a:defRPr sz="900" b="1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 lIns="45719" tIns="45719" rIns="45719" bIns="45719"/>
          <a:lstStyle>
            <a:lvl1pPr defTabSz="685800">
              <a:lnSpc>
                <a:spcPct val="90000"/>
              </a:lnSpc>
              <a:defRPr sz="33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3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38420" y="6435956"/>
            <a:ext cx="276931" cy="205915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spcBef>
                <a:spcPts val="500"/>
              </a:spcBef>
              <a:buSzPct val="100000"/>
              <a:buChar char="–"/>
              <a:defRPr sz="900" b="1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2" y="197715"/>
            <a:ext cx="2459184" cy="461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273" y="635000"/>
            <a:ext cx="7481455" cy="5622636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Title Text"/>
          <p:cNvSpPr txBox="1">
            <a:spLocks noGrp="1"/>
          </p:cNvSpPr>
          <p:nvPr>
            <p:ph type="title"/>
          </p:nvPr>
        </p:nvSpPr>
        <p:spPr>
          <a:xfrm>
            <a:off x="831273" y="1023697"/>
            <a:ext cx="7481455" cy="500305"/>
          </a:xfrm>
          <a:prstGeom prst="rect">
            <a:avLst/>
          </a:prstGeom>
        </p:spPr>
        <p:txBody>
          <a:bodyPr lIns="0" tIns="0" rIns="0" bIns="0" anchor="t"/>
          <a:lstStyle>
            <a:lvl1pPr defTabSz="455999">
              <a:defRPr sz="2700" b="1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1273" y="6464420"/>
            <a:ext cx="168089" cy="147831"/>
          </a:xfrm>
          <a:prstGeom prst="rect">
            <a:avLst/>
          </a:prstGeom>
        </p:spPr>
        <p:txBody>
          <a:bodyPr lIns="0" tIns="0" rIns="0" bIns="0" anchor="ctr"/>
          <a:lstStyle>
            <a:lvl1pPr algn="l" defTabSz="455999">
              <a:defRPr sz="1100">
                <a:solidFill>
                  <a:srgbClr val="630822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38420" y="6435956"/>
            <a:ext cx="276931" cy="205915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spcBef>
                <a:spcPts val="500"/>
              </a:spcBef>
              <a:buSzPct val="100000"/>
              <a:buChar char="–"/>
              <a:defRPr sz="900" b="1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lIns="45719" tIns="45719" rIns="45719" bIns="45719" anchor="b"/>
          <a:lstStyle>
            <a:lvl1pPr defTabSz="685800">
              <a:lnSpc>
                <a:spcPct val="90000"/>
              </a:lnSpc>
              <a:defRPr sz="24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34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45719" tIns="45719" rIns="45719" bIns="45719"/>
          <a:lstStyle>
            <a:lvl1pPr marL="171450" indent="-171450" defTabSz="685800">
              <a:lnSpc>
                <a:spcPct val="90000"/>
              </a:lnSpc>
              <a:spcBef>
                <a:spcPts val="700"/>
              </a:spcBef>
              <a:buFont typeface="Arial"/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38842" indent="-195942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indent="-228600" defTabSz="685800">
              <a:lnSpc>
                <a:spcPct val="90000"/>
              </a:lnSpc>
              <a:spcBef>
                <a:spcPts val="700"/>
              </a:spcBef>
              <a:buFont typeface="Arial"/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03019" indent="-274319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645920" indent="-274320" defTabSz="685800">
              <a:lnSpc>
                <a:spcPct val="90000"/>
              </a:lnSpc>
              <a:spcBef>
                <a:spcPts val="700"/>
              </a:spcBef>
              <a:buFont typeface="Arial"/>
              <a:buChar char="•"/>
              <a:defRPr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0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0" indent="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38420" y="6435956"/>
            <a:ext cx="276931" cy="205915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spcBef>
                <a:spcPts val="500"/>
              </a:spcBef>
              <a:buSzPct val="100000"/>
              <a:buChar char="–"/>
              <a:defRPr sz="900" b="1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lIns="45719" tIns="45719" rIns="45719" bIns="45719" anchor="b"/>
          <a:lstStyle>
            <a:lvl1pPr defTabSz="685800">
              <a:lnSpc>
                <a:spcPct val="90000"/>
              </a:lnSpc>
              <a:defRPr sz="2400">
                <a:solidFill>
                  <a:srgbClr val="00000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359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3429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6858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0287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371600" defTabSz="685800">
              <a:lnSpc>
                <a:spcPct val="90000"/>
              </a:lnSpc>
              <a:spcBef>
                <a:spcPts val="700"/>
              </a:spcBef>
              <a:buSzTx/>
              <a:buNone/>
              <a:defRPr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38420" y="6435956"/>
            <a:ext cx="276931" cy="205915"/>
          </a:xfrm>
          <a:prstGeom prst="rect">
            <a:avLst/>
          </a:prstGeom>
        </p:spPr>
        <p:txBody>
          <a:bodyPr lIns="45719" tIns="45719" rIns="45719" bIns="45719" anchor="ctr"/>
          <a:lstStyle>
            <a:lvl1pPr>
              <a:spcBef>
                <a:spcPts val="500"/>
              </a:spcBef>
              <a:buSzPct val="100000"/>
              <a:buChar char="–"/>
              <a:defRPr sz="900" b="1" i="1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363DF-C9FA-4F83-B86D-D5A896DAE7C2}" type="datetimeFigureOut">
              <a:rPr lang="de-DE" smtClean="0"/>
              <a:t>17.03.2021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CCDE3-F8B0-4BEC-B43B-B8044284E6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8851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2" y="197715"/>
            <a:ext cx="2459184" cy="461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6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273" y="635000"/>
            <a:ext cx="7481455" cy="5622636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45126" y="1847271"/>
            <a:ext cx="3574475" cy="3891589"/>
          </a:xfrm>
          <a:prstGeom prst="rect">
            <a:avLst/>
          </a:prstGeom>
        </p:spPr>
        <p:txBody>
          <a:bodyPr lIns="0" tIns="0" rIns="0" bIns="0"/>
          <a:lstStyle>
            <a:lvl1pPr marL="342000" indent="-342000" defTabSz="455999">
              <a:buFont typeface="Arial"/>
              <a:defRPr sz="2700" b="1">
                <a:solidFill>
                  <a:srgbClr val="000000"/>
                </a:solidFill>
              </a:defRPr>
            </a:lvl1pPr>
            <a:lvl2pPr marL="510047" indent="-510047" defTabSz="455999">
              <a:buFont typeface="Arial"/>
              <a:buChar char="•"/>
              <a:defRPr sz="2700" b="1">
                <a:solidFill>
                  <a:srgbClr val="000000"/>
                </a:solidFill>
              </a:defRPr>
            </a:lvl2pPr>
            <a:lvl3pPr marL="989202" indent="-465380" defTabSz="455999">
              <a:buFont typeface="Arial"/>
              <a:buChar char="‒"/>
              <a:defRPr sz="2700" b="1">
                <a:solidFill>
                  <a:srgbClr val="000000"/>
                </a:solidFill>
              </a:defRPr>
            </a:lvl3pPr>
            <a:lvl4pPr marL="1271948" indent="-440757" defTabSz="455999">
              <a:buFont typeface="Arial"/>
              <a:buChar char="‒"/>
              <a:defRPr sz="2700" b="1">
                <a:solidFill>
                  <a:srgbClr val="000000"/>
                </a:solidFill>
              </a:defRPr>
            </a:lvl4pPr>
            <a:lvl5pPr marL="1497873" indent="-350656" defTabSz="455999">
              <a:buFont typeface="Arial"/>
              <a:defRPr sz="2700" b="1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831273" y="1023697"/>
            <a:ext cx="7481455" cy="500305"/>
          </a:xfrm>
          <a:prstGeom prst="rect">
            <a:avLst/>
          </a:prstGeom>
        </p:spPr>
        <p:txBody>
          <a:bodyPr lIns="0" tIns="0" rIns="0" bIns="0" anchor="t"/>
          <a:lstStyle>
            <a:lvl1pPr defTabSz="455999">
              <a:defRPr sz="2700" b="1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1273" y="6464420"/>
            <a:ext cx="168089" cy="147831"/>
          </a:xfrm>
          <a:prstGeom prst="rect">
            <a:avLst/>
          </a:prstGeom>
        </p:spPr>
        <p:txBody>
          <a:bodyPr lIns="0" tIns="0" rIns="0" bIns="0" anchor="ctr"/>
          <a:lstStyle>
            <a:lvl1pPr algn="l" defTabSz="455999">
              <a:defRPr sz="1100">
                <a:solidFill>
                  <a:srgbClr val="630822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2" y="197715"/>
            <a:ext cx="2459184" cy="461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57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273" y="635000"/>
            <a:ext cx="7481455" cy="5622636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273" y="1699672"/>
            <a:ext cx="3671455" cy="470430"/>
          </a:xfrm>
          <a:prstGeom prst="rect">
            <a:avLst/>
          </a:prstGeom>
        </p:spPr>
        <p:txBody>
          <a:bodyPr lIns="0" tIns="0" rIns="0" bIns="0" anchor="b"/>
          <a:lstStyle>
            <a:lvl1pPr marL="0" indent="0" defTabSz="455999">
              <a:spcBef>
                <a:spcPts val="400"/>
              </a:spcBef>
              <a:buSzTx/>
              <a:buNone/>
              <a:defRPr sz="1800" b="1">
                <a:solidFill>
                  <a:srgbClr val="000000"/>
                </a:solidFill>
              </a:defRPr>
            </a:lvl1pPr>
            <a:lvl2pPr marL="0" indent="0" defTabSz="455999">
              <a:spcBef>
                <a:spcPts val="400"/>
              </a:spcBef>
              <a:buSzTx/>
              <a:buNone/>
              <a:defRPr sz="1800" b="1">
                <a:solidFill>
                  <a:srgbClr val="000000"/>
                </a:solidFill>
              </a:defRPr>
            </a:lvl2pPr>
            <a:lvl3pPr marL="0" indent="0" defTabSz="455999">
              <a:spcBef>
                <a:spcPts val="400"/>
              </a:spcBef>
              <a:buSzTx/>
              <a:buNone/>
              <a:defRPr sz="1800" b="1">
                <a:solidFill>
                  <a:srgbClr val="000000"/>
                </a:solidFill>
              </a:defRPr>
            </a:lvl3pPr>
            <a:lvl4pPr marL="0" indent="0" defTabSz="455999">
              <a:spcBef>
                <a:spcPts val="400"/>
              </a:spcBef>
              <a:buSzTx/>
              <a:buNone/>
              <a:defRPr sz="1800" b="1">
                <a:solidFill>
                  <a:srgbClr val="000000"/>
                </a:solidFill>
              </a:defRPr>
            </a:lvl4pPr>
            <a:lvl5pPr marL="0" indent="0" defTabSz="455999">
              <a:spcBef>
                <a:spcPts val="400"/>
              </a:spcBef>
              <a:buSzTx/>
              <a:buNone/>
              <a:defRPr sz="1800" b="1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702847" y="1699696"/>
            <a:ext cx="3609881" cy="470406"/>
          </a:xfrm>
          <a:prstGeom prst="rect">
            <a:avLst/>
          </a:prstGeom>
        </p:spPr>
        <p:txBody>
          <a:bodyPr lIns="0" tIns="0" rIns="0" bIns="0" anchor="b"/>
          <a:lstStyle/>
          <a:p>
            <a:pPr marL="342000" indent="-342000" defTabSz="455999">
              <a:buFont typeface="Arial"/>
              <a:defRPr sz="2700" b="1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831273" y="1023697"/>
            <a:ext cx="7481455" cy="500305"/>
          </a:xfrm>
          <a:prstGeom prst="rect">
            <a:avLst/>
          </a:prstGeom>
        </p:spPr>
        <p:txBody>
          <a:bodyPr lIns="0" tIns="0" rIns="0" bIns="0" anchor="t"/>
          <a:lstStyle>
            <a:lvl1pPr defTabSz="455999">
              <a:defRPr sz="2700" b="1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1273" y="6464420"/>
            <a:ext cx="168089" cy="147831"/>
          </a:xfrm>
          <a:prstGeom prst="rect">
            <a:avLst/>
          </a:prstGeom>
        </p:spPr>
        <p:txBody>
          <a:bodyPr lIns="0" tIns="0" rIns="0" bIns="0" anchor="ctr"/>
          <a:lstStyle>
            <a:lvl1pPr algn="l" defTabSz="455999">
              <a:defRPr sz="1100">
                <a:solidFill>
                  <a:srgbClr val="630822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2" y="197715"/>
            <a:ext cx="2459184" cy="461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273" y="635000"/>
            <a:ext cx="7481455" cy="5622636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1273" y="6464420"/>
            <a:ext cx="168089" cy="147831"/>
          </a:xfrm>
          <a:prstGeom prst="rect">
            <a:avLst/>
          </a:prstGeom>
        </p:spPr>
        <p:txBody>
          <a:bodyPr lIns="0" tIns="0" rIns="0" bIns="0" anchor="ctr"/>
          <a:lstStyle>
            <a:lvl1pPr algn="l" defTabSz="455999">
              <a:defRPr sz="1100">
                <a:solidFill>
                  <a:srgbClr val="630822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2" y="197715"/>
            <a:ext cx="2459184" cy="461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273" y="635000"/>
            <a:ext cx="7481455" cy="5622636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831273" y="1031394"/>
            <a:ext cx="2634241" cy="654244"/>
          </a:xfrm>
          <a:prstGeom prst="rect">
            <a:avLst/>
          </a:prstGeom>
        </p:spPr>
        <p:txBody>
          <a:bodyPr lIns="0" tIns="0" rIns="0" bIns="0" anchor="b"/>
          <a:lstStyle>
            <a:lvl1pPr defTabSz="455999">
              <a:defRPr sz="1500" b="1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575051" y="1031394"/>
            <a:ext cx="4737679" cy="4733636"/>
          </a:xfrm>
          <a:prstGeom prst="rect">
            <a:avLst/>
          </a:prstGeom>
        </p:spPr>
        <p:txBody>
          <a:bodyPr lIns="0" tIns="0" rIns="0" bIns="0"/>
          <a:lstStyle>
            <a:lvl1pPr marL="342000" indent="-342000" defTabSz="455999">
              <a:buFont typeface="Arial"/>
              <a:defRPr sz="2700" b="1">
                <a:solidFill>
                  <a:srgbClr val="000000"/>
                </a:solidFill>
              </a:defRPr>
            </a:lvl1pPr>
            <a:lvl2pPr marL="806657" indent="-350657" defTabSz="455999">
              <a:buFont typeface="Arial"/>
              <a:buChar char="•"/>
              <a:defRPr sz="2700" b="1">
                <a:solidFill>
                  <a:srgbClr val="000000"/>
                </a:solidFill>
              </a:defRPr>
            </a:lvl2pPr>
            <a:lvl3pPr marL="1256885" indent="-341998" defTabSz="455999">
              <a:buFont typeface="Arial"/>
              <a:buChar char="‒"/>
              <a:defRPr sz="2700" b="1">
                <a:solidFill>
                  <a:srgbClr val="000000"/>
                </a:solidFill>
              </a:defRPr>
            </a:lvl3pPr>
            <a:lvl4pPr marL="1755636" indent="-384748" defTabSz="455999">
              <a:buFont typeface="Arial"/>
              <a:defRPr sz="2700" b="1">
                <a:solidFill>
                  <a:srgbClr val="000000"/>
                </a:solidFill>
              </a:defRPr>
            </a:lvl4pPr>
            <a:lvl5pPr marL="2213078" indent="-384748" defTabSz="455999">
              <a:buFont typeface="Arial"/>
              <a:defRPr sz="2700" b="1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1270" y="1831878"/>
            <a:ext cx="2634245" cy="3933154"/>
          </a:xfrm>
          <a:prstGeom prst="rect">
            <a:avLst/>
          </a:prstGeom>
        </p:spPr>
        <p:txBody>
          <a:bodyPr lIns="0" tIns="0" rIns="0" bIns="0"/>
          <a:lstStyle/>
          <a:p>
            <a:pPr marL="342000" indent="-342000" defTabSz="455999">
              <a:buFont typeface="Arial"/>
              <a:defRPr sz="2700" b="1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1273" y="6464420"/>
            <a:ext cx="168089" cy="147831"/>
          </a:xfrm>
          <a:prstGeom prst="rect">
            <a:avLst/>
          </a:prstGeom>
        </p:spPr>
        <p:txBody>
          <a:bodyPr lIns="0" tIns="0" rIns="0" bIns="0" anchor="ctr"/>
          <a:lstStyle>
            <a:lvl1pPr algn="l" defTabSz="455999">
              <a:defRPr sz="1100">
                <a:solidFill>
                  <a:srgbClr val="630822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2" y="197715"/>
            <a:ext cx="2459184" cy="461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90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273" y="635000"/>
            <a:ext cx="7481455" cy="5622636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Title Text"/>
          <p:cNvSpPr txBox="1">
            <a:spLocks noGrp="1"/>
          </p:cNvSpPr>
          <p:nvPr>
            <p:ph type="title"/>
          </p:nvPr>
        </p:nvSpPr>
        <p:spPr>
          <a:xfrm>
            <a:off x="1792288" y="4672060"/>
            <a:ext cx="5486402" cy="566740"/>
          </a:xfrm>
          <a:prstGeom prst="rect">
            <a:avLst/>
          </a:prstGeom>
        </p:spPr>
        <p:txBody>
          <a:bodyPr lIns="0" tIns="0" rIns="0" bIns="0" anchor="b"/>
          <a:lstStyle>
            <a:lvl1pPr defTabSz="455999">
              <a:defRPr sz="2200" b="1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2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915940"/>
            <a:ext cx="5486402" cy="35406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238798"/>
            <a:ext cx="5486402" cy="804864"/>
          </a:xfrm>
          <a:prstGeom prst="rect">
            <a:avLst/>
          </a:prstGeom>
        </p:spPr>
        <p:txBody>
          <a:bodyPr lIns="0" tIns="0" rIns="0" bIns="0"/>
          <a:lstStyle>
            <a:lvl1pPr marL="0" indent="0" defTabSz="455999">
              <a:spcBef>
                <a:spcPts val="300"/>
              </a:spcBef>
              <a:buSzTx/>
              <a:buNone/>
              <a:defRPr sz="1300" b="1">
                <a:solidFill>
                  <a:srgbClr val="000000"/>
                </a:solidFill>
              </a:defRPr>
            </a:lvl1pPr>
            <a:lvl2pPr marL="0" indent="0" defTabSz="455999">
              <a:spcBef>
                <a:spcPts val="300"/>
              </a:spcBef>
              <a:buSzTx/>
              <a:buNone/>
              <a:defRPr sz="1300" b="1">
                <a:solidFill>
                  <a:srgbClr val="000000"/>
                </a:solidFill>
              </a:defRPr>
            </a:lvl2pPr>
            <a:lvl3pPr marL="0" indent="0" defTabSz="455999">
              <a:spcBef>
                <a:spcPts val="300"/>
              </a:spcBef>
              <a:buSzTx/>
              <a:buNone/>
              <a:defRPr sz="1300" b="1">
                <a:solidFill>
                  <a:srgbClr val="000000"/>
                </a:solidFill>
              </a:defRPr>
            </a:lvl3pPr>
            <a:lvl4pPr marL="0" indent="0" defTabSz="455999">
              <a:spcBef>
                <a:spcPts val="300"/>
              </a:spcBef>
              <a:buSzTx/>
              <a:buNone/>
              <a:defRPr sz="1300" b="1">
                <a:solidFill>
                  <a:srgbClr val="000000"/>
                </a:solidFill>
              </a:defRPr>
            </a:lvl4pPr>
            <a:lvl5pPr marL="0" indent="0" defTabSz="455999">
              <a:spcBef>
                <a:spcPts val="300"/>
              </a:spcBef>
              <a:buSzTx/>
              <a:buNone/>
              <a:defRPr sz="1300" b="1"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1273" y="6464420"/>
            <a:ext cx="168089" cy="147831"/>
          </a:xfrm>
          <a:prstGeom prst="rect">
            <a:avLst/>
          </a:prstGeom>
        </p:spPr>
        <p:txBody>
          <a:bodyPr lIns="0" tIns="0" rIns="0" bIns="0" anchor="ctr"/>
          <a:lstStyle>
            <a:lvl1pPr algn="l" defTabSz="455999">
              <a:defRPr sz="1100">
                <a:solidFill>
                  <a:srgbClr val="630822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9262" y="197715"/>
            <a:ext cx="2459184" cy="46182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2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273" y="635000"/>
            <a:ext cx="7481455" cy="56226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3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1545" y="0"/>
            <a:ext cx="9155546" cy="6869546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53200" y="6282435"/>
            <a:ext cx="168089" cy="147831"/>
          </a:xfrm>
          <a:prstGeom prst="rect">
            <a:avLst/>
          </a:prstGeom>
        </p:spPr>
        <p:txBody>
          <a:bodyPr lIns="0" tIns="0" rIns="0" bIns="0" anchor="ctr"/>
          <a:lstStyle>
            <a:lvl1pPr algn="l" defTabSz="455999">
              <a:defRPr sz="1100">
                <a:solidFill>
                  <a:srgbClr val="630822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2"/>
          <p:cNvSpPr/>
          <p:nvPr/>
        </p:nvSpPr>
        <p:spPr>
          <a:xfrm>
            <a:off x="108856" y="6564086"/>
            <a:ext cx="8915402" cy="2"/>
          </a:xfrm>
          <a:prstGeom prst="line">
            <a:avLst/>
          </a:prstGeom>
          <a:solidFill>
            <a:srgbClr val="BBE0E3"/>
          </a:solidFill>
          <a:ln w="28575">
            <a:solidFill>
              <a:srgbClr val="C0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pic>
        <p:nvPicPr>
          <p:cNvPr id="3" name="Picture 15" descr="Picture 15"/>
          <p:cNvPicPr>
            <a:picLocks noChangeAspect="1"/>
          </p:cNvPicPr>
          <p:nvPr/>
        </p:nvPicPr>
        <p:blipFill>
          <a:blip r:embed="rId35">
            <a:extLst/>
          </a:blip>
          <a:stretch>
            <a:fillRect/>
          </a:stretch>
        </p:blipFill>
        <p:spPr>
          <a:xfrm>
            <a:off x="8490856" y="10884"/>
            <a:ext cx="609602" cy="39846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traight Connector 13"/>
          <p:cNvSpPr/>
          <p:nvPr/>
        </p:nvSpPr>
        <p:spPr>
          <a:xfrm flipV="1">
            <a:off x="108857" y="354916"/>
            <a:ext cx="8567058" cy="26076"/>
          </a:xfrm>
          <a:prstGeom prst="line">
            <a:avLst/>
          </a:prstGeom>
          <a:solidFill>
            <a:srgbClr val="BBE0E3"/>
          </a:solidFill>
          <a:ln w="28575">
            <a:solidFill>
              <a:srgbClr val="740000"/>
            </a:solidFill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8305800" cy="5105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842095" y="6553200"/>
            <a:ext cx="301907" cy="288822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>
            <a:spAutoFit/>
          </a:bodyPr>
          <a:lstStyle>
            <a:lvl1pPr algn="r">
              <a:spcBef>
                <a:spcPts val="0"/>
              </a:spcBef>
              <a:buSzTx/>
              <a:buNone/>
              <a:defRPr sz="1400" b="0" i="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96" r:id="rId33"/>
  </p:sldLayoutIdLst>
  <p:transition spd="med"/>
  <p:hf hdr="0" ftr="0" dt="0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1pPr>
      <a:lvl2pPr marL="790575" marR="0" indent="-333375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sz="28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2pPr>
      <a:lvl3pPr marL="1234438" marR="0" indent="-320038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3pPr>
      <a:lvl4pPr marL="1691638" marR="0" indent="-320038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sz="28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4pPr>
      <a:lvl5pPr marL="2148838" marR="0" indent="-320038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»"/>
        <a:tabLst/>
        <a:defRPr sz="28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5pPr>
      <a:lvl6pPr marL="2605778" marR="0" indent="-320006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6pPr>
      <a:lvl7pPr marL="3062932" marR="0" indent="-320006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7pPr>
      <a:lvl8pPr marL="3520087" marR="0" indent="-320007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8pPr>
      <a:lvl9pPr marL="3977240" marR="0" indent="-320007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800" b="0" i="0" u="none" strike="noStrike" cap="none" spc="0" baseline="0">
          <a:solidFill>
            <a:srgbClr val="23346C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45720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91440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137160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182880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jacow.org/ipac2017/papers/tupab002.pdf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agenda.linearcollider.org/event/7645/contributions/40078/attachments/32380/49167/LCWS2017_mfukuda1.pdf" TargetMode="Externa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Fußzeilenplatzhalter 4"/>
          <p:cNvSpPr txBox="1"/>
          <p:nvPr/>
        </p:nvSpPr>
        <p:spPr>
          <a:xfrm>
            <a:off x="2788920" y="6553200"/>
            <a:ext cx="448056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spcBef>
                <a:spcPts val="0"/>
              </a:spcBef>
              <a:buSzTx/>
              <a:buNone/>
              <a:defRPr sz="1200" b="0">
                <a:solidFill>
                  <a:srgbClr val="23346C"/>
                </a:solidFill>
              </a:defRPr>
            </a:lvl1pPr>
          </a:lstStyle>
          <a:p>
            <a:r>
              <a:t> </a:t>
            </a:r>
          </a:p>
        </p:txBody>
      </p:sp>
      <p:sp>
        <p:nvSpPr>
          <p:cNvPr id="403" name="Titel 1"/>
          <p:cNvSpPr txBox="1">
            <a:spLocks noGrp="1"/>
          </p:cNvSpPr>
          <p:nvPr>
            <p:ph type="title"/>
          </p:nvPr>
        </p:nvSpPr>
        <p:spPr>
          <a:xfrm>
            <a:off x="457200" y="2743200"/>
            <a:ext cx="8305800" cy="685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dirty="0"/>
              <a:t>Outline</a:t>
            </a:r>
          </a:p>
        </p:txBody>
      </p:sp>
      <p:sp>
        <p:nvSpPr>
          <p:cNvPr id="404" name="Inhaltsplatzhalter 2"/>
          <p:cNvSpPr txBox="1">
            <a:spLocks noGrp="1"/>
          </p:cNvSpPr>
          <p:nvPr>
            <p:ph type="body" idx="1"/>
          </p:nvPr>
        </p:nvSpPr>
        <p:spPr>
          <a:xfrm>
            <a:off x="533400" y="609600"/>
            <a:ext cx="8229600" cy="594360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buSzTx/>
              <a:buNone/>
              <a:defRPr sz="2000"/>
            </a:pPr>
            <a:endParaRPr dirty="0"/>
          </a:p>
          <a:p>
            <a:pPr marL="0" indent="0">
              <a:lnSpc>
                <a:spcPct val="90000"/>
              </a:lnSpc>
              <a:buSzTx/>
              <a:buNone/>
              <a:defRPr sz="2000"/>
            </a:pPr>
            <a:endParaRPr dirty="0"/>
          </a:p>
          <a:p>
            <a:pPr marL="0" indent="0">
              <a:lnSpc>
                <a:spcPct val="90000"/>
              </a:lnSpc>
              <a:buSzTx/>
              <a:buNone/>
              <a:defRPr sz="2000"/>
            </a:pPr>
            <a:endParaRPr dirty="0"/>
          </a:p>
          <a:p>
            <a:pPr marL="0" indent="0">
              <a:lnSpc>
                <a:spcPct val="90000"/>
              </a:lnSpc>
              <a:buSzTx/>
              <a:buNone/>
              <a:defRPr sz="2000"/>
            </a:pPr>
            <a:endParaRPr dirty="0"/>
          </a:p>
          <a:p>
            <a:pPr marL="0" indent="0">
              <a:lnSpc>
                <a:spcPct val="90000"/>
              </a:lnSpc>
              <a:buSzTx/>
              <a:buNone/>
              <a:defRPr sz="2000"/>
            </a:pPr>
            <a:endParaRPr dirty="0"/>
          </a:p>
          <a:p>
            <a:pPr marL="0" indent="0">
              <a:lnSpc>
                <a:spcPct val="90000"/>
              </a:lnSpc>
              <a:buSzTx/>
              <a:buNone/>
              <a:defRPr sz="2000"/>
            </a:pPr>
            <a:endParaRPr dirty="0"/>
          </a:p>
          <a:p>
            <a:pPr marL="0" indent="0">
              <a:lnSpc>
                <a:spcPct val="90000"/>
              </a:lnSpc>
              <a:buSzTx/>
              <a:buNone/>
              <a:defRPr sz="2000"/>
            </a:pPr>
            <a:endParaRPr dirty="0"/>
          </a:p>
          <a:p>
            <a:pPr marL="0" indent="0">
              <a:lnSpc>
                <a:spcPct val="90000"/>
              </a:lnSpc>
              <a:buSzTx/>
              <a:buNone/>
              <a:defRPr sz="2000"/>
            </a:pPr>
            <a:endParaRPr dirty="0"/>
          </a:p>
          <a:p>
            <a:pPr marL="0" indent="0">
              <a:lnSpc>
                <a:spcPct val="90000"/>
              </a:lnSpc>
              <a:spcBef>
                <a:spcPts val="400"/>
              </a:spcBef>
              <a:buNone/>
              <a:defRPr sz="1800"/>
            </a:pPr>
            <a:endParaRPr sz="2500" dirty="0"/>
          </a:p>
          <a:p>
            <a:pPr>
              <a:lnSpc>
                <a:spcPct val="90000"/>
              </a:lnSpc>
              <a:spcBef>
                <a:spcPts val="400"/>
              </a:spcBef>
              <a:defRPr sz="1800"/>
            </a:pPr>
            <a:r>
              <a:rPr dirty="0"/>
              <a:t>Undulator </a:t>
            </a:r>
            <a:r>
              <a:rPr lang="en-US" dirty="0"/>
              <a:t> </a:t>
            </a:r>
            <a:endParaRPr sz="1200" dirty="0"/>
          </a:p>
          <a:p>
            <a:pPr>
              <a:lnSpc>
                <a:spcPct val="90000"/>
              </a:lnSpc>
              <a:spcBef>
                <a:spcPts val="400"/>
              </a:spcBef>
              <a:defRPr sz="1800"/>
            </a:pPr>
            <a:r>
              <a:rPr lang="en-US" dirty="0"/>
              <a:t>Target cooling</a:t>
            </a:r>
          </a:p>
          <a:p>
            <a:pPr>
              <a:lnSpc>
                <a:spcPct val="90000"/>
              </a:lnSpc>
              <a:spcBef>
                <a:spcPts val="400"/>
              </a:spcBef>
              <a:defRPr sz="1800"/>
            </a:pPr>
            <a:r>
              <a:rPr lang="en-US" dirty="0"/>
              <a:t>Material test</a:t>
            </a:r>
            <a:endParaRPr dirty="0"/>
          </a:p>
          <a:p>
            <a:pPr>
              <a:lnSpc>
                <a:spcPct val="90000"/>
              </a:lnSpc>
              <a:spcBef>
                <a:spcPts val="400"/>
              </a:spcBef>
              <a:defRPr sz="1800"/>
            </a:pPr>
            <a:r>
              <a:rPr lang="en-US" dirty="0"/>
              <a:t>Design of Rotating Wheel system  </a:t>
            </a:r>
            <a:endParaRPr dirty="0"/>
          </a:p>
          <a:p>
            <a:pPr>
              <a:lnSpc>
                <a:spcPct val="90000"/>
              </a:lnSpc>
              <a:spcBef>
                <a:spcPts val="400"/>
              </a:spcBef>
              <a:defRPr sz="1800"/>
            </a:pPr>
            <a:r>
              <a:rPr dirty="0"/>
              <a:t>Summary  </a:t>
            </a:r>
          </a:p>
          <a:p>
            <a:pPr marL="0" indent="0">
              <a:lnSpc>
                <a:spcPct val="90000"/>
              </a:lnSpc>
              <a:spcBef>
                <a:spcPts val="300"/>
              </a:spcBef>
              <a:buSzTx/>
              <a:buNone/>
              <a:defRPr sz="1600"/>
            </a:pPr>
            <a:r>
              <a:rPr dirty="0"/>
              <a:t> </a:t>
            </a:r>
          </a:p>
        </p:txBody>
      </p:sp>
      <p:sp>
        <p:nvSpPr>
          <p:cNvPr id="405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940975" y="6553200"/>
            <a:ext cx="203023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406" name="Undulator e+ source status"/>
          <p:cNvSpPr txBox="1"/>
          <p:nvPr/>
        </p:nvSpPr>
        <p:spPr>
          <a:xfrm>
            <a:off x="1044227" y="781665"/>
            <a:ext cx="6512356" cy="553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buSzTx/>
              <a:buNone/>
              <a:defRPr>
                <a:solidFill>
                  <a:srgbClr val="DE1A2B"/>
                </a:solidFill>
              </a:defRPr>
            </a:pPr>
            <a:r>
              <a:rPr lang="en-US" i="0" dirty="0"/>
              <a:t>Target for the </a:t>
            </a:r>
            <a:r>
              <a:rPr i="0" dirty="0"/>
              <a:t>Undulator e</a:t>
            </a:r>
            <a:r>
              <a:rPr i="0" baseline="31999" dirty="0"/>
              <a:t>+ </a:t>
            </a:r>
            <a:r>
              <a:rPr i="0" dirty="0"/>
              <a:t>source </a:t>
            </a:r>
            <a:r>
              <a:rPr lang="en-US" i="0" dirty="0"/>
              <a:t> </a:t>
            </a:r>
            <a:endParaRPr i="0" dirty="0"/>
          </a:p>
        </p:txBody>
      </p:sp>
      <p:sp>
        <p:nvSpPr>
          <p:cNvPr id="407" name="J. Clarke, G. Moortgat-Pick…"/>
          <p:cNvSpPr txBox="1"/>
          <p:nvPr/>
        </p:nvSpPr>
        <p:spPr>
          <a:xfrm>
            <a:off x="2270935" y="1426635"/>
            <a:ext cx="5044005" cy="1143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buSzTx/>
              <a:buNone/>
              <a:defRPr sz="2000">
                <a:solidFill>
                  <a:srgbClr val="550A10"/>
                </a:solidFill>
              </a:defRPr>
            </a:pPr>
            <a:r>
              <a:rPr lang="en-US" dirty="0"/>
              <a:t> </a:t>
            </a:r>
            <a:endParaRPr dirty="0"/>
          </a:p>
          <a:p>
            <a:pPr algn="ctr">
              <a:buSzTx/>
              <a:buNone/>
              <a:defRPr sz="2000">
                <a:solidFill>
                  <a:srgbClr val="550A10"/>
                </a:solidFill>
              </a:defRPr>
            </a:pPr>
            <a:r>
              <a:rPr i="0" dirty="0"/>
              <a:t>S. Riemann, </a:t>
            </a:r>
            <a:r>
              <a:rPr lang="en-US" i="0" dirty="0"/>
              <a:t>G. Moortgat-Pick, </a:t>
            </a:r>
            <a:r>
              <a:rPr i="0" dirty="0"/>
              <a:t>P. Sievers</a:t>
            </a:r>
            <a:endParaRPr lang="en-US" i="0" dirty="0"/>
          </a:p>
          <a:p>
            <a:pPr algn="ctr">
              <a:buSzTx/>
              <a:buNone/>
              <a:defRPr sz="2000">
                <a:solidFill>
                  <a:srgbClr val="550A10"/>
                </a:solidFill>
              </a:defRPr>
            </a:pPr>
            <a:r>
              <a:rPr lang="en-US" i="0" dirty="0"/>
              <a:t> 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tim_abb16.png" descr="tim_abb16.png">
            <a:extLst>
              <a:ext uri="{FF2B5EF4-FFF2-40B4-BE49-F238E27FC236}">
                <a16:creationId xmlns:a16="http://schemas.microsoft.com/office/drawing/2014/main" id="{CBC8831E-BE0A-4109-B3FE-D4026ED1F2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38412" y="4508501"/>
            <a:ext cx="3777689" cy="206102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A40642-E9A3-4890-83E8-CEB7D78DE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Analyses of irradiated samples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A97767-C23C-4A81-BEC6-06E8A05197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3700" y="1371600"/>
            <a:ext cx="54483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Surface inspection by laser scanning </a:t>
            </a:r>
          </a:p>
          <a:p>
            <a:r>
              <a:rPr lang="en-US" dirty="0"/>
              <a:t>Scanning electron microscope</a:t>
            </a:r>
          </a:p>
          <a:p>
            <a:r>
              <a:rPr lang="en-US" dirty="0"/>
              <a:t>synchrotron diffraction methods performed</a:t>
            </a:r>
          </a:p>
          <a:p>
            <a:pPr lvl="1"/>
            <a:r>
              <a:rPr lang="en-US" dirty="0"/>
              <a:t>Used in transmission as well as in reflection geometry</a:t>
            </a:r>
          </a:p>
          <a:p>
            <a:pPr lvl="1"/>
            <a:r>
              <a:rPr lang="en-US" dirty="0"/>
              <a:t>Phase transitions between α- and β-phase in </a:t>
            </a:r>
            <a:r>
              <a:rPr lang="en-US" dirty="0" err="1"/>
              <a:t>Ti</a:t>
            </a:r>
            <a:r>
              <a:rPr lang="en-US" dirty="0"/>
              <a:t>-alloy observed in case of heavy overloading </a:t>
            </a:r>
          </a:p>
          <a:p>
            <a:pPr lvl="1"/>
            <a:r>
              <a:rPr lang="en-US" dirty="0"/>
              <a:t>Overloading yields grain growth               in </a:t>
            </a:r>
            <a:r>
              <a:rPr lang="en-US" dirty="0" err="1"/>
              <a:t>Ti</a:t>
            </a:r>
            <a:r>
              <a:rPr lang="en-US" dirty="0"/>
              <a:t> alloy</a:t>
            </a:r>
          </a:p>
          <a:p>
            <a:pPr lvl="1"/>
            <a:r>
              <a:rPr lang="en-US" dirty="0"/>
              <a:t>Thin foils of </a:t>
            </a:r>
            <a:r>
              <a:rPr lang="en-US" dirty="0" err="1"/>
              <a:t>Ti</a:t>
            </a:r>
            <a:r>
              <a:rPr lang="en-US" dirty="0"/>
              <a:t> and </a:t>
            </a:r>
            <a:r>
              <a:rPr lang="en-US" dirty="0" err="1"/>
              <a:t>Ti</a:t>
            </a:r>
            <a:r>
              <a:rPr lang="en-US" dirty="0"/>
              <a:t> alloys    stand high  PEDD</a:t>
            </a:r>
          </a:p>
          <a:p>
            <a:r>
              <a:rPr lang="en-US" dirty="0"/>
              <a:t>Target  material will stand the load by photon beam </a:t>
            </a:r>
          </a:p>
          <a:p>
            <a:pPr marL="1002631" lvl="2" indent="-240631">
              <a:spcBef>
                <a:spcPts val="700"/>
              </a:spcBef>
              <a:defRPr sz="2000" i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50A46F-CA35-4CE6-98C0-61E508B3892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D50048-20C3-4C31-ACF0-6CD8F5123604}"/>
              </a:ext>
            </a:extLst>
          </p:cNvPr>
          <p:cNvSpPr txBox="1"/>
          <p:nvPr/>
        </p:nvSpPr>
        <p:spPr>
          <a:xfrm>
            <a:off x="6921500" y="1485900"/>
            <a:ext cx="2105701" cy="713012"/>
          </a:xfrm>
          <a:prstGeom prst="rect">
            <a:avLst/>
          </a:prstGeom>
          <a:noFill/>
          <a:ln w="12700" cap="flat">
            <a:solidFill>
              <a:schemeClr val="accent1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A. Ushakov et al. 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None/>
              <a:tabLst/>
            </a:pPr>
            <a:r>
              <a:rPr lang="en-US" sz="1600" b="0" i="0" dirty="0">
                <a:hlinkClick r:id="rId3"/>
              </a:rPr>
              <a:t>TUPAB002</a:t>
            </a:r>
            <a:r>
              <a:rPr lang="en-US" sz="1600" dirty="0"/>
              <a:t> </a:t>
            </a:r>
            <a:r>
              <a:rPr lang="en-US" sz="1600" b="0" i="0" dirty="0">
                <a:solidFill>
                  <a:srgbClr val="002060"/>
                </a:solidFill>
              </a:rPr>
              <a:t>IPAC2017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17D864-12D8-4FA1-B720-BE1159EDDE07}"/>
              </a:ext>
            </a:extLst>
          </p:cNvPr>
          <p:cNvSpPr txBox="1"/>
          <p:nvPr/>
        </p:nvSpPr>
        <p:spPr>
          <a:xfrm>
            <a:off x="6936769" y="3561452"/>
            <a:ext cx="1905326" cy="738660"/>
          </a:xfrm>
          <a:prstGeom prst="rect">
            <a:avLst/>
          </a:prstGeom>
          <a:noFill/>
          <a:ln w="12700" cap="flat">
            <a:solidFill>
              <a:schemeClr val="accent1">
                <a:lumMod val="50000"/>
              </a:schemeClr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hangingPunct="1">
              <a:spcBef>
                <a:spcPts val="600"/>
              </a:spcBef>
              <a:buNone/>
            </a:pPr>
            <a:r>
              <a:rPr lang="en-US" sz="1600" b="0" i="0" dirty="0">
                <a:solidFill>
                  <a:srgbClr val="23346C"/>
                </a:solidFill>
              </a:rPr>
              <a:t>See also Bachelor </a:t>
            </a:r>
          </a:p>
          <a:p>
            <a:pPr hangingPunct="1">
              <a:spcBef>
                <a:spcPts val="600"/>
              </a:spcBef>
              <a:buNone/>
            </a:pPr>
            <a:r>
              <a:rPr lang="en-US" sz="1600" b="0" i="0" dirty="0">
                <a:solidFill>
                  <a:srgbClr val="23346C"/>
                </a:solidFill>
              </a:rPr>
              <a:t>Thesis of T. </a:t>
            </a:r>
            <a:r>
              <a:rPr lang="en-US" sz="1600" b="0" i="0" dirty="0" err="1">
                <a:solidFill>
                  <a:srgbClr val="23346C"/>
                </a:solidFill>
              </a:rPr>
              <a:t>Lengler</a:t>
            </a:r>
            <a:endParaRPr lang="en-US" sz="1600" b="0" i="0" dirty="0">
              <a:solidFill>
                <a:srgbClr val="2334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1413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Titel 1"/>
          <p:cNvSpPr txBox="1">
            <a:spLocks noGrp="1"/>
          </p:cNvSpPr>
          <p:nvPr>
            <p:ph type="title"/>
          </p:nvPr>
        </p:nvSpPr>
        <p:spPr>
          <a:xfrm>
            <a:off x="749300" y="288472"/>
            <a:ext cx="8305800" cy="68580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dirty="0"/>
              <a:t>Upgrade</a:t>
            </a:r>
            <a:r>
              <a:rPr lang="en-US" dirty="0"/>
              <a:t>s (E, L)</a:t>
            </a:r>
            <a:r>
              <a:rPr dirty="0"/>
              <a:t> 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815" name="Inhaltsplatzhalter 2"/>
          <p:cNvSpPr txBox="1">
            <a:spLocks noGrp="1"/>
          </p:cNvSpPr>
          <p:nvPr>
            <p:ph type="body" idx="1"/>
          </p:nvPr>
        </p:nvSpPr>
        <p:spPr>
          <a:xfrm>
            <a:off x="622299" y="5664200"/>
            <a:ext cx="8384893" cy="1206500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SzTx/>
              <a:buNone/>
              <a:defRPr sz="2000"/>
            </a:pPr>
            <a:r>
              <a:rPr lang="en-US" sz="2200" dirty="0"/>
              <a:t>Luminosity upgrade </a:t>
            </a:r>
          </a:p>
          <a:p>
            <a:pPr lvl="1" indent="-342900">
              <a:lnSpc>
                <a:spcPct val="80000"/>
              </a:lnSpc>
              <a:defRPr sz="2500"/>
            </a:pPr>
            <a:r>
              <a:rPr lang="en-US" sz="2200" dirty="0"/>
              <a:t>doubles the power  deposited in target  </a:t>
            </a:r>
            <a:r>
              <a:rPr lang="en-US" sz="2200" dirty="0">
                <a:sym typeface="Wingdings" panose="05000000000000000000" pitchFamily="2" charset="2"/>
              </a:rPr>
              <a:t> average T(in K) is increased by factor ~1.2</a:t>
            </a:r>
          </a:p>
          <a:p>
            <a:pPr lvl="1" indent="-342900">
              <a:lnSpc>
                <a:spcPct val="80000"/>
              </a:lnSpc>
              <a:defRPr sz="2500"/>
            </a:pPr>
            <a:r>
              <a:rPr lang="en-US" sz="2200" dirty="0">
                <a:sym typeface="Wingdings" panose="05000000000000000000" pitchFamily="2" charset="2"/>
              </a:rPr>
              <a:t>PEDD is increased by factor ~1.5 </a:t>
            </a:r>
            <a:endParaRPr sz="2200" dirty="0"/>
          </a:p>
          <a:p>
            <a:pPr marL="0" indent="0">
              <a:lnSpc>
                <a:spcPct val="80000"/>
              </a:lnSpc>
              <a:buSzTx/>
              <a:buNone/>
              <a:defRPr sz="2500"/>
            </a:pPr>
            <a:endParaRPr dirty="0"/>
          </a:p>
        </p:txBody>
      </p:sp>
      <p:sp>
        <p:nvSpPr>
          <p:cNvPr id="816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graphicFrame>
        <p:nvGraphicFramePr>
          <p:cNvPr id="817" name="Inhaltsplatzhalter 1"/>
          <p:cNvGraphicFramePr/>
          <p:nvPr>
            <p:extLst>
              <p:ext uri="{D42A27DB-BD31-4B8C-83A1-F6EECF244321}">
                <p14:modId xmlns:p14="http://schemas.microsoft.com/office/powerpoint/2010/main" val="1666736807"/>
              </p:ext>
            </p:extLst>
          </p:nvPr>
        </p:nvGraphicFramePr>
        <p:xfrm>
          <a:off x="698496" y="920567"/>
          <a:ext cx="7556503" cy="469392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3822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3700">
                <a:tc>
                  <a:txBody>
                    <a:bodyPr/>
                    <a:lstStyle/>
                    <a:p>
                      <a:pPr algn="l" defTabSz="455999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rgbClr val="002060"/>
                          </a:solidFill>
                        </a:rPr>
                        <a:t>Ecm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>
                    <a:solidFill>
                      <a:schemeClr val="accent1">
                        <a:alpha val="5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GeV</a:t>
                      </a:r>
                    </a:p>
                  </a:txBody>
                  <a:tcPr marL="45720" marR="45720" horzOverflow="overflow">
                    <a:solidFill>
                      <a:schemeClr val="accent1">
                        <a:alpha val="5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250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>
                    <a:lnB w="12700">
                      <a:solidFill>
                        <a:srgbClr val="DE1A2B"/>
                      </a:solidFill>
                    </a:lnB>
                    <a:solidFill>
                      <a:schemeClr val="accent5">
                        <a:alpha val="5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350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>
                    <a:solidFill>
                      <a:schemeClr val="accent1">
                        <a:alpha val="56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500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>
                    <a:solidFill>
                      <a:schemeClr val="accent1">
                        <a:alpha val="56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700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2060"/>
                          </a:solidFill>
                        </a:rPr>
                        <a:t>Active undulator length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m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231</a:t>
                      </a:r>
                    </a:p>
                  </a:txBody>
                  <a:tcPr marL="45720" marR="45720" horzOverflow="overflow">
                    <a:lnT w="12700">
                      <a:solidFill>
                        <a:srgbClr val="DE1A2B"/>
                      </a:solidFill>
                    </a:lnT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147</a:t>
                      </a:r>
                    </a:p>
                  </a:txBody>
                  <a:tcPr marL="45720" marR="4572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853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2060"/>
                          </a:solidFill>
                        </a:rPr>
                        <a:t>Undulator K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2060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0.85</a:t>
                      </a:r>
                    </a:p>
                  </a:txBody>
                  <a:tcPr marL="45720" marR="45720" horzOverflow="overflow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0.66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0.45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02060"/>
                          </a:solidFill>
                        </a:rPr>
                        <a:t>Photon yield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2060"/>
                          </a:solidFill>
                          <a:latin typeface="Symbol"/>
                          <a:ea typeface="Symbol"/>
                          <a:cs typeface="Symbol"/>
                          <a:sym typeface="Symbol"/>
                        </a:defRPr>
                      </a:pPr>
                      <a:r>
                        <a:t>g</a:t>
                      </a:r>
                      <a:r>
                        <a:rPr>
                          <a:latin typeface="+mj-lt"/>
                          <a:ea typeface="+mj-ea"/>
                          <a:cs typeface="+mj-cs"/>
                          <a:sym typeface="Arial"/>
                        </a:rPr>
                        <a:t>/e-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393</a:t>
                      </a:r>
                    </a:p>
                  </a:txBody>
                  <a:tcPr marL="45720" marR="45720" horzOverflow="overflow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157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76.1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5999">
                        <a:defRPr sz="1600">
                          <a:solidFill>
                            <a:srgbClr val="002060"/>
                          </a:solidFill>
                        </a:defRPr>
                      </a:pPr>
                      <a:r>
                        <a:t>Photon energy </a:t>
                      </a:r>
                      <a:r>
                        <a:rPr sz="1200"/>
                        <a:t>(1</a:t>
                      </a:r>
                      <a:r>
                        <a:rPr sz="1200" baseline="30000"/>
                        <a:t>st</a:t>
                      </a:r>
                      <a:r>
                        <a:rPr sz="1200"/>
                        <a:t> harmonic)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MeV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7.7</a:t>
                      </a:r>
                    </a:p>
                  </a:txBody>
                  <a:tcPr marL="45720" marR="45720" horzOverflow="overflow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17.6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42.8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2060"/>
                          </a:solidFill>
                        </a:rPr>
                        <a:t>Average photon beam power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kW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62.6</a:t>
                      </a:r>
                    </a:p>
                  </a:txBody>
                  <a:tcPr marL="45720" marR="45720" horzOverflow="overflow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45.2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42.9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2060"/>
                          </a:solidFill>
                        </a:rPr>
                        <a:t>Distance target – middle undulator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m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401</a:t>
                      </a:r>
                    </a:p>
                  </a:txBody>
                  <a:tcPr marL="45720" marR="45720" horzOverflow="overflow"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500</a:t>
                      </a:r>
                    </a:p>
                  </a:txBody>
                  <a:tcPr marL="45720" marR="4572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002060"/>
                          </a:solidFill>
                        </a:rPr>
                        <a:t>Target (Ti6Al4V)thickness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mm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rgbClr val="002060"/>
                          </a:solidFill>
                        </a:rPr>
                        <a:t>7</a:t>
                      </a:r>
                    </a:p>
                  </a:txBody>
                  <a:tcPr marL="45720" marR="45720" horzOverflow="overflow"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14.8</a:t>
                      </a:r>
                    </a:p>
                  </a:txBody>
                  <a:tcPr marL="45720" marR="4572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002060"/>
                          </a:solidFill>
                        </a:rPr>
                        <a:t>Average power deposition in target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002060"/>
                          </a:solidFill>
                        </a:rPr>
                        <a:t>kW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002060"/>
                          </a:solidFill>
                        </a:rPr>
                        <a:t>1.94</a:t>
                      </a:r>
                    </a:p>
                  </a:txBody>
                  <a:tcPr marL="45720" marR="45720" horzOverflow="overflow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002060"/>
                          </a:solidFill>
                        </a:rPr>
                        <a:t>3.3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002060"/>
                          </a:solidFill>
                        </a:rPr>
                        <a:t>2.3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5999">
                        <a:defRPr sz="1600">
                          <a:solidFill>
                            <a:srgbClr val="002060"/>
                          </a:solidFill>
                        </a:defRPr>
                      </a:pPr>
                      <a:r>
                        <a:t>Photon beam spot size on target (</a:t>
                      </a:r>
                      <a:r>
                        <a:rPr>
                          <a:latin typeface="Symbol"/>
                          <a:ea typeface="Symbol"/>
                          <a:cs typeface="Symbol"/>
                          <a:sym typeface="Symbol"/>
                        </a:rPr>
                        <a:t>s</a:t>
                      </a:r>
                      <a:r>
                        <a:t>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mm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1.2</a:t>
                      </a:r>
                    </a:p>
                  </a:txBody>
                  <a:tcPr marL="45720" marR="45720" horzOverflow="overflow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0.89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0.5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solidFill>
                            <a:srgbClr val="002060"/>
                          </a:solidFill>
                        </a:rPr>
                        <a:t>Peak Energy Deposition Density (PEDD) in spinning target per pulse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002060"/>
                          </a:solidFill>
                        </a:rPr>
                        <a:t>J/g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002060"/>
                          </a:solidFill>
                        </a:rPr>
                        <a:t>61.0</a:t>
                      </a:r>
                    </a:p>
                  </a:txBody>
                  <a:tcPr marL="45720" marR="45720" horzOverflow="overflow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002060"/>
                          </a:solidFill>
                        </a:rPr>
                        <a:t>42.4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002060"/>
                          </a:solidFill>
                        </a:rPr>
                        <a:t>45.8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solidFill>
                            <a:srgbClr val="002060"/>
                          </a:solidFill>
                        </a:rPr>
                        <a:t>Polarization of captured positrons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%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29.5</a:t>
                      </a:r>
                    </a:p>
                  </a:txBody>
                  <a:tcPr marL="45720" marR="45720" horzOverflow="overflow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30.8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24.9</a:t>
                      </a: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758100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Title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Target wheel  design (1)  </a:t>
            </a:r>
            <a:endParaRPr dirty="0"/>
          </a:p>
        </p:txBody>
      </p:sp>
      <p:sp>
        <p:nvSpPr>
          <p:cNvPr id="555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435100"/>
            <a:ext cx="8305800" cy="51435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 sz="2100"/>
            </a:pPr>
            <a:r>
              <a:rPr lang="en-US" dirty="0"/>
              <a:t>Continue material tests to test and  confirm robustness of baseline and alternative target   material </a:t>
            </a:r>
          </a:p>
          <a:p>
            <a:pPr lvl="2">
              <a:lnSpc>
                <a:spcPct val="80000"/>
              </a:lnSpc>
              <a:defRPr sz="2100"/>
            </a:pPr>
            <a:r>
              <a:rPr lang="en-US" sz="2100" dirty="0"/>
              <a:t>Remark: irradiation of thin foils test the performance of material for the exit window to the photon dump</a:t>
            </a:r>
            <a:endParaRPr sz="2100" dirty="0"/>
          </a:p>
          <a:p>
            <a:pPr>
              <a:lnSpc>
                <a:spcPct val="80000"/>
              </a:lnSpc>
              <a:defRPr sz="2100"/>
            </a:pPr>
            <a:r>
              <a:rPr lang="en-US" dirty="0"/>
              <a:t>Optimize target g</a:t>
            </a:r>
            <a:r>
              <a:rPr dirty="0"/>
              <a:t>eometry  </a:t>
            </a:r>
            <a:r>
              <a:rPr i="1" dirty="0"/>
              <a:t> </a:t>
            </a:r>
          </a:p>
          <a:p>
            <a:pPr lvl="1">
              <a:lnSpc>
                <a:spcPct val="80000"/>
              </a:lnSpc>
              <a:defRPr sz="1800"/>
            </a:pPr>
            <a:r>
              <a:rPr lang="en-US" sz="2000" dirty="0"/>
              <a:t>Keep </a:t>
            </a:r>
            <a:r>
              <a:rPr sz="2000" dirty="0"/>
              <a:t>temperatures, stresses, etc.</a:t>
            </a:r>
            <a:r>
              <a:rPr lang="en-US" sz="2000" dirty="0"/>
              <a:t> well below the limits</a:t>
            </a:r>
            <a:r>
              <a:rPr sz="2000" dirty="0"/>
              <a:t> while maintaining the required e+ yield  </a:t>
            </a:r>
            <a:r>
              <a:rPr sz="2400" dirty="0"/>
              <a:t> </a:t>
            </a:r>
          </a:p>
          <a:p>
            <a:pPr lvl="1">
              <a:lnSpc>
                <a:spcPct val="80000"/>
              </a:lnSpc>
              <a:defRPr sz="2000"/>
            </a:pPr>
            <a:r>
              <a:rPr dirty="0"/>
              <a:t>Study influence of eddy currents (heating, drag forces) caused by B field at target from OMD</a:t>
            </a:r>
            <a:endParaRPr sz="2100" dirty="0"/>
          </a:p>
          <a:p>
            <a:pPr lvl="1">
              <a:lnSpc>
                <a:spcPct val="80000"/>
              </a:lnSpc>
              <a:defRPr sz="2000"/>
            </a:pPr>
            <a:r>
              <a:rPr dirty="0"/>
              <a:t>Studies to be done with ANSYS, COMSOL,…</a:t>
            </a:r>
            <a:endParaRPr sz="2100" dirty="0"/>
          </a:p>
          <a:p>
            <a:pPr lvl="1">
              <a:lnSpc>
                <a:spcPct val="80000"/>
              </a:lnSpc>
              <a:defRPr sz="2100"/>
            </a:pPr>
            <a:r>
              <a:rPr dirty="0"/>
              <a:t>Lab test of target sector to confirm cooling performance  </a:t>
            </a:r>
            <a:r>
              <a:rPr sz="1600" dirty="0"/>
              <a:t> </a:t>
            </a:r>
          </a:p>
          <a:p>
            <a:pPr marL="0" indent="0">
              <a:lnSpc>
                <a:spcPct val="80000"/>
              </a:lnSpc>
              <a:buNone/>
              <a:defRPr sz="2100"/>
            </a:pPr>
            <a:endParaRPr dirty="0"/>
          </a:p>
        </p:txBody>
      </p:sp>
      <p:sp>
        <p:nvSpPr>
          <p:cNvPr id="556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393786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Titre 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627674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914400">
              <a:lnSpc>
                <a:spcPct val="100000"/>
              </a:lnSpc>
              <a:spcBef>
                <a:spcPts val="600"/>
              </a:spcBef>
              <a:defRPr sz="2200">
                <a:solidFill>
                  <a:srgbClr val="23346C"/>
                </a:solidFill>
                <a:latin typeface="+mj-lt"/>
                <a:ea typeface="+mj-ea"/>
                <a:cs typeface="+mj-cs"/>
                <a:sym typeface="Arial"/>
              </a:defRPr>
            </a:pPr>
            <a:r>
              <a:rPr dirty="0"/>
              <a:t>Set up for the lab test to confirm  the radiation cooling performance using a  target sector</a:t>
            </a:r>
            <a:r>
              <a:rPr sz="1600" dirty="0"/>
              <a:t> </a:t>
            </a: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 </a:t>
            </a: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r>
              <a:rPr lang="en-US" sz="2000" dirty="0"/>
              <a:t>Test robust connection of target material (low heat conductivity) to a “radiator” with high heat conductivity to achieve higher cooling efficiency</a:t>
            </a:r>
            <a:br>
              <a:rPr lang="en-US" sz="2000" dirty="0"/>
            </a:br>
            <a:br>
              <a:rPr lang="en-US" sz="2000" dirty="0"/>
            </a:br>
            <a:br>
              <a:rPr lang="en-US" sz="1600" dirty="0"/>
            </a:br>
            <a:endParaRPr sz="1600" dirty="0"/>
          </a:p>
        </p:txBody>
      </p:sp>
      <p:sp>
        <p:nvSpPr>
          <p:cNvPr id="559" name="Ellipse 3"/>
          <p:cNvSpPr/>
          <p:nvPr/>
        </p:nvSpPr>
        <p:spPr>
          <a:xfrm>
            <a:off x="3545885" y="2316780"/>
            <a:ext cx="253753" cy="270031"/>
          </a:xfrm>
          <a:prstGeom prst="ellipse">
            <a:avLst/>
          </a:prstGeom>
          <a:solidFill>
            <a:srgbClr val="ED7D31"/>
          </a:solidFill>
          <a:ln w="12700">
            <a:solidFill>
              <a:srgbClr val="AD5B24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60" name="Bouée 4"/>
          <p:cNvSpPr/>
          <p:nvPr/>
        </p:nvSpPr>
        <p:spPr>
          <a:xfrm>
            <a:off x="3447305" y="2235771"/>
            <a:ext cx="450913" cy="4320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843" y="10800"/>
                </a:moveTo>
                <a:cubicBezTo>
                  <a:pt x="2843" y="15126"/>
                  <a:pt x="6405" y="18633"/>
                  <a:pt x="10800" y="18633"/>
                </a:cubicBezTo>
                <a:cubicBezTo>
                  <a:pt x="15195" y="18633"/>
                  <a:pt x="18757" y="15126"/>
                  <a:pt x="18757" y="10800"/>
                </a:cubicBezTo>
                <a:cubicBezTo>
                  <a:pt x="18757" y="6474"/>
                  <a:pt x="15195" y="2967"/>
                  <a:pt x="10800" y="2967"/>
                </a:cubicBezTo>
                <a:cubicBezTo>
                  <a:pt x="6405" y="2967"/>
                  <a:pt x="2843" y="6474"/>
                  <a:pt x="2843" y="10800"/>
                </a:cubicBezTo>
                <a:close/>
              </a:path>
            </a:pathLst>
          </a:custGeom>
          <a:solidFill>
            <a:srgbClr val="A5A5A5"/>
          </a:solidFill>
          <a:ln w="12700">
            <a:solidFill>
              <a:srgbClr val="787878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61" name="Rectangle 6"/>
          <p:cNvSpPr/>
          <p:nvPr/>
        </p:nvSpPr>
        <p:spPr>
          <a:xfrm>
            <a:off x="3459665" y="3353621"/>
            <a:ext cx="285967" cy="1393432"/>
          </a:xfrm>
          <a:prstGeom prst="rect">
            <a:avLst/>
          </a:prstGeom>
          <a:solidFill>
            <a:srgbClr val="A5A5A5"/>
          </a:solidFill>
          <a:ln w="12700">
            <a:solidFill>
              <a:srgbClr val="787878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62" name="Connecteur droit 8"/>
          <p:cNvSpPr/>
          <p:nvPr/>
        </p:nvSpPr>
        <p:spPr>
          <a:xfrm flipV="1">
            <a:off x="3290003" y="3774943"/>
            <a:ext cx="608215" cy="264478"/>
          </a:xfrm>
          <a:prstGeom prst="line">
            <a:avLst/>
          </a:prstGeom>
          <a:ln w="19050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63" name="Connecteur droit 12"/>
          <p:cNvSpPr/>
          <p:nvPr/>
        </p:nvSpPr>
        <p:spPr>
          <a:xfrm flipV="1">
            <a:off x="3290003" y="3907183"/>
            <a:ext cx="608215" cy="257918"/>
          </a:xfrm>
          <a:prstGeom prst="line">
            <a:avLst/>
          </a:prstGeom>
          <a:ln w="19050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64" name="Rectangle 15"/>
          <p:cNvSpPr/>
          <p:nvPr/>
        </p:nvSpPr>
        <p:spPr>
          <a:xfrm>
            <a:off x="2951820" y="2797214"/>
            <a:ext cx="323247" cy="2053684"/>
          </a:xfrm>
          <a:prstGeom prst="rect">
            <a:avLst/>
          </a:prstGeom>
          <a:solidFill>
            <a:srgbClr val="4472C4"/>
          </a:solidFill>
          <a:ln w="12700">
            <a:solidFill>
              <a:srgbClr val="32538F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65" name="Rectangle 16"/>
          <p:cNvSpPr/>
          <p:nvPr/>
        </p:nvSpPr>
        <p:spPr>
          <a:xfrm>
            <a:off x="3944685" y="2797214"/>
            <a:ext cx="297034" cy="2053685"/>
          </a:xfrm>
          <a:prstGeom prst="rect">
            <a:avLst/>
          </a:prstGeom>
          <a:solidFill>
            <a:srgbClr val="4472C4"/>
          </a:solidFill>
          <a:ln w="12700">
            <a:solidFill>
              <a:srgbClr val="32538F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 sz="1800"/>
          </a:p>
        </p:txBody>
      </p:sp>
      <p:sp>
        <p:nvSpPr>
          <p:cNvPr id="566" name="Ellipse 18"/>
          <p:cNvSpPr/>
          <p:nvPr/>
        </p:nvSpPr>
        <p:spPr>
          <a:xfrm>
            <a:off x="3040572" y="2932751"/>
            <a:ext cx="145741" cy="162019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67" name="Ellipse 19"/>
          <p:cNvSpPr/>
          <p:nvPr/>
        </p:nvSpPr>
        <p:spPr>
          <a:xfrm>
            <a:off x="3055533" y="3269180"/>
            <a:ext cx="145741" cy="162019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68" name="Ellipse 20"/>
          <p:cNvSpPr/>
          <p:nvPr/>
        </p:nvSpPr>
        <p:spPr>
          <a:xfrm>
            <a:off x="3047394" y="3764944"/>
            <a:ext cx="162019" cy="179601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69" name="Ellipse 21"/>
          <p:cNvSpPr/>
          <p:nvPr/>
        </p:nvSpPr>
        <p:spPr>
          <a:xfrm>
            <a:off x="3042848" y="4302617"/>
            <a:ext cx="199747" cy="188279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70" name="Ellipse 22"/>
          <p:cNvSpPr/>
          <p:nvPr/>
        </p:nvSpPr>
        <p:spPr>
          <a:xfrm>
            <a:off x="3984881" y="2904660"/>
            <a:ext cx="199747" cy="205301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 sz="1800"/>
          </a:p>
        </p:txBody>
      </p:sp>
      <p:sp>
        <p:nvSpPr>
          <p:cNvPr id="571" name="Ellipse 23"/>
          <p:cNvSpPr/>
          <p:nvPr/>
        </p:nvSpPr>
        <p:spPr>
          <a:xfrm>
            <a:off x="3993329" y="3269182"/>
            <a:ext cx="199747" cy="221651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 sz="1800"/>
          </a:p>
        </p:txBody>
      </p:sp>
      <p:sp>
        <p:nvSpPr>
          <p:cNvPr id="572" name="Ellipse 24"/>
          <p:cNvSpPr/>
          <p:nvPr/>
        </p:nvSpPr>
        <p:spPr>
          <a:xfrm>
            <a:off x="3982530" y="3774943"/>
            <a:ext cx="207887" cy="180039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 sz="1800"/>
          </a:p>
        </p:txBody>
      </p:sp>
      <p:sp>
        <p:nvSpPr>
          <p:cNvPr id="573" name="Ellipse 25"/>
          <p:cNvSpPr/>
          <p:nvPr/>
        </p:nvSpPr>
        <p:spPr>
          <a:xfrm>
            <a:off x="3988320" y="4328877"/>
            <a:ext cx="196309" cy="162019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 sz="1800"/>
          </a:p>
        </p:txBody>
      </p:sp>
      <p:sp>
        <p:nvSpPr>
          <p:cNvPr id="574" name="Bouée 26"/>
          <p:cNvSpPr/>
          <p:nvPr/>
        </p:nvSpPr>
        <p:spPr>
          <a:xfrm>
            <a:off x="3297840" y="2106378"/>
            <a:ext cx="739807" cy="6908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091" y="10800"/>
                </a:moveTo>
                <a:cubicBezTo>
                  <a:pt x="2091" y="15528"/>
                  <a:pt x="5990" y="19361"/>
                  <a:pt x="10800" y="19361"/>
                </a:cubicBezTo>
                <a:cubicBezTo>
                  <a:pt x="15610" y="19361"/>
                  <a:pt x="19509" y="15528"/>
                  <a:pt x="19509" y="10800"/>
                </a:cubicBezTo>
                <a:cubicBezTo>
                  <a:pt x="19509" y="6072"/>
                  <a:pt x="15610" y="2239"/>
                  <a:pt x="10800" y="2239"/>
                </a:cubicBezTo>
                <a:cubicBezTo>
                  <a:pt x="5990" y="2239"/>
                  <a:pt x="2091" y="6072"/>
                  <a:pt x="2091" y="10800"/>
                </a:cubicBezTo>
                <a:close/>
              </a:path>
            </a:pathLst>
          </a:custGeom>
          <a:solidFill>
            <a:srgbClr val="414141"/>
          </a:solidFill>
          <a:ln w="12700">
            <a:solidFill>
              <a:srgbClr val="32538F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75" name="Rectangle 27"/>
          <p:cNvSpPr/>
          <p:nvPr/>
        </p:nvSpPr>
        <p:spPr>
          <a:xfrm>
            <a:off x="3594110" y="2670860"/>
            <a:ext cx="145741" cy="685801"/>
          </a:xfrm>
          <a:prstGeom prst="rect">
            <a:avLst/>
          </a:prstGeom>
          <a:solidFill>
            <a:srgbClr val="A5A5A5"/>
          </a:solidFill>
          <a:ln w="12700">
            <a:solidFill>
              <a:srgbClr val="787878"/>
            </a:solidFill>
            <a:miter/>
          </a:ln>
        </p:spPr>
        <p:txBody>
          <a:bodyPr lIns="45718" tIns="45718" rIns="45718" bIns="45718" anchor="ctr"/>
          <a:lstStyle/>
          <a:p>
            <a:pPr algn="ctr" defTabSz="685800">
              <a:spcBef>
                <a:spcPts val="0"/>
              </a:spcBef>
              <a:defRPr sz="1300" b="0" i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76" name="Connecteur droit avec flèche 30"/>
          <p:cNvSpPr/>
          <p:nvPr/>
        </p:nvSpPr>
        <p:spPr>
          <a:xfrm flipH="1">
            <a:off x="3341523" y="3007308"/>
            <a:ext cx="162019" cy="1"/>
          </a:xfrm>
          <a:prstGeom prst="line">
            <a:avLst/>
          </a:prstGeom>
          <a:ln w="12700">
            <a:solidFill>
              <a:srgbClr val="ED7D31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77" name="Connecteur droit avec flèche 35"/>
          <p:cNvSpPr/>
          <p:nvPr/>
        </p:nvSpPr>
        <p:spPr>
          <a:xfrm>
            <a:off x="3745631" y="3013760"/>
            <a:ext cx="162019" cy="1"/>
          </a:xfrm>
          <a:prstGeom prst="line">
            <a:avLst/>
          </a:prstGeom>
          <a:ln w="12700">
            <a:solidFill>
              <a:srgbClr val="ED7D31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78" name="Connecteur droit avec flèche 45"/>
          <p:cNvSpPr/>
          <p:nvPr/>
        </p:nvSpPr>
        <p:spPr>
          <a:xfrm flipH="1">
            <a:off x="3297840" y="3558919"/>
            <a:ext cx="124695" cy="1"/>
          </a:xfrm>
          <a:prstGeom prst="line">
            <a:avLst/>
          </a:prstGeom>
          <a:ln w="12700">
            <a:solidFill>
              <a:srgbClr val="ED7D31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79" name="Connecteur droit avec flèche 49"/>
          <p:cNvSpPr/>
          <p:nvPr/>
        </p:nvSpPr>
        <p:spPr>
          <a:xfrm flipH="1">
            <a:off x="3290004" y="4328877"/>
            <a:ext cx="132532" cy="1314"/>
          </a:xfrm>
          <a:prstGeom prst="line">
            <a:avLst/>
          </a:prstGeom>
          <a:ln w="12700">
            <a:solidFill>
              <a:srgbClr val="ED7D31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80" name="Connecteur droit avec flèche 54"/>
          <p:cNvSpPr/>
          <p:nvPr/>
        </p:nvSpPr>
        <p:spPr>
          <a:xfrm>
            <a:off x="3799637" y="4328877"/>
            <a:ext cx="108013" cy="1"/>
          </a:xfrm>
          <a:prstGeom prst="line">
            <a:avLst/>
          </a:prstGeom>
          <a:ln w="12700">
            <a:solidFill>
              <a:srgbClr val="ED7D31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81" name="Connecteur droit avec flèche 58"/>
          <p:cNvSpPr/>
          <p:nvPr/>
        </p:nvSpPr>
        <p:spPr>
          <a:xfrm flipV="1">
            <a:off x="3790205" y="3571260"/>
            <a:ext cx="108013" cy="2"/>
          </a:xfrm>
          <a:prstGeom prst="line">
            <a:avLst/>
          </a:prstGeom>
          <a:ln w="12700">
            <a:solidFill>
              <a:srgbClr val="ED7D31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2" name="ZoneTexte 61"/>
              <p:cNvSpPr txBox="1"/>
              <p:nvPr/>
            </p:nvSpPr>
            <p:spPr>
              <a:xfrm>
                <a:off x="3671954" y="2729965"/>
                <a:ext cx="47384" cy="4738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spcBef>
                    <a:spcPts val="0"/>
                  </a:spcBef>
                  <a:buSzTx/>
                  <a:buNone/>
                  <a:defRPr sz="1800" b="0" i="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sz="1300"/>
              </a:p>
            </p:txBody>
          </p:sp>
        </mc:Choice>
        <mc:Fallback xmlns="">
          <p:sp>
            <p:nvSpPr>
              <p:cNvPr id="582" name="ZoneText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1954" y="2729965"/>
                <a:ext cx="47384" cy="47384"/>
              </a:xfrm>
              <a:prstGeom prst="rect">
                <a:avLst/>
              </a:prstGeom>
              <a:blipFill>
                <a:blip r:embed="rId2"/>
                <a:stretch>
                  <a:fillRect l="-112500" r="-150000" b="-337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3" name="ZoneTexte 62"/>
              <p:cNvSpPr txBox="1"/>
              <p:nvPr/>
            </p:nvSpPr>
            <p:spPr>
              <a:xfrm>
                <a:off x="3680172" y="3094769"/>
                <a:ext cx="47384" cy="4738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spcBef>
                    <a:spcPts val="0"/>
                  </a:spcBef>
                  <a:buSzTx/>
                  <a:buNone/>
                  <a:defRPr sz="1800" b="0" i="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sz="1300"/>
              </a:p>
            </p:txBody>
          </p:sp>
        </mc:Choice>
        <mc:Fallback xmlns="">
          <p:sp>
            <p:nvSpPr>
              <p:cNvPr id="583" name="ZoneTexte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0172" y="3094769"/>
                <a:ext cx="47384" cy="47384"/>
              </a:xfrm>
              <a:prstGeom prst="rect">
                <a:avLst/>
              </a:prstGeom>
              <a:blipFill>
                <a:blip r:embed="rId3"/>
                <a:stretch>
                  <a:fillRect l="-142857" r="-171429" b="-400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4" name="ZoneTexte 63"/>
              <p:cNvSpPr txBox="1"/>
              <p:nvPr/>
            </p:nvSpPr>
            <p:spPr>
              <a:xfrm>
                <a:off x="3601841" y="3497944"/>
                <a:ext cx="47384" cy="4738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spcBef>
                    <a:spcPts val="0"/>
                  </a:spcBef>
                  <a:buSzTx/>
                  <a:buNone/>
                  <a:defRPr sz="1800" b="0" i="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sz="1300"/>
              </a:p>
            </p:txBody>
          </p:sp>
        </mc:Choice>
        <mc:Fallback xmlns="">
          <p:sp>
            <p:nvSpPr>
              <p:cNvPr id="584" name="ZoneText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1841" y="3497944"/>
                <a:ext cx="47384" cy="47384"/>
              </a:xfrm>
              <a:prstGeom prst="rect">
                <a:avLst/>
              </a:prstGeom>
              <a:blipFill>
                <a:blip r:embed="rId3"/>
                <a:stretch>
                  <a:fillRect l="-125000" r="-137500" b="-337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5" name="ZoneTexte 64"/>
              <p:cNvSpPr txBox="1"/>
              <p:nvPr/>
            </p:nvSpPr>
            <p:spPr>
              <a:xfrm>
                <a:off x="3596660" y="4271386"/>
                <a:ext cx="47385" cy="4738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latinLnBrk="1">
                  <a:spcBef>
                    <a:spcPts val="0"/>
                  </a:spcBef>
                  <a:buSzTx/>
                  <a:buNone/>
                  <a:defRPr sz="1800" b="0" i="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sz="1300"/>
              </a:p>
            </p:txBody>
          </p:sp>
        </mc:Choice>
        <mc:Fallback xmlns="">
          <p:sp>
            <p:nvSpPr>
              <p:cNvPr id="585" name="ZoneText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6660" y="4271386"/>
                <a:ext cx="47385" cy="47384"/>
              </a:xfrm>
              <a:prstGeom prst="rect">
                <a:avLst/>
              </a:prstGeom>
              <a:blipFill>
                <a:blip r:embed="rId2"/>
                <a:stretch>
                  <a:fillRect l="-112500" r="-150000" b="-400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6" name="Connecteur droit 7"/>
          <p:cNvSpPr/>
          <p:nvPr/>
        </p:nvSpPr>
        <p:spPr>
          <a:xfrm>
            <a:off x="2951820" y="4850899"/>
            <a:ext cx="1289899" cy="2"/>
          </a:xfrm>
          <a:prstGeom prst="line">
            <a:avLst/>
          </a:prstGeom>
          <a:ln w="19050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87" name="Connecteur droit 13"/>
          <p:cNvSpPr/>
          <p:nvPr/>
        </p:nvSpPr>
        <p:spPr>
          <a:xfrm flipH="1">
            <a:off x="2951820" y="1722715"/>
            <a:ext cx="1" cy="3128184"/>
          </a:xfrm>
          <a:prstGeom prst="line">
            <a:avLst/>
          </a:prstGeom>
          <a:ln w="19050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88" name="Connecteur droit 29"/>
          <p:cNvSpPr/>
          <p:nvPr/>
        </p:nvSpPr>
        <p:spPr>
          <a:xfrm flipH="1">
            <a:off x="4241717" y="1722715"/>
            <a:ext cx="1" cy="3128184"/>
          </a:xfrm>
          <a:prstGeom prst="line">
            <a:avLst/>
          </a:prstGeom>
          <a:ln w="19050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 sz="4000"/>
          </a:p>
        </p:txBody>
      </p:sp>
      <p:sp>
        <p:nvSpPr>
          <p:cNvPr id="589" name="Connecteur droit 34"/>
          <p:cNvSpPr/>
          <p:nvPr/>
        </p:nvSpPr>
        <p:spPr>
          <a:xfrm>
            <a:off x="2951820" y="1722715"/>
            <a:ext cx="1289899" cy="1"/>
          </a:xfrm>
          <a:prstGeom prst="line">
            <a:avLst/>
          </a:prstGeom>
          <a:ln w="19050">
            <a:solidFill>
              <a:srgbClr val="000000"/>
            </a:solidFill>
            <a:miter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90" name="Connecteur droit avec flèche 5"/>
          <p:cNvSpPr/>
          <p:nvPr/>
        </p:nvSpPr>
        <p:spPr>
          <a:xfrm flipH="1">
            <a:off x="4241717" y="1783592"/>
            <a:ext cx="762331" cy="275652"/>
          </a:xfrm>
          <a:prstGeom prst="line">
            <a:avLst/>
          </a:prstGeom>
          <a:ln w="19050">
            <a:solidFill>
              <a:srgbClr val="0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 sz="4000"/>
          </a:p>
        </p:txBody>
      </p:sp>
      <p:sp>
        <p:nvSpPr>
          <p:cNvPr id="591" name="ZoneTexte 14"/>
          <p:cNvSpPr txBox="1"/>
          <p:nvPr/>
        </p:nvSpPr>
        <p:spPr>
          <a:xfrm>
            <a:off x="5047105" y="1606709"/>
            <a:ext cx="136190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defTabSz="685800">
              <a:spcBef>
                <a:spcPts val="0"/>
              </a:spcBef>
              <a:buSzTx/>
              <a:buNone/>
              <a:defRPr sz="13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800" dirty="0"/>
              <a:t>Vacuum Tank</a:t>
            </a:r>
          </a:p>
        </p:txBody>
      </p:sp>
      <p:sp>
        <p:nvSpPr>
          <p:cNvPr id="592" name="Connecteur droit avec flèche 28"/>
          <p:cNvSpPr/>
          <p:nvPr/>
        </p:nvSpPr>
        <p:spPr>
          <a:xfrm flipH="1">
            <a:off x="4042573" y="2087255"/>
            <a:ext cx="941478" cy="297034"/>
          </a:xfrm>
          <a:prstGeom prst="line">
            <a:avLst/>
          </a:prstGeom>
          <a:ln w="19050">
            <a:solidFill>
              <a:srgbClr val="0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 sz="4000"/>
          </a:p>
        </p:txBody>
      </p:sp>
      <p:sp>
        <p:nvSpPr>
          <p:cNvPr id="593" name="ZoneTexte 33"/>
          <p:cNvSpPr txBox="1"/>
          <p:nvPr/>
        </p:nvSpPr>
        <p:spPr>
          <a:xfrm>
            <a:off x="5037625" y="1936837"/>
            <a:ext cx="283583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defTabSz="685800">
              <a:spcBef>
                <a:spcPts val="0"/>
              </a:spcBef>
              <a:buSzTx/>
              <a:buNone/>
              <a:defRPr sz="13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800" dirty="0"/>
              <a:t>Multi Layer Super Insulation</a:t>
            </a:r>
          </a:p>
        </p:txBody>
      </p:sp>
      <p:sp>
        <p:nvSpPr>
          <p:cNvPr id="594" name="Connecteur droit avec flèche 37"/>
          <p:cNvSpPr/>
          <p:nvPr/>
        </p:nvSpPr>
        <p:spPr>
          <a:xfrm flipH="1" flipV="1">
            <a:off x="3898217" y="2451795"/>
            <a:ext cx="1085833" cy="135016"/>
          </a:xfrm>
          <a:prstGeom prst="line">
            <a:avLst/>
          </a:prstGeom>
          <a:ln w="19050">
            <a:solidFill>
              <a:srgbClr val="0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95" name="ZoneTexte 41"/>
          <p:cNvSpPr txBox="1"/>
          <p:nvPr/>
        </p:nvSpPr>
        <p:spPr>
          <a:xfrm>
            <a:off x="5013013" y="2447054"/>
            <a:ext cx="3701387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defTabSz="685800">
              <a:spcBef>
                <a:spcPts val="0"/>
              </a:spcBef>
              <a:buSzTx/>
              <a:buNone/>
              <a:defRPr sz="13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US" sz="1800" dirty="0"/>
              <a:t> </a:t>
            </a:r>
            <a:r>
              <a:rPr sz="1800" dirty="0"/>
              <a:t>Conductor</a:t>
            </a:r>
            <a:r>
              <a:rPr lang="en-US" sz="1800" dirty="0"/>
              <a:t> to bring heat to target</a:t>
            </a:r>
            <a:endParaRPr sz="1800" dirty="0"/>
          </a:p>
        </p:txBody>
      </p:sp>
      <p:sp>
        <p:nvSpPr>
          <p:cNvPr id="596" name="Connecteur droit avec flèche 43"/>
          <p:cNvSpPr/>
          <p:nvPr/>
        </p:nvSpPr>
        <p:spPr>
          <a:xfrm flipH="1" flipV="1">
            <a:off x="3672764" y="2492164"/>
            <a:ext cx="1356903" cy="440588"/>
          </a:xfrm>
          <a:prstGeom prst="line">
            <a:avLst/>
          </a:prstGeom>
          <a:ln w="19050">
            <a:solidFill>
              <a:srgbClr val="0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97" name="ZoneTexte 50"/>
          <p:cNvSpPr txBox="1"/>
          <p:nvPr/>
        </p:nvSpPr>
        <p:spPr>
          <a:xfrm>
            <a:off x="5057378" y="2780827"/>
            <a:ext cx="3778614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defTabSz="685800">
              <a:spcBef>
                <a:spcPts val="0"/>
              </a:spcBef>
              <a:buSzTx/>
              <a:buNone/>
              <a:defRPr sz="13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800" dirty="0"/>
              <a:t>Electrical Heater (~1kW), simulating the average beam power.</a:t>
            </a:r>
          </a:p>
        </p:txBody>
      </p:sp>
      <p:sp>
        <p:nvSpPr>
          <p:cNvPr id="598" name="Connecteur droit avec flèche 52"/>
          <p:cNvSpPr/>
          <p:nvPr/>
        </p:nvSpPr>
        <p:spPr>
          <a:xfrm flipH="1" flipV="1">
            <a:off x="3703863" y="3094769"/>
            <a:ext cx="1280187" cy="464151"/>
          </a:xfrm>
          <a:prstGeom prst="line">
            <a:avLst/>
          </a:prstGeom>
          <a:ln w="19050">
            <a:solidFill>
              <a:srgbClr val="0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99" name="ZoneTexte 65"/>
          <p:cNvSpPr txBox="1"/>
          <p:nvPr/>
        </p:nvSpPr>
        <p:spPr>
          <a:xfrm>
            <a:off x="5013240" y="3426236"/>
            <a:ext cx="116954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defTabSz="685800">
              <a:spcBef>
                <a:spcPts val="0"/>
              </a:spcBef>
              <a:buSzTx/>
              <a:buNone/>
              <a:defRPr sz="13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800"/>
              <a:t>«Ti-Target»</a:t>
            </a:r>
          </a:p>
        </p:txBody>
      </p:sp>
      <p:sp>
        <p:nvSpPr>
          <p:cNvPr id="600" name="Connecteur droit avec flèche 68"/>
          <p:cNvSpPr/>
          <p:nvPr/>
        </p:nvSpPr>
        <p:spPr>
          <a:xfrm flipH="1" flipV="1">
            <a:off x="3662255" y="3625504"/>
            <a:ext cx="1311289" cy="306045"/>
          </a:xfrm>
          <a:prstGeom prst="line">
            <a:avLst/>
          </a:prstGeom>
          <a:ln w="19050">
            <a:solidFill>
              <a:srgbClr val="0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601" name="ZoneTexte 75"/>
          <p:cNvSpPr txBox="1"/>
          <p:nvPr/>
        </p:nvSpPr>
        <p:spPr>
          <a:xfrm>
            <a:off x="5054310" y="3793048"/>
            <a:ext cx="1900000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defTabSz="685800">
              <a:spcBef>
                <a:spcPts val="0"/>
              </a:spcBef>
              <a:buSzTx/>
              <a:buNone/>
              <a:defRPr sz="13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800" dirty="0"/>
              <a:t>Thermo-Couples</a:t>
            </a:r>
          </a:p>
        </p:txBody>
      </p:sp>
      <p:sp>
        <p:nvSpPr>
          <p:cNvPr id="602" name="Connecteur droit avec flèche 77"/>
          <p:cNvSpPr/>
          <p:nvPr/>
        </p:nvSpPr>
        <p:spPr>
          <a:xfrm flipH="1" flipV="1">
            <a:off x="3602649" y="4165099"/>
            <a:ext cx="1370895" cy="137520"/>
          </a:xfrm>
          <a:prstGeom prst="line">
            <a:avLst/>
          </a:prstGeom>
          <a:ln w="19050">
            <a:solidFill>
              <a:srgbClr val="0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603" name="ZoneTexte 80"/>
          <p:cNvSpPr txBox="1"/>
          <p:nvPr/>
        </p:nvSpPr>
        <p:spPr>
          <a:xfrm>
            <a:off x="5031193" y="4164118"/>
            <a:ext cx="136511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defTabSz="685800">
              <a:spcBef>
                <a:spcPts val="0"/>
              </a:spcBef>
              <a:buSzTx/>
              <a:buNone/>
              <a:defRPr sz="13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800"/>
              <a:t>«Ti-Radiator»</a:t>
            </a:r>
          </a:p>
        </p:txBody>
      </p:sp>
      <p:sp>
        <p:nvSpPr>
          <p:cNvPr id="604" name="Connecteur droit avec flèche 82"/>
          <p:cNvSpPr/>
          <p:nvPr/>
        </p:nvSpPr>
        <p:spPr>
          <a:xfrm flipH="1" flipV="1">
            <a:off x="4093202" y="4639039"/>
            <a:ext cx="880343" cy="108014"/>
          </a:xfrm>
          <a:prstGeom prst="line">
            <a:avLst/>
          </a:prstGeom>
          <a:ln w="19050">
            <a:solidFill>
              <a:srgbClr val="0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 sz="4000"/>
          </a:p>
        </p:txBody>
      </p:sp>
      <p:sp>
        <p:nvSpPr>
          <p:cNvPr id="605" name="ZoneTexte 84"/>
          <p:cNvSpPr txBox="1"/>
          <p:nvPr/>
        </p:nvSpPr>
        <p:spPr>
          <a:xfrm>
            <a:off x="5040431" y="4598948"/>
            <a:ext cx="2457646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 defTabSz="685800">
              <a:spcBef>
                <a:spcPts val="0"/>
              </a:spcBef>
              <a:buSzTx/>
              <a:buNone/>
              <a:defRPr sz="13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800" dirty="0"/>
              <a:t>Water Cooled Cooler</a:t>
            </a:r>
          </a:p>
        </p:txBody>
      </p:sp>
      <p:sp>
        <p:nvSpPr>
          <p:cNvPr id="606" name="ZoneTexte 85"/>
          <p:cNvSpPr txBox="1"/>
          <p:nvPr/>
        </p:nvSpPr>
        <p:spPr>
          <a:xfrm>
            <a:off x="1647391" y="1884366"/>
            <a:ext cx="1005369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defTabSz="685800">
              <a:spcBef>
                <a:spcPts val="0"/>
              </a:spcBef>
              <a:buSzTx/>
              <a:buNone/>
              <a:defRPr sz="18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Side View</a:t>
            </a:r>
          </a:p>
        </p:txBody>
      </p:sp>
      <p:sp>
        <p:nvSpPr>
          <p:cNvPr id="607" name="Slide Number Placeholder 2"/>
          <p:cNvSpPr txBox="1">
            <a:spLocks noGrp="1"/>
          </p:cNvSpPr>
          <p:nvPr>
            <p:ph type="sldNum" sz="quarter" idx="2"/>
          </p:nvPr>
        </p:nvSpPr>
        <p:spPr>
          <a:xfrm>
            <a:off x="8404633" y="6338862"/>
            <a:ext cx="352018" cy="40010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>
              <a:buNone/>
            </a:pPr>
            <a:fld id="{86CB4B4D-7CA3-9044-876B-883B54F8677D}" type="slidenum">
              <a:rPr sz="2000" b="0" i="0"/>
              <a:pPr>
                <a:buNone/>
              </a:pPr>
              <a:t>13</a:t>
            </a:fld>
            <a:endParaRPr b="0" i="0" dirty="0"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9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5946" y="2714917"/>
            <a:ext cx="2537615" cy="1634522"/>
          </a:xfrm>
          <a:prstGeom prst="rect">
            <a:avLst/>
          </a:prstGeom>
          <a:ln w="12700">
            <a:miter lim="400000"/>
          </a:ln>
        </p:spPr>
      </p:pic>
      <p:sp>
        <p:nvSpPr>
          <p:cNvPr id="610" name="Title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Target </a:t>
            </a:r>
            <a:r>
              <a:rPr dirty="0"/>
              <a:t>wheel  design (2)</a:t>
            </a:r>
          </a:p>
        </p:txBody>
      </p:sp>
      <p:sp>
        <p:nvSpPr>
          <p:cNvPr id="611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199" y="1371600"/>
            <a:ext cx="6499783" cy="5105400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0000"/>
              </a:lnSpc>
              <a:buSzTx/>
              <a:buNone/>
              <a:defRPr sz="2300" b="1"/>
            </a:pPr>
            <a:r>
              <a:rPr dirty="0"/>
              <a:t>Drive and  bearings</a:t>
            </a:r>
            <a:endParaRPr sz="1700" dirty="0"/>
          </a:p>
          <a:p>
            <a:pPr>
              <a:lnSpc>
                <a:spcPct val="80000"/>
              </a:lnSpc>
              <a:defRPr sz="2000"/>
            </a:pPr>
            <a:r>
              <a:rPr dirty="0"/>
              <a:t>Radiation cooling allows </a:t>
            </a:r>
            <a:r>
              <a:rPr u="sng" dirty="0"/>
              <a:t>magnetic bearings </a:t>
            </a:r>
            <a:endParaRPr sz="2900" u="sng" dirty="0"/>
          </a:p>
          <a:p>
            <a:pPr lvl="1">
              <a:lnSpc>
                <a:spcPct val="80000"/>
              </a:lnSpc>
              <a:defRPr sz="1800"/>
            </a:pPr>
            <a:r>
              <a:rPr dirty="0"/>
              <a:t>A standard component to support elements rotating in vacuum.</a:t>
            </a:r>
            <a:endParaRPr sz="2900" dirty="0"/>
          </a:p>
          <a:p>
            <a:pPr lvl="1">
              <a:lnSpc>
                <a:spcPct val="80000"/>
              </a:lnSpc>
              <a:defRPr sz="1800"/>
            </a:pPr>
            <a:r>
              <a:rPr dirty="0"/>
              <a:t>The  axis is «floating» in a magnetic field, provided                    by permanent or electro magnets</a:t>
            </a:r>
            <a:endParaRPr sz="2900" dirty="0"/>
          </a:p>
          <a:p>
            <a:pPr lvl="1">
              <a:lnSpc>
                <a:spcPct val="80000"/>
              </a:lnSpc>
              <a:defRPr sz="1800"/>
            </a:pPr>
            <a:r>
              <a:rPr dirty="0"/>
              <a:t>Allows long time operation at high rotation speed without maintenance  </a:t>
            </a:r>
            <a:endParaRPr sz="1700" dirty="0"/>
          </a:p>
          <a:p>
            <a:pPr lvl="1">
              <a:lnSpc>
                <a:spcPct val="80000"/>
              </a:lnSpc>
              <a:defRPr sz="1800"/>
            </a:pPr>
            <a:r>
              <a:rPr dirty="0"/>
              <a:t>Among other things,</a:t>
            </a:r>
            <a:r>
              <a:rPr lang="en-US" dirty="0"/>
              <a:t> </a:t>
            </a:r>
            <a:r>
              <a:rPr dirty="0"/>
              <a:t>magnetic bearings are used as Fermi-choppers in Neutron Physics and Spallation Sources.</a:t>
            </a:r>
            <a:endParaRPr sz="2900" dirty="0"/>
          </a:p>
          <a:p>
            <a:pPr lvl="1">
              <a:lnSpc>
                <a:spcPct val="80000"/>
              </a:lnSpc>
              <a:defRPr sz="1800"/>
            </a:pPr>
            <a:r>
              <a:rPr dirty="0"/>
              <a:t>Breidenbach et al. presented at ICHEP2016 a design  proposal using magnetic bearing (see backup) for the undulator target </a:t>
            </a:r>
            <a:endParaRPr sz="1700" dirty="0"/>
          </a:p>
          <a:p>
            <a:pPr>
              <a:lnSpc>
                <a:spcPct val="80000"/>
              </a:lnSpc>
              <a:defRPr sz="2000"/>
            </a:pPr>
            <a:r>
              <a:rPr dirty="0"/>
              <a:t>For the specific ILC-application, a technical specification of the required performance and boundary conditions has to be </a:t>
            </a:r>
            <a:r>
              <a:rPr lang="en-US" dirty="0"/>
              <a:t>negotiated</a:t>
            </a:r>
            <a:r>
              <a:rPr dirty="0"/>
              <a:t> with the supplier. </a:t>
            </a:r>
            <a:endParaRPr sz="3200" dirty="0"/>
          </a:p>
          <a:p>
            <a:pPr lvl="1">
              <a:lnSpc>
                <a:spcPct val="80000"/>
              </a:lnSpc>
              <a:defRPr sz="1800"/>
            </a:pPr>
            <a:r>
              <a:rPr dirty="0"/>
              <a:t>Specification to be done based on simulation studies</a:t>
            </a:r>
          </a:p>
        </p:txBody>
      </p:sp>
      <p:pic>
        <p:nvPicPr>
          <p:cNvPr id="612" name="Content Placeholder 4" descr="Content Placeholder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52730" y="621939"/>
            <a:ext cx="1238871" cy="1499322"/>
          </a:xfrm>
          <a:prstGeom prst="rect">
            <a:avLst/>
          </a:prstGeom>
          <a:ln w="12700">
            <a:miter lim="400000"/>
          </a:ln>
        </p:spPr>
      </p:pic>
      <p:pic>
        <p:nvPicPr>
          <p:cNvPr id="613" name="Picture 4" descr="Picture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46938" y="2195528"/>
            <a:ext cx="1044663" cy="333357"/>
          </a:xfrm>
          <a:prstGeom prst="rect">
            <a:avLst/>
          </a:prstGeom>
          <a:ln w="12700">
            <a:miter lim="400000"/>
          </a:ln>
        </p:spPr>
      </p:pic>
      <p:sp>
        <p:nvSpPr>
          <p:cNvPr id="614" name="Slide Number Placehold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615" name="TextBox 8"/>
          <p:cNvSpPr txBox="1"/>
          <p:nvPr/>
        </p:nvSpPr>
        <p:spPr>
          <a:xfrm>
            <a:off x="7150685" y="4316962"/>
            <a:ext cx="1993316" cy="5444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buSzTx/>
              <a:buNone/>
              <a:defRPr sz="1200" b="0" i="0">
                <a:solidFill>
                  <a:srgbClr val="2A2A2A"/>
                </a:solidFill>
              </a:defRPr>
            </a:pPr>
            <a:r>
              <a:t>Fermi-Choppers für BRISP</a:t>
            </a:r>
            <a:br/>
            <a:r>
              <a:rPr sz="1000"/>
              <a:t>Copyright: Prof. Dr. Pilgrim, Philipps-Universität Marburg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48A776-ABBA-42FC-A1BC-87373CA9823E}"/>
              </a:ext>
            </a:extLst>
          </p:cNvPr>
          <p:cNvSpPr txBox="1"/>
          <p:nvPr/>
        </p:nvSpPr>
        <p:spPr>
          <a:xfrm>
            <a:off x="6969038" y="5168900"/>
            <a:ext cx="2113716" cy="1333694"/>
          </a:xfrm>
          <a:prstGeom prst="rect">
            <a:avLst/>
          </a:prstGeom>
          <a:noFill/>
          <a:ln w="127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More details and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considerations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 see also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  <a:hlinkClick r:id="rId5"/>
              </a:rPr>
              <a:t>: M. Fukuda, 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  <a:hlinkClick r:id="rId5"/>
              </a:rPr>
              <a:t>LCWS2017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534400" cy="68580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 </a:t>
            </a:r>
          </a:p>
        </p:txBody>
      </p:sp>
      <p:sp>
        <p:nvSpPr>
          <p:cNvPr id="618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619" name="Fußzeilenplatzhalter 4"/>
          <p:cNvSpPr txBox="1"/>
          <p:nvPr/>
        </p:nvSpPr>
        <p:spPr>
          <a:xfrm>
            <a:off x="2788920" y="6553200"/>
            <a:ext cx="448056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spcBef>
                <a:spcPts val="0"/>
              </a:spcBef>
              <a:buSzTx/>
              <a:buNone/>
              <a:defRPr sz="1200" b="0">
                <a:solidFill>
                  <a:srgbClr val="23346C"/>
                </a:solidFill>
              </a:defRPr>
            </a:lvl1pPr>
          </a:lstStyle>
          <a:p>
            <a:r>
              <a:t> </a:t>
            </a:r>
          </a:p>
        </p:txBody>
      </p:sp>
      <p:pic>
        <p:nvPicPr>
          <p:cNvPr id="620" name="image21.png" descr="image21.png"/>
          <p:cNvPicPr>
            <a:picLocks noChangeAspect="1"/>
          </p:cNvPicPr>
          <p:nvPr/>
        </p:nvPicPr>
        <p:blipFill>
          <a:blip r:embed="rId2">
            <a:extLst/>
          </a:blip>
          <a:srcRect l="12082" t="22476" r="10836"/>
          <a:stretch>
            <a:fillRect/>
          </a:stretch>
        </p:blipFill>
        <p:spPr>
          <a:xfrm>
            <a:off x="653505" y="3693355"/>
            <a:ext cx="4760975" cy="2808248"/>
          </a:xfrm>
          <a:prstGeom prst="rect">
            <a:avLst/>
          </a:prstGeom>
          <a:ln w="12700">
            <a:miter lim="400000"/>
          </a:ln>
        </p:spPr>
      </p:pic>
      <p:pic>
        <p:nvPicPr>
          <p:cNvPr id="621" name="peter-princ-layout.png" descr="peter-princ-layout.png"/>
          <p:cNvPicPr>
            <a:picLocks noChangeAspect="1"/>
          </p:cNvPicPr>
          <p:nvPr/>
        </p:nvPicPr>
        <p:blipFill>
          <a:blip r:embed="rId3">
            <a:extLst/>
          </a:blip>
          <a:srcRect l="11445" t="20354" r="16099"/>
          <a:stretch>
            <a:fillRect/>
          </a:stretch>
        </p:blipFill>
        <p:spPr>
          <a:xfrm>
            <a:off x="648157" y="1176775"/>
            <a:ext cx="3783058" cy="2439728"/>
          </a:xfrm>
          <a:prstGeom prst="rect">
            <a:avLst/>
          </a:prstGeom>
          <a:ln w="12700">
            <a:miter lim="400000"/>
          </a:ln>
        </p:spPr>
      </p:pic>
      <p:sp>
        <p:nvSpPr>
          <p:cNvPr id="622" name="TextBox 3"/>
          <p:cNvSpPr txBox="1"/>
          <p:nvPr/>
        </p:nvSpPr>
        <p:spPr>
          <a:xfrm>
            <a:off x="475486" y="356397"/>
            <a:ext cx="8366605" cy="1442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buSzTx/>
              <a:buNone/>
              <a:defRPr sz="2000" b="0" i="0">
                <a:solidFill>
                  <a:srgbClr val="002060"/>
                </a:solidFill>
              </a:defRPr>
            </a:pPr>
            <a:r>
              <a:t>Principle layout: Ti wheel with diameter 1m, rotating at 100m/s, 2000rpm</a:t>
            </a:r>
            <a:endParaRPr>
              <a:solidFill>
                <a:srgbClr val="DE1A2B"/>
              </a:solidFill>
            </a:endParaRPr>
          </a:p>
          <a:p>
            <a:pPr>
              <a:buSzTx/>
              <a:buNone/>
              <a:defRPr sz="2000" b="0" i="0">
                <a:solidFill>
                  <a:srgbClr val="002060"/>
                </a:solidFill>
              </a:defRPr>
            </a:pPr>
            <a:r>
              <a:t>Main components: cooling system, magnetic bearing , OMD</a:t>
            </a:r>
            <a:endParaRPr>
              <a:solidFill>
                <a:srgbClr val="DE1A2B"/>
              </a:solidFill>
            </a:endParaRPr>
          </a:p>
          <a:p>
            <a:pPr>
              <a:buSzTx/>
              <a:buNone/>
              <a:defRPr sz="2000" b="0" i="0">
                <a:solidFill>
                  <a:srgbClr val="002060"/>
                </a:solidFill>
              </a:defRPr>
            </a:pPr>
            <a:endParaRPr>
              <a:solidFill>
                <a:srgbClr val="DE1A2B"/>
              </a:solidFill>
            </a:endParaRPr>
          </a:p>
        </p:txBody>
      </p:sp>
      <p:sp>
        <p:nvSpPr>
          <p:cNvPr id="623" name="TextBox 11"/>
          <p:cNvSpPr txBox="1"/>
          <p:nvPr/>
        </p:nvSpPr>
        <p:spPr>
          <a:xfrm>
            <a:off x="5359150" y="3866977"/>
            <a:ext cx="3334502" cy="2041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buSzTx/>
              <a:buNone/>
              <a:defRPr sz="1600" b="0" i="0">
                <a:solidFill>
                  <a:srgbClr val="002060"/>
                </a:solidFill>
              </a:defRPr>
            </a:pPr>
            <a:r>
              <a:t>Layout of wheel and details of target sectors detail mounted onto carrier wheel</a:t>
            </a:r>
            <a:endParaRPr>
              <a:solidFill>
                <a:srgbClr val="DE1A2B"/>
              </a:solidFill>
            </a:endParaRPr>
          </a:p>
          <a:p>
            <a:pPr marL="342900" indent="-342900">
              <a:defRPr sz="1500" b="0" i="0">
                <a:solidFill>
                  <a:srgbClr val="002060"/>
                </a:solidFill>
              </a:defRPr>
            </a:pPr>
            <a:r>
              <a:t>free  thermal expansion</a:t>
            </a:r>
            <a:endParaRPr>
              <a:solidFill>
                <a:srgbClr val="DE1A2B"/>
              </a:solidFill>
            </a:endParaRPr>
          </a:p>
          <a:p>
            <a:pPr marL="342900" indent="-342900">
              <a:defRPr sz="1500" b="0" i="0">
                <a:solidFill>
                  <a:srgbClr val="002060"/>
                </a:solidFill>
              </a:defRPr>
            </a:pPr>
            <a:r>
              <a:t>Reduced eddy current</a:t>
            </a:r>
            <a:endParaRPr>
              <a:solidFill>
                <a:srgbClr val="DE1A2B"/>
              </a:solidFill>
            </a:endParaRPr>
          </a:p>
          <a:p>
            <a:pPr marL="342900" indent="-342900">
              <a:defRPr sz="1500" b="0" i="0">
                <a:solidFill>
                  <a:srgbClr val="002060"/>
                </a:solidFill>
              </a:defRPr>
            </a:pPr>
            <a:r>
              <a:t>synchronize rotation with beam pulses by fine tuning to avoid luminosity loss by expansion slots</a:t>
            </a:r>
          </a:p>
        </p:txBody>
      </p:sp>
      <p:sp>
        <p:nvSpPr>
          <p:cNvPr id="624" name="TextBox 12"/>
          <p:cNvSpPr txBox="1"/>
          <p:nvPr/>
        </p:nvSpPr>
        <p:spPr>
          <a:xfrm>
            <a:off x="5258699" y="1766431"/>
            <a:ext cx="3334503" cy="1086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buSzTx/>
              <a:buNone/>
              <a:defRPr sz="1500" b="0" i="0">
                <a:solidFill>
                  <a:srgbClr val="002060"/>
                </a:solidFill>
              </a:defRPr>
            </a:lvl1pPr>
          </a:lstStyle>
          <a:p>
            <a:r>
              <a:t>Target can be connected with carrier wheel of  appropriate material to optimize cooling performance</a:t>
            </a:r>
            <a:endParaRPr>
              <a:solidFill>
                <a:srgbClr val="DE1A2B"/>
              </a:solidFill>
            </a:endParaRPr>
          </a:p>
        </p:txBody>
      </p:sp>
      <p:sp>
        <p:nvSpPr>
          <p:cNvPr id="625" name="Rectangle 4"/>
          <p:cNvSpPr/>
          <p:nvPr/>
        </p:nvSpPr>
        <p:spPr>
          <a:xfrm>
            <a:off x="4161033" y="3824558"/>
            <a:ext cx="1097668" cy="18566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dirty="0"/>
              <a:t>Summary 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680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681" name="Fußzeilenplatzhalter 4"/>
          <p:cNvSpPr txBox="1"/>
          <p:nvPr/>
        </p:nvSpPr>
        <p:spPr>
          <a:xfrm>
            <a:off x="2788920" y="6553200"/>
            <a:ext cx="448056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spcBef>
                <a:spcPts val="0"/>
              </a:spcBef>
              <a:buSzTx/>
              <a:buNone/>
              <a:defRPr sz="1200" b="0">
                <a:solidFill>
                  <a:srgbClr val="23346C"/>
                </a:solidFill>
              </a:defRPr>
            </a:lvl1pPr>
          </a:lstStyle>
          <a:p>
            <a:r>
              <a:t> </a:t>
            </a:r>
          </a:p>
        </p:txBody>
      </p:sp>
      <p:sp>
        <p:nvSpPr>
          <p:cNvPr id="682" name="Inhaltsplatzhalter 2"/>
          <p:cNvSpPr txBox="1">
            <a:spLocks noGrp="1"/>
          </p:cNvSpPr>
          <p:nvPr>
            <p:ph type="body" idx="1"/>
          </p:nvPr>
        </p:nvSpPr>
        <p:spPr>
          <a:xfrm>
            <a:off x="457200" y="1219200"/>
            <a:ext cx="8305800" cy="52578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899" indent="-342899">
              <a:spcBef>
                <a:spcPts val="400"/>
              </a:spcBef>
              <a:defRPr sz="1900"/>
            </a:pPr>
            <a:r>
              <a:rPr lang="en-US" sz="2000" dirty="0"/>
              <a:t>Sc helical undulator: consider realistic undulator spectrum (see talk K. </a:t>
            </a:r>
            <a:r>
              <a:rPr lang="en-US" sz="2000" dirty="0" err="1"/>
              <a:t>Alharbi</a:t>
            </a:r>
            <a:r>
              <a:rPr lang="en-US" sz="2000"/>
              <a:t>)</a:t>
            </a:r>
            <a:endParaRPr sz="2000" dirty="0"/>
          </a:p>
          <a:p>
            <a:pPr marL="342899" indent="-342899">
              <a:spcBef>
                <a:spcPts val="400"/>
              </a:spcBef>
              <a:defRPr sz="1900"/>
            </a:pPr>
            <a:r>
              <a:rPr sz="2000" dirty="0"/>
              <a:t>Target </a:t>
            </a:r>
            <a:r>
              <a:rPr lang="en-US" sz="2000" dirty="0"/>
              <a:t> wheel design:</a:t>
            </a:r>
          </a:p>
          <a:p>
            <a:pPr marL="790574" lvl="1" indent="-342899">
              <a:lnSpc>
                <a:spcPct val="90000"/>
              </a:lnSpc>
              <a:spcBef>
                <a:spcPts val="400"/>
              </a:spcBef>
              <a:defRPr sz="1900"/>
            </a:pPr>
            <a:r>
              <a:rPr lang="en-US" sz="2000" dirty="0"/>
              <a:t>Cooling by thermal radiation, thus avoiding a vacuum tight rotating seal (organic oil and iron powder).</a:t>
            </a:r>
          </a:p>
          <a:p>
            <a:pPr marL="1234437" lvl="2" indent="-342899">
              <a:lnSpc>
                <a:spcPct val="90000"/>
              </a:lnSpc>
              <a:spcBef>
                <a:spcPts val="400"/>
              </a:spcBef>
              <a:defRPr sz="1900"/>
            </a:pPr>
            <a:r>
              <a:rPr lang="en-US" sz="2000" dirty="0"/>
              <a:t>Demonstrate the robustness of the target material against cyclic load at high temperatures</a:t>
            </a:r>
          </a:p>
          <a:p>
            <a:pPr marL="1234437" lvl="2" indent="-342899">
              <a:lnSpc>
                <a:spcPct val="90000"/>
              </a:lnSpc>
              <a:spcBef>
                <a:spcPts val="400"/>
              </a:spcBef>
              <a:defRPr sz="1900"/>
            </a:pPr>
            <a:r>
              <a:rPr lang="en-US" sz="2000" dirty="0"/>
              <a:t>Laboratory test of the efficiency of the cooling by radiation on a small sector of the wheel under vacuum</a:t>
            </a:r>
          </a:p>
          <a:p>
            <a:pPr marL="790574" lvl="1" indent="-342899">
              <a:lnSpc>
                <a:spcPct val="90000"/>
              </a:lnSpc>
              <a:spcBef>
                <a:spcPts val="400"/>
              </a:spcBef>
              <a:defRPr sz="1900"/>
            </a:pPr>
            <a:r>
              <a:rPr lang="en-US" sz="2000" dirty="0"/>
              <a:t>Wheel completely, hermetically sealed in UHV-vacuum. </a:t>
            </a:r>
          </a:p>
          <a:p>
            <a:pPr marL="790574" lvl="1" indent="-342899">
              <a:lnSpc>
                <a:spcPct val="90000"/>
              </a:lnSpc>
              <a:spcBef>
                <a:spcPts val="400"/>
              </a:spcBef>
              <a:defRPr sz="1900"/>
            </a:pPr>
            <a:r>
              <a:rPr lang="en-US" sz="2000" dirty="0"/>
              <a:t>Rotating axis supported by contactless, maintenance free magnetic bearings. </a:t>
            </a:r>
          </a:p>
          <a:p>
            <a:r>
              <a:rPr lang="en-US" sz="2000" dirty="0"/>
              <a:t>Develop a design for the capture optics (see P. Sievers’ talk)</a:t>
            </a:r>
          </a:p>
          <a:p>
            <a:pPr>
              <a:lnSpc>
                <a:spcPct val="80000"/>
              </a:lnSpc>
              <a:defRPr sz="2000"/>
            </a:pPr>
            <a:r>
              <a:rPr lang="en-US" sz="2000" dirty="0"/>
              <a:t>Target wheel + OMD design: </a:t>
            </a:r>
          </a:p>
          <a:p>
            <a:pPr lvl="1">
              <a:lnSpc>
                <a:spcPct val="90000"/>
              </a:lnSpc>
              <a:defRPr sz="1800"/>
            </a:pPr>
            <a:r>
              <a:rPr lang="fr-CH" sz="2000" dirty="0" err="1"/>
              <a:t>Minimize</a:t>
            </a:r>
            <a:r>
              <a:rPr lang="fr-CH" sz="2000" dirty="0"/>
              <a:t> </a:t>
            </a:r>
            <a:r>
              <a:rPr lang="fr-CH" sz="2000" dirty="0" err="1"/>
              <a:t>temperatures</a:t>
            </a:r>
            <a:r>
              <a:rPr lang="fr-CH" sz="2000" dirty="0"/>
              <a:t> and stresses in the </a:t>
            </a:r>
            <a:r>
              <a:rPr lang="fr-CH" sz="2000" dirty="0" err="1"/>
              <a:t>spinning</a:t>
            </a:r>
            <a:r>
              <a:rPr lang="fr-CH" sz="2000" dirty="0"/>
              <a:t> </a:t>
            </a:r>
            <a:r>
              <a:rPr lang="fr-CH" sz="2000" dirty="0" err="1"/>
              <a:t>wheel</a:t>
            </a:r>
            <a:r>
              <a:rPr lang="fr-CH" sz="2000" dirty="0"/>
              <a:t> </a:t>
            </a:r>
            <a:r>
              <a:rPr lang="fr-CH" sz="2000" dirty="0" err="1"/>
              <a:t>including</a:t>
            </a:r>
            <a:r>
              <a:rPr lang="fr-CH" sz="2000" dirty="0"/>
              <a:t> the </a:t>
            </a:r>
            <a:r>
              <a:rPr lang="fr-CH" sz="2000" dirty="0" err="1"/>
              <a:t>magnetic</a:t>
            </a:r>
            <a:r>
              <a:rPr lang="fr-CH" sz="2000" dirty="0"/>
              <a:t> </a:t>
            </a:r>
            <a:r>
              <a:rPr lang="fr-CH" sz="2000" dirty="0" err="1"/>
              <a:t>field</a:t>
            </a:r>
            <a:r>
              <a:rPr lang="fr-CH" sz="2000" dirty="0"/>
              <a:t> of the capture </a:t>
            </a:r>
            <a:r>
              <a:rPr lang="fr-CH" sz="2000" dirty="0" err="1"/>
              <a:t>optics</a:t>
            </a:r>
            <a:endParaRPr lang="fr-CH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optimize volume and weight</a:t>
            </a:r>
            <a:endParaRPr lang="fr-CH" sz="20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Magnetic bearing + drive:  Specification for the a technical specification of the required performance and boundary conditions has to be negotiated with the supplier</a:t>
            </a:r>
          </a:p>
          <a:p>
            <a:r>
              <a:rPr lang="en-US" sz="2000" dirty="0"/>
              <a:t>Prepare design of mock-up for system </a:t>
            </a:r>
            <a:r>
              <a:rPr lang="en-US" sz="2000" dirty="0" err="1"/>
              <a:t>target+OMD</a:t>
            </a:r>
            <a:r>
              <a:rPr lang="en-US" sz="2000" dirty="0"/>
              <a:t>, tests</a:t>
            </a:r>
            <a:r>
              <a:rPr lang="en-US" sz="20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9402349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284BF-EB44-421B-963B-D6B8B35FB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6814EB-0EFF-44A4-AF8D-C267A84A6B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Back-up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6B62A-3FF2-4D30-ACA2-9231C8F3C15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03814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/>
          <a:p>
            <a:pPr>
              <a:defRPr sz="3200"/>
            </a:pPr>
            <a:r>
              <a:t> ILC250: </a:t>
            </a:r>
            <a:r>
              <a:rPr sz="2500"/>
              <a:t>parameters of undulator and photon beam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2" name="Inhaltsplatzhalter 2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57200" y="1371600"/>
                <a:ext cx="8305800" cy="510540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0" indent="0" defTabSz="813816">
                  <a:lnSpc>
                    <a:spcPct val="80000"/>
                  </a:lnSpc>
                  <a:spcBef>
                    <a:spcPts val="500"/>
                  </a:spcBef>
                  <a:buSzTx/>
                  <a:buNone/>
                  <a:defRPr sz="1424"/>
                </a:pPr>
                <a:r>
                  <a:rPr sz="2000" dirty="0"/>
                  <a:t>Undulator Prototype  </a:t>
                </a:r>
                <a:r>
                  <a:rPr sz="2000" dirty="0">
                    <a:latin typeface="Wingdings"/>
                    <a:ea typeface="Wingdings"/>
                    <a:cs typeface="Wingdings"/>
                    <a:sym typeface="Wingdings"/>
                  </a:rPr>
                  <a:t> </a:t>
                </a:r>
                <a:r>
                  <a:rPr sz="2000" b="1" dirty="0" err="1"/>
                  <a:t>K</a:t>
                </a:r>
                <a:r>
                  <a:rPr sz="2000" b="1" baseline="-27348" dirty="0" err="1"/>
                  <a:t>max</a:t>
                </a:r>
                <a:r>
                  <a:rPr sz="2000" b="1" dirty="0"/>
                  <a:t>  = 0.92 and </a:t>
                </a:r>
                <a:r>
                  <a:rPr sz="2000" dirty="0" err="1">
                    <a:latin typeface="Symbol"/>
                    <a:ea typeface="Symbol"/>
                    <a:cs typeface="Symbol"/>
                    <a:sym typeface="Symbol"/>
                  </a:rPr>
                  <a:t>l</a:t>
                </a:r>
                <a:r>
                  <a:rPr sz="2000" b="1" baseline="-27348" dirty="0" err="1"/>
                  <a:t>u</a:t>
                </a:r>
                <a:r>
                  <a:rPr sz="2000" b="1" dirty="0"/>
                  <a:t> = 11.5mm is “fixed”</a:t>
                </a:r>
                <a:endParaRPr sz="1200" dirty="0"/>
              </a:p>
              <a:p>
                <a:pPr marL="0" indent="0" defTabSz="813816">
                  <a:lnSpc>
                    <a:spcPct val="80000"/>
                  </a:lnSpc>
                  <a:spcBef>
                    <a:spcPts val="500"/>
                  </a:spcBef>
                  <a:buSzTx/>
                  <a:buNone/>
                  <a:defRPr sz="1335" b="1"/>
                </a:pPr>
                <a:endParaRPr sz="1200" dirty="0"/>
              </a:p>
              <a:p>
                <a:pPr marL="305180" indent="-305180" defTabSz="813816">
                  <a:lnSpc>
                    <a:spcPct val="80000"/>
                  </a:lnSpc>
                  <a:spcBef>
                    <a:spcPts val="500"/>
                  </a:spcBef>
                  <a:defRPr sz="1424"/>
                </a:pPr>
                <a:r>
                  <a:rPr sz="2000" dirty="0"/>
                  <a:t>Parameter optimization to achieve Y = 1.5e+/e-</a:t>
                </a:r>
                <a:endParaRPr sz="1200" dirty="0"/>
              </a:p>
              <a:p>
                <a:pPr marL="703611" lvl="1" indent="-296703" defTabSz="813816">
                  <a:lnSpc>
                    <a:spcPct val="80000"/>
                  </a:lnSpc>
                  <a:spcBef>
                    <a:spcPts val="500"/>
                  </a:spcBef>
                  <a:defRPr sz="1335"/>
                </a:pPr>
                <a:r>
                  <a:rPr sz="2000" dirty="0"/>
                  <a:t>efficiency of e+ generation depends on photon energy     </a:t>
                </a:r>
                <a:endParaRPr sz="1200" dirty="0"/>
              </a:p>
              <a:p>
                <a:pPr marL="0" lvl="2" indent="712088" defTabSz="813816">
                  <a:lnSpc>
                    <a:spcPct val="80000"/>
                  </a:lnSpc>
                  <a:spcBef>
                    <a:spcPts val="500"/>
                  </a:spcBef>
                  <a:buSzTx/>
                  <a:buNone/>
                  <a:defRPr sz="1335"/>
                </a:pPr>
                <a:r>
                  <a:rPr sz="2000" dirty="0"/>
                  <a:t>  first harmonic: E</a:t>
                </a:r>
                <a:r>
                  <a:rPr sz="2000" baseline="-27348" dirty="0"/>
                  <a:t>1</a:t>
                </a:r>
                <a:r>
                  <a:rPr sz="2000" baseline="-27348" dirty="0">
                    <a:latin typeface="Symbol"/>
                    <a:ea typeface="Symbol"/>
                    <a:cs typeface="Symbol"/>
                    <a:sym typeface="Symbol"/>
                  </a:rPr>
                  <a:t>g</a:t>
                </a:r>
                <a:r>
                  <a:rPr sz="2000" dirty="0"/>
                  <a:t> ~ </a:t>
                </a:r>
                <a14:m>
                  <m:oMath xmlns:m="http://schemas.openxmlformats.org/officeDocument/2006/math">
                    <m:f>
                      <m:fPr>
                        <m:ctrlPr>
                          <a:rPr sz="2400" i="1">
                            <a:solidFill>
                              <a:srgbClr val="23346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sz="2400" i="1">
                            <a:solidFill>
                              <a:srgbClr val="23346C"/>
                            </a:solidFill>
                            <a:latin typeface="Cambria Math" panose="02040503050406030204" pitchFamily="18" charset="0"/>
                          </a:rPr>
                          <m:t>Ee</m:t>
                        </m:r>
                      </m:num>
                      <m:den>
                        <m:r>
                          <a:rPr sz="2400" i="1">
                            <a:solidFill>
                              <a:srgbClr val="23346C"/>
                            </a:solidFill>
                            <a:latin typeface="Cambria Math" panose="02040503050406030204" pitchFamily="18" charset="0"/>
                          </a:rPr>
                          <m:t>𝝀</m:t>
                        </m:r>
                        <m:r>
                          <a:rPr sz="2400" i="1" baseline="-25000">
                            <a:solidFill>
                              <a:srgbClr val="23346C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sz="2400" i="1">
                            <a:solidFill>
                              <a:srgbClr val="23346C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2400" i="1">
                            <a:solidFill>
                              <a:srgbClr val="23346C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sz="2400" i="1">
                            <a:solidFill>
                              <a:srgbClr val="23346C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sz="2400" i="1">
                                <a:solidFill>
                                  <a:srgbClr val="23346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2400" i="1">
                                <a:solidFill>
                                  <a:srgbClr val="23346C"/>
                                </a:solidFill>
                                <a:latin typeface="Cambria Math" panose="02040503050406030204" pitchFamily="18" charset="0"/>
                              </a:rPr>
                              <m:t>𝑲</m:t>
                            </m:r>
                          </m:e>
                          <m:sup>
                            <m:r>
                              <a:rPr sz="2400" i="1">
                                <a:solidFill>
                                  <a:srgbClr val="23346C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sz="2400" i="1">
                            <a:solidFill>
                              <a:srgbClr val="23346C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sz="2400" i="1">
                        <a:solidFill>
                          <a:srgbClr val="23346C"/>
                        </a:solidFill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sz="2000" dirty="0">
                    <a:latin typeface="Wingdings"/>
                    <a:ea typeface="Wingdings"/>
                    <a:cs typeface="Wingdings"/>
                    <a:sym typeface="Wingdings"/>
                  </a:rPr>
                  <a:t> </a:t>
                </a:r>
                <a:r>
                  <a:rPr sz="2000" dirty="0"/>
                  <a:t>low K increases photon energy</a:t>
                </a:r>
                <a:endParaRPr sz="1200" dirty="0"/>
              </a:p>
              <a:p>
                <a:pPr marL="703611" lvl="1" indent="-296703" defTabSz="813816">
                  <a:lnSpc>
                    <a:spcPct val="80000"/>
                  </a:lnSpc>
                  <a:spcBef>
                    <a:spcPts val="500"/>
                  </a:spcBef>
                  <a:defRPr sz="1335"/>
                </a:pPr>
                <a:r>
                  <a:rPr sz="2000" dirty="0"/>
                  <a:t>Number of photons    N</a:t>
                </a:r>
                <a:r>
                  <a:rPr sz="2000" baseline="-27348" dirty="0">
                    <a:latin typeface="Symbol"/>
                    <a:ea typeface="Symbol"/>
                    <a:cs typeface="Symbol"/>
                    <a:sym typeface="Symbol"/>
                  </a:rPr>
                  <a:t>g </a:t>
                </a:r>
                <a:r>
                  <a:rPr sz="2000" dirty="0"/>
                  <a:t> ~ L </a:t>
                </a:r>
                <a:r>
                  <a:rPr sz="2000" dirty="0">
                    <a:latin typeface="Symbol"/>
                    <a:ea typeface="Symbol"/>
                    <a:cs typeface="Symbol"/>
                    <a:sym typeface="Symbol"/>
                  </a:rPr>
                  <a:t>× </a:t>
                </a:r>
                <a14:m>
                  <m:oMath xmlns:m="http://schemas.openxmlformats.org/officeDocument/2006/math">
                    <m:f>
                      <m:fPr>
                        <m:ctrlPr>
                          <a:rPr sz="2000" i="1">
                            <a:solidFill>
                              <a:srgbClr val="23346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sz="2000" i="1">
                                <a:solidFill>
                                  <a:srgbClr val="23346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sz="2000" i="1">
                                <a:solidFill>
                                  <a:srgbClr val="23346C"/>
                                </a:solidFill>
                                <a:latin typeface="Cambria Math" panose="02040503050406030204" pitchFamily="18" charset="0"/>
                              </a:rPr>
                              <m:t>𝑲</m:t>
                            </m:r>
                          </m:e>
                          <m:sup>
                            <m:r>
                              <a:rPr sz="2000" i="1">
                                <a:solidFill>
                                  <a:srgbClr val="23346C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sz="2000" i="1">
                            <a:solidFill>
                              <a:srgbClr val="23346C"/>
                            </a:solidFill>
                            <a:latin typeface="Cambria Math" panose="02040503050406030204" pitchFamily="18" charset="0"/>
                          </a:rPr>
                          <m:t>𝝀</m:t>
                        </m:r>
                        <m:r>
                          <a:rPr sz="2000" i="1">
                            <a:solidFill>
                              <a:srgbClr val="23346C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den>
                    </m:f>
                  </m:oMath>
                </a14:m>
                <a:r>
                  <a:rPr sz="2000" dirty="0"/>
                  <a:t>     </a:t>
                </a:r>
                <a:r>
                  <a:rPr sz="2000" dirty="0">
                    <a:latin typeface="Wingdings"/>
                    <a:ea typeface="Wingdings"/>
                    <a:cs typeface="Wingdings"/>
                    <a:sym typeface="Wingdings"/>
                  </a:rPr>
                  <a:t> </a:t>
                </a:r>
                <a:r>
                  <a:rPr sz="2000" dirty="0"/>
                  <a:t>low K gives less photons</a:t>
                </a:r>
                <a:endParaRPr sz="1200" dirty="0"/>
              </a:p>
              <a:p>
                <a:pPr marL="1068133" lvl="2" indent="-305180" defTabSz="813816">
                  <a:lnSpc>
                    <a:spcPct val="80000"/>
                  </a:lnSpc>
                  <a:spcBef>
                    <a:spcPts val="500"/>
                  </a:spcBef>
                  <a:buChar char="à"/>
                  <a:defRPr sz="979"/>
                </a:pPr>
                <a:endParaRPr sz="1200" dirty="0"/>
              </a:p>
              <a:p>
                <a:pPr marL="305180" indent="-305180" defTabSz="813816">
                  <a:lnSpc>
                    <a:spcPct val="80000"/>
                  </a:lnSpc>
                  <a:spcBef>
                    <a:spcPts val="500"/>
                  </a:spcBef>
                  <a:defRPr sz="1424"/>
                </a:pPr>
                <a:r>
                  <a:rPr sz="2000" dirty="0"/>
                  <a:t>125GeV e- beam requires high K and maximum active undulator length</a:t>
                </a:r>
                <a:endParaRPr sz="1200" dirty="0"/>
              </a:p>
              <a:p>
                <a:pPr marL="703611" lvl="1" indent="-296703" defTabSz="813816">
                  <a:lnSpc>
                    <a:spcPct val="80000"/>
                  </a:lnSpc>
                  <a:spcBef>
                    <a:spcPts val="500"/>
                  </a:spcBef>
                  <a:defRPr sz="979"/>
                </a:pPr>
                <a:endParaRPr sz="1200" dirty="0"/>
              </a:p>
              <a:p>
                <a:pPr marL="305180" indent="-305180" defTabSz="813816">
                  <a:lnSpc>
                    <a:spcPct val="80000"/>
                  </a:lnSpc>
                  <a:spcBef>
                    <a:spcPts val="500"/>
                  </a:spcBef>
                  <a:defRPr sz="1424"/>
                </a:pPr>
                <a:r>
                  <a:rPr sz="2000" dirty="0"/>
                  <a:t>Opening angle of photon beam ~</a:t>
                </a:r>
                <a:r>
                  <a:rPr sz="2000" dirty="0">
                    <a:latin typeface="Symbol"/>
                    <a:ea typeface="Symbol"/>
                    <a:cs typeface="Symbol"/>
                    <a:sym typeface="Symbol"/>
                  </a:rPr>
                  <a:t> Ö (1+K</a:t>
                </a:r>
                <a:r>
                  <a:rPr sz="2000" baseline="29752" dirty="0">
                    <a:latin typeface="Symbol"/>
                    <a:ea typeface="Symbol"/>
                    <a:cs typeface="Symbol"/>
                    <a:sym typeface="Symbol"/>
                  </a:rPr>
                  <a:t>2</a:t>
                </a:r>
                <a:r>
                  <a:rPr sz="2000" dirty="0">
                    <a:latin typeface="Symbol"/>
                    <a:ea typeface="Symbol"/>
                    <a:cs typeface="Symbol"/>
                    <a:sym typeface="Symbol"/>
                  </a:rPr>
                  <a:t>) </a:t>
                </a:r>
                <a:r>
                  <a:rPr sz="2000" dirty="0"/>
                  <a:t>/ </a:t>
                </a:r>
                <a:r>
                  <a:rPr sz="2000" dirty="0">
                    <a:latin typeface="Symbol"/>
                    <a:ea typeface="Symbol"/>
                    <a:cs typeface="Symbol"/>
                    <a:sym typeface="Symbol"/>
                  </a:rPr>
                  <a:t>g </a:t>
                </a:r>
                <a:r>
                  <a:rPr sz="2000" dirty="0">
                    <a:latin typeface="Wingdings"/>
                    <a:ea typeface="Wingdings"/>
                    <a:cs typeface="Wingdings"/>
                    <a:sym typeface="Wingdings"/>
                  </a:rPr>
                  <a:t> </a:t>
                </a:r>
                <a:r>
                  <a:rPr sz="2000" dirty="0"/>
                  <a:t>higher synchrotron radiation level at undulator wall     </a:t>
                </a:r>
                <a:endParaRPr sz="4400" dirty="0"/>
              </a:p>
            </p:txBody>
          </p:sp>
        </mc:Choice>
        <mc:Fallback xmlns="">
          <p:sp>
            <p:nvSpPr>
              <p:cNvPr id="762" name="Inhaltsplatzhalt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57200" y="1371600"/>
                <a:ext cx="8305800" cy="5105400"/>
              </a:xfrm>
              <a:prstGeom prst="rect">
                <a:avLst/>
              </a:prstGeom>
              <a:blipFill>
                <a:blip r:embed="rId2"/>
                <a:stretch>
                  <a:fillRect l="-1321" t="-17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3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Temperature distribution in target wheel</a:t>
            </a:r>
          </a:p>
        </p:txBody>
      </p:sp>
      <p:sp>
        <p:nvSpPr>
          <p:cNvPr id="766" name="Inhaltsplatzhalt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defRPr sz="2100"/>
            </a:pPr>
            <a:r>
              <a:t>Average energy deposition in target ~2kW  (ILC250, ILC500)</a:t>
            </a:r>
          </a:p>
          <a:p>
            <a:pPr>
              <a:lnSpc>
                <a:spcPct val="80000"/>
              </a:lnSpc>
              <a:defRPr sz="2100"/>
            </a:pPr>
            <a:r>
              <a:t>ANSYS simulations for radiative cooling of target wheel</a:t>
            </a:r>
          </a:p>
          <a:p>
            <a:pPr lvl="1">
              <a:lnSpc>
                <a:spcPct val="80000"/>
              </a:lnSpc>
              <a:defRPr sz="2100"/>
            </a:pPr>
            <a:r>
              <a:t>Efficiency of cooling depends on emissivity of surfaces of wheel and cooler (</a:t>
            </a:r>
            <a:r>
              <a:rPr>
                <a:solidFill>
                  <a:srgbClr val="DE1A2B"/>
                </a:solidFill>
                <a:latin typeface="Symbol"/>
                <a:ea typeface="Symbol"/>
                <a:cs typeface="Symbol"/>
                <a:sym typeface="Symbol"/>
              </a:rPr>
              <a:t>e</a:t>
            </a:r>
            <a:r>
              <a:rPr baseline="-25000">
                <a:solidFill>
                  <a:srgbClr val="DE1A2B"/>
                </a:solidFill>
              </a:rPr>
              <a:t>Ti</a:t>
            </a:r>
            <a:r>
              <a:rPr>
                <a:solidFill>
                  <a:srgbClr val="DE1A2B"/>
                </a:solidFill>
              </a:rPr>
              <a:t> and  </a:t>
            </a:r>
            <a:r>
              <a:rPr>
                <a:solidFill>
                  <a:srgbClr val="DE1A2B"/>
                </a:solidFill>
                <a:latin typeface="Symbol"/>
                <a:ea typeface="Symbol"/>
                <a:cs typeface="Symbol"/>
                <a:sym typeface="Symbol"/>
              </a:rPr>
              <a:t>e</a:t>
            </a:r>
            <a:r>
              <a:rPr baseline="-25000">
                <a:solidFill>
                  <a:srgbClr val="DE1A2B"/>
                </a:solidFill>
              </a:rPr>
              <a:t>Cu</a:t>
            </a:r>
            <a:r>
              <a:rPr>
                <a:solidFill>
                  <a:srgbClr val="DE1A2B"/>
                </a:solidFill>
              </a:rPr>
              <a:t>)</a:t>
            </a:r>
          </a:p>
          <a:p>
            <a:pPr lvl="1">
              <a:lnSpc>
                <a:spcPct val="80000"/>
              </a:lnSpc>
              <a:defRPr sz="2100"/>
            </a:pPr>
            <a:endParaRPr>
              <a:solidFill>
                <a:srgbClr val="DE1A2B"/>
              </a:solidFill>
            </a:endParaRPr>
          </a:p>
          <a:p>
            <a:pPr>
              <a:lnSpc>
                <a:spcPct val="80000"/>
              </a:lnSpc>
              <a:defRPr sz="2100"/>
            </a:pPr>
            <a:endParaRPr>
              <a:solidFill>
                <a:srgbClr val="DE1A2B"/>
              </a:solidFill>
            </a:endParaRPr>
          </a:p>
          <a:p>
            <a:pPr>
              <a:lnSpc>
                <a:spcPct val="80000"/>
              </a:lnSpc>
              <a:defRPr sz="2100"/>
            </a:pPr>
            <a:endParaRPr>
              <a:solidFill>
                <a:srgbClr val="DE1A2B"/>
              </a:solidFill>
            </a:endParaRPr>
          </a:p>
          <a:p>
            <a:pPr>
              <a:lnSpc>
                <a:spcPct val="80000"/>
              </a:lnSpc>
              <a:defRPr sz="2100"/>
            </a:pPr>
            <a:endParaRPr>
              <a:solidFill>
                <a:srgbClr val="DE1A2B"/>
              </a:solidFill>
            </a:endParaRPr>
          </a:p>
          <a:p>
            <a:pPr marL="0" indent="0">
              <a:lnSpc>
                <a:spcPct val="80000"/>
              </a:lnSpc>
              <a:buSzTx/>
              <a:buNone/>
              <a:defRPr sz="2100"/>
            </a:pPr>
            <a:r>
              <a:t> </a:t>
            </a:r>
          </a:p>
          <a:p>
            <a:pPr marL="0" indent="0">
              <a:lnSpc>
                <a:spcPct val="80000"/>
              </a:lnSpc>
              <a:buSzTx/>
              <a:buNone/>
              <a:defRPr sz="2100"/>
            </a:pPr>
            <a:r>
              <a:t> </a:t>
            </a:r>
          </a:p>
          <a:p>
            <a:pPr marL="0" indent="0">
              <a:lnSpc>
                <a:spcPct val="80000"/>
              </a:lnSpc>
              <a:buSzTx/>
              <a:buNone/>
              <a:defRPr sz="2100"/>
            </a:pPr>
            <a:r>
              <a:t> </a:t>
            </a:r>
          </a:p>
          <a:p>
            <a:pPr marL="0" indent="0">
              <a:lnSpc>
                <a:spcPct val="80000"/>
              </a:lnSpc>
              <a:buSzTx/>
              <a:buNone/>
              <a:defRPr sz="2100"/>
            </a:pPr>
            <a:r>
              <a:t> </a:t>
            </a:r>
          </a:p>
          <a:p>
            <a:pPr marL="0" indent="0">
              <a:lnSpc>
                <a:spcPct val="80000"/>
              </a:lnSpc>
              <a:buSzTx/>
              <a:buNone/>
              <a:defRPr sz="2100"/>
            </a:pPr>
            <a:r>
              <a:t> </a:t>
            </a:r>
          </a:p>
          <a:p>
            <a:pPr marL="0" indent="0">
              <a:lnSpc>
                <a:spcPct val="80000"/>
              </a:lnSpc>
              <a:buSzTx/>
              <a:buNone/>
              <a:defRPr sz="2100"/>
            </a:pPr>
            <a:r>
              <a:t>  </a:t>
            </a:r>
          </a:p>
        </p:txBody>
      </p:sp>
      <p:sp>
        <p:nvSpPr>
          <p:cNvPr id="767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pic>
        <p:nvPicPr>
          <p:cNvPr id="768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8600" y="3581400"/>
            <a:ext cx="7467600" cy="2827018"/>
          </a:xfrm>
          <a:prstGeom prst="rect">
            <a:avLst/>
          </a:prstGeom>
          <a:ln w="12700">
            <a:miter lim="400000"/>
          </a:ln>
        </p:spPr>
      </p:pic>
      <p:sp>
        <p:nvSpPr>
          <p:cNvPr id="769" name="Textfeld 8"/>
          <p:cNvSpPr txBox="1"/>
          <p:nvPr/>
        </p:nvSpPr>
        <p:spPr>
          <a:xfrm>
            <a:off x="274319" y="2895599"/>
            <a:ext cx="9814562" cy="951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spcBef>
                <a:spcPts val="300"/>
              </a:spcBef>
              <a:buSzTx/>
              <a:buNone/>
              <a:defRPr sz="1600" b="0" i="0">
                <a:solidFill>
                  <a:srgbClr val="000000"/>
                </a:solidFill>
              </a:defRPr>
            </a:pPr>
            <a:r>
              <a:t>Temperature distribution in target piece corresponding to 1 pulse length; </a:t>
            </a:r>
            <a:r>
              <a:rPr sz="1400"/>
              <a:t>ILC250  </a:t>
            </a:r>
            <a:endParaRPr>
              <a:solidFill>
                <a:srgbClr val="DE1A2B"/>
              </a:solidFill>
            </a:endParaRPr>
          </a:p>
          <a:p>
            <a:pPr>
              <a:spcBef>
                <a:spcPts val="300"/>
              </a:spcBef>
              <a:buSzTx/>
              <a:buNone/>
              <a:defRPr sz="1400" b="0" i="0">
                <a:solidFill>
                  <a:srgbClr val="000000"/>
                </a:solidFill>
              </a:defRPr>
            </a:pPr>
            <a:r>
              <a:t> </a:t>
            </a:r>
            <a:r>
              <a:rPr sz="1600">
                <a:latin typeface="Symbol"/>
                <a:ea typeface="Symbol"/>
                <a:cs typeface="Symbol"/>
                <a:sym typeface="Symbol"/>
              </a:rPr>
              <a:t>(e</a:t>
            </a:r>
            <a:r>
              <a:rPr sz="1600" baseline="-25000"/>
              <a:t>eff</a:t>
            </a:r>
            <a:r>
              <a:t>= 0.33; </a:t>
            </a:r>
            <a:r>
              <a:rPr sz="1600"/>
              <a:t>  </a:t>
            </a:r>
            <a:r>
              <a:rPr sz="1600">
                <a:latin typeface="Symbol"/>
                <a:ea typeface="Symbol"/>
                <a:cs typeface="Symbol"/>
                <a:sym typeface="Symbol"/>
              </a:rPr>
              <a:t>e</a:t>
            </a:r>
            <a:r>
              <a:rPr sz="1600" baseline="-25000"/>
              <a:t>Ti</a:t>
            </a:r>
            <a:r>
              <a:rPr sz="1600"/>
              <a:t> </a:t>
            </a:r>
            <a:r>
              <a:t>=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e</a:t>
            </a:r>
            <a:r>
              <a:rPr baseline="-25000"/>
              <a:t>Cu</a:t>
            </a:r>
            <a:r>
              <a:t>=0.5)</a:t>
            </a:r>
            <a:endParaRPr>
              <a:solidFill>
                <a:srgbClr val="DE1A2B"/>
              </a:solidFill>
            </a:endParaRPr>
          </a:p>
        </p:txBody>
      </p:sp>
      <p:sp>
        <p:nvSpPr>
          <p:cNvPr id="770" name="Textfeld 9"/>
          <p:cNvSpPr txBox="1"/>
          <p:nvPr/>
        </p:nvSpPr>
        <p:spPr>
          <a:xfrm>
            <a:off x="45719" y="6100641"/>
            <a:ext cx="894518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spcBef>
                <a:spcPts val="300"/>
              </a:spcBef>
              <a:buSzTx/>
              <a:buNone/>
              <a:defRPr sz="1400" b="0" i="0">
                <a:solidFill>
                  <a:srgbClr val="000000"/>
                </a:solidFill>
              </a:defRPr>
            </a:lvl1pPr>
          </a:lstStyle>
          <a:p>
            <a:r>
              <a:t>F. Dietrich</a:t>
            </a:r>
          </a:p>
        </p:txBody>
      </p:sp>
      <p:sp>
        <p:nvSpPr>
          <p:cNvPr id="771" name="Gerade Verbindung 10"/>
          <p:cNvSpPr/>
          <p:nvPr/>
        </p:nvSpPr>
        <p:spPr>
          <a:xfrm>
            <a:off x="7123785" y="4306741"/>
            <a:ext cx="21991" cy="1259809"/>
          </a:xfrm>
          <a:prstGeom prst="line">
            <a:avLst/>
          </a:prstGeom>
          <a:solidFill>
            <a:schemeClr val="accent1"/>
          </a:solidFill>
          <a:ln w="38100">
            <a:solidFill>
              <a:srgbClr val="DE1A2B"/>
            </a:solidFill>
            <a:prstDash val="sysDot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772" name="Textfeld 11"/>
          <p:cNvSpPr txBox="1"/>
          <p:nvPr/>
        </p:nvSpPr>
        <p:spPr>
          <a:xfrm>
            <a:off x="7741919" y="4976500"/>
            <a:ext cx="1285986" cy="672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spcBef>
                <a:spcPts val="400"/>
              </a:spcBef>
              <a:buSzTx/>
              <a:buNone/>
              <a:defRPr sz="1800" b="0" i="0">
                <a:solidFill>
                  <a:srgbClr val="000000"/>
                </a:solidFill>
              </a:defRPr>
            </a:pPr>
            <a:r>
              <a:t>Photon </a:t>
            </a:r>
            <a:endParaRPr>
              <a:solidFill>
                <a:srgbClr val="DE1A2B"/>
              </a:solidFill>
            </a:endParaRPr>
          </a:p>
          <a:p>
            <a:pPr>
              <a:spcBef>
                <a:spcPts val="400"/>
              </a:spcBef>
              <a:buSzTx/>
              <a:buNone/>
              <a:defRPr sz="1800" b="0" i="0">
                <a:solidFill>
                  <a:srgbClr val="000000"/>
                </a:solidFill>
              </a:defRPr>
            </a:pPr>
            <a:r>
              <a:t>beam pulse</a:t>
            </a:r>
          </a:p>
        </p:txBody>
      </p:sp>
      <p:sp>
        <p:nvSpPr>
          <p:cNvPr id="773" name="Gerade Verbindung mit Pfeil 13"/>
          <p:cNvSpPr/>
          <p:nvPr/>
        </p:nvSpPr>
        <p:spPr>
          <a:xfrm flipH="1" flipV="1">
            <a:off x="7162799" y="4936633"/>
            <a:ext cx="685801" cy="390732"/>
          </a:xfrm>
          <a:prstGeom prst="line">
            <a:avLst/>
          </a:prstGeom>
          <a:ln w="19050">
            <a:solidFill>
              <a:srgbClr val="DE1A2B"/>
            </a:solidFill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774" name="Gerade Verbindung mit Pfeil 12"/>
          <p:cNvSpPr/>
          <p:nvPr/>
        </p:nvSpPr>
        <p:spPr>
          <a:xfrm>
            <a:off x="609599" y="5105399"/>
            <a:ext cx="6633428" cy="572832"/>
          </a:xfrm>
          <a:prstGeom prst="line">
            <a:avLst/>
          </a:prstGeom>
          <a:ln>
            <a:solidFill>
              <a:srgbClr val="DE1A2B"/>
            </a:solidFill>
            <a:headEnd type="triangle"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775" name="Textfeld 14"/>
          <p:cNvSpPr txBox="1"/>
          <p:nvPr/>
        </p:nvSpPr>
        <p:spPr>
          <a:xfrm rot="300000">
            <a:off x="3371289" y="5435706"/>
            <a:ext cx="225775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spcBef>
                <a:spcPts val="400"/>
              </a:spcBef>
              <a:buSzTx/>
              <a:buNone/>
              <a:defRPr sz="1800" b="0" i="0">
                <a:solidFill>
                  <a:srgbClr val="000000"/>
                </a:solidFill>
              </a:defRPr>
            </a:lvl1pPr>
          </a:lstStyle>
          <a:p>
            <a:r>
              <a:t>Wheel radius = 51cm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1" grpId="1" animBg="1" advAuto="0"/>
      <p:bldP spid="772" grpId="2" animBg="1" advAuto="0"/>
      <p:bldP spid="773" grpId="3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/>
          <a:p>
            <a:r>
              <a:t>TDR baseline layout of the e+ source</a:t>
            </a:r>
          </a:p>
        </p:txBody>
      </p:sp>
      <p:sp>
        <p:nvSpPr>
          <p:cNvPr id="410" name="Inhaltsplatzhalter 2"/>
          <p:cNvSpPr txBox="1">
            <a:spLocks noGrp="1"/>
          </p:cNvSpPr>
          <p:nvPr>
            <p:ph type="body" idx="1"/>
          </p:nvPr>
        </p:nvSpPr>
        <p:spPr>
          <a:xfrm>
            <a:off x="457200" y="1295400"/>
            <a:ext cx="8305800" cy="508362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  <a:defRPr sz="2200"/>
            </a:pPr>
            <a:r>
              <a:rPr dirty="0"/>
              <a:t>The </a:t>
            </a:r>
            <a:r>
              <a:rPr u="sng" dirty="0"/>
              <a:t>polarized</a:t>
            </a:r>
            <a:r>
              <a:rPr dirty="0"/>
              <a:t> e+ source scheme</a:t>
            </a:r>
            <a:endParaRPr sz="2500" dirty="0"/>
          </a:p>
          <a:p>
            <a:pPr marL="342900" indent="-342900">
              <a:lnSpc>
                <a:spcPct val="90000"/>
              </a:lnSpc>
              <a:defRPr sz="2500"/>
            </a:pPr>
            <a:endParaRPr sz="2500" dirty="0"/>
          </a:p>
          <a:p>
            <a:pPr marL="0" indent="0">
              <a:lnSpc>
                <a:spcPct val="90000"/>
              </a:lnSpc>
              <a:buSzTx/>
              <a:buNone/>
              <a:defRPr sz="2500"/>
            </a:pPr>
            <a:endParaRPr sz="2500" dirty="0"/>
          </a:p>
          <a:p>
            <a:pPr marL="342900" indent="-342900">
              <a:lnSpc>
                <a:spcPct val="90000"/>
              </a:lnSpc>
              <a:defRPr sz="2500"/>
            </a:pPr>
            <a:endParaRPr sz="2500" dirty="0"/>
          </a:p>
          <a:p>
            <a:pPr marL="0" indent="0">
              <a:lnSpc>
                <a:spcPct val="90000"/>
              </a:lnSpc>
              <a:spcBef>
                <a:spcPts val="500"/>
              </a:spcBef>
              <a:buSzTx/>
              <a:buNone/>
              <a:defRPr sz="2000"/>
            </a:pPr>
            <a:r>
              <a:rPr lang="en-US" dirty="0"/>
              <a:t> </a:t>
            </a:r>
          </a:p>
          <a:p>
            <a:pPr marL="0" indent="0">
              <a:lnSpc>
                <a:spcPct val="90000"/>
              </a:lnSpc>
              <a:spcBef>
                <a:spcPts val="500"/>
              </a:spcBef>
              <a:buSzTx/>
              <a:buNone/>
              <a:defRPr sz="2000"/>
            </a:pPr>
            <a:endParaRPr dirty="0"/>
          </a:p>
          <a:p>
            <a:pPr marL="342900" indent="-342900">
              <a:lnSpc>
                <a:spcPct val="90000"/>
              </a:lnSpc>
              <a:defRPr sz="2500"/>
            </a:pPr>
            <a:endParaRPr dirty="0"/>
          </a:p>
          <a:p>
            <a:pPr>
              <a:lnSpc>
                <a:spcPct val="90000"/>
              </a:lnSpc>
              <a:spcBef>
                <a:spcPts val="500"/>
              </a:spcBef>
              <a:defRPr sz="2000"/>
            </a:pPr>
            <a:r>
              <a:rPr lang="en-US" sz="2200" dirty="0"/>
              <a:t>Required positron yield: Y = 1.5e+/e-   at damping ring </a:t>
            </a:r>
          </a:p>
          <a:p>
            <a:pPr fontAlgn="t"/>
            <a:r>
              <a:rPr lang="en-US" sz="2200" b="1" dirty="0"/>
              <a:t>To be done until e+ source decision:</a:t>
            </a:r>
          </a:p>
          <a:p>
            <a:pPr lvl="1" fontAlgn="t"/>
            <a:r>
              <a:rPr lang="en-US" sz="2200" dirty="0"/>
              <a:t>Undulator: Simulation (</a:t>
            </a:r>
            <a:r>
              <a:rPr lang="en-US" sz="2200" dirty="0" err="1"/>
              <a:t>field,errors</a:t>
            </a:r>
            <a:r>
              <a:rPr lang="en-US" sz="2200" dirty="0"/>
              <a:t>, alignment)</a:t>
            </a:r>
          </a:p>
          <a:p>
            <a:pPr lvl="1" fontAlgn="t"/>
            <a:r>
              <a:rPr lang="en-US" sz="2200" dirty="0"/>
              <a:t>target system  design</a:t>
            </a:r>
          </a:p>
          <a:p>
            <a:pPr lvl="1" fontAlgn="t"/>
            <a:r>
              <a:rPr lang="en-US" sz="2200" dirty="0"/>
              <a:t>Design of the magnetic focusing system  </a:t>
            </a:r>
            <a:endParaRPr dirty="0"/>
          </a:p>
          <a:p>
            <a:pPr>
              <a:lnSpc>
                <a:spcPct val="90000"/>
              </a:lnSpc>
              <a:defRPr sz="2000"/>
            </a:pPr>
            <a:endParaRPr dirty="0"/>
          </a:p>
          <a:p>
            <a:pPr>
              <a:lnSpc>
                <a:spcPct val="90000"/>
              </a:lnSpc>
              <a:defRPr sz="2000"/>
            </a:pPr>
            <a:endParaRPr dirty="0"/>
          </a:p>
          <a:p>
            <a:pPr marL="0" lvl="1" indent="457200">
              <a:lnSpc>
                <a:spcPct val="90000"/>
              </a:lnSpc>
              <a:spcBef>
                <a:spcPts val="500"/>
              </a:spcBef>
              <a:buSzTx/>
              <a:buNone/>
              <a:defRPr sz="2000"/>
            </a:pPr>
            <a:endParaRPr dirty="0"/>
          </a:p>
          <a:p>
            <a:pPr marL="0" lvl="1" indent="457200">
              <a:lnSpc>
                <a:spcPct val="90000"/>
              </a:lnSpc>
              <a:spcBef>
                <a:spcPts val="500"/>
              </a:spcBef>
              <a:buSzTx/>
              <a:buNone/>
              <a:defRPr sz="2000"/>
            </a:pPr>
            <a:endParaRPr dirty="0"/>
          </a:p>
        </p:txBody>
      </p:sp>
      <p:sp>
        <p:nvSpPr>
          <p:cNvPr id="411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940975" y="6553200"/>
            <a:ext cx="203023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413" name="Fußzeilenplatzhalter 4"/>
          <p:cNvSpPr txBox="1"/>
          <p:nvPr/>
        </p:nvSpPr>
        <p:spPr>
          <a:xfrm>
            <a:off x="2788920" y="6553200"/>
            <a:ext cx="448056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spcBef>
                <a:spcPts val="0"/>
              </a:spcBef>
              <a:buSzTx/>
              <a:buNone/>
              <a:defRPr sz="1200" b="0">
                <a:solidFill>
                  <a:srgbClr val="23346C"/>
                </a:solidFill>
              </a:defRPr>
            </a:lvl1pPr>
          </a:lstStyle>
          <a:p>
            <a:r>
              <a:t> </a:t>
            </a:r>
          </a:p>
        </p:txBody>
      </p:sp>
      <p:pic>
        <p:nvPicPr>
          <p:cNvPr id="414" name="tdr-layout.png" descr="tdr-layout.png"/>
          <p:cNvPicPr>
            <a:picLocks noChangeAspect="1"/>
          </p:cNvPicPr>
          <p:nvPr/>
        </p:nvPicPr>
        <p:blipFill>
          <a:blip r:embed="rId2">
            <a:extLst/>
          </a:blip>
          <a:srcRect l="5478" t="22682" r="73667" b="53304"/>
          <a:stretch>
            <a:fillRect/>
          </a:stretch>
        </p:blipFill>
        <p:spPr>
          <a:xfrm>
            <a:off x="2823464" y="2018792"/>
            <a:ext cx="1412241" cy="457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5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72383" y="1431806"/>
            <a:ext cx="5736783" cy="2126227"/>
          </a:xfrm>
          <a:prstGeom prst="rect">
            <a:avLst/>
          </a:prstGeom>
          <a:ln w="12700">
            <a:miter lim="400000"/>
          </a:ln>
        </p:spPr>
      </p:pic>
      <p:sp>
        <p:nvSpPr>
          <p:cNvPr id="416" name="Straight Connector 2"/>
          <p:cNvSpPr/>
          <p:nvPr/>
        </p:nvSpPr>
        <p:spPr>
          <a:xfrm>
            <a:off x="4174744" y="2475992"/>
            <a:ext cx="264160" cy="335281"/>
          </a:xfrm>
          <a:prstGeom prst="line">
            <a:avLst/>
          </a:prstGeom>
          <a:ln>
            <a:solidFill>
              <a:srgbClr val="DE1A2B"/>
            </a:solidFill>
            <a:prstDash val="dash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00400" y="2667000"/>
            <a:ext cx="4694746" cy="3895917"/>
          </a:xfrm>
          <a:prstGeom prst="rect">
            <a:avLst/>
          </a:prstGeom>
          <a:ln w="12700">
            <a:miter lim="400000"/>
          </a:ln>
        </p:spPr>
      </p:pic>
      <p:sp>
        <p:nvSpPr>
          <p:cNvPr id="778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Average stress in target, ILC250, 1312b/pulse  </a:t>
            </a:r>
          </a:p>
        </p:txBody>
      </p:sp>
      <p:sp>
        <p:nvSpPr>
          <p:cNvPr id="779" name="Inhaltsplatzhalt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2000"/>
            </a:pPr>
            <a:r>
              <a:t>ANSYS simulations: Consider spinning target disc, thickness 7mm,  r</a:t>
            </a:r>
            <a:r>
              <a:rPr baseline="-25000"/>
              <a:t>out</a:t>
            </a:r>
            <a:r>
              <a:t>= 51cm ,beam hits target at r=50cm  </a:t>
            </a:r>
          </a:p>
          <a:p>
            <a:pPr>
              <a:defRPr sz="2000"/>
            </a:pPr>
            <a:r>
              <a:t>Material  expansion 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⬄ </a:t>
            </a:r>
            <a:r>
              <a:t> high thermal stress in beam impact region</a:t>
            </a:r>
          </a:p>
          <a:p>
            <a:pPr>
              <a:defRPr sz="2000"/>
            </a:pPr>
            <a:r>
              <a:t>Stress due to rotation (hoop and radial)  is &lt;50MPa, in the rim region &lt;10MPa</a:t>
            </a:r>
          </a:p>
        </p:txBody>
      </p:sp>
      <p:sp>
        <p:nvSpPr>
          <p:cNvPr id="780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781" name="Textfeld 6"/>
          <p:cNvSpPr txBox="1"/>
          <p:nvPr/>
        </p:nvSpPr>
        <p:spPr>
          <a:xfrm>
            <a:off x="274319" y="3352798"/>
            <a:ext cx="2780704" cy="10495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spcBef>
                <a:spcPts val="400"/>
              </a:spcBef>
              <a:buSzTx/>
              <a:buNone/>
              <a:defRPr sz="1800" b="0" i="0">
                <a:solidFill>
                  <a:srgbClr val="000000"/>
                </a:solidFill>
              </a:defRPr>
            </a:pPr>
            <a:r>
              <a:t>Average von Mises stress </a:t>
            </a:r>
            <a:endParaRPr>
              <a:solidFill>
                <a:srgbClr val="DE1A2B"/>
              </a:solidFill>
            </a:endParaRPr>
          </a:p>
          <a:p>
            <a:pPr>
              <a:spcBef>
                <a:spcPts val="400"/>
              </a:spcBef>
              <a:buSzTx/>
              <a:buNone/>
              <a:defRPr sz="1800" b="0" i="0">
                <a:solidFill>
                  <a:srgbClr val="000000"/>
                </a:solidFill>
              </a:defRPr>
            </a:pPr>
            <a:r>
              <a:t>along wheel radius r</a:t>
            </a:r>
            <a:endParaRPr>
              <a:solidFill>
                <a:srgbClr val="DE1A2B"/>
              </a:solidFill>
            </a:endParaRPr>
          </a:p>
          <a:p>
            <a:pPr>
              <a:spcBef>
                <a:spcPts val="400"/>
              </a:spcBef>
              <a:buSzTx/>
              <a:buNone/>
              <a:defRPr sz="1800" b="0" i="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defRPr>
            </a:pPr>
            <a:r>
              <a:t>s</a:t>
            </a:r>
            <a:r>
              <a:rPr baseline="-25000">
                <a:latin typeface="+mj-lt"/>
                <a:ea typeface="+mj-ea"/>
                <a:cs typeface="+mj-cs"/>
                <a:sym typeface="Arial"/>
              </a:rPr>
              <a:t>vM </a:t>
            </a:r>
            <a:r>
              <a:rPr>
                <a:latin typeface="+mj-lt"/>
                <a:ea typeface="+mj-ea"/>
                <a:cs typeface="+mj-cs"/>
                <a:sym typeface="Arial"/>
              </a:rPr>
              <a:t>&lt; 220MPa</a:t>
            </a:r>
          </a:p>
        </p:txBody>
      </p:sp>
      <p:sp>
        <p:nvSpPr>
          <p:cNvPr id="782" name="Textfeld 8"/>
          <p:cNvSpPr txBox="1"/>
          <p:nvPr/>
        </p:nvSpPr>
        <p:spPr>
          <a:xfrm>
            <a:off x="7940865" y="6172200"/>
            <a:ext cx="894518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spcBef>
                <a:spcPts val="300"/>
              </a:spcBef>
              <a:buSzTx/>
              <a:buNone/>
              <a:defRPr sz="1400" b="0" i="0">
                <a:solidFill>
                  <a:srgbClr val="000000"/>
                </a:solidFill>
              </a:defRPr>
            </a:lvl1pPr>
          </a:lstStyle>
          <a:p>
            <a:r>
              <a:t>F. Dietrich</a:t>
            </a:r>
          </a:p>
        </p:txBody>
      </p:sp>
      <p:sp>
        <p:nvSpPr>
          <p:cNvPr id="783" name="Gerade Verbindung mit Pfeil 9"/>
          <p:cNvSpPr/>
          <p:nvPr/>
        </p:nvSpPr>
        <p:spPr>
          <a:xfrm flipH="1" flipV="1">
            <a:off x="7619999" y="3047999"/>
            <a:ext cx="304801" cy="744378"/>
          </a:xfrm>
          <a:prstGeom prst="line">
            <a:avLst/>
          </a:prstGeom>
          <a:ln w="28575">
            <a:solidFill>
              <a:srgbClr val="DE1A2B"/>
            </a:solidFill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784" name="Textfeld 10"/>
          <p:cNvSpPr txBox="1"/>
          <p:nvPr/>
        </p:nvSpPr>
        <p:spPr>
          <a:xfrm>
            <a:off x="7970520" y="3594758"/>
            <a:ext cx="1211223" cy="780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spcBef>
                <a:spcPts val="300"/>
              </a:spcBef>
              <a:buSzTx/>
              <a:buNone/>
              <a:defRPr sz="1400" b="0" i="0">
                <a:solidFill>
                  <a:srgbClr val="000000"/>
                </a:solidFill>
              </a:defRPr>
            </a:pPr>
            <a:r>
              <a:t>Photon beam </a:t>
            </a:r>
            <a:endParaRPr>
              <a:solidFill>
                <a:srgbClr val="DE1A2B"/>
              </a:solidFill>
            </a:endParaRPr>
          </a:p>
          <a:p>
            <a:pPr>
              <a:spcBef>
                <a:spcPts val="300"/>
              </a:spcBef>
              <a:buSzTx/>
              <a:buNone/>
              <a:defRPr sz="1400" b="0" i="0">
                <a:solidFill>
                  <a:srgbClr val="000000"/>
                </a:solidFill>
              </a:defRPr>
            </a:pPr>
            <a:r>
              <a:t>impact </a:t>
            </a:r>
            <a:endParaRPr>
              <a:solidFill>
                <a:srgbClr val="DE1A2B"/>
              </a:solidFill>
            </a:endParaRPr>
          </a:p>
          <a:p>
            <a:pPr>
              <a:spcBef>
                <a:spcPts val="300"/>
              </a:spcBef>
              <a:buSzTx/>
              <a:buNone/>
              <a:defRPr sz="1400" b="0" i="0">
                <a:solidFill>
                  <a:srgbClr val="000000"/>
                </a:solidFill>
              </a:defRPr>
            </a:pPr>
            <a:r>
              <a:t>at r=50cm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51044" y="1518510"/>
            <a:ext cx="3592956" cy="2596290"/>
          </a:xfrm>
          <a:prstGeom prst="rect">
            <a:avLst/>
          </a:prstGeom>
          <a:ln w="12700">
            <a:miter lim="400000"/>
          </a:ln>
        </p:spPr>
      </p:pic>
      <p:sp>
        <p:nvSpPr>
          <p:cNvPr id="787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Cyclic load at the target - peak temperature</a:t>
            </a:r>
          </a:p>
        </p:txBody>
      </p:sp>
      <p:sp>
        <p:nvSpPr>
          <p:cNvPr id="788" name="Inhaltsplatzhalt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defRPr sz="1700"/>
            </a:pPr>
            <a:r>
              <a:t>Max temperature evolution along rim  </a:t>
            </a:r>
          </a:p>
          <a:p>
            <a:pPr lvl="1">
              <a:lnSpc>
                <a:spcPct val="80000"/>
              </a:lnSpc>
              <a:defRPr sz="1700"/>
            </a:pPr>
            <a:r>
              <a:t>if wheel has equilibrium temperature                                                               distribution reached,  photon pulse                                                     increases  temperature up to ~510C                                                                                                  (2kW,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e</a:t>
            </a:r>
            <a:r>
              <a:rPr baseline="-25000"/>
              <a:t>eff</a:t>
            </a:r>
            <a:r>
              <a:t>= 0.33 for 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e</a:t>
            </a:r>
            <a:r>
              <a:rPr baseline="-25000"/>
              <a:t>Ti</a:t>
            </a:r>
            <a:r>
              <a:t> =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e</a:t>
            </a:r>
            <a:r>
              <a:rPr baseline="-25000"/>
              <a:t>Cu</a:t>
            </a:r>
            <a:r>
              <a:t>=0.5)</a:t>
            </a:r>
          </a:p>
          <a:p>
            <a:pPr lvl="1">
              <a:lnSpc>
                <a:spcPct val="80000"/>
              </a:lnSpc>
              <a:defRPr sz="1700"/>
            </a:pPr>
            <a:endParaRPr/>
          </a:p>
          <a:p>
            <a:pPr marL="0" lvl="1" indent="457200">
              <a:lnSpc>
                <a:spcPct val="80000"/>
              </a:lnSpc>
              <a:buSzTx/>
              <a:buNone/>
              <a:defRPr sz="1700"/>
            </a:pPr>
            <a:endParaRPr/>
          </a:p>
          <a:p>
            <a:pPr marL="0" lvl="1" indent="457200">
              <a:lnSpc>
                <a:spcPct val="80000"/>
              </a:lnSpc>
              <a:buSzTx/>
              <a:buNone/>
              <a:defRPr sz="1700"/>
            </a:pPr>
            <a:endParaRPr/>
          </a:p>
          <a:p>
            <a:pPr lvl="1">
              <a:lnSpc>
                <a:spcPct val="80000"/>
              </a:lnSpc>
              <a:defRPr sz="1700"/>
            </a:pPr>
            <a:endParaRPr/>
          </a:p>
          <a:p>
            <a:pPr>
              <a:lnSpc>
                <a:spcPct val="80000"/>
              </a:lnSpc>
              <a:defRPr sz="1700" b="1"/>
            </a:pPr>
            <a:r>
              <a:t>Resulting peak stress at beam path</a:t>
            </a:r>
            <a:r>
              <a:rPr b="0"/>
              <a:t>    </a:t>
            </a:r>
          </a:p>
          <a:p>
            <a:pPr lvl="1">
              <a:lnSpc>
                <a:spcPct val="80000"/>
              </a:lnSpc>
              <a:defRPr sz="1700"/>
            </a:pPr>
            <a:r>
              <a:t>Time of energy deposition is to slow, intensity to small  to create shock waves, thermal expansion along z is possible, restricted along r</a:t>
            </a:r>
          </a:p>
          <a:p>
            <a:pPr lvl="1">
              <a:lnSpc>
                <a:spcPct val="80000"/>
              </a:lnSpc>
              <a:defRPr sz="1700"/>
            </a:pPr>
            <a:r>
              <a:t>Estimate  stress by pulse: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s</a:t>
            </a:r>
            <a:r>
              <a:rPr baseline="-25000"/>
              <a:t>peak</a:t>
            </a:r>
            <a:r>
              <a:t>  = E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a D</a:t>
            </a:r>
            <a:r>
              <a:t>T / (1-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n</a:t>
            </a:r>
            <a:r>
              <a:t>) </a:t>
            </a:r>
          </a:p>
          <a:p>
            <a:pPr marL="0" lvl="1" indent="457200">
              <a:lnSpc>
                <a:spcPct val="80000"/>
              </a:lnSpc>
              <a:buSzTx/>
              <a:buNone/>
              <a:defRPr sz="1700">
                <a:latin typeface="Symbol"/>
                <a:ea typeface="Symbol"/>
                <a:cs typeface="Symbol"/>
                <a:sym typeface="Symbol"/>
              </a:defRPr>
            </a:pPr>
            <a:r>
              <a:t>                                                    s</a:t>
            </a:r>
            <a:r>
              <a:rPr baseline="-25000">
                <a:latin typeface="+mj-lt"/>
                <a:ea typeface="+mj-ea"/>
                <a:cs typeface="+mj-cs"/>
                <a:sym typeface="Arial"/>
              </a:rPr>
              <a:t>peak</a:t>
            </a:r>
            <a:r>
              <a:rPr>
                <a:latin typeface="+mj-lt"/>
                <a:ea typeface="+mj-ea"/>
                <a:cs typeface="+mj-cs"/>
                <a:sym typeface="Arial"/>
              </a:rPr>
              <a:t>  ≈ 75 MPa    (ILC250, 1312b/pulse) </a:t>
            </a:r>
          </a:p>
          <a:p>
            <a:pPr lvl="1">
              <a:lnSpc>
                <a:spcPct val="80000"/>
              </a:lnSpc>
              <a:defRPr sz="1700"/>
            </a:pPr>
            <a:r>
              <a:t>In total: </a:t>
            </a:r>
            <a:endParaRPr>
              <a:latin typeface="Symbol"/>
              <a:ea typeface="Symbol"/>
              <a:cs typeface="Symbol"/>
              <a:sym typeface="Symbol"/>
            </a:endParaRPr>
          </a:p>
          <a:p>
            <a:pPr lvl="1">
              <a:lnSpc>
                <a:spcPct val="80000"/>
              </a:lnSpc>
              <a:buFont typeface="Symbol"/>
              <a:buChar char=" "/>
              <a:defRPr sz="1600">
                <a:latin typeface="Symbol"/>
                <a:ea typeface="Symbol"/>
                <a:cs typeface="Symbol"/>
                <a:sym typeface="Symbol"/>
              </a:defRPr>
            </a:pPr>
            <a:r>
              <a:t>s</a:t>
            </a:r>
            <a:r>
              <a:rPr baseline="-25000">
                <a:latin typeface="+mj-lt"/>
                <a:ea typeface="+mj-ea"/>
                <a:cs typeface="+mj-cs"/>
                <a:sym typeface="Arial"/>
              </a:rPr>
              <a:t>peak </a:t>
            </a:r>
            <a:r>
              <a:rPr sz="1700">
                <a:latin typeface="+mj-lt"/>
                <a:ea typeface="+mj-ea"/>
                <a:cs typeface="+mj-cs"/>
                <a:sym typeface="Arial"/>
              </a:rPr>
              <a:t>&lt; 220MPa (ave) + 75MPa (pulse) ≈ 300MPa  (full target disk)</a:t>
            </a:r>
            <a:endParaRPr sz="1700"/>
          </a:p>
          <a:p>
            <a:pPr lvl="1">
              <a:lnSpc>
                <a:spcPct val="80000"/>
              </a:lnSpc>
              <a:buFont typeface="Symbol"/>
              <a:buChar char=" "/>
              <a:defRPr sz="600"/>
            </a:pPr>
            <a:endParaRPr sz="1700"/>
          </a:p>
          <a:p>
            <a:pPr lvl="1">
              <a:lnSpc>
                <a:spcPct val="80000"/>
              </a:lnSpc>
              <a:defRPr sz="1700"/>
            </a:pPr>
            <a:r>
              <a:t>The stress is compressive</a:t>
            </a:r>
          </a:p>
        </p:txBody>
      </p:sp>
      <p:sp>
        <p:nvSpPr>
          <p:cNvPr id="789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790" name="Gerade Verbindung mit Pfeil 7"/>
          <p:cNvSpPr/>
          <p:nvPr/>
        </p:nvSpPr>
        <p:spPr>
          <a:xfrm>
            <a:off x="6129668" y="3733800"/>
            <a:ext cx="2252333" cy="0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791" name="Gerade Verbindung 8"/>
          <p:cNvSpPr/>
          <p:nvPr/>
        </p:nvSpPr>
        <p:spPr>
          <a:xfrm>
            <a:off x="6019800" y="3257550"/>
            <a:ext cx="2895601" cy="0"/>
          </a:xfrm>
          <a:prstGeom prst="line">
            <a:avLst/>
          </a:prstGeom>
          <a:solidFill>
            <a:schemeClr val="accent1"/>
          </a:solidFill>
          <a:ln w="28575">
            <a:solidFill>
              <a:srgbClr val="0000CC"/>
            </a:solidFill>
            <a:prstDash val="dash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Title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4" name="Inhaltsplatzhalt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lnSpc>
                <a:spcPct val="90000"/>
              </a:lnSpc>
              <a:buSzTx/>
              <a:buNone/>
              <a:defRPr sz="2500"/>
            </a:pPr>
            <a:r>
              <a:t>Following the tests at MAMI and Andriy’s studies (see his talk), we are safe with the von Mises                                                          stress of 300 MPa                                                                  for ILC250 (nom.Lumi)</a:t>
            </a:r>
          </a:p>
          <a:p>
            <a:pPr marL="0" indent="0">
              <a:lnSpc>
                <a:spcPct val="90000"/>
              </a:lnSpc>
              <a:buSzTx/>
              <a:buNone/>
              <a:defRPr sz="2500"/>
            </a:pPr>
            <a:endParaRPr/>
          </a:p>
          <a:p>
            <a:pPr marL="0" indent="0">
              <a:lnSpc>
                <a:spcPct val="90000"/>
              </a:lnSpc>
              <a:buSzTx/>
              <a:buNone/>
              <a:defRPr sz="2500"/>
            </a:pPr>
            <a:r>
              <a:t>Lumi upgrade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                                                                </a:t>
            </a:r>
            <a:r>
              <a:t>Peak stress values                                                                          could exceed limits</a:t>
            </a:r>
          </a:p>
          <a:p>
            <a:pPr marL="342900" indent="-342900">
              <a:lnSpc>
                <a:spcPct val="90000"/>
              </a:lnSpc>
              <a:defRPr sz="2500"/>
            </a:pPr>
            <a:endParaRPr/>
          </a:p>
          <a:p>
            <a:pPr marL="342900" indent="-342900">
              <a:lnSpc>
                <a:spcPct val="90000"/>
              </a:lnSpc>
              <a:defRPr sz="2500"/>
            </a:pPr>
            <a:endParaRPr/>
          </a:p>
          <a:p>
            <a:pPr marL="342900" indent="-342900">
              <a:lnSpc>
                <a:spcPct val="90000"/>
              </a:lnSpc>
              <a:defRPr sz="2500"/>
            </a:pPr>
            <a:endParaRPr/>
          </a:p>
          <a:p>
            <a:pPr marL="0" indent="0">
              <a:lnSpc>
                <a:spcPct val="90000"/>
              </a:lnSpc>
              <a:buSzTx/>
              <a:buNone/>
              <a:defRPr sz="2500"/>
            </a:pPr>
            <a:r>
              <a:t> Stress reduction is possible with expansion slots</a:t>
            </a:r>
          </a:p>
        </p:txBody>
      </p:sp>
      <p:sp>
        <p:nvSpPr>
          <p:cNvPr id="795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pic>
        <p:nvPicPr>
          <p:cNvPr id="79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91000" y="1752600"/>
            <a:ext cx="4572000" cy="39108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08619" y="1805152"/>
            <a:ext cx="2182982" cy="2157248"/>
          </a:xfrm>
          <a:prstGeom prst="rect">
            <a:avLst/>
          </a:prstGeom>
          <a:ln w="12700">
            <a:miter lim="400000"/>
          </a:ln>
        </p:spPr>
      </p:pic>
      <p:sp>
        <p:nvSpPr>
          <p:cNvPr id="799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t>Average stress in target, ILC250, 1312 b/pulse  </a:t>
            </a:r>
          </a:p>
        </p:txBody>
      </p:sp>
      <p:sp>
        <p:nvSpPr>
          <p:cNvPr id="800" name="Inhaltsplatzhalt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ANSYS simulations: Consider consider target disc, thickness 7mm, r</a:t>
            </a:r>
            <a:r>
              <a:rPr baseline="-25000"/>
              <a:t>out</a:t>
            </a:r>
            <a:r>
              <a:t>= 51cm, beam hits target at r=50cm  </a:t>
            </a:r>
            <a:endParaRPr sz="2500"/>
          </a:p>
          <a:p>
            <a:pPr>
              <a:lnSpc>
                <a:spcPct val="80000"/>
              </a:lnSpc>
              <a:defRPr sz="1800"/>
            </a:pPr>
            <a:r>
              <a:t>Expansion slots (</a:t>
            </a:r>
            <a:r>
              <a:rPr>
                <a:solidFill>
                  <a:srgbClr val="C00000"/>
                </a:solidFill>
              </a:rPr>
              <a:t>6cm</a:t>
            </a:r>
            <a:r>
              <a:t> and </a:t>
            </a:r>
            <a:r>
              <a:rPr>
                <a:solidFill>
                  <a:srgbClr val="DE1A2B"/>
                </a:solidFill>
              </a:rPr>
              <a:t>20</a:t>
            </a:r>
            <a:r>
              <a:t>cm long)                                                                                           </a:t>
            </a:r>
            <a:endParaRPr sz="25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  </a:t>
            </a:r>
            <a:r>
              <a:t>stress substantially reduced,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s</a:t>
            </a:r>
            <a:r>
              <a:rPr baseline="-25000"/>
              <a:t>vM  </a:t>
            </a:r>
            <a:r>
              <a:t>≤ 20MPa in                                                         </a:t>
            </a:r>
            <a:endParaRPr sz="25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     rim region</a:t>
            </a:r>
            <a:endParaRPr sz="2000"/>
          </a:p>
          <a:p>
            <a:pPr marL="0" indent="0">
              <a:lnSpc>
                <a:spcPct val="80000"/>
              </a:lnSpc>
              <a:buSzTx/>
              <a:buNone/>
              <a:defRPr sz="2000"/>
            </a:pPr>
            <a:endParaRPr sz="20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 </a:t>
            </a:r>
            <a:endParaRPr sz="25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 </a:t>
            </a:r>
            <a:endParaRPr sz="25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 </a:t>
            </a:r>
            <a:endParaRPr sz="25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 </a:t>
            </a:r>
            <a:endParaRPr sz="25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 </a:t>
            </a:r>
            <a:endParaRPr sz="25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 </a:t>
            </a:r>
            <a:endParaRPr sz="25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 </a:t>
            </a:r>
            <a:endParaRPr sz="25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 </a:t>
            </a:r>
            <a:endParaRPr sz="25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 </a:t>
            </a:r>
            <a:endParaRPr sz="2500"/>
          </a:p>
          <a:p>
            <a:pPr marL="0" indent="0">
              <a:lnSpc>
                <a:spcPct val="80000"/>
              </a:lnSpc>
              <a:buSzTx/>
              <a:buNone/>
              <a:defRPr sz="1800"/>
            </a:pPr>
            <a:r>
              <a:t> </a:t>
            </a:r>
          </a:p>
        </p:txBody>
      </p:sp>
      <p:sp>
        <p:nvSpPr>
          <p:cNvPr id="801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pic>
        <p:nvPicPr>
          <p:cNvPr id="802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5109" y="2968606"/>
            <a:ext cx="4878760" cy="3889394"/>
          </a:xfrm>
          <a:prstGeom prst="rect">
            <a:avLst/>
          </a:prstGeom>
          <a:ln w="12700">
            <a:miter lim="400000"/>
          </a:ln>
        </p:spPr>
      </p:pic>
      <p:sp>
        <p:nvSpPr>
          <p:cNvPr id="803" name="Textfeld 8"/>
          <p:cNvSpPr txBox="1"/>
          <p:nvPr/>
        </p:nvSpPr>
        <p:spPr>
          <a:xfrm>
            <a:off x="6070608" y="4114800"/>
            <a:ext cx="2894470" cy="1302678"/>
          </a:xfrm>
          <a:prstGeom prst="rect">
            <a:avLst/>
          </a:prstGeom>
          <a:ln w="28575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spcBef>
                <a:spcPts val="0"/>
              </a:spcBef>
              <a:buSzTx/>
              <a:buNone/>
              <a:defRPr sz="2000" b="0" i="0">
                <a:solidFill>
                  <a:srgbClr val="000000"/>
                </a:solidFill>
              </a:defRPr>
            </a:pPr>
            <a:r>
              <a:t>Expansion slots require </a:t>
            </a:r>
            <a:endParaRPr>
              <a:solidFill>
                <a:srgbClr val="DE1A2B"/>
              </a:solidFill>
            </a:endParaRPr>
          </a:p>
          <a:p>
            <a:pPr>
              <a:spcBef>
                <a:spcPts val="0"/>
              </a:spcBef>
              <a:buSzTx/>
              <a:buNone/>
              <a:defRPr sz="2000" b="0" i="0">
                <a:solidFill>
                  <a:srgbClr val="000000"/>
                </a:solidFill>
              </a:defRPr>
            </a:pPr>
            <a:r>
              <a:t>synchronization </a:t>
            </a:r>
            <a:endParaRPr>
              <a:solidFill>
                <a:srgbClr val="DE1A2B"/>
              </a:solidFill>
            </a:endParaRPr>
          </a:p>
          <a:p>
            <a:pPr>
              <a:spcBef>
                <a:spcPts val="0"/>
              </a:spcBef>
              <a:buSzTx/>
              <a:buNone/>
              <a:defRPr sz="2000" b="0" i="0">
                <a:solidFill>
                  <a:srgbClr val="000000"/>
                </a:solidFill>
              </a:defRPr>
            </a:pPr>
            <a:r>
              <a:t>with beam e- pulses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⬄ </a:t>
            </a:r>
            <a:endParaRPr>
              <a:solidFill>
                <a:srgbClr val="DE1A2B"/>
              </a:solidFill>
            </a:endParaRPr>
          </a:p>
          <a:p>
            <a:pPr>
              <a:spcBef>
                <a:spcPts val="0"/>
              </a:spcBef>
              <a:buSzTx/>
              <a:buNone/>
              <a:defRPr sz="2000" b="0" i="0">
                <a:solidFill>
                  <a:srgbClr val="000000"/>
                </a:solidFill>
              </a:defRPr>
            </a:pPr>
            <a:r>
              <a:t>timing constraints!</a:t>
            </a:r>
          </a:p>
        </p:txBody>
      </p:sp>
      <p:sp>
        <p:nvSpPr>
          <p:cNvPr id="804" name="Textfeld 12"/>
          <p:cNvSpPr txBox="1"/>
          <p:nvPr/>
        </p:nvSpPr>
        <p:spPr>
          <a:xfrm>
            <a:off x="274319" y="6290845"/>
            <a:ext cx="1007429" cy="313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spcBef>
                <a:spcPts val="300"/>
              </a:spcBef>
              <a:buSzTx/>
              <a:buNone/>
              <a:defRPr sz="1600" b="0" i="0">
                <a:solidFill>
                  <a:srgbClr val="000000"/>
                </a:solidFill>
              </a:defRPr>
            </a:lvl1pPr>
          </a:lstStyle>
          <a:p>
            <a:r>
              <a:t>F. Dietrich</a:t>
            </a:r>
          </a:p>
        </p:txBody>
      </p:sp>
      <p:sp>
        <p:nvSpPr>
          <p:cNvPr id="805" name="Gerade Verbindung mit Pfeil 13"/>
          <p:cNvSpPr/>
          <p:nvPr/>
        </p:nvSpPr>
        <p:spPr>
          <a:xfrm flipH="1">
            <a:off x="4800599" y="5979036"/>
            <a:ext cx="765919" cy="1"/>
          </a:xfrm>
          <a:prstGeom prst="line">
            <a:avLst/>
          </a:prstGeom>
          <a:ln w="19050">
            <a:solidFill>
              <a:srgbClr val="DE1A2B"/>
            </a:solidFill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806" name="Textfeld 14"/>
          <p:cNvSpPr txBox="1"/>
          <p:nvPr/>
        </p:nvSpPr>
        <p:spPr>
          <a:xfrm>
            <a:off x="5566517" y="5749802"/>
            <a:ext cx="1277205" cy="47863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spcBef>
                <a:spcPts val="200"/>
              </a:spcBef>
              <a:buSzTx/>
              <a:buNone/>
              <a:defRPr sz="1200" b="0" i="0">
                <a:solidFill>
                  <a:srgbClr val="000000"/>
                </a:solidFill>
              </a:defRPr>
            </a:pPr>
            <a:r>
              <a:t>Photon beam </a:t>
            </a:r>
            <a:endParaRPr>
              <a:solidFill>
                <a:srgbClr val="DE1A2B"/>
              </a:solidFill>
            </a:endParaRPr>
          </a:p>
          <a:p>
            <a:pPr>
              <a:spcBef>
                <a:spcPts val="200"/>
              </a:spcBef>
              <a:buSzTx/>
              <a:buNone/>
              <a:defRPr sz="1200" b="0" i="0">
                <a:solidFill>
                  <a:srgbClr val="000000"/>
                </a:solidFill>
              </a:defRPr>
            </a:pPr>
            <a:r>
              <a:t>impact at r=50cm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/>
          <a:p>
            <a:r>
              <a:t>Drive and bearing</a:t>
            </a:r>
          </a:p>
        </p:txBody>
      </p:sp>
      <p:sp>
        <p:nvSpPr>
          <p:cNvPr id="809" name="Inhaltsplatzhalt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  <a:defRPr sz="2400"/>
            </a:pPr>
            <a:r>
              <a:t>Design Proposal by M. Breidenbach et al, ICHEP 2016:</a:t>
            </a:r>
            <a:endParaRPr sz="2000"/>
          </a:p>
          <a:p>
            <a:pPr marL="0" indent="0">
              <a:buSzTx/>
              <a:buNone/>
            </a:pPr>
            <a:endParaRPr sz="2000"/>
          </a:p>
          <a:p>
            <a:pPr marL="0" indent="0">
              <a:buSzTx/>
              <a:buNone/>
            </a:pPr>
            <a:r>
              <a:t> </a:t>
            </a:r>
          </a:p>
          <a:p>
            <a:pPr marL="0" indent="0">
              <a:buSzTx/>
              <a:buNone/>
            </a:pPr>
            <a:r>
              <a:t> </a:t>
            </a:r>
          </a:p>
          <a:p>
            <a:pPr marL="0" indent="0">
              <a:buSzTx/>
              <a:buNone/>
            </a:pPr>
            <a:r>
              <a:t> </a:t>
            </a:r>
          </a:p>
          <a:p>
            <a:pPr marL="0" indent="0">
              <a:buSzTx/>
              <a:buNone/>
            </a:pPr>
            <a:r>
              <a:t> </a:t>
            </a:r>
          </a:p>
          <a:p>
            <a:pPr marL="0" indent="0">
              <a:buSzTx/>
              <a:buNone/>
            </a:pPr>
            <a:r>
              <a:t> </a:t>
            </a:r>
          </a:p>
        </p:txBody>
      </p:sp>
      <p:sp>
        <p:nvSpPr>
          <p:cNvPr id="810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pic>
        <p:nvPicPr>
          <p:cNvPr id="811" name="Picture 57" descr="Picture 5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16" y="1965805"/>
            <a:ext cx="4836704" cy="2529995"/>
          </a:xfrm>
          <a:prstGeom prst="rect">
            <a:avLst/>
          </a:prstGeom>
          <a:ln w="12700">
            <a:miter lim="400000"/>
          </a:ln>
        </p:spPr>
      </p:pic>
      <p:pic>
        <p:nvPicPr>
          <p:cNvPr id="812" name="Picture 59" descr="Picture 5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19600" y="4123270"/>
            <a:ext cx="4141202" cy="18965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14727" y="2161507"/>
            <a:ext cx="3453073" cy="2592000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Superconducting helical u</a:t>
            </a:r>
            <a:r>
              <a:rPr dirty="0"/>
              <a:t>ndulator 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434" name="Inhaltsplatzhalter 2"/>
          <p:cNvSpPr txBox="1">
            <a:spLocks noGrp="1"/>
          </p:cNvSpPr>
          <p:nvPr>
            <p:ph type="body" idx="1"/>
          </p:nvPr>
        </p:nvSpPr>
        <p:spPr>
          <a:xfrm>
            <a:off x="228600" y="1219200"/>
            <a:ext cx="8382000" cy="5486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72000"/>
              </a:lnSpc>
              <a:spcBef>
                <a:spcPts val="500"/>
              </a:spcBef>
              <a:defRPr sz="2200"/>
            </a:pPr>
            <a:r>
              <a:rPr lang="en-US" dirty="0"/>
              <a:t>Helical undulator</a:t>
            </a:r>
            <a:r>
              <a:rPr dirty="0"/>
              <a:t>                                                                                     </a:t>
            </a:r>
            <a:endParaRPr sz="2500" dirty="0"/>
          </a:p>
          <a:p>
            <a:pPr marL="742950" lvl="1" indent="-285750">
              <a:lnSpc>
                <a:spcPct val="72000"/>
              </a:lnSpc>
              <a:spcBef>
                <a:spcPts val="500"/>
              </a:spcBef>
              <a:defRPr sz="2200"/>
            </a:pPr>
            <a:r>
              <a:rPr dirty="0"/>
              <a:t>period,    </a:t>
            </a:r>
            <a:r>
              <a:rPr dirty="0" err="1"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25000" dirty="0" err="1"/>
              <a:t>U</a:t>
            </a:r>
            <a:r>
              <a:rPr dirty="0"/>
              <a:t> =11.5mm</a:t>
            </a:r>
            <a:endParaRPr b="1" dirty="0"/>
          </a:p>
          <a:p>
            <a:pPr marL="742950" lvl="1" indent="-285750">
              <a:lnSpc>
                <a:spcPct val="72000"/>
              </a:lnSpc>
              <a:spcBef>
                <a:spcPts val="500"/>
              </a:spcBef>
              <a:defRPr sz="2200"/>
            </a:pPr>
            <a:r>
              <a:rPr dirty="0"/>
              <a:t>strength  K ≤ 0.92 (B ≤ 0.86T);   K ~ </a:t>
            </a:r>
            <a:r>
              <a:rPr dirty="0" err="1"/>
              <a:t>B</a:t>
            </a:r>
            <a:r>
              <a:rPr dirty="0" err="1">
                <a:latin typeface="Symbol"/>
                <a:ea typeface="Symbol"/>
                <a:cs typeface="Symbol"/>
                <a:sym typeface="Symbol"/>
              </a:rPr>
              <a:t>×l</a:t>
            </a:r>
            <a:r>
              <a:rPr baseline="-25000" dirty="0" err="1"/>
              <a:t>U</a:t>
            </a:r>
            <a:r>
              <a:rPr sz="1900" dirty="0"/>
              <a:t> </a:t>
            </a:r>
          </a:p>
          <a:p>
            <a:pPr marL="742950" lvl="1" indent="-285750">
              <a:lnSpc>
                <a:spcPct val="72000"/>
              </a:lnSpc>
              <a:spcBef>
                <a:spcPts val="500"/>
              </a:spcBef>
              <a:defRPr sz="2200"/>
            </a:pPr>
            <a:r>
              <a:rPr dirty="0"/>
              <a:t>aperture 5.85mm</a:t>
            </a:r>
          </a:p>
          <a:p>
            <a:pPr>
              <a:lnSpc>
                <a:spcPct val="72000"/>
              </a:lnSpc>
              <a:spcBef>
                <a:spcPts val="500"/>
              </a:spcBef>
              <a:defRPr sz="2200"/>
            </a:pPr>
            <a:r>
              <a:rPr dirty="0"/>
              <a:t>4m prototype  built and tested (UK)</a:t>
            </a:r>
            <a:endParaRPr sz="2500" dirty="0"/>
          </a:p>
          <a:p>
            <a:pPr lvl="1">
              <a:lnSpc>
                <a:spcPct val="72000"/>
              </a:lnSpc>
              <a:spcBef>
                <a:spcPts val="500"/>
              </a:spcBef>
              <a:defRPr sz="2200"/>
            </a:pPr>
            <a:r>
              <a:rPr dirty="0"/>
              <a:t>Cryomodule, contains 2 undulator</a:t>
            </a:r>
            <a:r>
              <a:rPr lang="en-US" dirty="0"/>
              <a:t>                                                            </a:t>
            </a:r>
            <a:r>
              <a:rPr dirty="0"/>
              <a:t> modules of 1.75m length each </a:t>
            </a:r>
            <a:endParaRPr sz="2500" dirty="0"/>
          </a:p>
          <a:p>
            <a:pPr marL="742950" lvl="1" indent="-285750">
              <a:lnSpc>
                <a:spcPct val="72000"/>
              </a:lnSpc>
              <a:spcBef>
                <a:spcPts val="500"/>
              </a:spcBef>
              <a:defRPr sz="2500"/>
            </a:pPr>
            <a:endParaRPr sz="2500" dirty="0"/>
          </a:p>
          <a:p>
            <a:pPr marL="0" lvl="1" indent="457200">
              <a:lnSpc>
                <a:spcPct val="72000"/>
              </a:lnSpc>
              <a:spcBef>
                <a:spcPts val="500"/>
              </a:spcBef>
              <a:buSzTx/>
              <a:buNone/>
              <a:defRPr sz="2500"/>
            </a:pPr>
            <a:endParaRPr sz="2500" dirty="0"/>
          </a:p>
          <a:p>
            <a:pPr marL="742950" lvl="1" indent="-285750">
              <a:lnSpc>
                <a:spcPct val="72000"/>
              </a:lnSpc>
              <a:spcBef>
                <a:spcPts val="500"/>
              </a:spcBef>
              <a:defRPr sz="2500"/>
            </a:pPr>
            <a:endParaRPr sz="2500" dirty="0"/>
          </a:p>
          <a:p>
            <a:pPr marL="0" lvl="1" indent="457200">
              <a:lnSpc>
                <a:spcPct val="72000"/>
              </a:lnSpc>
              <a:spcBef>
                <a:spcPts val="500"/>
              </a:spcBef>
              <a:buSzTx/>
              <a:buNone/>
              <a:defRPr sz="2500"/>
            </a:pPr>
            <a:endParaRPr sz="2500" dirty="0"/>
          </a:p>
          <a:p>
            <a:pPr>
              <a:lnSpc>
                <a:spcPct val="72000"/>
              </a:lnSpc>
              <a:spcBef>
                <a:spcPts val="500"/>
              </a:spcBef>
              <a:defRPr sz="2200"/>
            </a:pPr>
            <a:r>
              <a:rPr dirty="0"/>
              <a:t>ILC TDR:</a:t>
            </a:r>
            <a:endParaRPr sz="2500" dirty="0"/>
          </a:p>
          <a:p>
            <a:pPr marL="742950" lvl="1" indent="-285750">
              <a:lnSpc>
                <a:spcPct val="72000"/>
              </a:lnSpc>
              <a:spcBef>
                <a:spcPts val="500"/>
              </a:spcBef>
              <a:defRPr sz="2200"/>
            </a:pPr>
            <a:r>
              <a:rPr dirty="0"/>
              <a:t>Max 231m active undulator length</a:t>
            </a:r>
            <a:r>
              <a:rPr lang="en-US" dirty="0"/>
              <a:t> </a:t>
            </a:r>
            <a:r>
              <a:rPr dirty="0"/>
              <a:t>(132 undulator modules                                                                           in</a:t>
            </a:r>
            <a:r>
              <a:rPr lang="en-US" dirty="0">
                <a:latin typeface="Wingdings"/>
                <a:sym typeface="Wingdings"/>
              </a:rPr>
              <a:t> </a:t>
            </a:r>
            <a:r>
              <a:rPr dirty="0"/>
              <a:t>66 cryomodules]</a:t>
            </a:r>
            <a:endParaRPr b="1" dirty="0"/>
          </a:p>
          <a:p>
            <a:pPr marL="742950" lvl="1" indent="-285750">
              <a:lnSpc>
                <a:spcPct val="72000"/>
              </a:lnSpc>
              <a:spcBef>
                <a:spcPts val="500"/>
              </a:spcBef>
              <a:defRPr sz="2200"/>
            </a:pPr>
            <a:r>
              <a:rPr dirty="0"/>
              <a:t>Quadrupoles every 3 cryomodules</a:t>
            </a:r>
            <a:r>
              <a:rPr dirty="0">
                <a:latin typeface="Wingdings"/>
                <a:ea typeface="Wingdings"/>
                <a:cs typeface="Wingdings"/>
                <a:sym typeface="Wingdings"/>
              </a:rPr>
              <a:t>                              </a:t>
            </a:r>
            <a:r>
              <a:rPr dirty="0"/>
              <a:t>total length of undulator system is 320m </a:t>
            </a:r>
            <a:endParaRPr lang="en-US" dirty="0"/>
          </a:p>
          <a:p>
            <a:pPr marL="352425">
              <a:lnSpc>
                <a:spcPct val="72000"/>
              </a:lnSpc>
              <a:spcBef>
                <a:spcPts val="500"/>
              </a:spcBef>
              <a:defRPr sz="2200"/>
            </a:pPr>
            <a:r>
              <a:rPr lang="en-US" sz="2400" dirty="0"/>
              <a:t>Narrow photon beam (</a:t>
            </a:r>
            <a:r>
              <a:rPr lang="en-US" sz="2400" dirty="0">
                <a:latin typeface="Symbol" panose="05050102010706020507" pitchFamily="18" charset="2"/>
              </a:rPr>
              <a:t>q</a:t>
            </a:r>
            <a:r>
              <a:rPr lang="en-US" sz="2400" dirty="0"/>
              <a:t> ~ 1/</a:t>
            </a:r>
            <a:r>
              <a:rPr lang="en-US" sz="2400" dirty="0">
                <a:latin typeface="Symbol" panose="05050102010706020507" pitchFamily="18" charset="2"/>
              </a:rPr>
              <a:t>g</a:t>
            </a:r>
            <a:r>
              <a:rPr lang="en-US" sz="2400" dirty="0"/>
              <a:t>),</a:t>
            </a:r>
            <a:r>
              <a:rPr lang="en-US" sz="2400" dirty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/>
              <a:t>few 10</a:t>
            </a:r>
            <a:r>
              <a:rPr lang="en-US" sz="2400" baseline="30000" dirty="0"/>
              <a:t>16  </a:t>
            </a:r>
            <a:r>
              <a:rPr lang="en-US" sz="2400" dirty="0">
                <a:latin typeface="Symbol"/>
                <a:ea typeface="Symbol"/>
                <a:cs typeface="Symbol"/>
                <a:sym typeface="Symbol"/>
              </a:rPr>
              <a:t>g</a:t>
            </a:r>
            <a:r>
              <a:rPr lang="en-US" sz="2400" dirty="0"/>
              <a:t>/sec, ~60-70kW</a:t>
            </a:r>
            <a:endParaRPr lang="en-US" sz="2000" dirty="0"/>
          </a:p>
          <a:p>
            <a:pPr marL="352425">
              <a:lnSpc>
                <a:spcPct val="72000"/>
              </a:lnSpc>
              <a:spcBef>
                <a:spcPts val="500"/>
              </a:spcBef>
              <a:defRPr sz="2200"/>
            </a:pPr>
            <a:endParaRPr dirty="0"/>
          </a:p>
        </p:txBody>
      </p:sp>
      <p:sp>
        <p:nvSpPr>
          <p:cNvPr id="435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940975" y="6553200"/>
            <a:ext cx="203023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436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9131" y="3311801"/>
            <a:ext cx="4840513" cy="1112930"/>
          </a:xfrm>
          <a:prstGeom prst="rect">
            <a:avLst/>
          </a:prstGeom>
          <a:ln w="12700">
            <a:miter lim="400000"/>
          </a:ln>
        </p:spPr>
      </p:pic>
      <p:sp>
        <p:nvSpPr>
          <p:cNvPr id="437" name="Rechteck 35"/>
          <p:cNvSpPr txBox="1"/>
          <p:nvPr/>
        </p:nvSpPr>
        <p:spPr>
          <a:xfrm>
            <a:off x="6810698" y="1697964"/>
            <a:ext cx="2267920" cy="41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spcBef>
                <a:spcPts val="200"/>
              </a:spcBef>
              <a:buSzTx/>
              <a:buNone/>
              <a:defRPr sz="1100" b="0">
                <a:solidFill>
                  <a:srgbClr val="DE1A2B"/>
                </a:solidFill>
              </a:defRPr>
            </a:pPr>
            <a:r>
              <a:t>D.Scott et al.,Phys. Rev. Lett. 107, </a:t>
            </a:r>
          </a:p>
          <a:p>
            <a:pPr algn="r">
              <a:spcBef>
                <a:spcPts val="200"/>
              </a:spcBef>
              <a:buSzTx/>
              <a:buNone/>
              <a:defRPr sz="1100" b="0">
                <a:solidFill>
                  <a:srgbClr val="DE1A2B"/>
                </a:solidFill>
              </a:defRPr>
            </a:pPr>
            <a:r>
              <a:t>174803 (2011) </a:t>
            </a:r>
          </a:p>
        </p:txBody>
      </p:sp>
      <p:sp>
        <p:nvSpPr>
          <p:cNvPr id="438" name="Fußzeilenplatzhalter 4"/>
          <p:cNvSpPr txBox="1"/>
          <p:nvPr/>
        </p:nvSpPr>
        <p:spPr>
          <a:xfrm>
            <a:off x="2788920" y="6553200"/>
            <a:ext cx="448056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spcBef>
                <a:spcPts val="0"/>
              </a:spcBef>
              <a:buSzTx/>
              <a:buNone/>
              <a:defRPr sz="1200" b="0">
                <a:solidFill>
                  <a:srgbClr val="23346C"/>
                </a:solidFill>
              </a:defRPr>
            </a:lvl1pPr>
          </a:lstStyle>
          <a:p>
            <a:r>
              <a:t> 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/>
          <a:p>
            <a:r>
              <a:t>The conversion target  </a:t>
            </a:r>
          </a:p>
        </p:txBody>
      </p:sp>
      <p:sp>
        <p:nvSpPr>
          <p:cNvPr id="474" name="Inhaltsplatzhalter 2"/>
          <p:cNvSpPr txBox="1">
            <a:spLocks noGrp="1"/>
          </p:cNvSpPr>
          <p:nvPr>
            <p:ph type="body" idx="1"/>
          </p:nvPr>
        </p:nvSpPr>
        <p:spPr>
          <a:xfrm>
            <a:off x="457197" y="1240974"/>
            <a:ext cx="8127773" cy="565879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64000"/>
              </a:lnSpc>
              <a:spcBef>
                <a:spcPts val="500"/>
              </a:spcBef>
              <a:defRPr sz="1700"/>
            </a:pPr>
            <a:r>
              <a:rPr sz="2000" dirty="0"/>
              <a:t>Located ~240m downstream the undulator exit</a:t>
            </a:r>
            <a:endParaRPr sz="1800" dirty="0"/>
          </a:p>
          <a:p>
            <a:pPr>
              <a:lnSpc>
                <a:spcPct val="64000"/>
              </a:lnSpc>
              <a:spcBef>
                <a:spcPts val="500"/>
              </a:spcBef>
              <a:defRPr sz="1700"/>
            </a:pPr>
            <a:r>
              <a:rPr sz="2000" dirty="0"/>
              <a:t>Only few % of the photon beam power is deposited in the target</a:t>
            </a:r>
            <a:endParaRPr sz="1800" dirty="0"/>
          </a:p>
          <a:p>
            <a:pPr>
              <a:lnSpc>
                <a:spcPct val="64000"/>
              </a:lnSpc>
              <a:spcBef>
                <a:spcPts val="500"/>
              </a:spcBef>
              <a:defRPr sz="1700"/>
            </a:pPr>
            <a:endParaRPr sz="1800" dirty="0"/>
          </a:p>
          <a:p>
            <a:pPr>
              <a:lnSpc>
                <a:spcPct val="64000"/>
              </a:lnSpc>
              <a:spcBef>
                <a:spcPts val="500"/>
              </a:spcBef>
              <a:defRPr sz="1700"/>
            </a:pPr>
            <a:r>
              <a:rPr sz="2000" dirty="0"/>
              <a:t>Target</a:t>
            </a:r>
            <a:r>
              <a:rPr lang="en-US" sz="2000" dirty="0"/>
              <a:t>:</a:t>
            </a:r>
            <a:r>
              <a:rPr sz="2000" dirty="0"/>
              <a:t> </a:t>
            </a:r>
            <a:r>
              <a:rPr lang="en-US" sz="2000" dirty="0"/>
              <a:t> Ti6Al4V</a:t>
            </a:r>
            <a:endParaRPr sz="2000" dirty="0"/>
          </a:p>
          <a:p>
            <a:pPr lvl="1">
              <a:lnSpc>
                <a:spcPct val="64000"/>
              </a:lnSpc>
              <a:spcBef>
                <a:spcPts val="500"/>
              </a:spcBef>
              <a:defRPr sz="1700"/>
            </a:pPr>
            <a:r>
              <a:rPr sz="2000" dirty="0"/>
              <a:t>Wheel (~1m diameter)  spinning in vacuum with 2000rpm (100m/s tangential speed)  to distribute heat load</a:t>
            </a:r>
          </a:p>
          <a:p>
            <a:pPr lvl="1">
              <a:lnSpc>
                <a:spcPct val="64000"/>
              </a:lnSpc>
              <a:spcBef>
                <a:spcPts val="500"/>
              </a:spcBef>
              <a:defRPr sz="1700"/>
            </a:pPr>
            <a:endParaRPr sz="500" dirty="0"/>
          </a:p>
          <a:p>
            <a:pPr marL="322324" indent="-322324" defTabSz="859536">
              <a:lnSpc>
                <a:spcPct val="72000"/>
              </a:lnSpc>
              <a:spcBef>
                <a:spcPts val="500"/>
              </a:spcBef>
              <a:defRPr sz="1600"/>
            </a:pPr>
            <a:r>
              <a:rPr sz="2000" dirty="0"/>
              <a:t>Target thickness:</a:t>
            </a:r>
          </a:p>
          <a:p>
            <a:pPr marL="769999" lvl="1" indent="-322324" defTabSz="859536">
              <a:lnSpc>
                <a:spcPct val="72000"/>
              </a:lnSpc>
              <a:spcBef>
                <a:spcPts val="500"/>
              </a:spcBef>
              <a:defRPr sz="1600"/>
            </a:pPr>
            <a:r>
              <a:rPr sz="2000" dirty="0"/>
              <a:t>ILC250</a:t>
            </a:r>
            <a:r>
              <a:rPr lang="en-US" sz="2000" dirty="0"/>
              <a:t> </a:t>
            </a:r>
            <a:endParaRPr sz="1600" dirty="0"/>
          </a:p>
          <a:p>
            <a:pPr marL="1142236" lvl="2" indent="-268604" defTabSz="859536">
              <a:lnSpc>
                <a:spcPct val="72000"/>
              </a:lnSpc>
              <a:spcBef>
                <a:spcPts val="400"/>
              </a:spcBef>
              <a:defRPr sz="1400"/>
            </a:pPr>
            <a:r>
              <a:rPr sz="1800" dirty="0"/>
              <a:t>Av. photon energy is O(7.5 MeV); </a:t>
            </a:r>
            <a:endParaRPr sz="1400" b="1" dirty="0"/>
          </a:p>
          <a:p>
            <a:pPr marL="1142236" lvl="2" indent="-268604" defTabSz="859536">
              <a:lnSpc>
                <a:spcPct val="72000"/>
              </a:lnSpc>
              <a:spcBef>
                <a:spcPts val="400"/>
              </a:spcBef>
              <a:defRPr sz="1400"/>
            </a:pPr>
            <a:r>
              <a:rPr sz="1800" dirty="0"/>
              <a:t>target thickness of 7mm (0.2X</a:t>
            </a:r>
            <a:r>
              <a:rPr sz="1800" baseline="-25000" dirty="0"/>
              <a:t>0</a:t>
            </a:r>
            <a:r>
              <a:rPr sz="1800" dirty="0"/>
              <a:t>)  </a:t>
            </a:r>
          </a:p>
          <a:p>
            <a:pPr marL="1142236" lvl="2" indent="-268604" defTabSz="859536">
              <a:lnSpc>
                <a:spcPct val="72000"/>
              </a:lnSpc>
              <a:spcBef>
                <a:spcPts val="400"/>
              </a:spcBef>
              <a:defRPr sz="1400"/>
            </a:pPr>
            <a:r>
              <a:rPr sz="1800" dirty="0"/>
              <a:t>Power deposition ~2kW (nominal </a:t>
            </a:r>
            <a:r>
              <a:rPr sz="1800" dirty="0" err="1"/>
              <a:t>Lumi</a:t>
            </a:r>
            <a:r>
              <a:rPr sz="1800" dirty="0"/>
              <a:t>)</a:t>
            </a:r>
          </a:p>
          <a:p>
            <a:pPr marL="698373" lvl="1" indent="-268604" defTabSz="859536">
              <a:lnSpc>
                <a:spcPct val="72000"/>
              </a:lnSpc>
              <a:spcBef>
                <a:spcPts val="400"/>
              </a:spcBef>
              <a:defRPr sz="1400"/>
            </a:pPr>
            <a:r>
              <a:rPr sz="1800" dirty="0"/>
              <a:t>ILC500:</a:t>
            </a:r>
          </a:p>
          <a:p>
            <a:pPr marL="1142236" lvl="2" indent="-268604" defTabSz="859536">
              <a:lnSpc>
                <a:spcPct val="72000"/>
              </a:lnSpc>
              <a:spcBef>
                <a:spcPts val="400"/>
              </a:spcBef>
              <a:defRPr sz="1400"/>
            </a:pPr>
            <a:r>
              <a:rPr sz="1800" dirty="0"/>
              <a:t>Av. photon energy is O(27 MeV); </a:t>
            </a:r>
            <a:endParaRPr sz="1400" b="1" dirty="0"/>
          </a:p>
          <a:p>
            <a:pPr marL="1142236" lvl="2" indent="-268604" defTabSz="859536">
              <a:lnSpc>
                <a:spcPct val="72000"/>
              </a:lnSpc>
              <a:spcBef>
                <a:spcPts val="400"/>
              </a:spcBef>
              <a:defRPr sz="1400"/>
            </a:pPr>
            <a:r>
              <a:rPr sz="1800" dirty="0"/>
              <a:t>target thickness of 14.8mm (0.4X</a:t>
            </a:r>
            <a:r>
              <a:rPr sz="1800" baseline="-25000" dirty="0"/>
              <a:t>0</a:t>
            </a:r>
            <a:r>
              <a:rPr sz="1800" dirty="0"/>
              <a:t>) </a:t>
            </a:r>
          </a:p>
          <a:p>
            <a:pPr marL="1142236" lvl="2" indent="-268604" defTabSz="859536">
              <a:lnSpc>
                <a:spcPct val="72000"/>
              </a:lnSpc>
              <a:spcBef>
                <a:spcPts val="400"/>
              </a:spcBef>
              <a:defRPr sz="1400"/>
            </a:pPr>
            <a:r>
              <a:rPr sz="1800" dirty="0"/>
              <a:t>Power deposition ~2kW (nominal L)</a:t>
            </a:r>
          </a:p>
          <a:p>
            <a:pPr>
              <a:lnSpc>
                <a:spcPct val="64000"/>
              </a:lnSpc>
              <a:spcBef>
                <a:spcPts val="500"/>
              </a:spcBef>
              <a:defRPr sz="1700"/>
            </a:pPr>
            <a:endParaRPr sz="700" dirty="0"/>
          </a:p>
          <a:p>
            <a:pPr marL="322324" indent="-322324" defTabSz="859536">
              <a:lnSpc>
                <a:spcPct val="72000"/>
              </a:lnSpc>
              <a:spcBef>
                <a:spcPts val="400"/>
              </a:spcBef>
              <a:defRPr sz="1500"/>
            </a:pPr>
            <a:r>
              <a:rPr sz="1800" dirty="0"/>
              <a:t>Photon beam hits wheel at r=0.5m  </a:t>
            </a:r>
            <a:endParaRPr sz="1600" dirty="0"/>
          </a:p>
          <a:p>
            <a:pPr marL="698373" lvl="1" indent="-268604" defTabSz="859536">
              <a:lnSpc>
                <a:spcPct val="72000"/>
              </a:lnSpc>
              <a:spcBef>
                <a:spcPts val="400"/>
              </a:spcBef>
              <a:defRPr sz="1200"/>
            </a:pPr>
            <a:r>
              <a:rPr sz="1600" dirty="0"/>
              <a:t>One pulse with1312 bunches occupies ~7</a:t>
            </a:r>
            <a:r>
              <a:rPr lang="en-US" sz="1600" dirty="0"/>
              <a:t>cm </a:t>
            </a:r>
            <a:r>
              <a:rPr sz="1600" dirty="0"/>
              <a:t> (</a:t>
            </a:r>
            <a:r>
              <a:rPr lang="en-US" sz="1600" dirty="0"/>
              <a:t>2625 bunches </a:t>
            </a:r>
            <a:r>
              <a:rPr sz="1600" dirty="0"/>
              <a:t>~10cm</a:t>
            </a:r>
            <a:r>
              <a:rPr lang="en-US" sz="1600" dirty="0"/>
              <a:t>)</a:t>
            </a:r>
            <a:r>
              <a:rPr sz="1600" dirty="0"/>
              <a:t> </a:t>
            </a:r>
            <a:endParaRPr sz="1200" b="1" dirty="0"/>
          </a:p>
          <a:p>
            <a:pPr marL="698373" lvl="1" indent="-268604" defTabSz="859536">
              <a:lnSpc>
                <a:spcPct val="72000"/>
              </a:lnSpc>
              <a:spcBef>
                <a:spcPts val="400"/>
              </a:spcBef>
              <a:defRPr sz="1200"/>
            </a:pPr>
            <a:r>
              <a:rPr sz="1600" dirty="0"/>
              <a:t>Every ~7-8sec load at same target position </a:t>
            </a:r>
            <a:endParaRPr sz="2400" dirty="0"/>
          </a:p>
          <a:p>
            <a:pPr marL="698373" lvl="1" indent="-268604" defTabSz="859536">
              <a:lnSpc>
                <a:spcPct val="72000"/>
              </a:lnSpc>
              <a:spcBef>
                <a:spcPts val="400"/>
              </a:spcBef>
              <a:defRPr sz="1200"/>
            </a:pPr>
            <a:r>
              <a:rPr sz="1600" dirty="0"/>
              <a:t>in 5000h roughly 2.5×10</a:t>
            </a:r>
            <a:r>
              <a:rPr sz="1600" baseline="29872" dirty="0"/>
              <a:t>6</a:t>
            </a:r>
            <a:r>
              <a:rPr sz="1600" dirty="0"/>
              <a:t> load cycles at same spot </a:t>
            </a:r>
          </a:p>
        </p:txBody>
      </p:sp>
      <p:sp>
        <p:nvSpPr>
          <p:cNvPr id="475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5" y="6610952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476" name="Ellipse 22"/>
          <p:cNvSpPr/>
          <p:nvPr/>
        </p:nvSpPr>
        <p:spPr>
          <a:xfrm>
            <a:off x="7259725" y="3581405"/>
            <a:ext cx="946207" cy="1371601"/>
          </a:xfrm>
          <a:prstGeom prst="ellipse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3600" b="0" i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77" name="Gerade Verbindung 24"/>
          <p:cNvSpPr/>
          <p:nvPr/>
        </p:nvSpPr>
        <p:spPr>
          <a:xfrm>
            <a:off x="6642837" y="4267205"/>
            <a:ext cx="541353" cy="1"/>
          </a:xfrm>
          <a:prstGeom prst="line">
            <a:avLst/>
          </a:prstGeom>
          <a:solidFill>
            <a:srgbClr val="BBE0E3"/>
          </a:solidFill>
          <a:ln>
            <a:solidFill>
              <a:srgbClr val="000000"/>
            </a:solidFill>
            <a:prstDash val="lgDashDot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478" name="Gerade Verbindung 25"/>
          <p:cNvSpPr/>
          <p:nvPr/>
        </p:nvSpPr>
        <p:spPr>
          <a:xfrm>
            <a:off x="7716925" y="4267205"/>
            <a:ext cx="1082704" cy="1"/>
          </a:xfrm>
          <a:prstGeom prst="line">
            <a:avLst/>
          </a:prstGeom>
          <a:solidFill>
            <a:srgbClr val="BBE0E3"/>
          </a:solidFill>
          <a:ln>
            <a:solidFill>
              <a:srgbClr val="000000"/>
            </a:solidFill>
            <a:prstDash val="lgDashDot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479" name="Gerade Verbindung mit Pfeil 28"/>
          <p:cNvSpPr/>
          <p:nvPr/>
        </p:nvSpPr>
        <p:spPr>
          <a:xfrm>
            <a:off x="6319925" y="3680700"/>
            <a:ext cx="1219202" cy="1"/>
          </a:xfrm>
          <a:prstGeom prst="line">
            <a:avLst/>
          </a:prstGeom>
          <a:ln w="38100">
            <a:solidFill>
              <a:srgbClr val="FFC000"/>
            </a:solidFill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480" name="Line 38"/>
          <p:cNvSpPr/>
          <p:nvPr/>
        </p:nvSpPr>
        <p:spPr>
          <a:xfrm>
            <a:off x="7691525" y="3680700"/>
            <a:ext cx="771527" cy="1590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481" name="Line 39"/>
          <p:cNvSpPr/>
          <p:nvPr/>
        </p:nvSpPr>
        <p:spPr>
          <a:xfrm>
            <a:off x="7691525" y="3690225"/>
            <a:ext cx="674690" cy="114301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482" name="Line 40"/>
          <p:cNvSpPr/>
          <p:nvPr/>
        </p:nvSpPr>
        <p:spPr>
          <a:xfrm>
            <a:off x="7701050" y="3690223"/>
            <a:ext cx="771527" cy="228603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483" name="Line 38"/>
          <p:cNvSpPr/>
          <p:nvPr/>
        </p:nvSpPr>
        <p:spPr>
          <a:xfrm flipV="1">
            <a:off x="7767725" y="3604498"/>
            <a:ext cx="771527" cy="76203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484" name="Textfeld 7"/>
          <p:cNvSpPr txBox="1"/>
          <p:nvPr/>
        </p:nvSpPr>
        <p:spPr>
          <a:xfrm>
            <a:off x="6365645" y="3375827"/>
            <a:ext cx="917634" cy="350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spcBef>
                <a:spcPts val="400"/>
              </a:spcBef>
              <a:buSzTx/>
              <a:buNone/>
              <a:defRPr sz="1800" b="0">
                <a:solidFill>
                  <a:srgbClr val="DE1A2B"/>
                </a:solidFill>
              </a:defRPr>
            </a:lvl1pPr>
          </a:lstStyle>
          <a:p>
            <a:r>
              <a:t>photons</a:t>
            </a:r>
          </a:p>
        </p:txBody>
      </p:sp>
      <p:sp>
        <p:nvSpPr>
          <p:cNvPr id="485" name="Fußzeilenplatzhalter 4"/>
          <p:cNvSpPr txBox="1"/>
          <p:nvPr/>
        </p:nvSpPr>
        <p:spPr>
          <a:xfrm>
            <a:off x="2788920" y="6553200"/>
            <a:ext cx="448056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spcBef>
                <a:spcPts val="0"/>
              </a:spcBef>
              <a:buSzTx/>
              <a:buNone/>
              <a:defRPr sz="1200" b="0">
                <a:solidFill>
                  <a:srgbClr val="23346C"/>
                </a:solidFill>
              </a:defRPr>
            </a:lvl1pPr>
          </a:lstStyle>
          <a:p>
            <a:r>
              <a:t> </a:t>
            </a:r>
          </a:p>
        </p:txBody>
      </p:sp>
      <p:sp>
        <p:nvSpPr>
          <p:cNvPr id="486" name="Gerade Verbindung mit Pfeil 12"/>
          <p:cNvSpPr/>
          <p:nvPr/>
        </p:nvSpPr>
        <p:spPr>
          <a:xfrm flipH="1">
            <a:off x="7089278" y="4473623"/>
            <a:ext cx="272430" cy="583828"/>
          </a:xfrm>
          <a:prstGeom prst="line">
            <a:avLst/>
          </a:prstGeom>
          <a:ln w="19050">
            <a:solidFill>
              <a:srgbClr val="7030A0"/>
            </a:solidFill>
            <a:head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487" name="Textfeld 13"/>
          <p:cNvSpPr txBox="1"/>
          <p:nvPr/>
        </p:nvSpPr>
        <p:spPr>
          <a:xfrm>
            <a:off x="5712428" y="4986126"/>
            <a:ext cx="1950213" cy="505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spcBef>
                <a:spcPts val="300"/>
              </a:spcBef>
              <a:buSzTx/>
              <a:buNone/>
              <a:defRPr sz="1300" b="0">
                <a:solidFill>
                  <a:srgbClr val="7030A0"/>
                </a:solidFill>
              </a:defRPr>
            </a:pPr>
            <a:r>
              <a:t>Photon beam path on </a:t>
            </a:r>
            <a:endParaRPr>
              <a:solidFill>
                <a:srgbClr val="DE1A2B"/>
              </a:solidFill>
            </a:endParaRPr>
          </a:p>
          <a:p>
            <a:pPr>
              <a:spcBef>
                <a:spcPts val="300"/>
              </a:spcBef>
              <a:buSzTx/>
              <a:buNone/>
              <a:defRPr sz="1300" b="0">
                <a:solidFill>
                  <a:srgbClr val="7030A0"/>
                </a:solidFill>
              </a:defRPr>
            </a:pPr>
            <a:r>
              <a:t>      spinning target wheel</a:t>
            </a:r>
          </a:p>
        </p:txBody>
      </p:sp>
      <p:sp>
        <p:nvSpPr>
          <p:cNvPr id="488" name="Rechteck 21"/>
          <p:cNvSpPr/>
          <p:nvPr/>
        </p:nvSpPr>
        <p:spPr>
          <a:xfrm>
            <a:off x="7625474" y="3680916"/>
            <a:ext cx="91453" cy="45720"/>
          </a:xfrm>
          <a:prstGeom prst="rect">
            <a:avLst/>
          </a:prstGeom>
          <a:solidFill>
            <a:srgbClr val="C00000"/>
          </a:solidFill>
          <a:ln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3600" b="0" i="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489" name="Textfeld 23"/>
          <p:cNvSpPr txBox="1"/>
          <p:nvPr/>
        </p:nvSpPr>
        <p:spPr>
          <a:xfrm>
            <a:off x="8196564" y="2865292"/>
            <a:ext cx="759380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spcBef>
                <a:spcPts val="300"/>
              </a:spcBef>
              <a:buSzTx/>
              <a:buNone/>
              <a:defRPr sz="1600" b="0">
                <a:solidFill>
                  <a:srgbClr val="C00000"/>
                </a:solidFill>
              </a:defRPr>
            </a:lvl1pPr>
          </a:lstStyle>
          <a:p>
            <a:r>
              <a:t>1 pulse</a:t>
            </a:r>
          </a:p>
        </p:txBody>
      </p:sp>
      <p:sp>
        <p:nvSpPr>
          <p:cNvPr id="490" name="Gerade Verbindung mit Pfeil 25"/>
          <p:cNvSpPr/>
          <p:nvPr/>
        </p:nvSpPr>
        <p:spPr>
          <a:xfrm flipH="1">
            <a:off x="7691525" y="3247065"/>
            <a:ext cx="495770" cy="389704"/>
          </a:xfrm>
          <a:prstGeom prst="line">
            <a:avLst/>
          </a:prstGeom>
          <a:ln w="12700">
            <a:solidFill>
              <a:srgbClr val="C00000"/>
            </a:solidFill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grpSp>
        <p:nvGrpSpPr>
          <p:cNvPr id="494" name="Arrow: Curved Up 3"/>
          <p:cNvGrpSpPr/>
          <p:nvPr/>
        </p:nvGrpSpPr>
        <p:grpSpPr>
          <a:xfrm>
            <a:off x="7494647" y="4499193"/>
            <a:ext cx="564596" cy="286204"/>
            <a:chOff x="0" y="0"/>
            <a:chExt cx="564595" cy="286202"/>
          </a:xfrm>
        </p:grpSpPr>
        <p:sp>
          <p:nvSpPr>
            <p:cNvPr id="491" name="Shape"/>
            <p:cNvSpPr/>
            <p:nvPr/>
          </p:nvSpPr>
          <p:spPr>
            <a:xfrm>
              <a:off x="0" y="0"/>
              <a:ext cx="564596" cy="286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41" extrusionOk="0">
                  <a:moveTo>
                    <a:pt x="19145" y="0"/>
                  </a:moveTo>
                  <a:lnTo>
                    <a:pt x="21600" y="5060"/>
                  </a:lnTo>
                  <a:lnTo>
                    <a:pt x="20231" y="5060"/>
                  </a:lnTo>
                  <a:cubicBezTo>
                    <a:pt x="19089" y="15139"/>
                    <a:pt x="14774" y="21600"/>
                    <a:pt x="10257" y="19997"/>
                  </a:cubicBezTo>
                  <a:cubicBezTo>
                    <a:pt x="13762" y="18753"/>
                    <a:pt x="16607" y="12882"/>
                    <a:pt x="17494" y="5060"/>
                  </a:cubicBezTo>
                  <a:lnTo>
                    <a:pt x="16126" y="5060"/>
                  </a:lnTo>
                  <a:close/>
                  <a:moveTo>
                    <a:pt x="8888" y="20239"/>
                  </a:moveTo>
                  <a:cubicBezTo>
                    <a:pt x="3979" y="20239"/>
                    <a:pt x="0" y="11177"/>
                    <a:pt x="0" y="0"/>
                  </a:cubicBezTo>
                  <a:lnTo>
                    <a:pt x="2737" y="0"/>
                  </a:lnTo>
                  <a:cubicBezTo>
                    <a:pt x="2737" y="11177"/>
                    <a:pt x="6716" y="20239"/>
                    <a:pt x="11625" y="2023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2400" i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92" name="Shape"/>
            <p:cNvSpPr/>
            <p:nvPr/>
          </p:nvSpPr>
          <p:spPr>
            <a:xfrm>
              <a:off x="0" y="0"/>
              <a:ext cx="303873" cy="286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15" y="21600"/>
                  </a:moveTo>
                  <a:cubicBezTo>
                    <a:pt x="7394" y="21600"/>
                    <a:pt x="0" y="11929"/>
                    <a:pt x="0" y="0"/>
                  </a:cubicBezTo>
                  <a:lnTo>
                    <a:pt x="5085" y="0"/>
                  </a:lnTo>
                  <a:cubicBezTo>
                    <a:pt x="5085" y="11929"/>
                    <a:pt x="12479" y="21600"/>
                    <a:pt x="21600" y="2160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2400" i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493" name="Line"/>
            <p:cNvSpPr/>
            <p:nvPr/>
          </p:nvSpPr>
          <p:spPr>
            <a:xfrm>
              <a:off x="0" y="0"/>
              <a:ext cx="564596" cy="286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57" y="21342"/>
                  </a:moveTo>
                  <a:cubicBezTo>
                    <a:pt x="13762" y="20015"/>
                    <a:pt x="16607" y="13748"/>
                    <a:pt x="17494" y="5400"/>
                  </a:cubicBezTo>
                  <a:lnTo>
                    <a:pt x="16126" y="5400"/>
                  </a:lnTo>
                  <a:lnTo>
                    <a:pt x="19145" y="0"/>
                  </a:lnTo>
                  <a:lnTo>
                    <a:pt x="21600" y="5400"/>
                  </a:lnTo>
                  <a:lnTo>
                    <a:pt x="20231" y="5400"/>
                  </a:lnTo>
                  <a:cubicBezTo>
                    <a:pt x="19218" y="14937"/>
                    <a:pt x="15678" y="21600"/>
                    <a:pt x="11625" y="21600"/>
                  </a:cubicBezTo>
                  <a:lnTo>
                    <a:pt x="8888" y="21600"/>
                  </a:lnTo>
                  <a:cubicBezTo>
                    <a:pt x="3979" y="21600"/>
                    <a:pt x="0" y="11929"/>
                    <a:pt x="0" y="0"/>
                  </a:cubicBezTo>
                  <a:lnTo>
                    <a:pt x="2737" y="0"/>
                  </a:lnTo>
                  <a:cubicBezTo>
                    <a:pt x="2737" y="11929"/>
                    <a:pt x="6716" y="21600"/>
                    <a:pt x="11625" y="21600"/>
                  </a:cubicBezTo>
                </a:path>
              </a:pathLst>
            </a:custGeom>
            <a:noFill/>
            <a:ln w="25400" cap="flat">
              <a:solidFill>
                <a:srgbClr val="DE1A2B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2400" i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495" name="Gerade Verbindung mit Pfeil 28"/>
          <p:cNvSpPr/>
          <p:nvPr/>
        </p:nvSpPr>
        <p:spPr>
          <a:xfrm flipV="1">
            <a:off x="7716926" y="3688637"/>
            <a:ext cx="1173421" cy="30164"/>
          </a:xfrm>
          <a:prstGeom prst="line">
            <a:avLst/>
          </a:prstGeom>
          <a:ln w="28575">
            <a:solidFill>
              <a:srgbClr val="FFC000"/>
            </a:solidFill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496" name="Ellipse 22"/>
          <p:cNvSpPr/>
          <p:nvPr/>
        </p:nvSpPr>
        <p:spPr>
          <a:xfrm>
            <a:off x="7335126" y="3679740"/>
            <a:ext cx="813309" cy="1197063"/>
          </a:xfrm>
          <a:prstGeom prst="ellipse">
            <a:avLst/>
          </a:prstGeom>
          <a:ln>
            <a:solidFill>
              <a:srgbClr val="000000"/>
            </a:solidFill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3600" b="0" i="0">
                <a:solidFill>
                  <a:srgbClr val="000000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539324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Titel 1"/>
          <p:cNvSpPr txBox="1">
            <a:spLocks noGrp="1"/>
          </p:cNvSpPr>
          <p:nvPr>
            <p:ph type="title"/>
          </p:nvPr>
        </p:nvSpPr>
        <p:spPr>
          <a:xfrm>
            <a:off x="457200" y="442701"/>
            <a:ext cx="8305800" cy="6858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dirty="0"/>
              <a:t>e+ source parameters  </a:t>
            </a:r>
          </a:p>
        </p:txBody>
      </p:sp>
      <p:sp>
        <p:nvSpPr>
          <p:cNvPr id="457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940979" y="6553200"/>
            <a:ext cx="203023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graphicFrame>
        <p:nvGraphicFramePr>
          <p:cNvPr id="458" name="Inhaltsplatzhalter 1"/>
          <p:cNvGraphicFramePr/>
          <p:nvPr>
            <p:extLst>
              <p:ext uri="{D42A27DB-BD31-4B8C-83A1-F6EECF244321}">
                <p14:modId xmlns:p14="http://schemas.microsoft.com/office/powerpoint/2010/main" val="1973248855"/>
              </p:ext>
            </p:extLst>
          </p:nvPr>
        </p:nvGraphicFramePr>
        <p:xfrm>
          <a:off x="228780" y="1128504"/>
          <a:ext cx="8712199" cy="4478983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6337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1699">
                  <a:extLst>
                    <a:ext uri="{9D8B030D-6E8A-4147-A177-3AD203B41FA5}">
                      <a16:colId xmlns:a16="http://schemas.microsoft.com/office/drawing/2014/main" val="1128682627"/>
                    </a:ext>
                  </a:extLst>
                </a:gridCol>
              </a:tblGrid>
              <a:tr h="469900">
                <a:tc>
                  <a:txBody>
                    <a:bodyPr/>
                    <a:lstStyle/>
                    <a:p>
                      <a:pPr algn="l" defTabSz="455999">
                        <a:defRPr sz="1100" b="0"/>
                      </a:pPr>
                      <a:endParaRPr dirty="0"/>
                    </a:p>
                  </a:txBody>
                  <a:tcPr marL="45720" marR="45720" horzOverflow="overflow">
                    <a:lnB w="12700">
                      <a:solidFill>
                        <a:srgbClr val="DE1A2B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100" b="0"/>
                      </a:pPr>
                      <a:endParaRPr/>
                    </a:p>
                  </a:txBody>
                  <a:tcPr marL="45720" marR="45720" horzOverflow="overflow">
                    <a:lnB w="12700">
                      <a:solidFill>
                        <a:srgbClr val="DE1A2B"/>
                      </a:solidFill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defTabSz="455999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400">
                          <a:solidFill>
                            <a:srgbClr val="FFFFFF"/>
                          </a:solidFill>
                        </a:rPr>
                        <a:t>ILC250</a:t>
                      </a:r>
                    </a:p>
                  </a:txBody>
                  <a:tcPr marL="45720" marR="45720" horzOverflow="overflow">
                    <a:lnB w="12700">
                      <a:solidFill>
                        <a:srgbClr val="DE1A2B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300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Electron beam energy</a:t>
                      </a:r>
                    </a:p>
                  </a:txBody>
                  <a:tcPr marL="45720" marR="45720" horzOverflow="overflow">
                    <a:lnT w="12700">
                      <a:solidFill>
                        <a:srgbClr val="DE1A2B"/>
                      </a:solidFill>
                    </a:lnT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GeV</a:t>
                      </a:r>
                    </a:p>
                  </a:txBody>
                  <a:tcPr marL="45720" marR="45720" horzOverflow="overflow">
                    <a:lnT w="12700">
                      <a:solidFill>
                        <a:srgbClr val="DE1A2B"/>
                      </a:solidFill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126.5</a:t>
                      </a:r>
                    </a:p>
                  </a:txBody>
                  <a:tcPr marL="45720" marR="45720" horzOverflow="overflow">
                    <a:lnT w="12700">
                      <a:solidFill>
                        <a:srgbClr val="DE1A2B"/>
                      </a:solidFill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401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2060"/>
                          </a:solidFill>
                        </a:defRPr>
                      </a:pPr>
                      <a:r>
                        <a:t>Active (total) undulator length L</a:t>
                      </a:r>
                      <a:r>
                        <a:rPr baseline="-25000"/>
                        <a:t>und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m</a:t>
                      </a:r>
                    </a:p>
                  </a:txBody>
                  <a:tcPr marL="45720" marR="45720" horzOverflow="overflow"/>
                </a:tc>
                <a:tc gridSpan="2"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231 (320)</a:t>
                      </a:r>
                    </a:p>
                  </a:txBody>
                  <a:tcPr marL="45720" marR="4572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135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Undulator K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2060"/>
                          </a:solidFill>
                        </a:defRPr>
                      </a:pPr>
                      <a:endParaRPr/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0.85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(FC)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0.92 (QWT)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401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2060"/>
                          </a:solidFill>
                        </a:defRPr>
                      </a:pPr>
                      <a:r>
                        <a:t>Photon energy (1</a:t>
                      </a:r>
                      <a:r>
                        <a:rPr baseline="30000"/>
                        <a:t>st</a:t>
                      </a:r>
                      <a:r>
                        <a:t> harmonic)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MeV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7.7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>
                          <a:solidFill>
                            <a:srgbClr val="002060"/>
                          </a:solidFill>
                        </a:rPr>
                        <a:t>7.2</a:t>
                      </a:r>
                      <a:endParaRPr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372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Average photon beam power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kW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63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72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401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Distance target – middle undulator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m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/>
                </a:tc>
                <a:tc gridSpan="2"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401</a:t>
                      </a:r>
                    </a:p>
                  </a:txBody>
                  <a:tcPr marL="45720" marR="4572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4925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2060"/>
                          </a:solidFill>
                        </a:defRPr>
                      </a:pPr>
                      <a:r>
                        <a:t>Photon beam spot size on target (</a:t>
                      </a:r>
                      <a:r>
                        <a:rPr>
                          <a:latin typeface="Symbol"/>
                          <a:ea typeface="Symbol"/>
                          <a:cs typeface="Symbol"/>
                          <a:sym typeface="Symbol"/>
                        </a:rPr>
                        <a:t>s</a:t>
                      </a:r>
                      <a:r>
                        <a:t>)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mm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1.2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>
                          <a:solidFill>
                            <a:srgbClr val="002060"/>
                          </a:solidFill>
                        </a:rPr>
                        <a:t>1.45</a:t>
                      </a:r>
                      <a:endParaRPr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2401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Average power deposited in target (1312 bunches/pulse)</a:t>
                      </a:r>
                    </a:p>
                  </a:txBody>
                  <a:tcPr marL="45720" marR="45720" horzOverflow="overflow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kW</a:t>
                      </a:r>
                    </a:p>
                  </a:txBody>
                  <a:tcPr marL="45720" marR="45720" horzOverflow="overflow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1.94</a:t>
                      </a:r>
                    </a:p>
                  </a:txBody>
                  <a:tcPr marL="45720" marR="45720" horzOverflow="overflow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2.20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2401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2060"/>
                          </a:solidFill>
                        </a:defRPr>
                      </a:pPr>
                      <a:r>
                        <a:rPr dirty="0"/>
                        <a:t>Peak energy deposition density in rotating target </a:t>
                      </a:r>
                      <a:r>
                        <a:rPr sz="1400" dirty="0"/>
                        <a:t>(1312 b/pulse)</a:t>
                      </a:r>
                    </a:p>
                  </a:txBody>
                  <a:tcPr marL="45720" marR="45720" horzOverflow="overflow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J/g</a:t>
                      </a:r>
                    </a:p>
                  </a:txBody>
                  <a:tcPr marL="45720" marR="45720" horzOverflow="overflow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61.2</a:t>
                      </a:r>
                    </a:p>
                  </a:txBody>
                  <a:tcPr marL="45720" marR="45720" horzOverflow="overflow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59.8</a:t>
                      </a:r>
                      <a:endParaRPr dirty="0">
                        <a:solidFill>
                          <a:srgbClr val="002060"/>
                        </a:solidFill>
                      </a:endParaRPr>
                    </a:p>
                  </a:txBody>
                  <a:tcPr marL="45720" marR="45720" horzOverflow="overflow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2401">
                <a:tc>
                  <a:txBody>
                    <a:bodyPr/>
                    <a:lstStyle/>
                    <a:p>
                      <a:pPr algn="l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Positron polarization</a:t>
                      </a:r>
                    </a:p>
                  </a:txBody>
                  <a:tcPr marL="45720" marR="45720" horzOverflow="overflow"/>
                </a:tc>
                <a:tc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002060"/>
                          </a:solidFill>
                        </a:rPr>
                        <a:t>%</a:t>
                      </a:r>
                    </a:p>
                  </a:txBody>
                  <a:tcPr marL="45720" marR="45720" horzOverflow="overflow"/>
                </a:tc>
                <a:tc gridSpan="2">
                  <a:txBody>
                    <a:bodyPr/>
                    <a:lstStyle/>
                    <a:p>
                      <a:pPr algn="ctr" defTabSz="455999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2060"/>
                          </a:solidFill>
                        </a:rPr>
                        <a:t>~30</a:t>
                      </a:r>
                    </a:p>
                  </a:txBody>
                  <a:tcPr marL="45720" marR="45720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1E3E295-A021-4AE5-8D91-793554AAC167}"/>
              </a:ext>
            </a:extLst>
          </p:cNvPr>
          <p:cNvSpPr txBox="1"/>
          <p:nvPr/>
        </p:nvSpPr>
        <p:spPr>
          <a:xfrm>
            <a:off x="457200" y="5536458"/>
            <a:ext cx="7826819" cy="8361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342900" indent="-342900"/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so far, e+ source simulations assumed ideal undulator</a:t>
            </a:r>
            <a:endParaRPr lang="en-US" sz="2000" b="0" i="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/>
            <a:r>
              <a:rPr lang="en-US" sz="2000" b="0" i="0" dirty="0">
                <a:solidFill>
                  <a:schemeClr val="tx2">
                    <a:lumMod val="50000"/>
                  </a:schemeClr>
                </a:solidFill>
              </a:rPr>
              <a:t>yield with QWT  below 1e+/e-  </a:t>
            </a:r>
            <a:r>
              <a:rPr lang="en-US" sz="2000" b="0" i="0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 alternatives see P. Sievers’ talk</a:t>
            </a: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035586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305800" cy="685802"/>
          </a:xfrm>
          <a:prstGeom prst="rect">
            <a:avLst/>
          </a:prstGeom>
        </p:spPr>
        <p:txBody>
          <a:bodyPr/>
          <a:lstStyle/>
          <a:p>
            <a:r>
              <a:t>Cooling of the target wheel</a:t>
            </a:r>
          </a:p>
        </p:txBody>
      </p:sp>
      <p:sp>
        <p:nvSpPr>
          <p:cNvPr id="499" name="Inhaltsplatzhalter 2"/>
          <p:cNvSpPr txBox="1">
            <a:spLocks noGrp="1"/>
          </p:cNvSpPr>
          <p:nvPr>
            <p:ph type="body" idx="1"/>
          </p:nvPr>
        </p:nvSpPr>
        <p:spPr>
          <a:xfrm>
            <a:off x="280213" y="1408539"/>
            <a:ext cx="8659773" cy="5181601"/>
          </a:xfrm>
          <a:prstGeom prst="rect">
            <a:avLst/>
          </a:prstGeom>
        </p:spPr>
        <p:txBody>
          <a:bodyPr/>
          <a:lstStyle/>
          <a:p>
            <a:pPr marL="514350">
              <a:lnSpc>
                <a:spcPct val="90000"/>
              </a:lnSpc>
              <a:spcBef>
                <a:spcPts val="500"/>
              </a:spcBef>
              <a:buClr>
                <a:srgbClr val="23346C"/>
              </a:buClr>
              <a:defRPr sz="2200"/>
            </a:pPr>
            <a:r>
              <a:t>Water cooling (TDR) does not work</a:t>
            </a:r>
          </a:p>
          <a:p>
            <a:pPr marL="514350">
              <a:lnSpc>
                <a:spcPct val="90000"/>
              </a:lnSpc>
              <a:spcBef>
                <a:spcPts val="500"/>
              </a:spcBef>
              <a:buClr>
                <a:srgbClr val="23346C"/>
              </a:buClr>
              <a:defRPr sz="2200"/>
            </a:pPr>
            <a:r>
              <a:t>Few kW heat deposition can be removed with thermal radiation:</a:t>
            </a:r>
            <a:endParaRPr sz="2500"/>
          </a:p>
          <a:p>
            <a:pPr marL="962025" lvl="1">
              <a:lnSpc>
                <a:spcPct val="90000"/>
              </a:lnSpc>
              <a:spcBef>
                <a:spcPts val="500"/>
              </a:spcBef>
              <a:buClr>
                <a:srgbClr val="23346C"/>
              </a:buClr>
              <a:defRPr sz="1800"/>
            </a:pPr>
            <a:r>
              <a:t>heat radiates from spinning target  to a stationary water-cooled cooler</a:t>
            </a:r>
            <a:endParaRPr b="1"/>
          </a:p>
          <a:p>
            <a:pPr marL="483176" indent="-311726">
              <a:lnSpc>
                <a:spcPct val="90000"/>
              </a:lnSpc>
              <a:buClr>
                <a:srgbClr val="23346C"/>
              </a:buClr>
              <a:defRPr sz="2200" b="1"/>
            </a:pPr>
            <a:endParaRPr b="1"/>
          </a:p>
          <a:p>
            <a:pPr marL="483176" indent="-311726">
              <a:lnSpc>
                <a:spcPct val="90000"/>
              </a:lnSpc>
              <a:buClr>
                <a:srgbClr val="23346C"/>
              </a:buClr>
              <a:defRPr sz="2200" b="1"/>
            </a:pPr>
            <a:endParaRPr b="1"/>
          </a:p>
          <a:p>
            <a:pPr marL="0" lvl="1" indent="457200">
              <a:lnSpc>
                <a:spcPct val="90000"/>
              </a:lnSpc>
              <a:spcBef>
                <a:spcPts val="300"/>
              </a:spcBef>
              <a:buSzTx/>
              <a:buNone/>
              <a:defRPr sz="1600"/>
            </a:pPr>
            <a:r>
              <a:t>    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e</a:t>
            </a:r>
            <a:r>
              <a:t> = effective emissivity</a:t>
            </a:r>
            <a:endParaRPr sz="800" b="1"/>
          </a:p>
          <a:p>
            <a:pPr marL="584200" lvl="1" indent="-127000">
              <a:lnSpc>
                <a:spcPct val="90000"/>
              </a:lnSpc>
              <a:spcBef>
                <a:spcPts val="500"/>
              </a:spcBef>
              <a:buClr>
                <a:srgbClr val="23346C"/>
              </a:buClr>
              <a:buChar char="•"/>
              <a:defRPr sz="800" b="1"/>
            </a:pPr>
            <a:endParaRPr sz="800" b="1"/>
          </a:p>
          <a:p>
            <a:pPr marL="514350">
              <a:lnSpc>
                <a:spcPct val="90000"/>
              </a:lnSpc>
              <a:spcBef>
                <a:spcPts val="500"/>
              </a:spcBef>
              <a:buClr>
                <a:srgbClr val="23346C"/>
              </a:buClr>
              <a:defRPr sz="2200"/>
            </a:pPr>
            <a:r>
              <a:t>Ti alloys have low thermal conductivity                                                             </a:t>
            </a:r>
            <a:r>
              <a:rPr sz="1600"/>
              <a:t>(</a:t>
            </a:r>
            <a:r>
              <a:rPr sz="1600"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sz="1600"/>
              <a:t> = 0.06 – 0.15 K/cm/s) </a:t>
            </a:r>
            <a:endParaRPr sz="2500"/>
          </a:p>
          <a:p>
            <a:pPr marL="962025" lvl="1">
              <a:lnSpc>
                <a:spcPct val="90000"/>
              </a:lnSpc>
              <a:spcBef>
                <a:spcPts val="500"/>
              </a:spcBef>
              <a:buClr>
                <a:srgbClr val="23346C"/>
              </a:buClr>
              <a:defRPr sz="1800"/>
            </a:pPr>
            <a:r>
              <a:t>heat propagation ~ 0.5cm in 7sec (load cycle)</a:t>
            </a:r>
            <a:endParaRPr b="1"/>
          </a:p>
          <a:p>
            <a:pPr marL="962025" lvl="1">
              <a:lnSpc>
                <a:spcPct val="90000"/>
              </a:lnSpc>
              <a:spcBef>
                <a:spcPts val="500"/>
              </a:spcBef>
              <a:buClr>
                <a:srgbClr val="23346C"/>
              </a:buClr>
              <a:defRPr sz="1800"/>
            </a:pPr>
            <a:r>
              <a:t>heat accumulates in the  rim  near to beam path</a:t>
            </a:r>
          </a:p>
          <a:p>
            <a:pPr marL="742950" lvl="1" indent="-285750">
              <a:lnSpc>
                <a:spcPct val="90000"/>
              </a:lnSpc>
              <a:spcBef>
                <a:spcPts val="400"/>
              </a:spcBef>
              <a:buClr>
                <a:srgbClr val="23346C"/>
              </a:buClr>
              <a:buChar char="•"/>
              <a:defRPr sz="1800"/>
            </a:pPr>
            <a:endParaRPr/>
          </a:p>
          <a:p>
            <a:pPr marL="0" indent="9525">
              <a:lnSpc>
                <a:spcPct val="90000"/>
              </a:lnSpc>
              <a:spcBef>
                <a:spcPts val="400"/>
              </a:spcBef>
              <a:buSzTx/>
              <a:buNone/>
              <a:defRPr sz="1800"/>
            </a:pPr>
            <a:r>
              <a:t> </a:t>
            </a:r>
          </a:p>
        </p:txBody>
      </p:sp>
      <p:sp>
        <p:nvSpPr>
          <p:cNvPr id="500" name="Gerade Verbindung mit Pfeil 14"/>
          <p:cNvSpPr/>
          <p:nvPr/>
        </p:nvSpPr>
        <p:spPr>
          <a:xfrm flipH="1">
            <a:off x="7659317" y="3592041"/>
            <a:ext cx="914402" cy="92150"/>
          </a:xfrm>
          <a:prstGeom prst="line">
            <a:avLst/>
          </a:prstGeom>
          <a:ln>
            <a:solidFill>
              <a:srgbClr val="000000"/>
            </a:solidFill>
            <a:head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01" name="Gerade Verbindung mit Pfeil 16"/>
          <p:cNvSpPr/>
          <p:nvPr/>
        </p:nvSpPr>
        <p:spPr>
          <a:xfrm flipH="1" flipV="1">
            <a:off x="7659317" y="3691278"/>
            <a:ext cx="914402" cy="2"/>
          </a:xfrm>
          <a:prstGeom prst="line">
            <a:avLst/>
          </a:prstGeom>
          <a:ln>
            <a:solidFill>
              <a:srgbClr val="000000"/>
            </a:solidFill>
            <a:head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02" name="Gerade Verbindung mit Pfeil 19"/>
          <p:cNvSpPr/>
          <p:nvPr/>
        </p:nvSpPr>
        <p:spPr>
          <a:xfrm flipH="1">
            <a:off x="7659317" y="3638117"/>
            <a:ext cx="762002" cy="53166"/>
          </a:xfrm>
          <a:prstGeom prst="line">
            <a:avLst/>
          </a:prstGeom>
          <a:ln>
            <a:solidFill>
              <a:srgbClr val="000000"/>
            </a:solidFill>
            <a:head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grpSp>
        <p:nvGrpSpPr>
          <p:cNvPr id="505" name="Objekt 13"/>
          <p:cNvGrpSpPr/>
          <p:nvPr/>
        </p:nvGrpSpPr>
        <p:grpSpPr>
          <a:xfrm>
            <a:off x="2120900" y="2588933"/>
            <a:ext cx="2590800" cy="447849"/>
            <a:chOff x="0" y="0"/>
            <a:chExt cx="2590800" cy="447848"/>
          </a:xfrm>
        </p:grpSpPr>
        <p:sp>
          <p:nvSpPr>
            <p:cNvPr id="503" name="Rectangle"/>
            <p:cNvSpPr/>
            <p:nvPr/>
          </p:nvSpPr>
          <p:spPr>
            <a:xfrm>
              <a:off x="0" y="-1"/>
              <a:ext cx="2590800" cy="447850"/>
            </a:xfrm>
            <a:prstGeom prst="rect">
              <a:avLst/>
            </a:prstGeom>
            <a:solidFill>
              <a:srgbClr val="FFFFC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2400" i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pic>
          <p:nvPicPr>
            <p:cNvPr id="504" name="image11.pdf" descr="image11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2590800" cy="447849"/>
            </a:xfrm>
            <a:prstGeom prst="rect">
              <a:avLst/>
            </a:prstGeom>
            <a:ln w="9525" cap="flat">
              <a:solidFill>
                <a:srgbClr val="C00000"/>
              </a:solidFill>
              <a:prstDash val="solid"/>
              <a:miter lim="800000"/>
            </a:ln>
            <a:effectLst/>
          </p:spPr>
        </p:pic>
      </p:grpSp>
      <p:sp>
        <p:nvSpPr>
          <p:cNvPr id="506" name="Fußzeilenplatzhalter 4"/>
          <p:cNvSpPr txBox="1"/>
          <p:nvPr/>
        </p:nvSpPr>
        <p:spPr>
          <a:xfrm>
            <a:off x="3416300" y="5333599"/>
            <a:ext cx="448056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spcBef>
                <a:spcPts val="0"/>
              </a:spcBef>
              <a:buSzTx/>
              <a:buNone/>
              <a:defRPr sz="1200" b="0">
                <a:solidFill>
                  <a:srgbClr val="23346C"/>
                </a:solidFill>
              </a:defRPr>
            </a:lvl1pPr>
          </a:lstStyle>
          <a:p>
            <a:r>
              <a:t> </a:t>
            </a:r>
          </a:p>
        </p:txBody>
      </p:sp>
      <p:sp>
        <p:nvSpPr>
          <p:cNvPr id="507" name="Rectangle 1"/>
          <p:cNvSpPr/>
          <p:nvPr/>
        </p:nvSpPr>
        <p:spPr>
          <a:xfrm>
            <a:off x="7111624" y="3247121"/>
            <a:ext cx="478465" cy="1645782"/>
          </a:xfrm>
          <a:prstGeom prst="rect">
            <a:avLst/>
          </a:prstGeom>
          <a:solidFill>
            <a:srgbClr val="A7A7A7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08" name="Flowchart: Punched Tape 2"/>
          <p:cNvSpPr/>
          <p:nvPr/>
        </p:nvSpPr>
        <p:spPr>
          <a:xfrm>
            <a:off x="7111624" y="4754681"/>
            <a:ext cx="478465" cy="268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844"/>
                </a:moveTo>
                <a:cubicBezTo>
                  <a:pt x="0" y="5967"/>
                  <a:pt x="2418" y="7688"/>
                  <a:pt x="5400" y="7688"/>
                </a:cubicBezTo>
                <a:cubicBezTo>
                  <a:pt x="8382" y="7688"/>
                  <a:pt x="10800" y="5967"/>
                  <a:pt x="10800" y="3844"/>
                </a:cubicBezTo>
                <a:cubicBezTo>
                  <a:pt x="10800" y="1721"/>
                  <a:pt x="13218" y="0"/>
                  <a:pt x="16200" y="0"/>
                </a:cubicBezTo>
                <a:cubicBezTo>
                  <a:pt x="19182" y="0"/>
                  <a:pt x="21600" y="1721"/>
                  <a:pt x="21600" y="3844"/>
                </a:cubicBezTo>
                <a:lnTo>
                  <a:pt x="21600" y="17756"/>
                </a:lnTo>
                <a:cubicBezTo>
                  <a:pt x="21600" y="15633"/>
                  <a:pt x="19182" y="13912"/>
                  <a:pt x="16200" y="13912"/>
                </a:cubicBezTo>
                <a:cubicBezTo>
                  <a:pt x="13218" y="13912"/>
                  <a:pt x="10800" y="15633"/>
                  <a:pt x="10800" y="17756"/>
                </a:cubicBezTo>
                <a:cubicBezTo>
                  <a:pt x="10800" y="19879"/>
                  <a:pt x="8382" y="21600"/>
                  <a:pt x="5400" y="21600"/>
                </a:cubicBezTo>
                <a:cubicBezTo>
                  <a:pt x="2418" y="21600"/>
                  <a:pt x="0" y="19879"/>
                  <a:pt x="0" y="17756"/>
                </a:cubicBezTo>
                <a:close/>
              </a:path>
            </a:pathLst>
          </a:custGeom>
          <a:solidFill>
            <a:srgbClr val="A7A7A7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09" name="Arrow: Right 3"/>
          <p:cNvSpPr/>
          <p:nvPr/>
        </p:nvSpPr>
        <p:spPr>
          <a:xfrm>
            <a:off x="5801247" y="3648540"/>
            <a:ext cx="1233378" cy="4643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10" name="Rectangle 4"/>
          <p:cNvSpPr/>
          <p:nvPr/>
        </p:nvSpPr>
        <p:spPr>
          <a:xfrm>
            <a:off x="6500548" y="3066363"/>
            <a:ext cx="330602" cy="401419"/>
          </a:xfrm>
          <a:prstGeom prst="rect">
            <a:avLst/>
          </a:prstGeom>
          <a:solidFill>
            <a:srgbClr val="95B3D7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11" name="Rectangle 5"/>
          <p:cNvSpPr/>
          <p:nvPr/>
        </p:nvSpPr>
        <p:spPr>
          <a:xfrm>
            <a:off x="6490918" y="2777607"/>
            <a:ext cx="1658887" cy="277064"/>
          </a:xfrm>
          <a:prstGeom prst="rect">
            <a:avLst/>
          </a:prstGeom>
          <a:solidFill>
            <a:srgbClr val="95B3D7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12" name="Rectangle 6"/>
          <p:cNvSpPr/>
          <p:nvPr/>
        </p:nvSpPr>
        <p:spPr>
          <a:xfrm>
            <a:off x="7819204" y="2777538"/>
            <a:ext cx="330602" cy="469584"/>
          </a:xfrm>
          <a:prstGeom prst="rect">
            <a:avLst/>
          </a:prstGeom>
          <a:solidFill>
            <a:srgbClr val="95B3D7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13" name="Right Triangle 7"/>
          <p:cNvSpPr/>
          <p:nvPr/>
        </p:nvSpPr>
        <p:spPr>
          <a:xfrm>
            <a:off x="7828829" y="3849384"/>
            <a:ext cx="649041" cy="305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35353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14" name="Right Triangle 25"/>
          <p:cNvSpPr/>
          <p:nvPr/>
        </p:nvSpPr>
        <p:spPr>
          <a:xfrm flipV="1">
            <a:off x="7817604" y="3279892"/>
            <a:ext cx="649041" cy="305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35353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15" name="Arrow: Right 30"/>
          <p:cNvSpPr/>
          <p:nvPr/>
        </p:nvSpPr>
        <p:spPr>
          <a:xfrm flipV="1">
            <a:off x="7715074" y="3672378"/>
            <a:ext cx="528186" cy="61188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16" name="Rectangle 12"/>
          <p:cNvSpPr/>
          <p:nvPr/>
        </p:nvSpPr>
        <p:spPr>
          <a:xfrm>
            <a:off x="6527283" y="3900815"/>
            <a:ext cx="356828" cy="1063719"/>
          </a:xfrm>
          <a:prstGeom prst="rect">
            <a:avLst/>
          </a:prstGeom>
          <a:solidFill>
            <a:srgbClr val="95B3D7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17" name="Isosceles Triangle 13"/>
          <p:cNvSpPr/>
          <p:nvPr/>
        </p:nvSpPr>
        <p:spPr>
          <a:xfrm rot="16200000">
            <a:off x="7200889" y="3478129"/>
            <a:ext cx="264046" cy="478465"/>
          </a:xfrm>
          <a:prstGeom prst="triangle">
            <a:avLst/>
          </a:prstGeom>
          <a:gradFill>
            <a:gsLst>
              <a:gs pos="0">
                <a:srgbClr val="8F3D44"/>
              </a:gs>
              <a:gs pos="50000">
                <a:srgbClr val="CF5862"/>
              </a:gs>
              <a:gs pos="100000">
                <a:srgbClr val="F86975"/>
              </a:gs>
            </a:gsLst>
            <a:lin ang="5400000"/>
          </a:gra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18" name="Rectangle 33"/>
          <p:cNvSpPr/>
          <p:nvPr/>
        </p:nvSpPr>
        <p:spPr>
          <a:xfrm>
            <a:off x="7853970" y="4154830"/>
            <a:ext cx="309474" cy="915948"/>
          </a:xfrm>
          <a:prstGeom prst="rect">
            <a:avLst/>
          </a:prstGeom>
          <a:solidFill>
            <a:srgbClr val="95B3D7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19" name="Connector: Curved 18"/>
          <p:cNvSpPr/>
          <p:nvPr/>
        </p:nvSpPr>
        <p:spPr>
          <a:xfrm>
            <a:off x="7623410" y="4470060"/>
            <a:ext cx="194194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25400">
            <a:solidFill>
              <a:srgbClr val="DE1A2B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20" name="Connector: Curved 40"/>
          <p:cNvSpPr/>
          <p:nvPr/>
        </p:nvSpPr>
        <p:spPr>
          <a:xfrm>
            <a:off x="7641059" y="4324079"/>
            <a:ext cx="194194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25400">
            <a:solidFill>
              <a:srgbClr val="DE1A2B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21" name="Connector: Curved 41"/>
          <p:cNvSpPr/>
          <p:nvPr/>
        </p:nvSpPr>
        <p:spPr>
          <a:xfrm rot="5400000" flipH="1" flipV="1">
            <a:off x="7667569" y="3163391"/>
            <a:ext cx="162026" cy="138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25400">
            <a:solidFill>
              <a:srgbClr val="DE1A2B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22" name="Connector: Curved 43"/>
          <p:cNvSpPr/>
          <p:nvPr/>
        </p:nvSpPr>
        <p:spPr>
          <a:xfrm rot="5400000" flipH="1" flipV="1">
            <a:off x="7343478" y="3169842"/>
            <a:ext cx="190900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25400">
            <a:solidFill>
              <a:srgbClr val="DE1A2B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23" name="Connector: Curved 46"/>
          <p:cNvSpPr/>
          <p:nvPr/>
        </p:nvSpPr>
        <p:spPr>
          <a:xfrm rot="5400000" flipH="1" flipV="1">
            <a:off x="7149369" y="3206743"/>
            <a:ext cx="190900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25400">
            <a:solidFill>
              <a:srgbClr val="DE1A2B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24" name="Connector: Curved 47"/>
          <p:cNvSpPr/>
          <p:nvPr/>
        </p:nvSpPr>
        <p:spPr>
          <a:xfrm rot="10800000">
            <a:off x="6872888" y="3196580"/>
            <a:ext cx="201952" cy="1985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25400">
            <a:solidFill>
              <a:srgbClr val="DE1A2B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25" name="Connector: Curved 50"/>
          <p:cNvSpPr/>
          <p:nvPr/>
        </p:nvSpPr>
        <p:spPr>
          <a:xfrm rot="10800000">
            <a:off x="6862426" y="4073487"/>
            <a:ext cx="19951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3"/>
                  <a:pt x="10800" y="10800"/>
                </a:cubicBezTo>
                <a:cubicBezTo>
                  <a:pt x="10800" y="16203"/>
                  <a:pt x="16200" y="21600"/>
                  <a:pt x="21600" y="21600"/>
                </a:cubicBezTo>
              </a:path>
            </a:pathLst>
          </a:custGeom>
          <a:ln w="25400">
            <a:solidFill>
              <a:srgbClr val="DE1A2B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26" name="Connector: Curved 53"/>
          <p:cNvSpPr/>
          <p:nvPr/>
        </p:nvSpPr>
        <p:spPr>
          <a:xfrm rot="10800000">
            <a:off x="6860823" y="4254762"/>
            <a:ext cx="19951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3"/>
                  <a:pt x="10800" y="10800"/>
                </a:cubicBezTo>
                <a:cubicBezTo>
                  <a:pt x="10800" y="16203"/>
                  <a:pt x="16200" y="21600"/>
                  <a:pt x="21600" y="21600"/>
                </a:cubicBezTo>
              </a:path>
            </a:pathLst>
          </a:custGeom>
          <a:ln w="25400">
            <a:solidFill>
              <a:srgbClr val="DE1A2B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27" name="Connector: Curved 54"/>
          <p:cNvSpPr/>
          <p:nvPr/>
        </p:nvSpPr>
        <p:spPr>
          <a:xfrm rot="10800000">
            <a:off x="6908951" y="4543523"/>
            <a:ext cx="199511" cy="12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3"/>
                  <a:pt x="10800" y="10800"/>
                </a:cubicBezTo>
                <a:cubicBezTo>
                  <a:pt x="10800" y="16203"/>
                  <a:pt x="16200" y="21600"/>
                  <a:pt x="21600" y="21600"/>
                </a:cubicBezTo>
              </a:path>
            </a:pathLst>
          </a:custGeom>
          <a:ln w="25400">
            <a:solidFill>
              <a:srgbClr val="DE1A2B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 anchor="ctr"/>
          <a:lstStyle/>
          <a:p>
            <a:endParaRPr/>
          </a:p>
        </p:txBody>
      </p:sp>
      <p:sp>
        <p:nvSpPr>
          <p:cNvPr id="528" name="Straight Arrow Connector 28"/>
          <p:cNvSpPr/>
          <p:nvPr/>
        </p:nvSpPr>
        <p:spPr>
          <a:xfrm flipV="1">
            <a:off x="7675271" y="3504791"/>
            <a:ext cx="439829" cy="143750"/>
          </a:xfrm>
          <a:prstGeom prst="line">
            <a:avLst/>
          </a:prstGeom>
          <a:ln w="12700">
            <a:solidFill>
              <a:srgbClr val="2A2A2A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29" name="Straight Arrow Connector 31"/>
          <p:cNvSpPr/>
          <p:nvPr/>
        </p:nvSpPr>
        <p:spPr>
          <a:xfrm>
            <a:off x="7623410" y="3754335"/>
            <a:ext cx="540033" cy="18843"/>
          </a:xfrm>
          <a:prstGeom prst="line">
            <a:avLst/>
          </a:prstGeom>
          <a:ln w="12700">
            <a:solidFill>
              <a:srgbClr val="2A2A2A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30" name="Straight Arrow Connector 34"/>
          <p:cNvSpPr/>
          <p:nvPr/>
        </p:nvSpPr>
        <p:spPr>
          <a:xfrm>
            <a:off x="7647833" y="3754335"/>
            <a:ext cx="443826" cy="97423"/>
          </a:xfrm>
          <a:prstGeom prst="line">
            <a:avLst/>
          </a:prstGeom>
          <a:ln w="12700">
            <a:solidFill>
              <a:srgbClr val="2A2A2A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31" name="TextBox 65"/>
          <p:cNvSpPr txBox="1"/>
          <p:nvPr/>
        </p:nvSpPr>
        <p:spPr>
          <a:xfrm>
            <a:off x="6808388" y="5055468"/>
            <a:ext cx="1256267" cy="605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buSzTx/>
              <a:buNone/>
              <a:defRPr sz="1600" b="0" i="0">
                <a:solidFill>
                  <a:srgbClr val="3E3E3E"/>
                </a:solidFill>
              </a:defRPr>
            </a:pPr>
            <a:r>
              <a:t>Rotating  </a:t>
            </a:r>
            <a:endParaRPr>
              <a:solidFill>
                <a:srgbClr val="DE1A2B"/>
              </a:solidFill>
            </a:endParaRPr>
          </a:p>
          <a:p>
            <a:pPr>
              <a:buSzTx/>
              <a:buNone/>
              <a:defRPr sz="1600" b="0" i="0">
                <a:solidFill>
                  <a:srgbClr val="3E3E3E"/>
                </a:solidFill>
              </a:defRPr>
            </a:pPr>
            <a:r>
              <a:t>Target wheel</a:t>
            </a:r>
          </a:p>
        </p:txBody>
      </p:sp>
      <p:sp>
        <p:nvSpPr>
          <p:cNvPr id="532" name="TextBox 66"/>
          <p:cNvSpPr txBox="1"/>
          <p:nvPr/>
        </p:nvSpPr>
        <p:spPr>
          <a:xfrm>
            <a:off x="8268593" y="2783656"/>
            <a:ext cx="578206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buSzTx/>
              <a:buNone/>
              <a:defRPr sz="1600" b="0" i="0">
                <a:solidFill>
                  <a:srgbClr val="2A2A2A"/>
                </a:solidFill>
              </a:defRPr>
            </a:lvl1pPr>
          </a:lstStyle>
          <a:p>
            <a:r>
              <a:t>OMD</a:t>
            </a:r>
          </a:p>
        </p:txBody>
      </p:sp>
      <p:sp>
        <p:nvSpPr>
          <p:cNvPr id="533" name="TextBox 69"/>
          <p:cNvSpPr txBox="1"/>
          <p:nvPr/>
        </p:nvSpPr>
        <p:spPr>
          <a:xfrm>
            <a:off x="6429161" y="2358349"/>
            <a:ext cx="2504439" cy="313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buSzTx/>
              <a:buNone/>
              <a:defRPr sz="1600" b="0" i="0">
                <a:solidFill>
                  <a:srgbClr val="3E3E3E"/>
                </a:solidFill>
              </a:defRPr>
            </a:lvl1pPr>
          </a:lstStyle>
          <a:p>
            <a:r>
              <a:t>Side view cutout e+ target </a:t>
            </a:r>
          </a:p>
        </p:txBody>
      </p:sp>
      <p:sp>
        <p:nvSpPr>
          <p:cNvPr id="534" name="TextBox 70"/>
          <p:cNvSpPr txBox="1"/>
          <p:nvPr/>
        </p:nvSpPr>
        <p:spPr>
          <a:xfrm>
            <a:off x="5537199" y="5867098"/>
            <a:ext cx="3422907" cy="351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buSzTx/>
              <a:buNone/>
              <a:defRPr sz="1600" b="0" i="0">
                <a:solidFill>
                  <a:srgbClr val="254061"/>
                </a:solidFill>
              </a:defRPr>
            </a:pPr>
            <a:r>
              <a:t>stationary water-cooled cooler, T</a:t>
            </a:r>
            <a:r>
              <a:rPr baseline="-25000"/>
              <a:t>cool</a:t>
            </a:r>
          </a:p>
        </p:txBody>
      </p:sp>
      <p:sp>
        <p:nvSpPr>
          <p:cNvPr id="535" name="Straight Arrow Connector 48"/>
          <p:cNvSpPr/>
          <p:nvPr/>
        </p:nvSpPr>
        <p:spPr>
          <a:xfrm flipV="1">
            <a:off x="6230678" y="4658536"/>
            <a:ext cx="404038" cy="1208562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36" name="Straight Arrow Connector 51"/>
          <p:cNvSpPr/>
          <p:nvPr/>
        </p:nvSpPr>
        <p:spPr>
          <a:xfrm flipH="1" flipV="1">
            <a:off x="8085339" y="4964534"/>
            <a:ext cx="335981" cy="902565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37" name="Straight Arrow Connector 55"/>
          <p:cNvSpPr/>
          <p:nvPr/>
        </p:nvSpPr>
        <p:spPr>
          <a:xfrm flipH="1" flipV="1">
            <a:off x="7350858" y="4781567"/>
            <a:ext cx="272554" cy="372518"/>
          </a:xfrm>
          <a:prstGeom prst="line">
            <a:avLst/>
          </a:prstGeom>
          <a:ln w="25400">
            <a:solidFill>
              <a:srgbClr val="2A2A2A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38" name="Slide Number Placeholder 8"/>
          <p:cNvSpPr txBox="1">
            <a:spLocks noGrp="1"/>
          </p:cNvSpPr>
          <p:nvPr>
            <p:ph type="sldNum" sz="quarter" idx="2"/>
          </p:nvPr>
        </p:nvSpPr>
        <p:spPr>
          <a:xfrm>
            <a:off x="8855291" y="6553200"/>
            <a:ext cx="288711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716464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Rectangle 2"/>
          <p:cNvSpPr/>
          <p:nvPr/>
        </p:nvSpPr>
        <p:spPr>
          <a:xfrm>
            <a:off x="207390" y="6098751"/>
            <a:ext cx="8865491" cy="350660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spcBef>
                <a:spcPts val="600"/>
              </a:spcBef>
              <a:buSzTx/>
              <a:buNone/>
              <a:defRPr sz="1800" b="0" i="0">
                <a:solidFill>
                  <a:srgbClr val="C00000"/>
                </a:solidFill>
              </a:defRPr>
            </a:lvl1pPr>
          </a:lstStyle>
          <a:p>
            <a:r>
              <a:rPr dirty="0"/>
              <a:t>Studies (FLUKA, ANSYS) show that such spinning disk stands heat and stress load</a:t>
            </a:r>
          </a:p>
        </p:txBody>
      </p:sp>
      <p:sp>
        <p:nvSpPr>
          <p:cNvPr id="541" name="Titel 1"/>
          <p:cNvSpPr txBox="1">
            <a:spLocks noGrp="1"/>
          </p:cNvSpPr>
          <p:nvPr>
            <p:ph type="title"/>
          </p:nvPr>
        </p:nvSpPr>
        <p:spPr>
          <a:xfrm>
            <a:off x="457200" y="555172"/>
            <a:ext cx="8534400" cy="68580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t>Temperature distribution in target</a:t>
            </a:r>
          </a:p>
        </p:txBody>
      </p:sp>
      <p:sp>
        <p:nvSpPr>
          <p:cNvPr id="542" name="Inhaltsplatzhalter 2"/>
          <p:cNvSpPr txBox="1">
            <a:spLocks noGrp="1"/>
          </p:cNvSpPr>
          <p:nvPr>
            <p:ph type="body" sz="quarter" idx="1"/>
          </p:nvPr>
        </p:nvSpPr>
        <p:spPr>
          <a:xfrm>
            <a:off x="431115" y="1219988"/>
            <a:ext cx="8305801" cy="636589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0000"/>
              </a:lnSpc>
              <a:spcBef>
                <a:spcPts val="500"/>
              </a:spcBef>
              <a:buSzTx/>
              <a:buNone/>
              <a:defRPr sz="1800"/>
            </a:pPr>
            <a:r>
              <a:t>Average temperature in Ti6Al4V wheel as function of radius r for different surface emissivity of target and cooler (Cu); Target wheel assumed as disk </a:t>
            </a:r>
          </a:p>
        </p:txBody>
      </p:sp>
      <p:sp>
        <p:nvSpPr>
          <p:cNvPr id="543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54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7782" y="1903968"/>
            <a:ext cx="5035911" cy="4164506"/>
          </a:xfrm>
          <a:prstGeom prst="rect">
            <a:avLst/>
          </a:prstGeom>
          <a:ln w="12700">
            <a:miter lim="400000"/>
          </a:ln>
        </p:spPr>
      </p:pic>
      <p:sp>
        <p:nvSpPr>
          <p:cNvPr id="545" name="Textfeld 7"/>
          <p:cNvSpPr txBox="1"/>
          <p:nvPr/>
        </p:nvSpPr>
        <p:spPr>
          <a:xfrm>
            <a:off x="5836920" y="2654301"/>
            <a:ext cx="2522889" cy="20198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spcBef>
                <a:spcPts val="400"/>
              </a:spcBef>
              <a:buSzTx/>
              <a:buNone/>
              <a:defRPr sz="1800" b="0" i="0">
                <a:solidFill>
                  <a:srgbClr val="DE1A2B"/>
                </a:solidFill>
                <a:latin typeface="Symbol"/>
                <a:ea typeface="Symbol"/>
                <a:cs typeface="Symbol"/>
                <a:sym typeface="Symbol"/>
              </a:defRPr>
            </a:pPr>
            <a:r>
              <a:t>e</a:t>
            </a:r>
            <a:r>
              <a:rPr i="1" baseline="-25000">
                <a:latin typeface="+mj-lt"/>
                <a:ea typeface="+mj-ea"/>
                <a:cs typeface="+mj-cs"/>
                <a:sym typeface="Arial"/>
              </a:rPr>
              <a:t>eff</a:t>
            </a:r>
            <a:r>
              <a:rPr sz="1600" i="1">
                <a:latin typeface="+mj-lt"/>
                <a:ea typeface="+mj-ea"/>
                <a:cs typeface="+mj-cs"/>
                <a:sym typeface="Arial"/>
              </a:rPr>
              <a:t>= 0.33 </a:t>
            </a:r>
            <a:r>
              <a:rPr i="1">
                <a:latin typeface="+mj-lt"/>
                <a:ea typeface="+mj-ea"/>
                <a:cs typeface="+mj-cs"/>
                <a:sym typeface="Arial"/>
              </a:rPr>
              <a:t>for  </a:t>
            </a:r>
            <a:r>
              <a:t>e</a:t>
            </a:r>
            <a:r>
              <a:rPr i="1" baseline="-25000">
                <a:latin typeface="+mj-lt"/>
                <a:ea typeface="+mj-ea"/>
                <a:cs typeface="+mj-cs"/>
                <a:sym typeface="Arial"/>
              </a:rPr>
              <a:t>Ti</a:t>
            </a:r>
            <a:r>
              <a:rPr i="1">
                <a:latin typeface="+mj-lt"/>
                <a:ea typeface="+mj-ea"/>
                <a:cs typeface="+mj-cs"/>
                <a:sym typeface="Arial"/>
              </a:rPr>
              <a:t> </a:t>
            </a:r>
            <a:r>
              <a:rPr sz="1600" i="1">
                <a:latin typeface="+mj-lt"/>
                <a:ea typeface="+mj-ea"/>
                <a:cs typeface="+mj-cs"/>
                <a:sym typeface="Arial"/>
              </a:rPr>
              <a:t>= </a:t>
            </a:r>
            <a:r>
              <a:rPr sz="1600"/>
              <a:t>e</a:t>
            </a:r>
            <a:r>
              <a:rPr sz="1600" i="1" baseline="-25000">
                <a:latin typeface="+mj-lt"/>
                <a:ea typeface="+mj-ea"/>
                <a:cs typeface="+mj-cs"/>
                <a:sym typeface="Arial"/>
              </a:rPr>
              <a:t>Cu</a:t>
            </a:r>
            <a:r>
              <a:rPr sz="1600" i="1">
                <a:latin typeface="+mj-lt"/>
                <a:ea typeface="+mj-ea"/>
                <a:cs typeface="+mj-cs"/>
                <a:sym typeface="Arial"/>
              </a:rPr>
              <a:t>=0.5</a:t>
            </a:r>
            <a:endParaRPr>
              <a:solidFill>
                <a:srgbClr val="99CC00"/>
              </a:solidFill>
              <a:latin typeface="+mj-lt"/>
              <a:ea typeface="+mj-ea"/>
              <a:cs typeface="+mj-cs"/>
              <a:sym typeface="Arial"/>
            </a:endParaRPr>
          </a:p>
          <a:p>
            <a:pPr>
              <a:spcBef>
                <a:spcPts val="400"/>
              </a:spcBef>
              <a:buSzTx/>
              <a:buNone/>
              <a:defRPr sz="1600" b="0">
                <a:solidFill>
                  <a:srgbClr val="C00000"/>
                </a:solidFill>
              </a:defRPr>
            </a:pPr>
            <a:r>
              <a:t>T</a:t>
            </a:r>
            <a:r>
              <a:rPr baseline="-25000"/>
              <a:t>ave</a:t>
            </a:r>
            <a:r>
              <a:t> ≤ 460˚C</a:t>
            </a:r>
            <a:endParaRPr>
              <a:solidFill>
                <a:srgbClr val="99CC00"/>
              </a:solidFill>
            </a:endParaRPr>
          </a:p>
          <a:p>
            <a:pPr>
              <a:buSzTx/>
              <a:buNone/>
              <a:defRPr sz="1800" b="0">
                <a:solidFill>
                  <a:srgbClr val="99CC00"/>
                </a:solidFill>
              </a:defRPr>
            </a:pPr>
            <a:endParaRPr>
              <a:solidFill>
                <a:srgbClr val="99CC00"/>
              </a:solidFill>
            </a:endParaRPr>
          </a:p>
          <a:p>
            <a:pPr>
              <a:spcBef>
                <a:spcPts val="400"/>
              </a:spcBef>
              <a:buSzTx/>
              <a:buNone/>
              <a:defRPr sz="1800" b="0">
                <a:solidFill>
                  <a:srgbClr val="002060"/>
                </a:solidFill>
              </a:defRPr>
            </a:pPr>
            <a:r>
              <a:t> </a:t>
            </a:r>
            <a:endParaRPr>
              <a:solidFill>
                <a:srgbClr val="99CC00"/>
              </a:solidFill>
            </a:endParaRPr>
          </a:p>
          <a:p>
            <a:pPr>
              <a:buSzTx/>
              <a:buNone/>
              <a:defRPr sz="1800" b="0">
                <a:solidFill>
                  <a:srgbClr val="99CC00"/>
                </a:solidFill>
              </a:defRPr>
            </a:pPr>
            <a:endParaRPr>
              <a:solidFill>
                <a:srgbClr val="99CC00"/>
              </a:solidFill>
            </a:endParaRPr>
          </a:p>
          <a:p>
            <a:pPr>
              <a:spcBef>
                <a:spcPts val="400"/>
              </a:spcBef>
              <a:buSzTx/>
              <a:buNone/>
              <a:defRPr sz="1800" b="0">
                <a:solidFill>
                  <a:srgbClr val="C00000"/>
                </a:solidFill>
              </a:defRPr>
            </a:pPr>
            <a:r>
              <a:t> </a:t>
            </a:r>
          </a:p>
        </p:txBody>
      </p:sp>
      <p:sp>
        <p:nvSpPr>
          <p:cNvPr id="546" name="Gerade Verbindung mit Pfeil 10"/>
          <p:cNvSpPr/>
          <p:nvPr/>
        </p:nvSpPr>
        <p:spPr>
          <a:xfrm flipH="1" flipV="1">
            <a:off x="5054598" y="2908292"/>
            <a:ext cx="660400" cy="2"/>
          </a:xfrm>
          <a:prstGeom prst="line">
            <a:avLst/>
          </a:prstGeom>
          <a:ln w="28575">
            <a:solidFill>
              <a:srgbClr val="C00000"/>
            </a:solidFill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  <p:sp>
        <p:nvSpPr>
          <p:cNvPr id="547" name="Textfeld 15"/>
          <p:cNvSpPr txBox="1"/>
          <p:nvPr/>
        </p:nvSpPr>
        <p:spPr>
          <a:xfrm>
            <a:off x="5418830" y="2005569"/>
            <a:ext cx="2933460" cy="822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spcBef>
                <a:spcPts val="300"/>
              </a:spcBef>
              <a:buSzTx/>
              <a:buNone/>
              <a:defRPr sz="1600" b="0">
                <a:solidFill>
                  <a:srgbClr val="403152"/>
                </a:solidFill>
              </a:defRPr>
            </a:pPr>
            <a:r>
              <a:t>Photon beam impact at r=50cm</a:t>
            </a:r>
          </a:p>
          <a:p>
            <a:pPr>
              <a:spcBef>
                <a:spcPts val="300"/>
              </a:spcBef>
              <a:buSzTx/>
              <a:buNone/>
              <a:defRPr sz="1600" b="0">
                <a:solidFill>
                  <a:srgbClr val="2A2A2A"/>
                </a:solidFill>
              </a:defRPr>
            </a:pPr>
            <a:r>
              <a:t>Deposited power = 2kW</a:t>
            </a:r>
            <a:endParaRPr sz="1400">
              <a:solidFill>
                <a:srgbClr val="DE1A2B"/>
              </a:solidFill>
            </a:endParaRPr>
          </a:p>
        </p:txBody>
      </p:sp>
      <p:sp>
        <p:nvSpPr>
          <p:cNvPr id="548" name="Textfeld 19"/>
          <p:cNvSpPr txBox="1"/>
          <p:nvPr/>
        </p:nvSpPr>
        <p:spPr>
          <a:xfrm>
            <a:off x="350520" y="5694470"/>
            <a:ext cx="1003755" cy="31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spcBef>
                <a:spcPts val="300"/>
              </a:spcBef>
              <a:buSzTx/>
              <a:buNone/>
              <a:defRPr sz="1600" b="0">
                <a:solidFill>
                  <a:srgbClr val="2A2A2A"/>
                </a:solidFill>
              </a:defRPr>
            </a:lvl1pPr>
          </a:lstStyle>
          <a:p>
            <a:r>
              <a:t>F. Dietrich</a:t>
            </a:r>
          </a:p>
        </p:txBody>
      </p:sp>
      <p:sp>
        <p:nvSpPr>
          <p:cNvPr id="549" name="Fußzeilenplatzhalter 4"/>
          <p:cNvSpPr txBox="1"/>
          <p:nvPr/>
        </p:nvSpPr>
        <p:spPr>
          <a:xfrm>
            <a:off x="2788920" y="6553200"/>
            <a:ext cx="448056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spcBef>
                <a:spcPts val="0"/>
              </a:spcBef>
              <a:buSzTx/>
              <a:buNone/>
              <a:defRPr sz="1200" b="0">
                <a:solidFill>
                  <a:srgbClr val="23346C"/>
                </a:solidFill>
              </a:defRPr>
            </a:lvl1pPr>
          </a:lstStyle>
          <a:p>
            <a:r>
              <a:t> </a:t>
            </a:r>
          </a:p>
        </p:txBody>
      </p:sp>
      <p:sp>
        <p:nvSpPr>
          <p:cNvPr id="550" name="Textfeld 11"/>
          <p:cNvSpPr txBox="1"/>
          <p:nvPr/>
        </p:nvSpPr>
        <p:spPr>
          <a:xfrm>
            <a:off x="5494020" y="3121205"/>
            <a:ext cx="3578860" cy="2540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buSzTx/>
              <a:buNone/>
              <a:defRPr sz="1800" b="0" i="0">
                <a:solidFill>
                  <a:srgbClr val="C00000"/>
                </a:solidFill>
              </a:defRPr>
            </a:pPr>
            <a:endParaRPr dirty="0"/>
          </a:p>
          <a:p>
            <a:pPr>
              <a:spcBef>
                <a:spcPts val="400"/>
              </a:spcBef>
              <a:buSzTx/>
              <a:buNone/>
              <a:defRPr sz="1600" b="0" i="0">
                <a:solidFill>
                  <a:srgbClr val="23346C"/>
                </a:solidFill>
              </a:defRPr>
            </a:pPr>
            <a:r>
              <a:rPr dirty="0"/>
              <a:t>      max   average temperatures </a:t>
            </a:r>
          </a:p>
          <a:p>
            <a:pPr>
              <a:spcBef>
                <a:spcPts val="400"/>
              </a:spcBef>
              <a:buSzTx/>
              <a:buNone/>
              <a:defRPr sz="1600" b="0" i="0">
                <a:solidFill>
                  <a:srgbClr val="23346C"/>
                </a:solidFill>
              </a:defRPr>
            </a:pPr>
            <a:r>
              <a:rPr dirty="0"/>
              <a:t>      can be</a:t>
            </a:r>
            <a:r>
              <a:rPr dirty="0">
                <a:solidFill>
                  <a:srgbClr val="99CC00"/>
                </a:solidFill>
              </a:rPr>
              <a:t> </a:t>
            </a:r>
            <a:r>
              <a:rPr dirty="0"/>
              <a:t>decreased for larger </a:t>
            </a:r>
            <a:endParaRPr dirty="0">
              <a:solidFill>
                <a:srgbClr val="99CC00"/>
              </a:solidFill>
            </a:endParaRPr>
          </a:p>
          <a:p>
            <a:pPr>
              <a:spcBef>
                <a:spcPts val="400"/>
              </a:spcBef>
              <a:buSzTx/>
              <a:buNone/>
              <a:defRPr sz="1600" b="0" i="0">
                <a:solidFill>
                  <a:srgbClr val="002060"/>
                </a:solidFill>
              </a:defRPr>
            </a:pPr>
            <a:r>
              <a:rPr dirty="0"/>
              <a:t>      wheel radius</a:t>
            </a:r>
            <a:endParaRPr dirty="0">
              <a:solidFill>
                <a:srgbClr val="99CC00"/>
              </a:solidFill>
            </a:endParaRPr>
          </a:p>
          <a:p>
            <a:pPr>
              <a:buSzTx/>
              <a:buNone/>
              <a:defRPr sz="1800" b="0" i="0">
                <a:solidFill>
                  <a:srgbClr val="006600"/>
                </a:solidFill>
              </a:defRPr>
            </a:pPr>
            <a:endParaRPr dirty="0">
              <a:solidFill>
                <a:srgbClr val="99CC00"/>
              </a:solidFill>
            </a:endParaRPr>
          </a:p>
          <a:p>
            <a:pPr>
              <a:buSzTx/>
              <a:buNone/>
              <a:defRPr sz="1800" b="0" i="0">
                <a:solidFill>
                  <a:srgbClr val="006600"/>
                </a:solidFill>
              </a:defRPr>
            </a:pPr>
            <a:r>
              <a:rPr dirty="0"/>
              <a:t>      Main cooling power from  area  </a:t>
            </a:r>
            <a:endParaRPr dirty="0">
              <a:solidFill>
                <a:srgbClr val="C00000"/>
              </a:solidFill>
            </a:endParaRPr>
          </a:p>
          <a:p>
            <a:pPr>
              <a:buSzTx/>
              <a:buNone/>
              <a:defRPr sz="1800" b="0" i="0">
                <a:solidFill>
                  <a:srgbClr val="006600"/>
                </a:solidFill>
              </a:defRPr>
            </a:pPr>
            <a:r>
              <a:rPr dirty="0"/>
              <a:t>      with r</a:t>
            </a:r>
            <a:r>
              <a:rPr baseline="-25000" dirty="0"/>
              <a:t>0 </a:t>
            </a:r>
            <a:r>
              <a:rPr dirty="0"/>
              <a:t>±5cm</a:t>
            </a:r>
          </a:p>
          <a:p>
            <a:pPr>
              <a:spcBef>
                <a:spcPts val="400"/>
              </a:spcBef>
              <a:buSzTx/>
              <a:buNone/>
              <a:defRPr sz="1800" b="0" i="0">
                <a:solidFill>
                  <a:srgbClr val="C00000"/>
                </a:solidFill>
              </a:defRPr>
            </a:pPr>
            <a:r>
              <a:rPr dirty="0"/>
              <a:t> </a:t>
            </a:r>
          </a:p>
        </p:txBody>
      </p:sp>
      <p:sp>
        <p:nvSpPr>
          <p:cNvPr id="551" name="Rectangle 1"/>
          <p:cNvSpPr/>
          <p:nvPr/>
        </p:nvSpPr>
        <p:spPr>
          <a:xfrm>
            <a:off x="4258209" y="2070113"/>
            <a:ext cx="893617" cy="3369832"/>
          </a:xfrm>
          <a:prstGeom prst="rect">
            <a:avLst/>
          </a:prstGeom>
          <a:solidFill>
            <a:srgbClr val="EBF1DE">
              <a:alpha val="19000"/>
            </a:srgbClr>
          </a:solidFill>
          <a:ln w="25400">
            <a:solidFill>
              <a:srgbClr val="00B05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8" tIns="45718" rIns="45718" bIns="45718" anchor="ctr"/>
          <a:lstStyle/>
          <a:p>
            <a:pPr>
              <a:defRPr sz="240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52" name="Straight Arrow Connector 3"/>
          <p:cNvSpPr/>
          <p:nvPr/>
        </p:nvSpPr>
        <p:spPr>
          <a:xfrm flipH="1">
            <a:off x="5113020" y="4851400"/>
            <a:ext cx="644026" cy="0"/>
          </a:xfrm>
          <a:prstGeom prst="line">
            <a:avLst/>
          </a:prstGeom>
          <a:ln w="25400">
            <a:solidFill>
              <a:srgbClr val="006600"/>
            </a:solidFill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txBody>
          <a:bodyPr lIns="45718" tIns="45718" rIns="45718" bIns="45718"/>
          <a:lstStyle/>
          <a:p>
            <a:pPr>
              <a:defRPr>
                <a:solidFill>
                  <a:srgbClr val="DE1A2B"/>
                </a:solidFill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218826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Inhaltsplatzhalter 2"/>
          <p:cNvSpPr txBox="1">
            <a:spLocks noGrp="1"/>
          </p:cNvSpPr>
          <p:nvPr>
            <p:ph type="body" idx="1"/>
          </p:nvPr>
        </p:nvSpPr>
        <p:spPr>
          <a:xfrm>
            <a:off x="369123" y="457200"/>
            <a:ext cx="8668557" cy="5715000"/>
          </a:xfrm>
          <a:prstGeom prst="rect">
            <a:avLst/>
          </a:prstGeom>
        </p:spPr>
        <p:txBody>
          <a:bodyPr/>
          <a:lstStyle/>
          <a:p>
            <a:pPr marL="3763962" indent="-3763962">
              <a:buSzTx/>
              <a:buNone/>
              <a:defRPr sz="2400"/>
            </a:pPr>
            <a:r>
              <a:rPr dirty="0"/>
              <a:t>                                      </a:t>
            </a:r>
            <a:r>
              <a:rPr u="sng" dirty="0"/>
              <a:t>ILC e+ target</a:t>
            </a:r>
            <a:r>
              <a:rPr dirty="0"/>
              <a:t>              </a:t>
            </a:r>
            <a:r>
              <a:rPr u="sng" dirty="0"/>
              <a:t>MAMI</a:t>
            </a:r>
          </a:p>
          <a:p>
            <a:pPr marL="0" indent="0">
              <a:spcBef>
                <a:spcPts val="400"/>
              </a:spcBef>
              <a:buSzTx/>
              <a:buNone/>
              <a:defRPr sz="1800"/>
            </a:pPr>
            <a:r>
              <a:rPr dirty="0"/>
              <a:t>Beam particles                                  photons                         electrons</a:t>
            </a:r>
            <a:endParaRPr sz="2000" dirty="0"/>
          </a:p>
          <a:p>
            <a:pPr marL="0" indent="0">
              <a:spcBef>
                <a:spcPts val="400"/>
              </a:spcBef>
              <a:buSzTx/>
              <a:buNone/>
              <a:defRPr sz="1800"/>
            </a:pPr>
            <a:r>
              <a:rPr dirty="0"/>
              <a:t>Average energy                              7.5…40MeV        14MeV, 3.5MeV, </a:t>
            </a:r>
            <a:r>
              <a:rPr lang="en-US" dirty="0"/>
              <a:t> </a:t>
            </a:r>
            <a:r>
              <a:rPr dirty="0"/>
              <a:t>180MeV(plan)</a:t>
            </a:r>
          </a:p>
          <a:p>
            <a:pPr marL="0" indent="0">
              <a:spcBef>
                <a:spcPts val="400"/>
              </a:spcBef>
              <a:buSzTx/>
              <a:buNone/>
              <a:defRPr sz="1800">
                <a:latin typeface="Symbol"/>
                <a:ea typeface="Symbol"/>
                <a:cs typeface="Symbol"/>
                <a:sym typeface="Symbol"/>
              </a:defRPr>
            </a:pPr>
            <a:r>
              <a:rPr dirty="0" err="1"/>
              <a:t>D</a:t>
            </a:r>
            <a:r>
              <a:rPr dirty="0" err="1">
                <a:latin typeface="+mj-lt"/>
                <a:ea typeface="+mj-ea"/>
                <a:cs typeface="+mj-cs"/>
                <a:sym typeface="Arial"/>
              </a:rPr>
              <a:t>T</a:t>
            </a:r>
            <a:r>
              <a:rPr baseline="-25000" dirty="0" err="1">
                <a:latin typeface="+mj-lt"/>
                <a:ea typeface="+mj-ea"/>
                <a:cs typeface="+mj-cs"/>
                <a:sym typeface="Arial"/>
              </a:rPr>
              <a:t>max</a:t>
            </a:r>
            <a:r>
              <a:rPr dirty="0">
                <a:latin typeface="+mj-lt"/>
                <a:ea typeface="+mj-ea"/>
                <a:cs typeface="+mj-cs"/>
                <a:sym typeface="Arial"/>
              </a:rPr>
              <a:t> /pulse                                           60-120K                   50-350K</a:t>
            </a:r>
            <a:endParaRPr sz="2000" dirty="0"/>
          </a:p>
          <a:p>
            <a:pPr marL="0" indent="0">
              <a:spcBef>
                <a:spcPts val="400"/>
              </a:spcBef>
              <a:buSzTx/>
              <a:buNone/>
              <a:defRPr sz="1800"/>
            </a:pPr>
            <a:r>
              <a:rPr dirty="0"/>
              <a:t>Max energy deposition density             ~60J/g                   ~50-200J/g</a:t>
            </a:r>
            <a:r>
              <a:rPr lang="en-US" dirty="0"/>
              <a:t> </a:t>
            </a:r>
            <a:r>
              <a:rPr lang="en-US" sz="2000" dirty="0"/>
              <a:t>*</a:t>
            </a:r>
            <a:endParaRPr sz="2000" dirty="0"/>
          </a:p>
          <a:p>
            <a:pPr marL="0" indent="0">
              <a:spcBef>
                <a:spcPts val="400"/>
              </a:spcBef>
              <a:buSzTx/>
              <a:buNone/>
              <a:defRPr sz="1800"/>
            </a:pPr>
            <a:r>
              <a:rPr dirty="0"/>
              <a:t>Eff. pulse length on material                 25-55</a:t>
            </a:r>
            <a:r>
              <a:rPr dirty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dirty="0"/>
              <a:t>s                      1-5ms            O(50</a:t>
            </a:r>
            <a:r>
              <a:rPr dirty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 dirty="0"/>
              <a:t>s)</a:t>
            </a:r>
          </a:p>
          <a:p>
            <a:pPr marL="0" indent="0">
              <a:spcBef>
                <a:spcPts val="400"/>
              </a:spcBef>
              <a:buSzTx/>
              <a:buNone/>
              <a:defRPr sz="1800"/>
            </a:pPr>
            <a:r>
              <a:rPr dirty="0"/>
              <a:t>Eff. pulse rep rate  on material              0.17 Hz                1Hz …120Hz</a:t>
            </a:r>
            <a:endParaRPr sz="2000" dirty="0"/>
          </a:p>
          <a:p>
            <a:pPr marL="0" indent="0">
              <a:spcBef>
                <a:spcPts val="400"/>
              </a:spcBef>
              <a:buSzTx/>
              <a:buNone/>
              <a:defRPr sz="1800"/>
            </a:pPr>
            <a:r>
              <a:rPr dirty="0"/>
              <a:t>Displacement per atom (</a:t>
            </a:r>
            <a:r>
              <a:rPr dirty="0" err="1"/>
              <a:t>dpa</a:t>
            </a:r>
            <a:r>
              <a:rPr dirty="0"/>
              <a:t>)        ~0.3-0.5 </a:t>
            </a:r>
            <a:r>
              <a:rPr sz="1600" dirty="0"/>
              <a:t>per year   </a:t>
            </a:r>
            <a:r>
              <a:rPr dirty="0"/>
              <a:t>      ~0.33/24h </a:t>
            </a:r>
            <a:r>
              <a:rPr sz="1600" dirty="0"/>
              <a:t>(14MeV) </a:t>
            </a:r>
            <a:endParaRPr sz="2000" dirty="0"/>
          </a:p>
          <a:p>
            <a:pPr marL="0" indent="0">
              <a:spcBef>
                <a:spcPts val="400"/>
              </a:spcBef>
              <a:buSzTx/>
              <a:buNone/>
              <a:defRPr sz="1600"/>
            </a:pPr>
            <a:r>
              <a:rPr dirty="0"/>
              <a:t>                                                                                                     </a:t>
            </a:r>
            <a:r>
              <a:rPr sz="1800" dirty="0"/>
              <a:t>~0.22/24h </a:t>
            </a:r>
            <a:r>
              <a:rPr dirty="0"/>
              <a:t>(4MeV) </a:t>
            </a:r>
            <a:endParaRPr lang="en-US" dirty="0"/>
          </a:p>
          <a:p>
            <a:pPr marL="0" indent="0">
              <a:spcBef>
                <a:spcPts val="400"/>
              </a:spcBef>
              <a:buSzTx/>
              <a:buNone/>
              <a:defRPr sz="1600"/>
            </a:pPr>
            <a:r>
              <a:rPr lang="en-US" dirty="0"/>
              <a:t>* Load adjusted by beam spot size, </a:t>
            </a:r>
          </a:p>
          <a:p>
            <a:pPr marL="0" indent="0">
              <a:spcBef>
                <a:spcPts val="400"/>
              </a:spcBef>
              <a:buSzTx/>
              <a:buNone/>
              <a:defRPr sz="1600"/>
            </a:pPr>
            <a:endParaRPr dirty="0"/>
          </a:p>
        </p:txBody>
      </p:sp>
      <p:sp>
        <p:nvSpPr>
          <p:cNvPr id="744" name="Foliennummernplatzhalter 5"/>
          <p:cNvSpPr txBox="1">
            <a:spLocks noGrp="1"/>
          </p:cNvSpPr>
          <p:nvPr>
            <p:ph type="sldNum" sz="quarter" idx="2"/>
          </p:nvPr>
        </p:nvSpPr>
        <p:spPr>
          <a:xfrm>
            <a:off x="8842092" y="6553200"/>
            <a:ext cx="301906" cy="2888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pic>
        <p:nvPicPr>
          <p:cNvPr id="745" name="Grafik 1" descr="Grafik 1"/>
          <p:cNvPicPr>
            <a:picLocks noChangeAspect="1"/>
          </p:cNvPicPr>
          <p:nvPr/>
        </p:nvPicPr>
        <p:blipFill>
          <a:blip r:embed="rId2">
            <a:extLst/>
          </a:blip>
          <a:srcRect b="53895"/>
          <a:stretch>
            <a:fillRect/>
          </a:stretch>
        </p:blipFill>
        <p:spPr>
          <a:xfrm>
            <a:off x="228600" y="4648200"/>
            <a:ext cx="4623052" cy="1905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46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62562" y="4953000"/>
            <a:ext cx="3652838" cy="1591954"/>
          </a:xfrm>
          <a:prstGeom prst="rect">
            <a:avLst/>
          </a:prstGeom>
          <a:ln w="12700">
            <a:miter lim="400000"/>
          </a:ln>
        </p:spPr>
      </p:pic>
      <p:sp>
        <p:nvSpPr>
          <p:cNvPr id="747" name="Fußzeilenplatzhalter 4"/>
          <p:cNvSpPr txBox="1"/>
          <p:nvPr/>
        </p:nvSpPr>
        <p:spPr>
          <a:xfrm>
            <a:off x="2788920" y="6553200"/>
            <a:ext cx="4480560" cy="264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spcBef>
                <a:spcPts val="0"/>
              </a:spcBef>
              <a:buSzTx/>
              <a:buNone/>
              <a:defRPr sz="1200" b="0">
                <a:solidFill>
                  <a:srgbClr val="23346C"/>
                </a:solidFill>
              </a:defRPr>
            </a:lvl1pPr>
          </a:lstStyle>
          <a:p>
            <a:r>
              <a:t> </a:t>
            </a:r>
          </a:p>
        </p:txBody>
      </p:sp>
      <p:sp>
        <p:nvSpPr>
          <p:cNvPr id="748" name="Target Tests:"/>
          <p:cNvSpPr txBox="1"/>
          <p:nvPr/>
        </p:nvSpPr>
        <p:spPr>
          <a:xfrm>
            <a:off x="130454" y="74813"/>
            <a:ext cx="2665149" cy="58477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buSzTx/>
              <a:buNone/>
              <a:defRPr sz="2500">
                <a:solidFill>
                  <a:srgbClr val="020000"/>
                </a:solidFill>
              </a:defRPr>
            </a:lvl1pPr>
          </a:lstStyle>
          <a:p>
            <a:r>
              <a:rPr lang="en-US" sz="3200" b="0" i="0" dirty="0">
                <a:solidFill>
                  <a:srgbClr val="A50021"/>
                </a:solidFill>
              </a:rPr>
              <a:t>Material</a:t>
            </a:r>
            <a:r>
              <a:rPr sz="3200" b="0" i="0" dirty="0">
                <a:solidFill>
                  <a:srgbClr val="A50021"/>
                </a:solidFill>
              </a:rPr>
              <a:t> Tests</a:t>
            </a:r>
            <a:endParaRPr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01443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841355"/>
              </p:ext>
            </p:extLst>
          </p:nvPr>
        </p:nvGraphicFramePr>
        <p:xfrm>
          <a:off x="871870" y="1029998"/>
          <a:ext cx="7557128" cy="3713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4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13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04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03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617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5987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31495">
                <a:tc>
                  <a:txBody>
                    <a:bodyPr/>
                    <a:lstStyle/>
                    <a:p>
                      <a:r>
                        <a:rPr lang="en-US" sz="1400" dirty="0"/>
                        <a:t>year</a:t>
                      </a:r>
                      <a:endParaRPr lang="de-DE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thickness</a:t>
                      </a:r>
                    </a:p>
                    <a:p>
                      <a:pPr algn="ctr"/>
                      <a:r>
                        <a:rPr lang="en-US" sz="1400" dirty="0"/>
                        <a:t>[mm]</a:t>
                      </a:r>
                      <a:endParaRPr lang="de-DE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Pulse length</a:t>
                      </a:r>
                    </a:p>
                    <a:p>
                      <a:pPr algn="ctr"/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ms</a:t>
                      </a:r>
                      <a:r>
                        <a:rPr lang="en-US" sz="1400" dirty="0"/>
                        <a:t>]</a:t>
                      </a:r>
                      <a:endParaRPr lang="de-DE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Rep. rate</a:t>
                      </a:r>
                    </a:p>
                    <a:p>
                      <a:pPr algn="ctr"/>
                      <a:r>
                        <a:rPr lang="en-US" sz="1400" dirty="0"/>
                        <a:t>[Hz]</a:t>
                      </a:r>
                      <a:endParaRPr lang="de-DE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400" dirty="0"/>
                        <a:t>T/pulse</a:t>
                      </a:r>
                    </a:p>
                    <a:p>
                      <a:pPr algn="ctr"/>
                      <a:r>
                        <a:rPr lang="en-US" sz="1400" dirty="0"/>
                        <a:t>[K]</a:t>
                      </a:r>
                      <a:endParaRPr lang="de-DE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 </a:t>
                      </a:r>
                      <a:r>
                        <a:rPr lang="en-US" sz="1400" dirty="0" err="1"/>
                        <a:t>T</a:t>
                      </a:r>
                      <a:r>
                        <a:rPr lang="en-US" sz="1400" baseline="-25000" dirty="0" err="1"/>
                        <a:t>ave</a:t>
                      </a:r>
                      <a:r>
                        <a:rPr lang="en-US" sz="1400" baseline="-25000" dirty="0"/>
                        <a:t> </a:t>
                      </a:r>
                      <a:r>
                        <a:rPr lang="en-US" sz="1400" baseline="0" dirty="0"/>
                        <a:t>@ spot</a:t>
                      </a:r>
                    </a:p>
                    <a:p>
                      <a:pPr algn="ctr"/>
                      <a:r>
                        <a:rPr lang="en-US" sz="1400" baseline="0" dirty="0"/>
                        <a:t>[C]</a:t>
                      </a:r>
                      <a:endParaRPr lang="de-DE" sz="1400" baseline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# load cycles</a:t>
                      </a:r>
                      <a:endParaRPr lang="de-DE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2016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2.0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~60-80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≥630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6.8×10</a:t>
                      </a:r>
                      <a:r>
                        <a:rPr lang="en-US" sz="14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834054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2.0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~60-80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710…~1000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5.2×10</a:t>
                      </a:r>
                      <a:r>
                        <a:rPr lang="en-US" sz="140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4821534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2017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100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455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6.2×10</a:t>
                      </a:r>
                      <a:r>
                        <a:rPr lang="en-US" sz="1400" b="0" baseline="300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6862030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2018 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0.2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1.5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350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98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54,000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63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2018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0.2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1.5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335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155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48,000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0.2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1.0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240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365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100,000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0.25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1.0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120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230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425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324,000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7884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0.25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140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170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336,000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1.00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230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435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240,000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100 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170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280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240,000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941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0.5 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140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160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345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336,000</a:t>
                      </a:r>
                      <a:endParaRPr lang="de-DE" sz="1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757053" y="4865173"/>
            <a:ext cx="2231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hangingPunct="1">
              <a:spcBef>
                <a:spcPts val="0"/>
              </a:spcBef>
              <a:buSzTx/>
              <a:buNone/>
            </a:pPr>
            <a:r>
              <a:rPr lang="en-US" sz="1350" b="0" i="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endParaRPr lang="de-DE" sz="1350" b="0" i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7E4DD7-20A4-4CB7-8B9F-E61323B60FF4}"/>
              </a:ext>
            </a:extLst>
          </p:cNvPr>
          <p:cNvSpPr txBox="1"/>
          <p:nvPr/>
        </p:nvSpPr>
        <p:spPr>
          <a:xfrm>
            <a:off x="457200" y="304800"/>
            <a:ext cx="6103590" cy="6181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None/>
              <a:tabLst/>
            </a:pPr>
            <a:r>
              <a:rPr kumimoji="0" lang="en-US" sz="30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Tests performed for Ti6Al5V </a:t>
            </a: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(choice)</a:t>
            </a:r>
            <a:endParaRPr kumimoji="0" lang="en-US" sz="3000" b="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CF6F26-4B36-4E55-AB37-4251274E3961}"/>
              </a:ext>
            </a:extLst>
          </p:cNvPr>
          <p:cNvSpPr txBox="1"/>
          <p:nvPr/>
        </p:nvSpPr>
        <p:spPr>
          <a:xfrm>
            <a:off x="871870" y="4907433"/>
            <a:ext cx="7289812" cy="15799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Pct val="100000"/>
              <a:buNone/>
              <a:tabLst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Plan: use the e- beam with 180MeV</a:t>
            </a:r>
          </a:p>
          <a:p>
            <a:pPr marL="342900" indent="-342900"/>
            <a:r>
              <a:rPr lang="en-US" sz="2000" b="0" i="0" dirty="0">
                <a:solidFill>
                  <a:srgbClr val="002060"/>
                </a:solidFill>
              </a:rPr>
              <a:t>Tests with shorter pulse length (</a:t>
            </a:r>
            <a:r>
              <a:rPr lang="en-US" sz="2000" b="0" i="0" dirty="0" err="1">
                <a:solidFill>
                  <a:srgbClr val="002060"/>
                </a:solidFill>
              </a:rPr>
              <a:t>ms</a:t>
            </a:r>
            <a:r>
              <a:rPr lang="en-US" sz="2000" b="0" i="0" dirty="0">
                <a:solidFill>
                  <a:srgbClr val="002060"/>
                </a:solidFill>
              </a:rPr>
              <a:t> </a:t>
            </a:r>
            <a:r>
              <a:rPr lang="en-US" sz="2000" b="0" i="0" dirty="0">
                <a:solidFill>
                  <a:srgbClr val="002060"/>
                </a:solidFill>
                <a:sym typeface="Wingdings" panose="05000000000000000000" pitchFamily="2" charset="2"/>
              </a:rPr>
              <a:t> ~50 microsec)</a:t>
            </a:r>
          </a:p>
          <a:p>
            <a:pPr marL="342900" indent="-342900"/>
            <a:r>
              <a:rPr lang="en-US" sz="2000" b="0" i="0" dirty="0">
                <a:solidFill>
                  <a:srgbClr val="002060"/>
                </a:solidFill>
                <a:sym typeface="Wingdings" panose="05000000000000000000" pitchFamily="2" charset="2"/>
              </a:rPr>
              <a:t> use samples of ~5mm thickness</a:t>
            </a:r>
          </a:p>
          <a:p>
            <a:pPr marL="342900" indent="-342900"/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+mj-lt"/>
                <a:ea typeface="+mj-ea"/>
                <a:cs typeface="+mj-cs"/>
                <a:sym typeface="Wingdings" panose="05000000000000000000" pitchFamily="2" charset="2"/>
              </a:rPr>
              <a:t>Test also alternative high temperature </a:t>
            </a:r>
            <a:r>
              <a:rPr lang="en-US" sz="2000" b="0" i="0" dirty="0" err="1">
                <a:solidFill>
                  <a:srgbClr val="002060"/>
                </a:solidFill>
                <a:sym typeface="Wingdings" panose="05000000000000000000" pitchFamily="2" charset="2"/>
              </a:rPr>
              <a:t>Ti</a:t>
            </a:r>
            <a:r>
              <a:rPr lang="en-US" sz="2000" b="0" i="0" dirty="0">
                <a:solidFill>
                  <a:srgbClr val="002060"/>
                </a:solidFill>
                <a:sym typeface="Wingdings" panose="05000000000000000000" pitchFamily="2" charset="2"/>
              </a:rPr>
              <a:t> alloys, e.g. </a:t>
            </a:r>
            <a:r>
              <a:rPr lang="en-US" sz="2000" b="0" i="0" dirty="0" err="1">
                <a:solidFill>
                  <a:srgbClr val="002060"/>
                </a:solidFill>
                <a:sym typeface="Wingdings" panose="05000000000000000000" pitchFamily="2" charset="2"/>
              </a:rPr>
              <a:t>Ti</a:t>
            </a:r>
            <a:r>
              <a:rPr lang="en-US" sz="2000" b="0" i="0" dirty="0">
                <a:solidFill>
                  <a:srgbClr val="002060"/>
                </a:solidFill>
                <a:sym typeface="Wingdings" panose="05000000000000000000" pitchFamily="2" charset="2"/>
              </a:rPr>
              <a:t> SF61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673081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_example">
  <a:themeElements>
    <a:clrScheme name="LLC_PowerPoint_example">
      <a:dk1>
        <a:srgbClr val="FFFFFF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LLC_PowerPoint_exampl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LLC_PowerPoint_examp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E1A2B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500"/>
          </a:spcBef>
          <a:spcAft>
            <a:spcPts val="0"/>
          </a:spcAft>
          <a:buClrTx/>
          <a:buSzPct val="100000"/>
          <a:buFontTx/>
          <a:buChar char="–"/>
          <a:tabLst/>
          <a:defRPr kumimoji="0" sz="3000" b="1" i="1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500"/>
          </a:spcBef>
          <a:spcAft>
            <a:spcPts val="0"/>
          </a:spcAft>
          <a:buClrTx/>
          <a:buSzPct val="100000"/>
          <a:buFontTx/>
          <a:buChar char="–"/>
          <a:tabLst/>
          <a:defRPr kumimoji="0" sz="3000" b="1" i="1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LLC_PowerPoint_example">
  <a:themeElements>
    <a:clrScheme name="LLC_PowerPoint_exampl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LLC_PowerPoint_exampl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LLC_PowerPoint_examp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E1A2B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500"/>
          </a:spcBef>
          <a:spcAft>
            <a:spcPts val="0"/>
          </a:spcAft>
          <a:buClrTx/>
          <a:buSzPct val="100000"/>
          <a:buFontTx/>
          <a:buChar char="–"/>
          <a:tabLst/>
          <a:defRPr kumimoji="0" sz="3000" b="1" i="1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500"/>
          </a:spcBef>
          <a:spcAft>
            <a:spcPts val="0"/>
          </a:spcAft>
          <a:buClrTx/>
          <a:buSzPct val="100000"/>
          <a:buFontTx/>
          <a:buChar char="–"/>
          <a:tabLst/>
          <a:defRPr kumimoji="0" sz="3000" b="1" i="1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2320</Words>
  <Application>Microsoft Office PowerPoint</Application>
  <PresentationFormat>On-screen Show (4:3)</PresentationFormat>
  <Paragraphs>522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Arial Narrow</vt:lpstr>
      <vt:lpstr>Calibri</vt:lpstr>
      <vt:lpstr>Calibri Light</vt:lpstr>
      <vt:lpstr>Cambria Math</vt:lpstr>
      <vt:lpstr>Century Gothic</vt:lpstr>
      <vt:lpstr>Helvetica</vt:lpstr>
      <vt:lpstr>Palatino Linotype</vt:lpstr>
      <vt:lpstr>Symbol</vt:lpstr>
      <vt:lpstr>Wingdings</vt:lpstr>
      <vt:lpstr>LLC_PowerPoint_example</vt:lpstr>
      <vt:lpstr>Outline</vt:lpstr>
      <vt:lpstr>TDR baseline layout of the e+ source</vt:lpstr>
      <vt:lpstr>Superconducting helical undulator  </vt:lpstr>
      <vt:lpstr>The conversion target  </vt:lpstr>
      <vt:lpstr>e+ source parameters  </vt:lpstr>
      <vt:lpstr>Cooling of the target wheel</vt:lpstr>
      <vt:lpstr>Temperature distribution in target</vt:lpstr>
      <vt:lpstr>PowerPoint Presentation</vt:lpstr>
      <vt:lpstr>PowerPoint Presentation</vt:lpstr>
      <vt:lpstr>Analyses of irradiated samples</vt:lpstr>
      <vt:lpstr>Upgrades (E, L)  </vt:lpstr>
      <vt:lpstr>Target wheel  design (1)  </vt:lpstr>
      <vt:lpstr>Set up for the lab test to confirm  the radiation cooling performance using a  target sector                      Test robust connection of target material (low heat conductivity) to a “radiator” with high heat conductivity to achieve higher cooling efficiency   </vt:lpstr>
      <vt:lpstr>Target wheel  design (2)</vt:lpstr>
      <vt:lpstr> </vt:lpstr>
      <vt:lpstr>Summary  </vt:lpstr>
      <vt:lpstr>PowerPoint Presentation</vt:lpstr>
      <vt:lpstr> ILC250: parameters of undulator and photon beam</vt:lpstr>
      <vt:lpstr>Temperature distribution in target wheel</vt:lpstr>
      <vt:lpstr>Average stress in target, ILC250, 1312b/pulse  </vt:lpstr>
      <vt:lpstr>Cyclic load at the target - peak temperature</vt:lpstr>
      <vt:lpstr>PowerPoint Presentation</vt:lpstr>
      <vt:lpstr>Average stress in target, ILC250, 1312 b/pulse  </vt:lpstr>
      <vt:lpstr>Drive and bearing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</dc:title>
  <dc:creator>Riemann, Sabine</dc:creator>
  <cp:lastModifiedBy>Riemann, Sabine</cp:lastModifiedBy>
  <cp:revision>62</cp:revision>
  <cp:lastPrinted>2021-03-16T12:40:28Z</cp:lastPrinted>
  <dcterms:modified xsi:type="dcterms:W3CDTF">2021-03-17T14:57:03Z</dcterms:modified>
</cp:coreProperties>
</file>