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4" r:id="rId3"/>
    <p:sldId id="261" r:id="rId4"/>
    <p:sldId id="273" r:id="rId5"/>
    <p:sldId id="1195" r:id="rId6"/>
    <p:sldId id="266" r:id="rId7"/>
    <p:sldId id="267" r:id="rId8"/>
    <p:sldId id="269" r:id="rId9"/>
    <p:sldId id="1199" r:id="rId10"/>
    <p:sldId id="1198" r:id="rId11"/>
    <p:sldId id="1196" r:id="rId12"/>
    <p:sldId id="1197" r:id="rId13"/>
    <p:sldId id="1200" r:id="rId14"/>
    <p:sldId id="271" r:id="rId15"/>
    <p:sldId id="1202" r:id="rId16"/>
    <p:sldId id="1201" r:id="rId17"/>
    <p:sldId id="272" r:id="rId18"/>
    <p:sldId id="1203" r:id="rId19"/>
    <p:sldId id="25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378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D90C9-12C4-4503-A993-0183EDCA2C85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46AC7-36D3-4EE4-AE01-8AC654D856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407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584C1-2910-4DBD-8F0F-BB95582F43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B434CA-F12A-4F26-962F-09F4EB9900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2C61B-B897-4C0D-828C-2D3F71E68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65D3-7146-4B12-97B4-82DEE00EB84E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9AB464-6DA8-4B9E-9ADD-F2D9E9952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459DE6-D455-43A2-BBA5-19D9BEE62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C4F-2EF3-4755-AE97-8702BBF85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419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8FEDE-DF15-43BA-8E3C-7AB28FAAB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BA4612-6C96-4B2C-B0F9-96F7F92AC4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05A40-1DE6-4FC6-B476-8F2B66FF7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65D3-7146-4B12-97B4-82DEE00EB84E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3A10F-35E5-46A9-9B01-7F8BD8EAC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8EE449-504B-444A-B5DF-57F12D4C9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C4F-2EF3-4755-AE97-8702BBF85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040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D649ED-ACF7-4949-AEBC-4D7D3C19AD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A546F9-5246-429C-842B-3F188D426F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92CBB8-51F8-4CBA-95DD-CC7655558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65D3-7146-4B12-97B4-82DEE00EB84E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F0352-0814-4189-8D89-D08738D8D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36444-D0BE-4C26-A796-88F97E740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C4F-2EF3-4755-AE97-8702BBF85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28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BDD13-2F15-4E69-A26A-905842E66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E6F28-C6E1-49FC-9D80-BF8567BB56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90C325-E04B-4BF5-9DAE-677FDC523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65D3-7146-4B12-97B4-82DEE00EB84E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45D3B-490A-4B5E-850F-4CF8F8CCB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7F43C2-A2EA-4673-847F-8411BA66F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C4F-2EF3-4755-AE97-8702BBF85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8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27115-D01C-4EC9-98B6-6D40D5804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610A53-FF78-4EC3-BAED-28A7AE79DD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EE5B0F-C1B3-4968-97BC-425455AB6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65D3-7146-4B12-97B4-82DEE00EB84E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EF0DB0-C8ED-4D98-94C7-0C0E032F3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E3A9F5-6BB1-499F-9FED-B660E8672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C4F-2EF3-4755-AE97-8702BBF85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756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4ED0E-4BB3-49F8-81EE-02511B835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5EEB4-73C3-4D47-AB9D-6FDC56F1A3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16EEB5-1EDA-4868-9489-D6DA95B41D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D59C53-D95D-49D6-BC3E-BEE0AB96D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65D3-7146-4B12-97B4-82DEE00EB84E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64A90-026C-4D79-ABDE-AC4123EA9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CF41E0-FF8B-42FF-8D2D-1226FE1F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C4F-2EF3-4755-AE97-8702BBF85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74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82558-7086-49E5-B5C7-4636FDBF9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0AA869-B22A-40E9-8553-2FE1CC05AB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F80E93-D833-4DCD-9EC1-42084C82A3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B77A16-7F1C-4104-81C3-46E41CDBB6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DEFE87-EB14-4ECE-AA8B-6B6439A6C0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60D5F2-8E54-4B2F-A628-B7B319159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65D3-7146-4B12-97B4-82DEE00EB84E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618331-964F-44B9-9A1B-FD29EB910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3009BF-993C-4A22-BF5B-B61298337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C4F-2EF3-4755-AE97-8702BBF85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454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56DA0-CCB5-4475-9C4F-2105E94C5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DE5CA2-EED6-4D08-BD59-D0FAA3EBE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65D3-7146-4B12-97B4-82DEE00EB84E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DBF69D-E63A-4328-90EE-9CB9273EC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EBD4B3-A0CB-4329-9001-2F7478C83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C4F-2EF3-4755-AE97-8702BBF85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722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ACF8D1-5E45-4862-93F0-CB83D687B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65D3-7146-4B12-97B4-82DEE00EB84E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265603-249A-4CC1-BC6D-E85A2DDBB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0DD9E4-A334-4110-87D4-421EB8688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C4F-2EF3-4755-AE97-8702BBF85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229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A4EB2-4E77-4286-BEAA-60596B8EB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680E7-A0D0-42CC-A399-448CCABE89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8C9207-558E-4457-A366-44DF3EAA88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AFDD5F-30F0-42DB-8523-B37C4CB49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65D3-7146-4B12-97B4-82DEE00EB84E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169264-7635-48A7-88CB-BFC233F44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48F96C-0442-41B3-9B56-B70AE95B3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C4F-2EF3-4755-AE97-8702BBF85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897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EB119-2436-4B84-AE17-4B62028B6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E1D7A9-5813-4C8B-A0EF-266516F109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1AF256-6031-4A38-A5C2-170DBCC5ED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68A617-6FA9-46AB-AE52-522EAA6F2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A65D3-7146-4B12-97B4-82DEE00EB84E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34CDC7-6529-4F72-B938-AA2E10E95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19F9F-6D31-4D74-8098-79DDB21F2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A5C4F-2EF3-4755-AE97-8702BBF85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651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3EF491-A4FC-4942-99C5-2E65A74A6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A68F0-B7FA-4CF4-AD36-785B4CAC74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CB3F97-ED74-43C9-9002-323A6BF53E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A65D3-7146-4B12-97B4-82DEE00EB84E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3F5A7-FA6A-4700-81C0-1654D06237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48D7F1-E905-4A52-955E-9F73B601F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A5C4F-2EF3-4755-AE97-8702BBF85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848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4.png"/><Relationship Id="rId3" Type="http://schemas.openxmlformats.org/officeDocument/2006/relationships/image" Target="../media/image64.jpeg"/><Relationship Id="rId7" Type="http://schemas.openxmlformats.org/officeDocument/2006/relationships/image" Target="../media/image68.png"/><Relationship Id="rId12" Type="http://schemas.openxmlformats.org/officeDocument/2006/relationships/image" Target="../media/image73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g"/><Relationship Id="rId11" Type="http://schemas.openxmlformats.org/officeDocument/2006/relationships/image" Target="../media/image72.jpeg"/><Relationship Id="rId5" Type="http://schemas.openxmlformats.org/officeDocument/2006/relationships/image" Target="../media/image66.jp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Relationship Id="rId14" Type="http://schemas.openxmlformats.org/officeDocument/2006/relationships/image" Target="../media/image7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87.jpe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12" Type="http://schemas.openxmlformats.org/officeDocument/2006/relationships/image" Target="../media/image86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0.png"/><Relationship Id="rId11" Type="http://schemas.openxmlformats.org/officeDocument/2006/relationships/image" Target="../media/image85.png"/><Relationship Id="rId5" Type="http://schemas.openxmlformats.org/officeDocument/2006/relationships/image" Target="../media/image79.jpeg"/><Relationship Id="rId10" Type="http://schemas.openxmlformats.org/officeDocument/2006/relationships/image" Target="../media/image84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Relationship Id="rId9" Type="http://schemas.openxmlformats.org/officeDocument/2006/relationships/image" Target="../media/image9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jpeg"/><Relationship Id="rId13" Type="http://schemas.openxmlformats.org/officeDocument/2006/relationships/image" Target="../media/image107.png"/><Relationship Id="rId18" Type="http://schemas.openxmlformats.org/officeDocument/2006/relationships/image" Target="../media/image112.tiff"/><Relationship Id="rId3" Type="http://schemas.openxmlformats.org/officeDocument/2006/relationships/image" Target="../media/image97.png"/><Relationship Id="rId21" Type="http://schemas.openxmlformats.org/officeDocument/2006/relationships/image" Target="../media/image115.tiff"/><Relationship Id="rId7" Type="http://schemas.openxmlformats.org/officeDocument/2006/relationships/image" Target="../media/image101.png"/><Relationship Id="rId12" Type="http://schemas.openxmlformats.org/officeDocument/2006/relationships/image" Target="../media/image106.jpeg"/><Relationship Id="rId17" Type="http://schemas.openxmlformats.org/officeDocument/2006/relationships/image" Target="../media/image111.png"/><Relationship Id="rId2" Type="http://schemas.openxmlformats.org/officeDocument/2006/relationships/image" Target="../media/image96.png"/><Relationship Id="rId16" Type="http://schemas.openxmlformats.org/officeDocument/2006/relationships/image" Target="../media/image110.jpeg"/><Relationship Id="rId20" Type="http://schemas.openxmlformats.org/officeDocument/2006/relationships/image" Target="../media/image114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11" Type="http://schemas.openxmlformats.org/officeDocument/2006/relationships/image" Target="../media/image105.jpeg"/><Relationship Id="rId5" Type="http://schemas.openxmlformats.org/officeDocument/2006/relationships/image" Target="../media/image99.png"/><Relationship Id="rId15" Type="http://schemas.openxmlformats.org/officeDocument/2006/relationships/image" Target="../media/image109.png"/><Relationship Id="rId10" Type="http://schemas.openxmlformats.org/officeDocument/2006/relationships/image" Target="../media/image104.jpeg"/><Relationship Id="rId19" Type="http://schemas.openxmlformats.org/officeDocument/2006/relationships/image" Target="../media/image113.png"/><Relationship Id="rId4" Type="http://schemas.openxmlformats.org/officeDocument/2006/relationships/image" Target="../media/image98.png"/><Relationship Id="rId9" Type="http://schemas.openxmlformats.org/officeDocument/2006/relationships/image" Target="../media/image103.jpeg"/><Relationship Id="rId14" Type="http://schemas.openxmlformats.org/officeDocument/2006/relationships/image" Target="../media/image10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3" Type="http://schemas.openxmlformats.org/officeDocument/2006/relationships/image" Target="../media/image117.png"/><Relationship Id="rId7" Type="http://schemas.openxmlformats.org/officeDocument/2006/relationships/image" Target="../media/image121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4" Type="http://schemas.openxmlformats.org/officeDocument/2006/relationships/image" Target="../media/image118.png"/><Relationship Id="rId9" Type="http://schemas.openxmlformats.org/officeDocument/2006/relationships/image" Target="../media/image12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jpeg"/><Relationship Id="rId13" Type="http://schemas.openxmlformats.org/officeDocument/2006/relationships/image" Target="../media/image135.jpeg"/><Relationship Id="rId3" Type="http://schemas.openxmlformats.org/officeDocument/2006/relationships/image" Target="../media/image125.jpeg"/><Relationship Id="rId7" Type="http://schemas.openxmlformats.org/officeDocument/2006/relationships/image" Target="../media/image129.jpeg"/><Relationship Id="rId12" Type="http://schemas.openxmlformats.org/officeDocument/2006/relationships/image" Target="../media/image134.png"/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jpeg"/><Relationship Id="rId11" Type="http://schemas.openxmlformats.org/officeDocument/2006/relationships/image" Target="../media/image133.png"/><Relationship Id="rId5" Type="http://schemas.openxmlformats.org/officeDocument/2006/relationships/image" Target="../media/image127.jpeg"/><Relationship Id="rId10" Type="http://schemas.openxmlformats.org/officeDocument/2006/relationships/image" Target="../media/image132.png"/><Relationship Id="rId4" Type="http://schemas.openxmlformats.org/officeDocument/2006/relationships/image" Target="../media/image126.jpeg"/><Relationship Id="rId9" Type="http://schemas.openxmlformats.org/officeDocument/2006/relationships/image" Target="../media/image1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7" Type="http://schemas.openxmlformats.org/officeDocument/2006/relationships/image" Target="../media/image141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39.png"/><Relationship Id="rId4" Type="http://schemas.openxmlformats.org/officeDocument/2006/relationships/image" Target="../media/image13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png"/><Relationship Id="rId13" Type="http://schemas.openxmlformats.org/officeDocument/2006/relationships/image" Target="../media/image153.png"/><Relationship Id="rId3" Type="http://schemas.openxmlformats.org/officeDocument/2006/relationships/image" Target="../media/image143.png"/><Relationship Id="rId7" Type="http://schemas.openxmlformats.org/officeDocument/2006/relationships/image" Target="../media/image147.png"/><Relationship Id="rId12" Type="http://schemas.openxmlformats.org/officeDocument/2006/relationships/image" Target="../media/image152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6.png"/><Relationship Id="rId11" Type="http://schemas.openxmlformats.org/officeDocument/2006/relationships/image" Target="../media/image151.png"/><Relationship Id="rId5" Type="http://schemas.openxmlformats.org/officeDocument/2006/relationships/image" Target="../media/image145.png"/><Relationship Id="rId10" Type="http://schemas.openxmlformats.org/officeDocument/2006/relationships/image" Target="../media/image150.png"/><Relationship Id="rId4" Type="http://schemas.openxmlformats.org/officeDocument/2006/relationships/image" Target="../media/image144.png"/><Relationship Id="rId9" Type="http://schemas.openxmlformats.org/officeDocument/2006/relationships/image" Target="../media/image149.png"/><Relationship Id="rId1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sv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7.png"/><Relationship Id="rId26" Type="http://schemas.openxmlformats.org/officeDocument/2006/relationships/image" Target="../media/image25.jpg"/><Relationship Id="rId3" Type="http://schemas.openxmlformats.org/officeDocument/2006/relationships/image" Target="../media/image3.png"/><Relationship Id="rId21" Type="http://schemas.openxmlformats.org/officeDocument/2006/relationships/image" Target="../media/image20.pn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17" Type="http://schemas.openxmlformats.org/officeDocument/2006/relationships/image" Target="../media/image16.png"/><Relationship Id="rId25" Type="http://schemas.openxmlformats.org/officeDocument/2006/relationships/image" Target="../media/image24.jpg"/><Relationship Id="rId2" Type="http://schemas.openxmlformats.org/officeDocument/2006/relationships/image" Target="../media/image2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3.jpeg"/><Relationship Id="rId5" Type="http://schemas.openxmlformats.org/officeDocument/2006/relationships/image" Target="../media/image5.png"/><Relationship Id="rId15" Type="http://schemas.microsoft.com/office/2007/relationships/hdphoto" Target="../media/hdphoto1.wdp"/><Relationship Id="rId23" Type="http://schemas.openxmlformats.org/officeDocument/2006/relationships/image" Target="../media/image22.jpeg"/><Relationship Id="rId28" Type="http://schemas.openxmlformats.org/officeDocument/2006/relationships/image" Target="../media/image27.png"/><Relationship Id="rId10" Type="http://schemas.openxmlformats.org/officeDocument/2006/relationships/image" Target="../media/image10.jpeg"/><Relationship Id="rId19" Type="http://schemas.openxmlformats.org/officeDocument/2006/relationships/image" Target="../media/image18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1.png"/><Relationship Id="rId27" Type="http://schemas.openxmlformats.org/officeDocument/2006/relationships/image" Target="../media/image2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tiff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tiff"/><Relationship Id="rId4" Type="http://schemas.openxmlformats.org/officeDocument/2006/relationships/image" Target="../media/image34.tiff"/><Relationship Id="rId9" Type="http://schemas.openxmlformats.org/officeDocument/2006/relationships/image" Target="../media/image39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emf"/><Relationship Id="rId4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jpeg"/><Relationship Id="rId5" Type="http://schemas.openxmlformats.org/officeDocument/2006/relationships/image" Target="../media/image57.png"/><Relationship Id="rId10" Type="http://schemas.openxmlformats.org/officeDocument/2006/relationships/image" Target="../media/image62.jpe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7B65C8F-6BC3-4AD9-BD92-2B93209F4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1" y="3884"/>
            <a:ext cx="12176577" cy="68502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948536-BCE9-4407-A656-873438D08151}"/>
              </a:ext>
            </a:extLst>
          </p:cNvPr>
          <p:cNvSpPr txBox="1"/>
          <p:nvPr/>
        </p:nvSpPr>
        <p:spPr>
          <a:xfrm>
            <a:off x="3886200" y="5163315"/>
            <a:ext cx="36135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https://indico.cern.ch/event/980103</a:t>
            </a:r>
          </a:p>
        </p:txBody>
      </p:sp>
    </p:spTree>
    <p:extLst>
      <p:ext uri="{BB962C8B-B14F-4D97-AF65-F5344CB8AC3E}">
        <p14:creationId xmlns:p14="http://schemas.microsoft.com/office/powerpoint/2010/main" val="2658076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EE8D4-1107-418D-9732-9CE9474D7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0337" y="189391"/>
            <a:ext cx="6206412" cy="71722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2000" dirty="0"/>
              <a:t>“Adjustable permanent magnets”,</a:t>
            </a:r>
            <a:r>
              <a:rPr lang="en-GB" altLang="en-US" sz="2000" dirty="0"/>
              <a:t> B. Shepherd</a:t>
            </a:r>
            <a:endParaRPr lang="en-GB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1711035-1923-48A6-996A-054A10CC69CD}"/>
              </a:ext>
            </a:extLst>
          </p:cNvPr>
          <p:cNvSpPr txBox="1">
            <a:spLocks/>
          </p:cNvSpPr>
          <p:nvPr/>
        </p:nvSpPr>
        <p:spPr>
          <a:xfrm>
            <a:off x="255251" y="189391"/>
            <a:ext cx="4377772" cy="8166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/>
              <a:t>“Developments in Superconducting Final Focus Technology”,</a:t>
            </a:r>
            <a:r>
              <a:rPr lang="en-GB" altLang="en-US" sz="2000" dirty="0"/>
              <a:t> B. Parker</a:t>
            </a:r>
            <a:endParaRPr lang="en-GB" sz="20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A87ACAC-60DA-4DFE-A19B-412E39761499}"/>
              </a:ext>
            </a:extLst>
          </p:cNvPr>
          <p:cNvSpPr txBox="1">
            <a:spLocks/>
          </p:cNvSpPr>
          <p:nvPr/>
        </p:nvSpPr>
        <p:spPr>
          <a:xfrm>
            <a:off x="4910373" y="3429000"/>
            <a:ext cx="4018077" cy="7172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/>
              <a:t>“Special magnets”,</a:t>
            </a:r>
            <a:r>
              <a:rPr lang="en-GB" altLang="en-US" sz="2000" dirty="0"/>
              <a:t> M. Modena</a:t>
            </a:r>
            <a:endParaRPr lang="en-GB" sz="2000" dirty="0"/>
          </a:p>
        </p:txBody>
      </p:sp>
      <p:pic>
        <p:nvPicPr>
          <p:cNvPr id="6" name="Content Placeholder 3" descr="DSC_0049.JPG">
            <a:extLst>
              <a:ext uri="{FF2B5EF4-FFF2-40B4-BE49-F238E27FC236}">
                <a16:creationId xmlns:a16="http://schemas.microsoft.com/office/drawing/2014/main" id="{9E7E8AEF-62B0-4F7B-8DB2-2F7366B05C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37895" y="4294835"/>
            <a:ext cx="1920105" cy="2425889"/>
          </a:xfrm>
          <a:effectLst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960D8A-54EC-4A38-A2FC-26D940934D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00635" y="4562318"/>
            <a:ext cx="2425888" cy="181941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BBFF6B0-9520-43DC-8EC1-BE464AA22E96}"/>
              </a:ext>
            </a:extLst>
          </p:cNvPr>
          <p:cNvGrpSpPr/>
          <p:nvPr/>
        </p:nvGrpSpPr>
        <p:grpSpPr>
          <a:xfrm>
            <a:off x="1061876" y="3528409"/>
            <a:ext cx="3848497" cy="2029840"/>
            <a:chOff x="22520" y="1953084"/>
            <a:chExt cx="5505560" cy="343140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180C955-E3DF-44C2-8EC4-359CFADCEDBE}"/>
                </a:ext>
              </a:extLst>
            </p:cNvPr>
            <p:cNvSpPr/>
            <p:nvPr/>
          </p:nvSpPr>
          <p:spPr>
            <a:xfrm>
              <a:off x="76309" y="1953084"/>
              <a:ext cx="5310510" cy="343140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7A16149-0F6B-49FD-AD3F-7E2E2820DDCB}"/>
                </a:ext>
              </a:extLst>
            </p:cNvPr>
            <p:cNvGrpSpPr/>
            <p:nvPr/>
          </p:nvGrpSpPr>
          <p:grpSpPr>
            <a:xfrm>
              <a:off x="949446" y="2888202"/>
              <a:ext cx="4334005" cy="837223"/>
              <a:chOff x="926926" y="2848442"/>
              <a:chExt cx="4334005" cy="837223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0A806856-7CBC-4582-9129-C749A0291A82}"/>
                  </a:ext>
                </a:extLst>
              </p:cNvPr>
              <p:cNvGrpSpPr/>
              <p:nvPr/>
            </p:nvGrpSpPr>
            <p:grpSpPr>
              <a:xfrm>
                <a:off x="926926" y="2888962"/>
                <a:ext cx="4334005" cy="796703"/>
                <a:chOff x="801666" y="2143664"/>
                <a:chExt cx="4334005" cy="796703"/>
              </a:xfrm>
            </p:grpSpPr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20CDFAEC-C39C-446B-A32D-EBE2EC7A1CCC}"/>
                    </a:ext>
                  </a:extLst>
                </p:cNvPr>
                <p:cNvSpPr/>
                <p:nvPr/>
              </p:nvSpPr>
              <p:spPr>
                <a:xfrm>
                  <a:off x="1459282" y="2424381"/>
                  <a:ext cx="2993720" cy="118998"/>
                </a:xfrm>
                <a:prstGeom prst="rect">
                  <a:avLst/>
                </a:prstGeom>
                <a:solidFill>
                  <a:srgbClr val="4472C4">
                    <a:lumMod val="60000"/>
                    <a:lumOff val="40000"/>
                    <a:alpha val="50196"/>
                  </a:srgbClr>
                </a:solidFill>
                <a:ln w="1905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pic>
              <p:nvPicPr>
                <p:cNvPr id="29" name="Picture 28" descr="A picture containing text&#10;&#10;Description automatically generated">
                  <a:extLst>
                    <a:ext uri="{FF2B5EF4-FFF2-40B4-BE49-F238E27FC236}">
                      <a16:creationId xmlns:a16="http://schemas.microsoft.com/office/drawing/2014/main" id="{76BBB553-D7B2-4611-A85F-F4B8A48B456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457766" y="2169785"/>
                  <a:ext cx="632145" cy="770582"/>
                </a:xfrm>
                <a:prstGeom prst="rect">
                  <a:avLst/>
                </a:prstGeom>
              </p:spPr>
            </p:pic>
            <p:pic>
              <p:nvPicPr>
                <p:cNvPr id="30" name="Picture 29" descr="A picture containing text&#10;&#10;Description automatically generated">
                  <a:extLst>
                    <a:ext uri="{FF2B5EF4-FFF2-40B4-BE49-F238E27FC236}">
                      <a16:creationId xmlns:a16="http://schemas.microsoft.com/office/drawing/2014/main" id="{52928EDB-AA34-4F55-A8B1-0B44A9639A2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09606" y="2168197"/>
                  <a:ext cx="632145" cy="770582"/>
                </a:xfrm>
                <a:prstGeom prst="rect">
                  <a:avLst/>
                </a:prstGeom>
              </p:spPr>
            </p:pic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7033AB52-9989-4CE4-814F-F550A8D91C71}"/>
                    </a:ext>
                  </a:extLst>
                </p:cNvPr>
                <p:cNvSpPr/>
                <p:nvPr/>
              </p:nvSpPr>
              <p:spPr>
                <a:xfrm>
                  <a:off x="1459282" y="2243350"/>
                  <a:ext cx="2993720" cy="481061"/>
                </a:xfrm>
                <a:prstGeom prst="rect">
                  <a:avLst/>
                </a:prstGeom>
                <a:solidFill>
                  <a:srgbClr val="BB763D">
                    <a:alpha val="40000"/>
                  </a:srgbClr>
                </a:solidFill>
                <a:ln w="12700" cap="flat" cmpd="sng" algn="ctr">
                  <a:solidFill>
                    <a:srgbClr val="B16F39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4FD17435-808A-432F-9607-AE58FE786A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1666" y="2487011"/>
                  <a:ext cx="4334005" cy="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E7E6E6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971660A3-EBA5-4E2B-8A4F-4F4FBB96C328}"/>
                    </a:ext>
                  </a:extLst>
                </p:cNvPr>
                <p:cNvSpPr/>
                <p:nvPr/>
              </p:nvSpPr>
              <p:spPr>
                <a:xfrm>
                  <a:off x="2119313" y="2457450"/>
                  <a:ext cx="314325" cy="55563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rgbClr val="FF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8F974B58-BE0C-4DC5-9F39-8B4E06CFF1A3}"/>
                    </a:ext>
                  </a:extLst>
                </p:cNvPr>
                <p:cNvGrpSpPr/>
                <p:nvPr/>
              </p:nvGrpSpPr>
              <p:grpSpPr>
                <a:xfrm>
                  <a:off x="1689507" y="2143664"/>
                  <a:ext cx="155168" cy="120872"/>
                  <a:chOff x="1689507" y="2118260"/>
                  <a:chExt cx="155168" cy="120872"/>
                </a:xfrm>
              </p:grpSpPr>
              <p:sp>
                <p:nvSpPr>
                  <p:cNvPr id="37" name="Rectangle 36">
                    <a:extLst>
                      <a:ext uri="{FF2B5EF4-FFF2-40B4-BE49-F238E27FC236}">
                        <a16:creationId xmlns:a16="http://schemas.microsoft.com/office/drawing/2014/main" id="{42FBF760-CBEB-4F16-B491-3C3D06CA5D72}"/>
                      </a:ext>
                    </a:extLst>
                  </p:cNvPr>
                  <p:cNvSpPr/>
                  <p:nvPr/>
                </p:nvSpPr>
                <p:spPr>
                  <a:xfrm>
                    <a:off x="1733163" y="2168197"/>
                    <a:ext cx="67856" cy="70935"/>
                  </a:xfrm>
                  <a:prstGeom prst="rect">
                    <a:avLst/>
                  </a:prstGeom>
                  <a:noFill/>
                  <a:ln w="12700" cap="flat" cmpd="sng" algn="ctr">
                    <a:solidFill>
                      <a:srgbClr val="B16F39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" name="Rectangle 37">
                    <a:extLst>
                      <a:ext uri="{FF2B5EF4-FFF2-40B4-BE49-F238E27FC236}">
                        <a16:creationId xmlns:a16="http://schemas.microsoft.com/office/drawing/2014/main" id="{4A90D4B6-1010-4309-8AE8-A1DD73A600F7}"/>
                      </a:ext>
                    </a:extLst>
                  </p:cNvPr>
                  <p:cNvSpPr/>
                  <p:nvPr/>
                </p:nvSpPr>
                <p:spPr>
                  <a:xfrm>
                    <a:off x="1689507" y="2118260"/>
                    <a:ext cx="155168" cy="45719"/>
                  </a:xfrm>
                  <a:prstGeom prst="rect">
                    <a:avLst/>
                  </a:prstGeom>
                  <a:noFill/>
                  <a:ln w="12700" cap="flat" cmpd="sng" algn="ctr">
                    <a:solidFill>
                      <a:srgbClr val="B16F39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4AD26E97-CE5B-4B10-A969-8B2F2D8F1F2F}"/>
                    </a:ext>
                  </a:extLst>
                </p:cNvPr>
                <p:cNvSpPr/>
                <p:nvPr/>
              </p:nvSpPr>
              <p:spPr>
                <a:xfrm>
                  <a:off x="1737152" y="2453801"/>
                  <a:ext cx="60159" cy="60159"/>
                </a:xfrm>
                <a:prstGeom prst="ellipse">
                  <a:avLst/>
                </a:prstGeom>
                <a:noFill/>
                <a:ln w="12700" cap="flat" cmpd="sng" algn="ctr">
                  <a:solidFill>
                    <a:srgbClr val="B16F39"/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696E17C8-D7B8-4146-81F9-C23788EE908D}"/>
                    </a:ext>
                  </a:extLst>
                </p:cNvPr>
                <p:cNvSpPr/>
                <p:nvPr/>
              </p:nvSpPr>
              <p:spPr>
                <a:xfrm>
                  <a:off x="1689507" y="2406156"/>
                  <a:ext cx="155448" cy="155448"/>
                </a:xfrm>
                <a:prstGeom prst="ellipse">
                  <a:avLst/>
                </a:prstGeom>
                <a:noFill/>
                <a:ln w="12700" cap="flat" cmpd="sng" algn="ctr">
                  <a:solidFill>
                    <a:srgbClr val="B16F39"/>
                  </a:solidFill>
                  <a:prstDash val="sys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755A7D00-7C40-4B08-9FF0-23629FEA3690}"/>
                  </a:ext>
                </a:extLst>
              </p:cNvPr>
              <p:cNvSpPr/>
              <p:nvPr/>
            </p:nvSpPr>
            <p:spPr>
              <a:xfrm>
                <a:off x="3465499" y="2848442"/>
                <a:ext cx="238205" cy="130677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2F4AD8DD-A847-41ED-894D-373EA4FA116E}"/>
                  </a:ext>
                </a:extLst>
              </p:cNvPr>
              <p:cNvSpPr/>
              <p:nvPr/>
            </p:nvSpPr>
            <p:spPr>
              <a:xfrm>
                <a:off x="2725476" y="3047886"/>
                <a:ext cx="45719" cy="96162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B2789DA-38D3-45BC-B8A0-17DE9E57ABF4}"/>
                </a:ext>
              </a:extLst>
            </p:cNvPr>
            <p:cNvSpPr txBox="1"/>
            <p:nvPr/>
          </p:nvSpPr>
          <p:spPr>
            <a:xfrm>
              <a:off x="22520" y="2110049"/>
              <a:ext cx="1765659" cy="954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8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Laser ports with </a:t>
              </a: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view to cold mass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5C563239-5310-4ED9-A07B-1323BEE01B96}"/>
                </a:ext>
              </a:extLst>
            </p:cNvPr>
            <p:cNvCxnSpPr>
              <a:cxnSpLocks/>
              <a:endCxn id="36" idx="1"/>
            </p:cNvCxnSpPr>
            <p:nvPr/>
          </p:nvCxnSpPr>
          <p:spPr>
            <a:xfrm>
              <a:off x="1531906" y="2581481"/>
              <a:ext cx="328146" cy="632498"/>
            </a:xfrm>
            <a:prstGeom prst="straightConnector1">
              <a:avLst/>
            </a:prstGeom>
            <a:noFill/>
            <a:ln w="15875" cap="flat" cmpd="sng" algn="ctr">
              <a:solidFill>
                <a:srgbClr val="4472C4"/>
              </a:solidFill>
              <a:prstDash val="solid"/>
              <a:miter lim="800000"/>
              <a:tailEnd type="arrow" w="med" len="lg"/>
            </a:ln>
            <a:effectLst/>
          </p:spPr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69CF340-EBCC-4593-AF40-199F45CAFD3C}"/>
                </a:ext>
              </a:extLst>
            </p:cNvPr>
            <p:cNvCxnSpPr>
              <a:cxnSpLocks/>
              <a:endCxn id="38" idx="1"/>
            </p:cNvCxnSpPr>
            <p:nvPr/>
          </p:nvCxnSpPr>
          <p:spPr>
            <a:xfrm>
              <a:off x="1511015" y="2563256"/>
              <a:ext cx="326272" cy="388326"/>
            </a:xfrm>
            <a:prstGeom prst="straightConnector1">
              <a:avLst/>
            </a:prstGeom>
            <a:noFill/>
            <a:ln w="15875" cap="flat" cmpd="sng" algn="ctr">
              <a:solidFill>
                <a:srgbClr val="4472C4"/>
              </a:solidFill>
              <a:prstDash val="solid"/>
              <a:miter lim="800000"/>
              <a:tailEnd type="arrow" w="med" len="lg"/>
            </a:ln>
            <a:effectLst/>
          </p:spPr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5D0A057-DA05-49FB-ADBB-CD034317D55F}"/>
                </a:ext>
              </a:extLst>
            </p:cNvPr>
            <p:cNvSpPr txBox="1"/>
            <p:nvPr/>
          </p:nvSpPr>
          <p:spPr>
            <a:xfrm>
              <a:off x="2351236" y="3645662"/>
              <a:ext cx="1492604" cy="6891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X/Y Pickup Coil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091DB16-9991-4DF1-A640-DFF32432DC1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11808" y="3268938"/>
              <a:ext cx="186786" cy="376725"/>
            </a:xfrm>
            <a:prstGeom prst="straightConnector1">
              <a:avLst/>
            </a:prstGeom>
            <a:noFill/>
            <a:ln w="15875" cap="flat" cmpd="sng" algn="ctr">
              <a:solidFill>
                <a:srgbClr val="4472C4"/>
              </a:solidFill>
              <a:prstDash val="solid"/>
              <a:miter lim="800000"/>
              <a:tailEnd type="arrow" w="med" len="lg"/>
            </a:ln>
            <a:effectLst/>
          </p:spPr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CD48D15-7CDE-41C8-8400-BD27B3F29F6B}"/>
                </a:ext>
              </a:extLst>
            </p:cNvPr>
            <p:cNvSpPr txBox="1"/>
            <p:nvPr/>
          </p:nvSpPr>
          <p:spPr>
            <a:xfrm>
              <a:off x="2263550" y="2018058"/>
              <a:ext cx="2522598" cy="6891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Cold and Warm Geophones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9B89582B-66C6-4AE6-8AA0-B759B06B4D69}"/>
                </a:ext>
              </a:extLst>
            </p:cNvPr>
            <p:cNvCxnSpPr>
              <a:cxnSpLocks/>
            </p:cNvCxnSpPr>
            <p:nvPr/>
          </p:nvCxnSpPr>
          <p:spPr>
            <a:xfrm>
              <a:off x="2714762" y="2664160"/>
              <a:ext cx="45760" cy="465304"/>
            </a:xfrm>
            <a:prstGeom prst="straightConnector1">
              <a:avLst/>
            </a:prstGeom>
            <a:noFill/>
            <a:ln w="15875" cap="flat" cmpd="sng" algn="ctr">
              <a:solidFill>
                <a:srgbClr val="4472C4"/>
              </a:solidFill>
              <a:prstDash val="solid"/>
              <a:miter lim="800000"/>
              <a:tailEnd type="arrow" w="med" len="lg"/>
            </a:ln>
            <a:effectLst/>
          </p:spPr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0F66959-33C8-4CA9-92D9-005154ECFE7C}"/>
                </a:ext>
              </a:extLst>
            </p:cNvPr>
            <p:cNvCxnSpPr>
              <a:cxnSpLocks/>
            </p:cNvCxnSpPr>
            <p:nvPr/>
          </p:nvCxnSpPr>
          <p:spPr>
            <a:xfrm rot="360000">
              <a:off x="3522378" y="2630326"/>
              <a:ext cx="84744" cy="288612"/>
            </a:xfrm>
            <a:prstGeom prst="straightConnector1">
              <a:avLst/>
            </a:prstGeom>
            <a:noFill/>
            <a:ln w="15875" cap="flat" cmpd="sng" algn="ctr">
              <a:solidFill>
                <a:srgbClr val="4472C4"/>
              </a:solidFill>
              <a:prstDash val="solid"/>
              <a:miter lim="800000"/>
              <a:tailEnd type="arrow" w="med" len="lg"/>
            </a:ln>
            <a:effectLst/>
          </p:spPr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AC42FCC-62D9-4A07-ABD9-5B78EA70BCCB}"/>
                </a:ext>
              </a:extLst>
            </p:cNvPr>
            <p:cNvSpPr txBox="1"/>
            <p:nvPr/>
          </p:nvSpPr>
          <p:spPr>
            <a:xfrm>
              <a:off x="3619186" y="3938036"/>
              <a:ext cx="1908894" cy="954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15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Double Sided </a:t>
              </a: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Active / Passive </a:t>
              </a:r>
              <a:r>
                <a:rPr kumimoji="0" lang="en-US" sz="1200" b="1" i="0" u="none" strike="noStrike" kern="0" cap="none" spc="-5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Isolation Support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BD64ACE-48DB-4D59-A830-28BA9D8904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44984" y="3723838"/>
              <a:ext cx="144870" cy="245248"/>
            </a:xfrm>
            <a:prstGeom prst="straightConnector1">
              <a:avLst/>
            </a:prstGeom>
            <a:noFill/>
            <a:ln w="15875" cap="flat" cmpd="sng" algn="ctr">
              <a:solidFill>
                <a:srgbClr val="4472C4"/>
              </a:solidFill>
              <a:prstDash val="solid"/>
              <a:miter lim="800000"/>
              <a:tailEnd type="arrow" w="med" len="lg"/>
            </a:ln>
            <a:effectLst/>
          </p:spPr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E65CE67-98B7-41AC-BE6C-2ABF07554B33}"/>
                </a:ext>
              </a:extLst>
            </p:cNvPr>
            <p:cNvSpPr txBox="1"/>
            <p:nvPr/>
          </p:nvSpPr>
          <p:spPr>
            <a:xfrm>
              <a:off x="860761" y="4123964"/>
              <a:ext cx="1492604" cy="423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QD0 Cryostat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A653D6A-52E2-415B-B920-1175E6CE61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4246" y="3517115"/>
              <a:ext cx="258489" cy="575261"/>
            </a:xfrm>
            <a:prstGeom prst="straightConnector1">
              <a:avLst/>
            </a:prstGeom>
            <a:noFill/>
            <a:ln w="15875" cap="flat" cmpd="sng" algn="ctr">
              <a:solidFill>
                <a:srgbClr val="4472C4"/>
              </a:solidFill>
              <a:prstDash val="solid"/>
              <a:miter lim="800000"/>
              <a:tailEnd type="arrow" w="med" len="lg"/>
            </a:ln>
            <a:effectLst/>
          </p:spPr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081943E-EDDE-49D9-95CB-CC577515DAC2}"/>
                </a:ext>
              </a:extLst>
            </p:cNvPr>
            <p:cNvSpPr txBox="1"/>
            <p:nvPr/>
          </p:nvSpPr>
          <p:spPr>
            <a:xfrm>
              <a:off x="76308" y="4799163"/>
              <a:ext cx="5310510" cy="468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0" cap="none" spc="0" normalizeH="0" baseline="0" noProof="0" dirty="0">
                  <a:ln>
                    <a:noFill/>
                  </a:ln>
                  <a:solidFill>
                    <a:srgbClr val="0000CC"/>
                  </a:solidFill>
                  <a:effectLst/>
                  <a:uLnTx/>
                  <a:uFillTx/>
                </a:rPr>
                <a:t>QD0 R&amp;D Prototype Vibration Test Setup</a:t>
              </a:r>
            </a:p>
          </p:txBody>
        </p:sp>
      </p:grpSp>
      <p:pic>
        <p:nvPicPr>
          <p:cNvPr id="39" name="Picture 38">
            <a:extLst>
              <a:ext uri="{FF2B5EF4-FFF2-40B4-BE49-F238E27FC236}">
                <a16:creationId xmlns:a16="http://schemas.microsoft.com/office/drawing/2014/main" id="{BDA9143D-B7BB-4262-8417-BC70373367A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34"/>
          <a:stretch/>
        </p:blipFill>
        <p:spPr>
          <a:xfrm>
            <a:off x="255251" y="1097783"/>
            <a:ext cx="1910418" cy="23655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4A2AB230-4DF2-46D2-A38D-B8908AAC0075}"/>
              </a:ext>
            </a:extLst>
          </p:cNvPr>
          <p:cNvGrpSpPr/>
          <p:nvPr/>
        </p:nvGrpSpPr>
        <p:grpSpPr>
          <a:xfrm>
            <a:off x="2224956" y="1110741"/>
            <a:ext cx="1842632" cy="2365518"/>
            <a:chOff x="616839" y="788041"/>
            <a:chExt cx="3980969" cy="5307959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2CF0B0A7-6C23-4E44-8E34-786AA73A1F8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839" y="788041"/>
              <a:ext cx="3980969" cy="5307959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41" name="Picture 2">
              <a:extLst>
                <a:ext uri="{FF2B5EF4-FFF2-40B4-BE49-F238E27FC236}">
                  <a16:creationId xmlns:a16="http://schemas.microsoft.com/office/drawing/2014/main" id="{0DA012F2-5313-4556-BF00-462181F014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1899" y="799057"/>
              <a:ext cx="1478166" cy="1766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2" name="Picture 41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DE7F172D-E9AA-4AC0-864B-294CAA2AC98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97044" y="5699208"/>
            <a:ext cx="2165129" cy="1033234"/>
          </a:xfrm>
          <a:prstGeom prst="rect">
            <a:avLst/>
          </a:prstGeom>
        </p:spPr>
      </p:pic>
      <p:pic>
        <p:nvPicPr>
          <p:cNvPr id="43" name="Picture 42" descr="Diagram&#10;&#10;Description automatically generated">
            <a:extLst>
              <a:ext uri="{FF2B5EF4-FFF2-40B4-BE49-F238E27FC236}">
                <a16:creationId xmlns:a16="http://schemas.microsoft.com/office/drawing/2014/main" id="{21699B9B-9D3D-4C60-A8A3-D3717F2F9CE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876" y="4812587"/>
            <a:ext cx="1575186" cy="19101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8" name="Picture 47" descr="ilc_prototype.png">
            <a:extLst>
              <a:ext uri="{FF2B5EF4-FFF2-40B4-BE49-F238E27FC236}">
                <a16:creationId xmlns:a16="http://schemas.microsoft.com/office/drawing/2014/main" id="{6DC06DE1-4A72-400A-81E4-3B05F81970E8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304100" y="2559824"/>
            <a:ext cx="1436638" cy="841415"/>
          </a:xfrm>
          <a:prstGeom prst="rect">
            <a:avLst/>
          </a:prstGeom>
          <a:effectLst/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ED7C9FDE-9403-471F-AE12-C365C9C914F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083" y="2379306"/>
            <a:ext cx="2969084" cy="4076094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1BD16B23-A140-4578-9EA8-8ED93E5EBED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54163" y="988847"/>
            <a:ext cx="2969084" cy="1763863"/>
          </a:xfrm>
          <a:prstGeom prst="rect">
            <a:avLst/>
          </a:prstGeom>
        </p:spPr>
      </p:pic>
      <p:pic>
        <p:nvPicPr>
          <p:cNvPr id="59" name="Picture 1">
            <a:extLst>
              <a:ext uri="{FF2B5EF4-FFF2-40B4-BE49-F238E27FC236}">
                <a16:creationId xmlns:a16="http://schemas.microsoft.com/office/drawing/2014/main" id="{B651611A-A2A3-4282-B28C-C27F08B64FC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8" t="1234" r="2223"/>
          <a:stretch>
            <a:fillRect/>
          </a:stretch>
        </p:blipFill>
        <p:spPr bwMode="auto">
          <a:xfrm>
            <a:off x="4953205" y="960386"/>
            <a:ext cx="1773299" cy="2365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2">
            <a:extLst>
              <a:ext uri="{FF2B5EF4-FFF2-40B4-BE49-F238E27FC236}">
                <a16:creationId xmlns:a16="http://schemas.microsoft.com/office/drawing/2014/main" id="{9E042A48-FDAE-4D05-9A43-AD2F2AEEC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0499" y="1704974"/>
            <a:ext cx="2413663" cy="1474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0404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62299825-2EE8-4C9A-A678-1BD0D52079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88" y="1478049"/>
            <a:ext cx="3068788" cy="226984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942E696-99A4-4FAB-B6A6-7A8BF6B542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809" y="1478049"/>
            <a:ext cx="3030652" cy="226984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65FF2407-D685-45A7-9A73-BCB4B629CF4C}"/>
              </a:ext>
            </a:extLst>
          </p:cNvPr>
          <p:cNvSpPr txBox="1"/>
          <p:nvPr/>
        </p:nvSpPr>
        <p:spPr>
          <a:xfrm>
            <a:off x="302696" y="3917494"/>
            <a:ext cx="565023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system performance will greatly depend on the klystron frequency response and to a lesser extent on the measurement noise from the beam pickup and on the accurate and precise feedforward gain setting.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peak power requirements are strongly related to the instantaneous beam power, which is rather demanding and dominates the size and cost of the Damping Rings RF system.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366FE7B-6C30-4170-A09E-69DD4D7EB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579" y="421108"/>
            <a:ext cx="5654351" cy="100774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2000" dirty="0">
                <a:latin typeface="+mj-lt"/>
              </a:rPr>
              <a:t>“Beam specifications impact on RF and LLRF design The CLIC Damping Rings LLRF”, </a:t>
            </a:r>
            <a:br>
              <a:rPr lang="en-GB" sz="2000" dirty="0">
                <a:latin typeface="+mj-lt"/>
              </a:rPr>
            </a:br>
            <a:r>
              <a:rPr lang="en-GB" sz="2000" dirty="0">
                <a:latin typeface="+mj-lt"/>
              </a:rPr>
              <a:t>T. Mastoridis</a:t>
            </a:r>
            <a:endParaRPr lang="en-GB" sz="2000" dirty="0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2DB57900-2CAD-4008-AC5F-20731FEDA4DB}"/>
              </a:ext>
            </a:extLst>
          </p:cNvPr>
          <p:cNvSpPr txBox="1">
            <a:spLocks/>
          </p:cNvSpPr>
          <p:nvPr/>
        </p:nvSpPr>
        <p:spPr>
          <a:xfrm>
            <a:off x="6459519" y="6172623"/>
            <a:ext cx="5525380" cy="5606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dirty="0"/>
              <a:t>“Crab cavities for colliders.” S. </a:t>
            </a:r>
            <a:r>
              <a:rPr lang="en-US" sz="2000" dirty="0" err="1"/>
              <a:t>Verdú</a:t>
            </a:r>
            <a:r>
              <a:rPr lang="en-US" sz="2000" dirty="0"/>
              <a:t>-Andrés</a:t>
            </a:r>
            <a:endParaRPr lang="en-GB" sz="2000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FFE1C2-967B-4BF4-BBAE-B57D580E116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530" y="531460"/>
            <a:ext cx="2744155" cy="1399469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2B342B2-2236-4202-A73A-010B437E7631}"/>
              </a:ext>
            </a:extLst>
          </p:cNvPr>
          <p:cNvCxnSpPr/>
          <p:nvPr/>
        </p:nvCxnSpPr>
        <p:spPr>
          <a:xfrm>
            <a:off x="6191323" y="421108"/>
            <a:ext cx="0" cy="5830402"/>
          </a:xfrm>
          <a:prstGeom prst="line">
            <a:avLst/>
          </a:prstGeom>
          <a:ln w="1587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984A407E-77E6-49E2-9353-D80C08746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2793" y="3993502"/>
            <a:ext cx="5647697" cy="1671194"/>
          </a:xfrm>
        </p:spPr>
        <p:txBody>
          <a:bodyPr>
            <a:noAutofit/>
          </a:bodyPr>
          <a:lstStyle/>
          <a:p>
            <a:r>
              <a:rPr lang="en-GB" sz="1600" dirty="0"/>
              <a:t>Crab crossing with </a:t>
            </a:r>
            <a:r>
              <a:rPr lang="en-GB" sz="1600" b="1" dirty="0"/>
              <a:t>NANOBEAMS</a:t>
            </a:r>
            <a:r>
              <a:rPr lang="en-GB" sz="1600" dirty="0"/>
              <a:t> in colliders requires careful study of: </a:t>
            </a:r>
          </a:p>
          <a:p>
            <a:pPr lvl="1"/>
            <a:r>
              <a:rPr lang="en-GB" sz="1600" dirty="0"/>
              <a:t>Implications on required kick voltage (via 𝛽), frequency choice</a:t>
            </a:r>
          </a:p>
          <a:p>
            <a:pPr lvl="1"/>
            <a:r>
              <a:rPr lang="en-GB" sz="1600" dirty="0"/>
              <a:t>HOM power, impedances (esp. short bunches)</a:t>
            </a:r>
          </a:p>
          <a:p>
            <a:pPr lvl="1"/>
            <a:r>
              <a:rPr lang="en-GB" sz="1600" dirty="0"/>
              <a:t>Effects of detector solenoid</a:t>
            </a:r>
          </a:p>
          <a:p>
            <a:pPr lvl="1"/>
            <a:r>
              <a:rPr lang="en-GB" sz="1600" dirty="0"/>
              <a:t>Demanding installation tolerances, RF noise control</a:t>
            </a:r>
          </a:p>
          <a:p>
            <a:pPr lvl="1"/>
            <a:r>
              <a:rPr lang="en-GB" sz="1600" dirty="0"/>
              <a:t>Consider crab kissing, crab waist scheme</a:t>
            </a:r>
          </a:p>
          <a:p>
            <a:endParaRPr lang="en-GB" sz="16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4868A91-755B-4A05-AF12-4006C4E519D8}"/>
              </a:ext>
            </a:extLst>
          </p:cNvPr>
          <p:cNvGrpSpPr/>
          <p:nvPr/>
        </p:nvGrpSpPr>
        <p:grpSpPr>
          <a:xfrm>
            <a:off x="6370620" y="2327552"/>
            <a:ext cx="1663274" cy="1530180"/>
            <a:chOff x="738150" y="1920588"/>
            <a:chExt cx="3358437" cy="2956495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9CAB588-179B-4690-BFA5-B53906C73C5B}"/>
                </a:ext>
              </a:extLst>
            </p:cNvPr>
            <p:cNvGrpSpPr/>
            <p:nvPr/>
          </p:nvGrpSpPr>
          <p:grpSpPr>
            <a:xfrm rot="611083">
              <a:off x="1206406" y="2745469"/>
              <a:ext cx="2499240" cy="1411432"/>
              <a:chOff x="1306222" y="3526972"/>
              <a:chExt cx="2499240" cy="1411432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6309A2A2-132B-4CE7-928B-0B808E255B6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428022" y="3526972"/>
                <a:ext cx="2377440" cy="1411432"/>
                <a:chOff x="-62087" y="2343362"/>
                <a:chExt cx="4233748" cy="2513478"/>
              </a:xfrm>
            </p:grpSpPr>
            <p:pic>
              <p:nvPicPr>
                <p:cNvPr id="46" name="Picture 2">
                  <a:extLst>
                    <a:ext uri="{FF2B5EF4-FFF2-40B4-BE49-F238E27FC236}">
                      <a16:creationId xmlns:a16="http://schemas.microsoft.com/office/drawing/2014/main" id="{E46FC128-A6BD-4929-84C3-2C1D6A37414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8048" b="29733"/>
                <a:stretch/>
              </p:blipFill>
              <p:spPr bwMode="auto">
                <a:xfrm>
                  <a:off x="-62087" y="2343362"/>
                  <a:ext cx="4229100" cy="251347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58195C39-F8BD-4C22-A896-B81464B13C52}"/>
                    </a:ext>
                  </a:extLst>
                </p:cNvPr>
                <p:cNvSpPr/>
                <p:nvPr/>
              </p:nvSpPr>
              <p:spPr>
                <a:xfrm>
                  <a:off x="3257261" y="3159409"/>
                  <a:ext cx="914400" cy="914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FD574843-2BA0-4E91-8840-9A5804A15A11}"/>
                  </a:ext>
                </a:extLst>
              </p:cNvPr>
              <p:cNvSpPr/>
              <p:nvPr/>
            </p:nvSpPr>
            <p:spPr>
              <a:xfrm>
                <a:off x="1306222" y="3985220"/>
                <a:ext cx="513477" cy="51347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9D197EB-8CE2-4922-9509-07FDE2CA50E5}"/>
                </a:ext>
              </a:extLst>
            </p:cNvPr>
            <p:cNvGrpSpPr/>
            <p:nvPr/>
          </p:nvGrpSpPr>
          <p:grpSpPr>
            <a:xfrm>
              <a:off x="738150" y="1933537"/>
              <a:ext cx="3358437" cy="2943546"/>
              <a:chOff x="391332" y="2828196"/>
              <a:chExt cx="3358437" cy="2943546"/>
            </a:xfrm>
          </p:grpSpPr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21A94EB-E3F5-4250-8F13-F2A7FB2F80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94294" y="2876889"/>
                <a:ext cx="0" cy="2643402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2B5E86C6-AD6C-474C-9018-5BAFBAFF57E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73303" y="2828196"/>
                <a:ext cx="521415" cy="2598714"/>
              </a:xfrm>
              <a:prstGeom prst="line">
                <a:avLst/>
              </a:prstGeom>
              <a:ln w="19050">
                <a:solidFill>
                  <a:srgbClr val="00206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15168B89-A7E5-4E72-803B-22D0AA03BB1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91332" y="4302017"/>
                <a:ext cx="3325543" cy="43827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3DD8B73-6528-4A3D-B549-2B41B9849E12}"/>
                  </a:ext>
                </a:extLst>
              </p:cNvPr>
              <p:cNvSpPr txBox="1"/>
              <p:nvPr/>
            </p:nvSpPr>
            <p:spPr>
              <a:xfrm>
                <a:off x="1671687" y="2876889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</a:p>
            </p:txBody>
          </p:sp>
          <p:sp>
            <p:nvSpPr>
              <p:cNvPr id="42" name="Arc 41">
                <a:extLst>
                  <a:ext uri="{FF2B5EF4-FFF2-40B4-BE49-F238E27FC236}">
                    <a16:creationId xmlns:a16="http://schemas.microsoft.com/office/drawing/2014/main" id="{AC1E4D7F-10BD-4379-91BD-1CF8C2672C4C}"/>
                  </a:ext>
                </a:extLst>
              </p:cNvPr>
              <p:cNvSpPr/>
              <p:nvPr/>
            </p:nvSpPr>
            <p:spPr>
              <a:xfrm>
                <a:off x="727016" y="2957676"/>
                <a:ext cx="2712133" cy="2814066"/>
              </a:xfrm>
              <a:prstGeom prst="arc">
                <a:avLst>
                  <a:gd name="adj1" fmla="val 16200000"/>
                  <a:gd name="adj2" fmla="val 16873824"/>
                </a:avLst>
              </a:prstGeom>
              <a:ln w="28575">
                <a:solidFill>
                  <a:schemeClr val="tx1"/>
                </a:solidFill>
                <a:headEnd type="none" w="med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C53181E-8EC6-4E0A-8DDC-1C2D46ABB875}"/>
                  </a:ext>
                </a:extLst>
              </p:cNvPr>
              <p:cNvSpPr txBox="1"/>
              <p:nvPr/>
            </p:nvSpPr>
            <p:spPr>
              <a:xfrm>
                <a:off x="3449687" y="4302017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BFAD922F-30F8-446A-8BCF-4FA95D7691F5}"/>
                    </a:ext>
                  </a:extLst>
                </p:cNvPr>
                <p:cNvSpPr txBox="1"/>
                <p:nvPr/>
              </p:nvSpPr>
              <p:spPr>
                <a:xfrm>
                  <a:off x="2743088" y="1920588"/>
                  <a:ext cx="130163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: 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roll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angle</m:t>
                        </m:r>
                      </m:oMath>
                    </m:oMathPara>
                  </a14:m>
                  <a:endParaRPr lang="en-US" b="0" dirty="0">
                    <a:ea typeface="Cambria Math" panose="02040503050406030204" pitchFamily="18" charset="0"/>
                  </a:endParaRPr>
                </a:p>
              </p:txBody>
            </p:sp>
          </mc:Choice>
          <mc:Fallback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BFAD922F-30F8-446A-8BCF-4FA95D7691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43088" y="1920588"/>
                  <a:ext cx="1301638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3208" t="-4348" r="-108491" b="-16521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A48F025E-9654-4A47-B456-60C484AD4FDC}"/>
                  </a:ext>
                </a:extLst>
              </p:cNvPr>
              <p:cNvSpPr txBox="1"/>
              <p:nvPr/>
            </p:nvSpPr>
            <p:spPr>
              <a:xfrm>
                <a:off x="8376410" y="3336309"/>
                <a:ext cx="2912246" cy="5811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Total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𝑐𝑐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rgbClr val="00009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000090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000090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600" b="1" i="1" smtClean="0">
                                              <a:solidFill>
                                                <a:srgbClr val="00009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b="1" i="1" smtClean="0">
                                              <a:solidFill>
                                                <a:srgbClr val="00009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𝜽</m:t>
                                          </m:r>
                                        </m:e>
                                        <m:sub>
                                          <m:r>
                                            <a:rPr lang="en-US" sz="1600" b="1" i="1" smtClean="0">
                                              <a:solidFill>
                                                <a:srgbClr val="00009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𝒄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rgbClr val="00009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solidFill>
                                    <a:srgbClr val="00009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00009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𝑹𝑭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ad>
                            <m:radPr>
                              <m:degHide m:val="on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1600" b="1" i="1" smtClean="0">
                                      <a:solidFill>
                                        <a:srgbClr val="00009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1" i="1" smtClean="0">
                                      <a:solidFill>
                                        <a:srgbClr val="00009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𝜷</m:t>
                                  </m:r>
                                </m:e>
                                <m:sup>
                                  <m:r>
                                    <a:rPr lang="en-US" sz="1600" b="1" i="1" smtClean="0">
                                      <a:solidFill>
                                        <a:srgbClr val="00009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sz="1600" b="1" i="1" smtClean="0">
                                      <a:solidFill>
                                        <a:srgbClr val="00009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smtClean="0">
                                      <a:solidFill>
                                        <a:srgbClr val="00009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𝜷</m:t>
                                  </m:r>
                                </m:e>
                                <m:sub>
                                  <m:r>
                                    <a:rPr lang="en-US" sz="1600" b="1" i="1" smtClean="0">
                                      <a:solidFill>
                                        <a:srgbClr val="00009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𝒄𝒄</m:t>
                                  </m:r>
                                </m:sub>
                              </m:sSub>
                            </m:e>
                          </m:rad>
                          <m:func>
                            <m:func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A48F025E-9654-4A47-B456-60C484AD4F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6410" y="3336309"/>
                <a:ext cx="2912246" cy="58118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9" name="Group 48">
            <a:extLst>
              <a:ext uri="{FF2B5EF4-FFF2-40B4-BE49-F238E27FC236}">
                <a16:creationId xmlns:a16="http://schemas.microsoft.com/office/drawing/2014/main" id="{F9094F2F-97B6-4559-8BBF-68633A37120F}"/>
              </a:ext>
            </a:extLst>
          </p:cNvPr>
          <p:cNvGrpSpPr/>
          <p:nvPr/>
        </p:nvGrpSpPr>
        <p:grpSpPr>
          <a:xfrm>
            <a:off x="9745811" y="288876"/>
            <a:ext cx="1856507" cy="1447758"/>
            <a:chOff x="1253159" y="4634243"/>
            <a:chExt cx="2082398" cy="1765367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1A203967-15E8-4EDD-A3D7-507488A3ED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35291" y="4924158"/>
              <a:ext cx="1663233" cy="1293085"/>
            </a:xfrm>
            <a:prstGeom prst="rect">
              <a:avLst/>
            </a:prstGeom>
          </p:spPr>
        </p:pic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21D91B52-A348-4E4D-A399-20000EC0DCAE}"/>
                </a:ext>
              </a:extLst>
            </p:cNvPr>
            <p:cNvCxnSpPr/>
            <p:nvPr/>
          </p:nvCxnSpPr>
          <p:spPr>
            <a:xfrm>
              <a:off x="1339001" y="6044654"/>
              <a:ext cx="1790700" cy="9525"/>
            </a:xfrm>
            <a:prstGeom prst="straightConnector1">
              <a:avLst/>
            </a:prstGeom>
            <a:ln>
              <a:solidFill>
                <a:srgbClr val="00009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4A59F8C-CACC-41C1-8534-08743607AEA1}"/>
                </a:ext>
              </a:extLst>
            </p:cNvPr>
            <p:cNvSpPr txBox="1"/>
            <p:nvPr/>
          </p:nvSpPr>
          <p:spPr>
            <a:xfrm>
              <a:off x="2570560" y="6024313"/>
              <a:ext cx="631475" cy="3752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90"/>
                  </a:solidFill>
                  <a:latin typeface="Gill Sans MT" panose="020B0502020104020203" pitchFamily="34" charset="77"/>
                </a:rPr>
                <a:t>z (m)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569D74E-BA3D-4F28-A0CC-7C9B09202AD0}"/>
                </a:ext>
              </a:extLst>
            </p:cNvPr>
            <p:cNvSpPr txBox="1"/>
            <p:nvPr/>
          </p:nvSpPr>
          <p:spPr>
            <a:xfrm>
              <a:off x="1253159" y="4634243"/>
              <a:ext cx="2012736" cy="3752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90"/>
                  </a:solidFill>
                  <a:latin typeface="Gill Sans MT" panose="020B0502020104020203" pitchFamily="34" charset="77"/>
                </a:rPr>
                <a:t>probability of collision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46F8DE6-0DA4-416F-91CC-B65D854D15F1}"/>
                </a:ext>
              </a:extLst>
            </p:cNvPr>
            <p:cNvSpPr txBox="1"/>
            <p:nvPr/>
          </p:nvSpPr>
          <p:spPr>
            <a:xfrm>
              <a:off x="2463144" y="5002513"/>
              <a:ext cx="872413" cy="3752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latin typeface="Gill Sans MT" panose="020B0502020104020203" pitchFamily="34" charset="77"/>
                </a:rPr>
                <a:t>head-on 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CC9B38D-78AC-4A92-8FFA-D72CB0B04AF4}"/>
                </a:ext>
              </a:extLst>
            </p:cNvPr>
            <p:cNvSpPr txBox="1"/>
            <p:nvPr/>
          </p:nvSpPr>
          <p:spPr>
            <a:xfrm>
              <a:off x="1278862" y="5201986"/>
              <a:ext cx="699801" cy="3752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solidFill>
                    <a:srgbClr val="FF0000"/>
                  </a:solidFill>
                  <a:latin typeface="Gill Sans MT" panose="020B0502020104020203" pitchFamily="34" charset="77"/>
                </a:rPr>
                <a:t>kissing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DC82DCA-CFD3-4E0F-8888-AC87C25BE59C}"/>
              </a:ext>
            </a:extLst>
          </p:cNvPr>
          <p:cNvGrpSpPr/>
          <p:nvPr/>
        </p:nvGrpSpPr>
        <p:grpSpPr>
          <a:xfrm>
            <a:off x="8461543" y="2128891"/>
            <a:ext cx="1903340" cy="968162"/>
            <a:chOff x="4134709" y="1277319"/>
            <a:chExt cx="2451958" cy="1310599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F76D4C23-E5EE-45EB-A2A0-42BC7D4CE019}"/>
                </a:ext>
              </a:extLst>
            </p:cNvPr>
            <p:cNvGrpSpPr/>
            <p:nvPr/>
          </p:nvGrpSpPr>
          <p:grpSpPr>
            <a:xfrm>
              <a:off x="4577221" y="1277319"/>
              <a:ext cx="2009446" cy="1310599"/>
              <a:chOff x="4577221" y="1277319"/>
              <a:chExt cx="2009446" cy="1310599"/>
            </a:xfrm>
          </p:grpSpPr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81D90BF9-71E1-471E-91E6-22E3B7BD814D}"/>
                  </a:ext>
                </a:extLst>
              </p:cNvPr>
              <p:cNvGrpSpPr/>
              <p:nvPr/>
            </p:nvGrpSpPr>
            <p:grpSpPr>
              <a:xfrm>
                <a:off x="4577222" y="1316320"/>
                <a:ext cx="2009445" cy="1173405"/>
                <a:chOff x="3294556" y="3567922"/>
                <a:chExt cx="2274851" cy="1466006"/>
              </a:xfrm>
            </p:grpSpPr>
            <p:cxnSp>
              <p:nvCxnSpPr>
                <p:cNvPr id="76" name="Straight Arrow Connector 75">
                  <a:extLst>
                    <a:ext uri="{FF2B5EF4-FFF2-40B4-BE49-F238E27FC236}">
                      <a16:creationId xmlns:a16="http://schemas.microsoft.com/office/drawing/2014/main" id="{AF7953C0-8F9C-4023-A919-AF53ADE5A8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378551" y="3926336"/>
                  <a:ext cx="1439290" cy="701429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prstDash val="dash"/>
                  <a:headEnd type="none" w="lg" len="lg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Arrow Connector 76">
                  <a:extLst>
                    <a:ext uri="{FF2B5EF4-FFF2-40B4-BE49-F238E27FC236}">
                      <a16:creationId xmlns:a16="http://schemas.microsoft.com/office/drawing/2014/main" id="{D54A308C-3678-4415-97A6-F79851B8E1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80537" y="3885464"/>
                  <a:ext cx="1437304" cy="760975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prstDash val="dash"/>
                  <a:headEnd type="none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A1CEDCEE-2885-4251-A7EE-2AFBEC51EF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36567" y="4275237"/>
                  <a:ext cx="1200922" cy="1762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Arc 78">
                  <a:extLst>
                    <a:ext uri="{FF2B5EF4-FFF2-40B4-BE49-F238E27FC236}">
                      <a16:creationId xmlns:a16="http://schemas.microsoft.com/office/drawing/2014/main" id="{1F29D87C-D11F-472B-B7F6-104A7DC8D07C}"/>
                    </a:ext>
                  </a:extLst>
                </p:cNvPr>
                <p:cNvSpPr/>
                <p:nvPr/>
              </p:nvSpPr>
              <p:spPr>
                <a:xfrm>
                  <a:off x="3294556" y="3567922"/>
                  <a:ext cx="2056031" cy="1466006"/>
                </a:xfrm>
                <a:prstGeom prst="arc">
                  <a:avLst>
                    <a:gd name="adj1" fmla="val 18127898"/>
                    <a:gd name="adj2" fmla="val 2732424"/>
                  </a:avLst>
                </a:prstGeom>
                <a:ln>
                  <a:solidFill>
                    <a:schemeClr val="tx1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80" name="TextBox 79">
                      <a:extLst>
                        <a:ext uri="{FF2B5EF4-FFF2-40B4-BE49-F238E27FC236}">
                          <a16:creationId xmlns:a16="http://schemas.microsoft.com/office/drawing/2014/main" id="{96AA0E48-F4FC-4617-92DE-6EB0764CF33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102079" y="3567922"/>
                      <a:ext cx="467328" cy="38452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1400" i="1">
                                    <a:latin typeface="Cambria Math"/>
                                  </a:rPr>
                                  <m:t>𝐶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400" dirty="0"/>
                    </a:p>
                  </p:txBody>
                </p:sp>
              </mc:Choice>
              <mc:Fallback>
                <p:sp>
                  <p:nvSpPr>
                    <p:cNvPr id="80" name="TextBox 79">
                      <a:extLst>
                        <a:ext uri="{FF2B5EF4-FFF2-40B4-BE49-F238E27FC236}">
                          <a16:creationId xmlns:a16="http://schemas.microsoft.com/office/drawing/2014/main" id="{96AA0E48-F4FC-4617-92DE-6EB0764CF330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102079" y="3567922"/>
                      <a:ext cx="467328" cy="384524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b="-2973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F85A17BD-7E77-4A81-BF05-B9F329C8B5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77221" y="1277319"/>
                <a:ext cx="1340069" cy="1310599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prstDash val="solid"/>
                <a:headEnd type="arrow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id="{3D63ACE0-8904-49DF-A451-729FF139CC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22631" y="1313864"/>
                <a:ext cx="1519934" cy="124797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prstDash val="solid"/>
                <a:headEnd type="none" w="med" len="med"/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EAE50246-5386-4257-A769-4161CBBCB016}"/>
                </a:ext>
              </a:extLst>
            </p:cNvPr>
            <p:cNvGrpSpPr/>
            <p:nvPr/>
          </p:nvGrpSpPr>
          <p:grpSpPr>
            <a:xfrm>
              <a:off x="4884024" y="1564467"/>
              <a:ext cx="1435043" cy="887292"/>
              <a:chOff x="4884024" y="1564467"/>
              <a:chExt cx="1435043" cy="887292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210A7AE1-A783-4BFA-99BE-630A92BA98E3}"/>
                  </a:ext>
                </a:extLst>
              </p:cNvPr>
              <p:cNvSpPr/>
              <p:nvPr/>
            </p:nvSpPr>
            <p:spPr>
              <a:xfrm rot="1390456">
                <a:off x="4957677" y="1784842"/>
                <a:ext cx="628861" cy="196407"/>
              </a:xfrm>
              <a:prstGeom prst="ellipse">
                <a:avLst/>
              </a:prstGeom>
              <a:pattFill prst="lgConfetti">
                <a:fgClr>
                  <a:srgbClr val="000090"/>
                </a:fgClr>
                <a:bgClr>
                  <a:schemeClr val="bg1"/>
                </a:bgClr>
              </a:pattFill>
              <a:ln>
                <a:solidFill>
                  <a:srgbClr val="043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29381C71-45B0-4A25-95A5-96A43DA039C8}"/>
                  </a:ext>
                </a:extLst>
              </p:cNvPr>
              <p:cNvSpPr/>
              <p:nvPr/>
            </p:nvSpPr>
            <p:spPr>
              <a:xfrm rot="20307128">
                <a:off x="4955961" y="1785515"/>
                <a:ext cx="628861" cy="196407"/>
              </a:xfrm>
              <a:prstGeom prst="ellipse">
                <a:avLst/>
              </a:prstGeom>
              <a:pattFill prst="lgConfetti">
                <a:fgClr>
                  <a:srgbClr val="FF7E79"/>
                </a:fgClr>
                <a:bgClr>
                  <a:schemeClr val="bg1"/>
                </a:bgClr>
              </a:patt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71" name="Rectangle 70">
                    <a:extLst>
                      <a:ext uri="{FF2B5EF4-FFF2-40B4-BE49-F238E27FC236}">
                        <a16:creationId xmlns:a16="http://schemas.microsoft.com/office/drawing/2014/main" id="{FEB5E004-35BE-4A92-A626-7D63EBEECDA1}"/>
                      </a:ext>
                    </a:extLst>
                  </p:cNvPr>
                  <p:cNvSpPr/>
                  <p:nvPr/>
                </p:nvSpPr>
                <p:spPr>
                  <a:xfrm>
                    <a:off x="4884024" y="2143982"/>
                    <a:ext cx="754822" cy="30777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≠</m:t>
                        </m:r>
                      </m:oMath>
                    </a14:m>
                    <a:r>
                      <a:rPr lang="en-US" sz="1400" dirty="0"/>
                      <a:t> 0 </a:t>
                    </a:r>
                  </a:p>
                </p:txBody>
              </p:sp>
            </mc:Choice>
            <mc:Fallback>
              <p:sp>
                <p:nvSpPr>
                  <p:cNvPr id="71" name="Rectangle 70">
                    <a:extLst>
                      <a:ext uri="{FF2B5EF4-FFF2-40B4-BE49-F238E27FC236}">
                        <a16:creationId xmlns:a16="http://schemas.microsoft.com/office/drawing/2014/main" id="{FEB5E004-35BE-4A92-A626-7D63EBEECDA1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84024" y="2143982"/>
                    <a:ext cx="754822" cy="307777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t="-2632" r="-29897" b="-6052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72" name="TextBox 71">
                    <a:extLst>
                      <a:ext uri="{FF2B5EF4-FFF2-40B4-BE49-F238E27FC236}">
                        <a16:creationId xmlns:a16="http://schemas.microsoft.com/office/drawing/2014/main" id="{5299B5E9-54C5-4397-8E4B-876BF5027EB1}"/>
                      </a:ext>
                    </a:extLst>
                  </p:cNvPr>
                  <p:cNvSpPr txBox="1"/>
                  <p:nvPr/>
                </p:nvSpPr>
                <p:spPr>
                  <a:xfrm>
                    <a:off x="5853491" y="1564467"/>
                    <a:ext cx="465576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/>
                                </a:rPr>
                                <m:t>′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/>
                                </a:rPr>
                                <m:t>𝐶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>
              <p:sp>
                <p:nvSpPr>
                  <p:cNvPr id="72" name="TextBox 71">
                    <a:extLst>
                      <a:ext uri="{FF2B5EF4-FFF2-40B4-BE49-F238E27FC236}">
                        <a16:creationId xmlns:a16="http://schemas.microsoft.com/office/drawing/2014/main" id="{5299B5E9-54C5-4397-8E4B-876BF5027EB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53491" y="1564467"/>
                    <a:ext cx="465576" cy="307777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b="-2973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B57C3E7F-CC54-4FFD-A54A-7584E171CBB3}"/>
                </a:ext>
              </a:extLst>
            </p:cNvPr>
            <p:cNvSpPr/>
            <p:nvPr/>
          </p:nvSpPr>
          <p:spPr>
            <a:xfrm>
              <a:off x="4134709" y="1309864"/>
              <a:ext cx="1816155" cy="1173405"/>
            </a:xfrm>
            <a:prstGeom prst="arc">
              <a:avLst>
                <a:gd name="adj1" fmla="val 20547766"/>
                <a:gd name="adj2" fmla="val 1006565"/>
              </a:avLst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4AAD924-3BE5-4773-A688-0855D5B20649}"/>
              </a:ext>
            </a:extLst>
          </p:cNvPr>
          <p:cNvGrpSpPr/>
          <p:nvPr/>
        </p:nvGrpSpPr>
        <p:grpSpPr>
          <a:xfrm>
            <a:off x="10507855" y="2353956"/>
            <a:ext cx="1094463" cy="760024"/>
            <a:chOff x="4716849" y="4641173"/>
            <a:chExt cx="1094463" cy="760024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843B35B8-42D5-4703-B7E0-ECF19C0293AD}"/>
                </a:ext>
              </a:extLst>
            </p:cNvPr>
            <p:cNvSpPr/>
            <p:nvPr/>
          </p:nvSpPr>
          <p:spPr>
            <a:xfrm>
              <a:off x="4957677" y="4767849"/>
              <a:ext cx="628861" cy="196407"/>
            </a:xfrm>
            <a:prstGeom prst="ellipse">
              <a:avLst/>
            </a:prstGeom>
            <a:pattFill prst="lgConfetti">
              <a:fgClr>
                <a:srgbClr val="000090"/>
              </a:fgClr>
              <a:bgClr>
                <a:schemeClr val="bg1"/>
              </a:bgClr>
            </a:pattFill>
            <a:ln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7677EC1F-261D-4B06-B520-0511DCCF7FE8}"/>
                </a:ext>
              </a:extLst>
            </p:cNvPr>
            <p:cNvSpPr/>
            <p:nvPr/>
          </p:nvSpPr>
          <p:spPr>
            <a:xfrm rot="61828">
              <a:off x="4955961" y="4646812"/>
              <a:ext cx="628861" cy="196407"/>
            </a:xfrm>
            <a:prstGeom prst="ellipse">
              <a:avLst/>
            </a:prstGeom>
            <a:pattFill prst="lgConfetti">
              <a:fgClr>
                <a:srgbClr val="FF7E79"/>
              </a:fgClr>
              <a:bgClr>
                <a:schemeClr val="bg1"/>
              </a:bgClr>
            </a:patt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4" name="Rectangle 83">
                  <a:extLst>
                    <a:ext uri="{FF2B5EF4-FFF2-40B4-BE49-F238E27FC236}">
                      <a16:creationId xmlns:a16="http://schemas.microsoft.com/office/drawing/2014/main" id="{4FC258B7-5697-41BC-BA26-8F4797F7BC1B}"/>
                    </a:ext>
                  </a:extLst>
                </p:cNvPr>
                <p:cNvSpPr/>
                <p:nvPr/>
              </p:nvSpPr>
              <p:spPr>
                <a:xfrm>
                  <a:off x="4820524" y="5093420"/>
                  <a:ext cx="76258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𝛿𝜑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</m:oMath>
                  </a14:m>
                  <a:r>
                    <a:rPr lang="en-US" sz="1400" dirty="0"/>
                    <a:t> 0 </a:t>
                  </a:r>
                </a:p>
              </p:txBody>
            </p:sp>
          </mc:Choice>
          <mc:Fallback>
            <p:sp>
              <p:nvSpPr>
                <p:cNvPr id="84" name="Rectangle 83">
                  <a:extLst>
                    <a:ext uri="{FF2B5EF4-FFF2-40B4-BE49-F238E27FC236}">
                      <a16:creationId xmlns:a16="http://schemas.microsoft.com/office/drawing/2014/main" id="{4FC258B7-5697-41BC-BA26-8F4797F7BC1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20524" y="5093420"/>
                  <a:ext cx="762581" cy="307777"/>
                </a:xfrm>
                <a:prstGeom prst="rect">
                  <a:avLst/>
                </a:prstGeom>
                <a:blipFill>
                  <a:blip r:embed="rId12"/>
                  <a:stretch>
                    <a:fillRect t="-1961" r="-1600" b="-1960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58088526-7CDF-472B-8A14-2C5142625806}"/>
                </a:ext>
              </a:extLst>
            </p:cNvPr>
            <p:cNvCxnSpPr>
              <a:cxnSpLocks/>
            </p:cNvCxnSpPr>
            <p:nvPr/>
          </p:nvCxnSpPr>
          <p:spPr>
            <a:xfrm>
              <a:off x="5811312" y="4641173"/>
              <a:ext cx="0" cy="356269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9BA6202-2D82-41B5-8DCF-871DAB07C138}"/>
                </a:ext>
              </a:extLst>
            </p:cNvPr>
            <p:cNvCxnSpPr>
              <a:cxnSpLocks/>
            </p:cNvCxnSpPr>
            <p:nvPr/>
          </p:nvCxnSpPr>
          <p:spPr>
            <a:xfrm>
              <a:off x="4716849" y="4737962"/>
              <a:ext cx="1060811" cy="14106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E0351870-1580-4C61-A03E-A07D3946BC64}"/>
                </a:ext>
              </a:extLst>
            </p:cNvPr>
            <p:cNvCxnSpPr>
              <a:cxnSpLocks/>
            </p:cNvCxnSpPr>
            <p:nvPr/>
          </p:nvCxnSpPr>
          <p:spPr>
            <a:xfrm>
              <a:off x="4723567" y="4878993"/>
              <a:ext cx="1060811" cy="14106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8" name="Picture 87">
            <a:extLst>
              <a:ext uri="{FF2B5EF4-FFF2-40B4-BE49-F238E27FC236}">
                <a16:creationId xmlns:a16="http://schemas.microsoft.com/office/drawing/2014/main" id="{36196DC9-77EB-42C9-A62E-58B846B7807E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58" b="6570"/>
          <a:stretch/>
        </p:blipFill>
        <p:spPr>
          <a:xfrm>
            <a:off x="3777924" y="5389281"/>
            <a:ext cx="2026936" cy="1261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9" name="Title 1">
            <a:extLst>
              <a:ext uri="{FF2B5EF4-FFF2-40B4-BE49-F238E27FC236}">
                <a16:creationId xmlns:a16="http://schemas.microsoft.com/office/drawing/2014/main" id="{401F6440-6CA6-43AB-AE5D-45F921790DBC}"/>
              </a:ext>
            </a:extLst>
          </p:cNvPr>
          <p:cNvSpPr txBox="1">
            <a:spLocks/>
          </p:cNvSpPr>
          <p:nvPr/>
        </p:nvSpPr>
        <p:spPr>
          <a:xfrm>
            <a:off x="298578" y="5814010"/>
            <a:ext cx="3360149" cy="7172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000" dirty="0"/>
              <a:t>“</a:t>
            </a:r>
            <a:r>
              <a:rPr lang="en-GB" sz="2000" dirty="0"/>
              <a:t>Power RF systems for low emittance rings</a:t>
            </a:r>
            <a:r>
              <a:rPr lang="de-DE" sz="2000" dirty="0"/>
              <a:t>“,</a:t>
            </a:r>
            <a:r>
              <a:rPr lang="en-GB" altLang="en-US" sz="2000" dirty="0"/>
              <a:t> E. Jensen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16234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EE8D4-1107-418D-9732-9CE9474D7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137" y="197173"/>
            <a:ext cx="5272488" cy="71722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de-DE" sz="2000" dirty="0">
                <a:solidFill>
                  <a:schemeClr val="tx1"/>
                </a:solidFill>
              </a:rPr>
              <a:t>“X-band transverse deflection structure with variable polarisation“,</a:t>
            </a:r>
            <a:r>
              <a:rPr lang="en-GB" altLang="en-US" sz="2000" dirty="0"/>
              <a:t> B. Marchetti</a:t>
            </a:r>
            <a:endParaRPr lang="en-GB" sz="20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462444B-B61F-472B-9618-25F1AA5571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58" y="4411197"/>
            <a:ext cx="5931210" cy="2089905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C0F6945-528F-4FF5-989D-BCE128D7B2B2}"/>
              </a:ext>
            </a:extLst>
          </p:cNvPr>
          <p:cNvCxnSpPr/>
          <p:nvPr/>
        </p:nvCxnSpPr>
        <p:spPr>
          <a:xfrm>
            <a:off x="6191323" y="421108"/>
            <a:ext cx="0" cy="5830402"/>
          </a:xfrm>
          <a:prstGeom prst="line">
            <a:avLst/>
          </a:prstGeom>
          <a:ln w="1587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1">
            <a:extLst>
              <a:ext uri="{FF2B5EF4-FFF2-40B4-BE49-F238E27FC236}">
                <a16:creationId xmlns:a16="http://schemas.microsoft.com/office/drawing/2014/main" id="{083815FE-6600-4FC8-98C0-2CC6D546D6F9}"/>
              </a:ext>
            </a:extLst>
          </p:cNvPr>
          <p:cNvSpPr txBox="1">
            <a:spLocks/>
          </p:cNvSpPr>
          <p:nvPr/>
        </p:nvSpPr>
        <p:spPr>
          <a:xfrm>
            <a:off x="6332375" y="197173"/>
            <a:ext cx="5272488" cy="7172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000" dirty="0"/>
              <a:t>“</a:t>
            </a:r>
            <a:r>
              <a:rPr lang="en-GB" sz="2000" dirty="0"/>
              <a:t>Wakefield Monitors and</a:t>
            </a:r>
            <a:br>
              <a:rPr lang="en-GB" sz="2000" dirty="0"/>
            </a:br>
            <a:r>
              <a:rPr lang="en-GB" sz="2000" dirty="0"/>
              <a:t>Wakefield Mitigation</a:t>
            </a:r>
            <a:r>
              <a:rPr lang="de-DE" sz="2000" dirty="0"/>
              <a:t>“,</a:t>
            </a:r>
            <a:r>
              <a:rPr lang="en-GB" altLang="en-US" sz="2000" dirty="0"/>
              <a:t> </a:t>
            </a:r>
            <a:r>
              <a:rPr lang="en-US" sz="2000" dirty="0"/>
              <a:t>K. </a:t>
            </a:r>
            <a:r>
              <a:rPr lang="en-US" sz="2000" dirty="0" err="1"/>
              <a:t>Sjobak</a:t>
            </a:r>
            <a:r>
              <a:rPr lang="en-US" sz="2000" dirty="0"/>
              <a:t> </a:t>
            </a:r>
            <a:endParaRPr lang="en-GB" sz="20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69FEB42-FD41-4B44-A218-27A46A347D5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332375" y="1272049"/>
            <a:ext cx="2578360" cy="1142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8109FF9-8397-4DBC-88B8-8E4BE555332B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9153971" y="1272049"/>
            <a:ext cx="2658877" cy="9571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701DB94-7FDC-4780-A4E1-10A935943CAA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9757233" y="3122323"/>
            <a:ext cx="2364848" cy="1941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A707DFE-8D82-4E67-BB08-2B81C6F9B16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lum/>
            <a:alphaModFix/>
          </a:blip>
          <a:srcRect r="12016"/>
          <a:stretch/>
        </p:blipFill>
        <p:spPr>
          <a:xfrm>
            <a:off x="7704520" y="4867500"/>
            <a:ext cx="2324291" cy="19125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D3CCE05-F6C3-4CDD-A9B1-7F0669C58AB7}"/>
              </a:ext>
            </a:extLst>
          </p:cNvPr>
          <p:cNvSpPr txBox="1"/>
          <p:nvPr/>
        </p:nvSpPr>
        <p:spPr>
          <a:xfrm>
            <a:off x="6260841" y="2469229"/>
            <a:ext cx="567057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Alignment of RF structures according to WFM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For CLIC luminosity target: Need </a:t>
            </a:r>
            <a:r>
              <a:rPr lang="en-GB" sz="1600" u="sng" dirty="0"/>
              <a:t>accuracy better than 3.5 µm </a:t>
            </a:r>
          </a:p>
          <a:p>
            <a:endParaRPr lang="en-US" sz="1600" dirty="0"/>
          </a:p>
          <a:p>
            <a:r>
              <a:rPr lang="en-US" sz="1600" dirty="0"/>
              <a:t>Resolution of the WFM at micron level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pPr algn="r"/>
            <a:endParaRPr lang="en-US" sz="1600" dirty="0"/>
          </a:p>
          <a:p>
            <a:pPr algn="r"/>
            <a:endParaRPr lang="en-US" sz="1600" dirty="0"/>
          </a:p>
          <a:p>
            <a:pPr algn="r"/>
            <a:r>
              <a:rPr lang="en-US" sz="1600" dirty="0"/>
              <a:t>Different center location </a:t>
            </a:r>
          </a:p>
          <a:p>
            <a:pPr algn="r"/>
            <a:r>
              <a:rPr lang="en-US" sz="1600" dirty="0"/>
              <a:t>In TM and TE mode</a:t>
            </a:r>
          </a:p>
          <a:p>
            <a:pPr algn="r"/>
            <a:endParaRPr lang="en-US" sz="1600" dirty="0"/>
          </a:p>
          <a:p>
            <a:pPr algn="r"/>
            <a:r>
              <a:rPr lang="en-US" sz="1600" dirty="0"/>
              <a:t>Look simultaneously </a:t>
            </a:r>
          </a:p>
          <a:p>
            <a:pPr algn="r"/>
            <a:r>
              <a:rPr lang="en-US" sz="1600" dirty="0"/>
              <a:t>into position and kick</a:t>
            </a:r>
            <a:endParaRPr lang="en-GB" sz="1600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7DC7748-360A-4EAE-BB0A-34C1768083E5}"/>
              </a:ext>
            </a:extLst>
          </p:cNvPr>
          <p:cNvGrpSpPr/>
          <p:nvPr/>
        </p:nvGrpSpPr>
        <p:grpSpPr>
          <a:xfrm>
            <a:off x="6366538" y="3538777"/>
            <a:ext cx="3390695" cy="749005"/>
            <a:chOff x="914400" y="365760"/>
            <a:chExt cx="8675272" cy="1851410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05999D3-B92E-41CE-87C0-6638A0550374}"/>
                </a:ext>
              </a:extLst>
            </p:cNvPr>
            <p:cNvSpPr/>
            <p:nvPr/>
          </p:nvSpPr>
          <p:spPr>
            <a:xfrm>
              <a:off x="5852160" y="1141920"/>
              <a:ext cx="1280159" cy="5486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972F"/>
            </a:solidFill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700" b="0" i="0" u="none" strike="noStrike" kern="1200" cap="none">
                <a:ln>
                  <a:noFill/>
                </a:ln>
                <a:latin typeface="Liberation Sans" pitchFamily="18"/>
                <a:ea typeface="Source Han Sans CN" pitchFamily="2"/>
                <a:cs typeface="DejaVu Sans" pitchFamily="2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17157AC-918C-4E5E-834E-D97E0396254C}"/>
                </a:ext>
              </a:extLst>
            </p:cNvPr>
            <p:cNvSpPr/>
            <p:nvPr/>
          </p:nvSpPr>
          <p:spPr>
            <a:xfrm>
              <a:off x="1463039" y="1149840"/>
              <a:ext cx="91440" cy="5486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729FCF"/>
            </a:solidFill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700" b="0" i="0" u="none" strike="noStrike" kern="1200" cap="none">
                <a:ln>
                  <a:noFill/>
                </a:ln>
                <a:latin typeface="Liberation Sans" pitchFamily="18"/>
                <a:ea typeface="Source Han Sans CN" pitchFamily="2"/>
                <a:cs typeface="DejaVu Sans" pitchFamily="2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AE44065-1098-422A-9C58-65718A416943}"/>
                </a:ext>
              </a:extLst>
            </p:cNvPr>
            <p:cNvSpPr/>
            <p:nvPr/>
          </p:nvSpPr>
          <p:spPr>
            <a:xfrm>
              <a:off x="4206240" y="1149840"/>
              <a:ext cx="91440" cy="5486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729FCF"/>
            </a:solidFill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700" b="0" i="0" u="none" strike="noStrike" kern="1200" cap="none">
                <a:ln>
                  <a:noFill/>
                </a:ln>
                <a:latin typeface="Liberation Sans" pitchFamily="18"/>
                <a:ea typeface="Source Han Sans CN" pitchFamily="2"/>
                <a:cs typeface="DejaVu Sans" pitchFamily="2"/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5BD6E10-46BA-44A2-9100-00F743CBB174}"/>
                </a:ext>
              </a:extLst>
            </p:cNvPr>
            <p:cNvSpPr/>
            <p:nvPr/>
          </p:nvSpPr>
          <p:spPr>
            <a:xfrm>
              <a:off x="2377439" y="1149840"/>
              <a:ext cx="91440" cy="5486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700" b="0" i="0" u="none" strike="noStrike" kern="1200" cap="none">
                <a:ln>
                  <a:noFill/>
                </a:ln>
                <a:latin typeface="Liberation Sans" pitchFamily="18"/>
                <a:ea typeface="Source Han Sans CN" pitchFamily="2"/>
                <a:cs typeface="DejaVu Sans" pitchFamily="2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B06A33A-2950-4340-8D44-288D0272AB14}"/>
                </a:ext>
              </a:extLst>
            </p:cNvPr>
            <p:cNvSpPr/>
            <p:nvPr/>
          </p:nvSpPr>
          <p:spPr>
            <a:xfrm>
              <a:off x="5303520" y="1149840"/>
              <a:ext cx="91440" cy="5486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700" b="0" i="0" u="none" strike="noStrike" kern="1200" cap="none">
                <a:ln>
                  <a:noFill/>
                </a:ln>
                <a:latin typeface="Liberation Sans" pitchFamily="18"/>
                <a:ea typeface="Source Han Sans CN" pitchFamily="2"/>
                <a:cs typeface="DejaVu Sans" pitchFamily="2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C81BE0-87E8-49E4-ACF4-5EDF1911290D}"/>
                </a:ext>
              </a:extLst>
            </p:cNvPr>
            <p:cNvSpPr/>
            <p:nvPr/>
          </p:nvSpPr>
          <p:spPr>
            <a:xfrm>
              <a:off x="8869680" y="731519"/>
              <a:ext cx="91440" cy="137159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3465A4"/>
              </a:solidFill>
              <a:prstDash val="solid"/>
            </a:ln>
          </p:spPr>
          <p:txBody>
            <a:bodyPr vert="horz" wrap="none" lIns="90000" tIns="45000" rIns="90000" bIns="450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700" b="0" i="0" u="none" strike="noStrike" kern="1200" cap="none">
                <a:ln>
                  <a:noFill/>
                </a:ln>
                <a:latin typeface="Liberation Sans" pitchFamily="18"/>
                <a:ea typeface="Source Han Sans CN" pitchFamily="2"/>
                <a:cs typeface="DejaVu Sans" pitchFamily="2"/>
              </a:endParaRPr>
            </a:p>
          </p:txBody>
        </p:sp>
        <p:sp>
          <p:nvSpPr>
            <p:cNvPr id="35" name="Straight Connector 34">
              <a:extLst>
                <a:ext uri="{FF2B5EF4-FFF2-40B4-BE49-F238E27FC236}">
                  <a16:creationId xmlns:a16="http://schemas.microsoft.com/office/drawing/2014/main" id="{173BA56D-F795-41F7-ABDA-831A329CCD6E}"/>
                </a:ext>
              </a:extLst>
            </p:cNvPr>
            <p:cNvSpPr/>
            <p:nvPr/>
          </p:nvSpPr>
          <p:spPr>
            <a:xfrm flipV="1">
              <a:off x="1463039" y="1280159"/>
              <a:ext cx="2834641" cy="13608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  <a:tailEnd type="arrow"/>
            </a:ln>
          </p:spPr>
          <p:txBody>
            <a:bodyPr vert="horz" wrap="none" lIns="96120" tIns="51120" rIns="96120" bIns="5112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700" b="0" i="0" u="none" strike="noStrike" kern="1200" cap="none">
                <a:ln>
                  <a:noFill/>
                </a:ln>
                <a:latin typeface="Liberation Sans" pitchFamily="18"/>
                <a:ea typeface="Source Han Sans CN" pitchFamily="2"/>
                <a:cs typeface="DejaVu Sans" pitchFamily="2"/>
              </a:endParaRPr>
            </a:p>
          </p:txBody>
        </p:sp>
        <p:sp>
          <p:nvSpPr>
            <p:cNvPr id="36" name="Straight Connector 35">
              <a:extLst>
                <a:ext uri="{FF2B5EF4-FFF2-40B4-BE49-F238E27FC236}">
                  <a16:creationId xmlns:a16="http://schemas.microsoft.com/office/drawing/2014/main" id="{EED89D2F-70E0-4C08-B982-14B5403D170E}"/>
                </a:ext>
              </a:extLst>
            </p:cNvPr>
            <p:cNvSpPr/>
            <p:nvPr/>
          </p:nvSpPr>
          <p:spPr>
            <a:xfrm>
              <a:off x="4297680" y="1280159"/>
              <a:ext cx="219456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  <a:tailEnd type="arrow"/>
            </a:ln>
          </p:spPr>
          <p:txBody>
            <a:bodyPr vert="horz" wrap="none" lIns="96120" tIns="51120" rIns="96120" bIns="5112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700" b="0" i="0" u="none" strike="noStrike" kern="1200" cap="none">
                <a:ln>
                  <a:noFill/>
                </a:ln>
                <a:latin typeface="Liberation Sans" pitchFamily="18"/>
                <a:ea typeface="Source Han Sans CN" pitchFamily="2"/>
                <a:cs typeface="DejaVu Sans" pitchFamily="2"/>
              </a:endParaRPr>
            </a:p>
          </p:txBody>
        </p:sp>
        <p:sp>
          <p:nvSpPr>
            <p:cNvPr id="37" name="Straight Connector 36">
              <a:extLst>
                <a:ext uri="{FF2B5EF4-FFF2-40B4-BE49-F238E27FC236}">
                  <a16:creationId xmlns:a16="http://schemas.microsoft.com/office/drawing/2014/main" id="{C0B8D2F0-CAFD-4307-8F04-47EA0CAA177D}"/>
                </a:ext>
              </a:extLst>
            </p:cNvPr>
            <p:cNvSpPr/>
            <p:nvPr/>
          </p:nvSpPr>
          <p:spPr>
            <a:xfrm flipV="1">
              <a:off x="6492240" y="914400"/>
              <a:ext cx="2834640" cy="365759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  <a:tailEnd type="arrow"/>
            </a:ln>
          </p:spPr>
          <p:txBody>
            <a:bodyPr vert="horz" wrap="none" lIns="96120" tIns="51120" rIns="96120" bIns="5112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700" b="0" i="0" u="none" strike="noStrike" kern="1200" cap="none">
                <a:ln>
                  <a:noFill/>
                </a:ln>
                <a:latin typeface="Liberation Sans" pitchFamily="18"/>
                <a:ea typeface="Source Han Sans CN" pitchFamily="2"/>
                <a:cs typeface="DejaVu Sans" pitchFamily="2"/>
              </a:endParaRPr>
            </a:p>
          </p:txBody>
        </p:sp>
        <p:sp>
          <p:nvSpPr>
            <p:cNvPr id="38" name="Straight Connector 37">
              <a:extLst>
                <a:ext uri="{FF2B5EF4-FFF2-40B4-BE49-F238E27FC236}">
                  <a16:creationId xmlns:a16="http://schemas.microsoft.com/office/drawing/2014/main" id="{F02962B3-0DD3-47E3-BC73-D300549763AE}"/>
                </a:ext>
              </a:extLst>
            </p:cNvPr>
            <p:cNvSpPr/>
            <p:nvPr/>
          </p:nvSpPr>
          <p:spPr>
            <a:xfrm>
              <a:off x="914400" y="1416240"/>
              <a:ext cx="841248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  <a:tailEnd type="arrow"/>
            </a:ln>
          </p:spPr>
          <p:txBody>
            <a:bodyPr vert="horz" wrap="none" lIns="96120" tIns="51120" rIns="96120" bIns="5112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700" b="0" i="0" u="none" strike="noStrike" kern="1200" cap="none">
                <a:ln>
                  <a:noFill/>
                </a:ln>
                <a:latin typeface="Liberation Sans" pitchFamily="18"/>
                <a:ea typeface="Source Han Sans CN" pitchFamily="2"/>
                <a:cs typeface="DejaVu Sans" pitchFamily="2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F4E2013-BC02-4E78-BA83-33B2559B3F9A}"/>
                </a:ext>
              </a:extLst>
            </p:cNvPr>
            <p:cNvSpPr txBox="1"/>
            <p:nvPr/>
          </p:nvSpPr>
          <p:spPr>
            <a:xfrm>
              <a:off x="1097280" y="1737359"/>
              <a:ext cx="1103210" cy="47981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700" b="0" i="0" u="none" strike="noStrike" kern="1200" cap="none" dirty="0">
                  <a:ln>
                    <a:noFill/>
                  </a:ln>
                  <a:latin typeface="Liberation Sans" pitchFamily="18"/>
                  <a:ea typeface="Source Han Sans CN" pitchFamily="2"/>
                  <a:cs typeface="DejaVu Sans" pitchFamily="2"/>
                </a:rPr>
                <a:t>Kicker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366FFB2-7749-4094-891D-55951D9E4341}"/>
                </a:ext>
              </a:extLst>
            </p:cNvPr>
            <p:cNvSpPr txBox="1"/>
            <p:nvPr/>
          </p:nvSpPr>
          <p:spPr>
            <a:xfrm>
              <a:off x="3840479" y="1737359"/>
              <a:ext cx="1103210" cy="47981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700" b="0" i="0" u="none" strike="noStrike" kern="1200" cap="none">
                  <a:ln>
                    <a:noFill/>
                  </a:ln>
                  <a:latin typeface="Liberation Sans" pitchFamily="18"/>
                  <a:ea typeface="Source Han Sans CN" pitchFamily="2"/>
                  <a:cs typeface="DejaVu Sans" pitchFamily="2"/>
                </a:rPr>
                <a:t>Kicker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EFB7782-5765-4179-9573-E2B5E0D667E7}"/>
                </a:ext>
              </a:extLst>
            </p:cNvPr>
            <p:cNvSpPr txBox="1"/>
            <p:nvPr/>
          </p:nvSpPr>
          <p:spPr>
            <a:xfrm>
              <a:off x="1712865" y="803520"/>
              <a:ext cx="1384566" cy="47981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700" b="0" i="0" u="none" strike="noStrike" kern="1200" cap="none">
                  <a:ln>
                    <a:noFill/>
                  </a:ln>
                  <a:latin typeface="Liberation Sans" pitchFamily="18"/>
                  <a:ea typeface="Source Han Sans CN" pitchFamily="2"/>
                  <a:cs typeface="DejaVu Sans" pitchFamily="2"/>
                </a:rPr>
                <a:t>Screen 1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29B1EC5-2B7A-4140-87CB-493E6D4FE90C}"/>
                </a:ext>
              </a:extLst>
            </p:cNvPr>
            <p:cNvSpPr txBox="1"/>
            <p:nvPr/>
          </p:nvSpPr>
          <p:spPr>
            <a:xfrm>
              <a:off x="4638944" y="803520"/>
              <a:ext cx="1384566" cy="47981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700" b="0" i="0" u="none" strike="noStrike" kern="1200" cap="none">
                  <a:ln>
                    <a:noFill/>
                  </a:ln>
                  <a:latin typeface="Liberation Sans" pitchFamily="18"/>
                  <a:ea typeface="Source Han Sans CN" pitchFamily="2"/>
                  <a:cs typeface="DejaVu Sans" pitchFamily="2"/>
                </a:rPr>
                <a:t>Screen 2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F923C42-E955-4FA2-B218-4C65DAA5A7DF}"/>
                </a:ext>
              </a:extLst>
            </p:cNvPr>
            <p:cNvSpPr txBox="1"/>
            <p:nvPr/>
          </p:nvSpPr>
          <p:spPr>
            <a:xfrm>
              <a:off x="8205106" y="365760"/>
              <a:ext cx="1384566" cy="47981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700" b="0" i="0" u="none" strike="noStrike" kern="1200" cap="none">
                  <a:ln>
                    <a:noFill/>
                  </a:ln>
                  <a:latin typeface="Liberation Sans" pitchFamily="18"/>
                  <a:ea typeface="Source Han Sans CN" pitchFamily="2"/>
                  <a:cs typeface="DejaVu Sans" pitchFamily="2"/>
                </a:rPr>
                <a:t>Screen 3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0C457C0-6715-43ED-A4D9-9DC44D611857}"/>
                </a:ext>
              </a:extLst>
            </p:cNvPr>
            <p:cNvSpPr txBox="1"/>
            <p:nvPr/>
          </p:nvSpPr>
          <p:spPr>
            <a:xfrm>
              <a:off x="5204343" y="1726562"/>
              <a:ext cx="2686667" cy="47981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700" b="0" i="0" u="none" strike="noStrike" kern="1200" cap="none" dirty="0">
                  <a:ln>
                    <a:noFill/>
                  </a:ln>
                  <a:latin typeface="Liberation Sans" pitchFamily="18"/>
                  <a:ea typeface="Source Han Sans CN" pitchFamily="2"/>
                  <a:cs typeface="DejaVu Sans" pitchFamily="2"/>
                </a:rPr>
                <a:t>Accelerating structure</a:t>
              </a:r>
            </a:p>
          </p:txBody>
        </p:sp>
      </p:grpSp>
      <p:pic>
        <p:nvPicPr>
          <p:cNvPr id="45" name="Picture 44">
            <a:extLst>
              <a:ext uri="{FF2B5EF4-FFF2-40B4-BE49-F238E27FC236}">
                <a16:creationId xmlns:a16="http://schemas.microsoft.com/office/drawing/2014/main" id="{8047BDDB-6B77-4737-98B5-C22EE7FF0719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 r="51294"/>
          <a:stretch>
            <a:fillRect/>
          </a:stretch>
        </p:blipFill>
        <p:spPr>
          <a:xfrm>
            <a:off x="6240814" y="4281205"/>
            <a:ext cx="1645200" cy="2533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Picture 2">
            <a:extLst>
              <a:ext uri="{FF2B5EF4-FFF2-40B4-BE49-F238E27FC236}">
                <a16:creationId xmlns:a16="http://schemas.microsoft.com/office/drawing/2014/main" id="{725FF981-0ED3-484B-95E5-61EEE86F6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05" y="2087660"/>
            <a:ext cx="1875062" cy="2069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7" name="Picture 4">
            <a:extLst>
              <a:ext uri="{FF2B5EF4-FFF2-40B4-BE49-F238E27FC236}">
                <a16:creationId xmlns:a16="http://schemas.microsoft.com/office/drawing/2014/main" id="{649EDE2E-C3C2-4A91-B7E0-D435F9CEA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093" y="2091468"/>
            <a:ext cx="2390520" cy="206551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3B6C267-4BF2-459E-8309-BC48DF79E230}"/>
              </a:ext>
            </a:extLst>
          </p:cNvPr>
          <p:cNvSpPr txBox="1"/>
          <p:nvPr/>
        </p:nvSpPr>
        <p:spPr>
          <a:xfrm>
            <a:off x="782668" y="1187117"/>
            <a:ext cx="4593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Collaboration between PSI, CERN and DESY on X-band technology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4034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D272244-5FAF-4950-B9FF-DE4AD45F92EB}"/>
              </a:ext>
            </a:extLst>
          </p:cNvPr>
          <p:cNvSpPr txBox="1">
            <a:spLocks/>
          </p:cNvSpPr>
          <p:nvPr/>
        </p:nvSpPr>
        <p:spPr>
          <a:xfrm>
            <a:off x="385377" y="417162"/>
            <a:ext cx="5786823" cy="6937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/>
              <a:t>“Overview of profile measurements for nanobeams ”, T. Lefevre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74075DC-E124-4385-B1F4-582C53A441B7}"/>
              </a:ext>
            </a:extLst>
          </p:cNvPr>
          <p:cNvSpPr txBox="1">
            <a:spLocks/>
          </p:cNvSpPr>
          <p:nvPr/>
        </p:nvSpPr>
        <p:spPr>
          <a:xfrm>
            <a:off x="4066047" y="3446587"/>
            <a:ext cx="7896224" cy="5056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/>
              <a:t>“Measuring </a:t>
            </a:r>
            <a:r>
              <a:rPr lang="en-GB" sz="2400" dirty="0" err="1"/>
              <a:t>nanometer</a:t>
            </a:r>
            <a:r>
              <a:rPr lang="en-GB" sz="2400" dirty="0"/>
              <a:t> beam size at final focus”, T. </a:t>
            </a:r>
            <a:r>
              <a:rPr lang="en-GB" sz="2400" dirty="0" err="1"/>
              <a:t>Okugi</a:t>
            </a:r>
            <a:endParaRPr lang="en-GB" sz="24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079E446-0F4B-4AEB-939E-7BA5558E981C}"/>
              </a:ext>
            </a:extLst>
          </p:cNvPr>
          <p:cNvSpPr txBox="1">
            <a:spLocks/>
          </p:cNvSpPr>
          <p:nvPr/>
        </p:nvSpPr>
        <p:spPr>
          <a:xfrm>
            <a:off x="6243252" y="358074"/>
            <a:ext cx="5786823" cy="6937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/>
              <a:t>“High resolution cavity BPMs: From prototype to production”, A. </a:t>
            </a:r>
            <a:r>
              <a:rPr lang="en-GB" sz="2400" dirty="0" err="1"/>
              <a:t>Lyapin</a:t>
            </a:r>
            <a:endParaRPr lang="en-GB" sz="2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ED14AA4-A590-47D2-870F-F0B7CC0F89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3252" y="1110884"/>
            <a:ext cx="1367223" cy="18223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A0A816E-4229-482A-9A11-3EC0726098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5458" y="1546922"/>
            <a:ext cx="1764617" cy="185253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FA0A39-ABC2-41AB-ADE8-03A8922C747E}"/>
              </a:ext>
            </a:extLst>
          </p:cNvPr>
          <p:cNvSpPr txBox="1"/>
          <p:nvPr/>
        </p:nvSpPr>
        <p:spPr>
          <a:xfrm>
            <a:off x="7711851" y="1228725"/>
            <a:ext cx="26703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X-band LCLS-1 (36)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200nm precision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1600" dirty="0"/>
              <a:t>C-band commercial 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1600" dirty="0"/>
              <a:t>RHUL- FMB Oxford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1600" dirty="0"/>
              <a:t>Digital electronics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C228A1-151F-460C-9C25-784FAC85C5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3898" y="4138797"/>
            <a:ext cx="2176679" cy="248063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7726453-693F-43B6-AEC5-3F787D28E4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4560" y="3952260"/>
            <a:ext cx="3246401" cy="172226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F77759E-F04D-4F03-A05B-527E54DFD4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3410" y="4019296"/>
            <a:ext cx="3211410" cy="248063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E5326A8-5A16-4B2E-9EC1-910BC4928F58}"/>
              </a:ext>
            </a:extLst>
          </p:cNvPr>
          <p:cNvSpPr txBox="1"/>
          <p:nvPr/>
        </p:nvSpPr>
        <p:spPr>
          <a:xfrm>
            <a:off x="8788119" y="5740581"/>
            <a:ext cx="34038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Compton scattering with a  532nm</a:t>
            </a:r>
          </a:p>
          <a:p>
            <a:r>
              <a:rPr lang="en-US" dirty="0"/>
              <a:t>Considering an upgrade for ATF3</a:t>
            </a:r>
          </a:p>
          <a:p>
            <a:r>
              <a:rPr lang="en-US" dirty="0"/>
              <a:t>New laser and new crossing angle 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23CB11C-7B0B-4996-8080-EF5BA3E86E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5893" y="1437321"/>
            <a:ext cx="5049400" cy="1915998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FE79D609-C180-4BF7-95DA-A328619938D7}"/>
              </a:ext>
            </a:extLst>
          </p:cNvPr>
          <p:cNvGrpSpPr/>
          <p:nvPr/>
        </p:nvGrpSpPr>
        <p:grpSpPr>
          <a:xfrm>
            <a:off x="237184" y="3952260"/>
            <a:ext cx="3556714" cy="2151547"/>
            <a:chOff x="415211" y="2638064"/>
            <a:chExt cx="8273245" cy="3923558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9472F7F-D734-40DE-BE24-0C50DD2105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38015" y="2735268"/>
              <a:ext cx="1304293" cy="911676"/>
            </a:xfrm>
            <a:prstGeom prst="rect">
              <a:avLst/>
            </a:prstGeom>
          </p:spPr>
        </p:pic>
        <p:pic>
          <p:nvPicPr>
            <p:cNvPr id="22" name="Picture 21" descr="Diamond.png">
              <a:extLst>
                <a:ext uri="{FF2B5EF4-FFF2-40B4-BE49-F238E27FC236}">
                  <a16:creationId xmlns:a16="http://schemas.microsoft.com/office/drawing/2014/main" id="{97787A70-3947-42C3-8828-BC9601F23E5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37420" y="5813753"/>
              <a:ext cx="1496636" cy="592516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E65417B-A36A-4866-894A-B62CD5E9171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5211" y="5604813"/>
              <a:ext cx="956809" cy="956809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C829226-0025-41F7-BEAC-834D816F58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6775" y="2682382"/>
              <a:ext cx="1031522" cy="1009252"/>
            </a:xfrm>
            <a:prstGeom prst="rect">
              <a:avLst/>
            </a:prstGeom>
          </p:spPr>
        </p:pic>
        <p:pic>
          <p:nvPicPr>
            <p:cNvPr id="25" name="Picture 2" descr="ésultat de recherche d'images pour &quot;tomsk polytechnic university logo&quot;">
              <a:extLst>
                <a:ext uri="{FF2B5EF4-FFF2-40B4-BE49-F238E27FC236}">
                  <a16:creationId xmlns:a16="http://schemas.microsoft.com/office/drawing/2014/main" id="{FC0296DD-015E-4D48-95C3-F412F59D93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6591" y="2638064"/>
              <a:ext cx="1302713" cy="13027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84F688C3-B6D5-40C4-8176-68C8ACD6B5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389450" y="4212487"/>
              <a:ext cx="1769693" cy="890556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6976CA6-26D8-40CE-A581-7EEFEB5574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10847" y="2801755"/>
              <a:ext cx="1142712" cy="660086"/>
            </a:xfrm>
            <a:prstGeom prst="rect">
              <a:avLst/>
            </a:prstGeom>
          </p:spPr>
        </p:pic>
        <p:pic>
          <p:nvPicPr>
            <p:cNvPr id="28" name="Image 8" descr="logo_Dundee.png">
              <a:extLst>
                <a:ext uri="{FF2B5EF4-FFF2-40B4-BE49-F238E27FC236}">
                  <a16:creationId xmlns:a16="http://schemas.microsoft.com/office/drawing/2014/main" id="{A1101DF5-98CA-41B0-AEAA-40F133C8CE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169411" y="4191935"/>
              <a:ext cx="2777034" cy="453674"/>
            </a:xfrm>
            <a:prstGeom prst="rect">
              <a:avLst/>
            </a:prstGeom>
          </p:spPr>
        </p:pic>
        <p:pic>
          <p:nvPicPr>
            <p:cNvPr id="29" name="Image 9" descr="logoSTFC.jpg">
              <a:extLst>
                <a:ext uri="{FF2B5EF4-FFF2-40B4-BE49-F238E27FC236}">
                  <a16:creationId xmlns:a16="http://schemas.microsoft.com/office/drawing/2014/main" id="{4ED5378D-FBC5-4012-9897-5B76F50AD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429513" y="4160305"/>
              <a:ext cx="2456561" cy="831851"/>
            </a:xfrm>
            <a:prstGeom prst="rect">
              <a:avLst/>
            </a:prstGeom>
          </p:spPr>
        </p:pic>
        <p:pic>
          <p:nvPicPr>
            <p:cNvPr id="30" name="Picture 2" descr="H:\Work\Presentations\General Images\ox_logo_blue_pos.png">
              <a:extLst>
                <a:ext uri="{FF2B5EF4-FFF2-40B4-BE49-F238E27FC236}">
                  <a16:creationId xmlns:a16="http://schemas.microsoft.com/office/drawing/2014/main" id="{3B17F707-47EB-474A-A5AE-0F3B4DA406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8316" y="2729422"/>
              <a:ext cx="1052512" cy="962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92371F02-A679-4493-A649-2E8433327C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1993" y="5785437"/>
              <a:ext cx="1752645" cy="710531"/>
            </a:xfrm>
            <a:prstGeom prst="rect">
              <a:avLst/>
            </a:prstGeom>
          </p:spPr>
        </p:pic>
        <p:pic>
          <p:nvPicPr>
            <p:cNvPr id="32" name="Picture 20" descr="Liv_logo_0616.png">
              <a:extLst>
                <a:ext uri="{FF2B5EF4-FFF2-40B4-BE49-F238E27FC236}">
                  <a16:creationId xmlns:a16="http://schemas.microsoft.com/office/drawing/2014/main" id="{CADF373A-3B80-4FB7-A054-8B2939F4BB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9079" y="4767960"/>
              <a:ext cx="2003588" cy="923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1333111F-41EF-4EEE-8C3C-E6EBFE7E7A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7596256" y="5772962"/>
              <a:ext cx="1092200" cy="69850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3D68B41-141F-4F08-9F5E-3138CB328D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5824606" y="5741212"/>
              <a:ext cx="1181100" cy="762000"/>
            </a:xfrm>
            <a:prstGeom prst="rect">
              <a:avLst/>
            </a:prstGeom>
          </p:spPr>
        </p:pic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7B1053BD-D674-495C-96F8-8DAD1B852476}"/>
              </a:ext>
            </a:extLst>
          </p:cNvPr>
          <p:cNvSpPr txBox="1"/>
          <p:nvPr/>
        </p:nvSpPr>
        <p:spPr>
          <a:xfrm>
            <a:off x="481046" y="1109897"/>
            <a:ext cx="61150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sub-</a:t>
            </a:r>
            <a:r>
              <a:rPr lang="en-GB" sz="18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micrometer</a:t>
            </a:r>
            <a:r>
              <a:rPr lang="en-GB" sz="1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resolution wire scanner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3213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D07B6BD-9F74-4EE7-AF12-2B8F08D4FF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5489" y="4918560"/>
            <a:ext cx="10533938" cy="191415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EBC277-CF51-4024-9D8E-A2D5469C75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623"/>
          <a:stretch/>
        </p:blipFill>
        <p:spPr>
          <a:xfrm>
            <a:off x="268323" y="72990"/>
            <a:ext cx="5019564" cy="2031015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3F1C0545-3776-419C-8FBB-CDEF82F3CDB1}"/>
              </a:ext>
            </a:extLst>
          </p:cNvPr>
          <p:cNvSpPr txBox="1">
            <a:spLocks/>
          </p:cNvSpPr>
          <p:nvPr/>
        </p:nvSpPr>
        <p:spPr>
          <a:xfrm>
            <a:off x="268323" y="3497282"/>
            <a:ext cx="5272487" cy="9015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400" dirty="0"/>
              <a:t>“</a:t>
            </a:r>
            <a:r>
              <a:rPr lang="en-GB" sz="2400" dirty="0"/>
              <a:t>Measuring femtosecond bunches using electro-optical techniques</a:t>
            </a:r>
            <a:r>
              <a:rPr lang="de-DE" sz="2400" dirty="0"/>
              <a:t>“,</a:t>
            </a:r>
            <a:r>
              <a:rPr lang="en-GB" altLang="en-US" sz="2400" dirty="0"/>
              <a:t> S	. </a:t>
            </a:r>
            <a:r>
              <a:rPr lang="en-GB" altLang="en-US" sz="2400" dirty="0" err="1"/>
              <a:t>Bielawski</a:t>
            </a:r>
            <a:endParaRPr lang="en-GB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6D8727-6340-4249-B752-B9D7F81847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43" t="21541" r="17266" b="34972"/>
          <a:stretch/>
        </p:blipFill>
        <p:spPr>
          <a:xfrm>
            <a:off x="5696739" y="3341179"/>
            <a:ext cx="5272488" cy="1628595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2578DFEC-05E5-4D32-A1BA-36436E6CBAAA}"/>
              </a:ext>
            </a:extLst>
          </p:cNvPr>
          <p:cNvSpPr txBox="1">
            <a:spLocks/>
          </p:cNvSpPr>
          <p:nvPr/>
        </p:nvSpPr>
        <p:spPr>
          <a:xfrm>
            <a:off x="6614177" y="279689"/>
            <a:ext cx="5272488" cy="7172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400" dirty="0"/>
              <a:t>“</a:t>
            </a:r>
            <a:r>
              <a:rPr lang="en-GB" sz="2400" dirty="0"/>
              <a:t>Non-invasive beam measurement using polarization radiation</a:t>
            </a:r>
            <a:r>
              <a:rPr lang="de-DE" sz="2400" dirty="0"/>
              <a:t>“,</a:t>
            </a:r>
            <a:r>
              <a:rPr lang="en-GB" altLang="en-US" sz="2400" dirty="0"/>
              <a:t> P. Karataev</a:t>
            </a:r>
            <a:endParaRPr lang="en-GB" sz="2400" dirty="0"/>
          </a:p>
        </p:txBody>
      </p:sp>
      <p:pic>
        <p:nvPicPr>
          <p:cNvPr id="17" name="Picture 9">
            <a:extLst>
              <a:ext uri="{FF2B5EF4-FFF2-40B4-BE49-F238E27FC236}">
                <a16:creationId xmlns:a16="http://schemas.microsoft.com/office/drawing/2014/main" id="{D39AD6BB-3DB0-4A32-AD94-356C94D13A9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0806"/>
          <a:stretch/>
        </p:blipFill>
        <p:spPr bwMode="auto">
          <a:xfrm>
            <a:off x="0" y="2104005"/>
            <a:ext cx="2324840" cy="1143685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E7AEF122-5205-4F11-9269-90A315F78891}"/>
              </a:ext>
            </a:extLst>
          </p:cNvPr>
          <p:cNvGrpSpPr/>
          <p:nvPr/>
        </p:nvGrpSpPr>
        <p:grpSpPr>
          <a:xfrm>
            <a:off x="2310950" y="1917019"/>
            <a:ext cx="2638807" cy="1309278"/>
            <a:chOff x="3770652" y="3755174"/>
            <a:chExt cx="5163472" cy="2986518"/>
          </a:xfrm>
        </p:grpSpPr>
        <p:pic>
          <p:nvPicPr>
            <p:cNvPr id="26" name="Picture 20">
              <a:extLst>
                <a:ext uri="{FF2B5EF4-FFF2-40B4-BE49-F238E27FC236}">
                  <a16:creationId xmlns:a16="http://schemas.microsoft.com/office/drawing/2014/main" id="{D83BB7F8-DEEA-40EC-B2F8-2CE74075359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0652" y="3755174"/>
              <a:ext cx="5082031" cy="298651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6FE29C4-874C-4CCE-83EF-3431128318D5}"/>
                </a:ext>
              </a:extLst>
            </p:cNvPr>
            <p:cNvSpPr txBox="1"/>
            <p:nvPr/>
          </p:nvSpPr>
          <p:spPr>
            <a:xfrm>
              <a:off x="5719844" y="5935782"/>
              <a:ext cx="2785990" cy="5265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1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Measured at CLEAR/CERN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73E8DAE-26A1-4B6A-A730-4E79E1118EC3}"/>
                </a:ext>
              </a:extLst>
            </p:cNvPr>
            <p:cNvSpPr/>
            <p:nvPr/>
          </p:nvSpPr>
          <p:spPr>
            <a:xfrm>
              <a:off x="5941543" y="3820209"/>
              <a:ext cx="2992581" cy="8424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i="1" dirty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Curcio et al, PRAB </a:t>
              </a:r>
              <a:r>
                <a:rPr lang="en-US" sz="900" b="1" i="1" dirty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23</a:t>
              </a:r>
              <a:r>
                <a:rPr lang="en-US" sz="900" i="1" dirty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022802 (2020)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D68157E-5CDD-4A1D-A265-E368B1529C7F}"/>
              </a:ext>
            </a:extLst>
          </p:cNvPr>
          <p:cNvGrpSpPr/>
          <p:nvPr/>
        </p:nvGrpSpPr>
        <p:grpSpPr>
          <a:xfrm>
            <a:off x="5213094" y="1197590"/>
            <a:ext cx="2018517" cy="1587183"/>
            <a:chOff x="8956495" y="382940"/>
            <a:chExt cx="3081141" cy="3156392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A0D3BB7-189E-4DA7-A42F-62F1451F8B3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56495" y="382940"/>
              <a:ext cx="3081141" cy="3156392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0AF11C4-A022-4E30-8A16-6BF979D90398}"/>
                </a:ext>
              </a:extLst>
            </p:cNvPr>
            <p:cNvSpPr/>
            <p:nvPr/>
          </p:nvSpPr>
          <p:spPr>
            <a:xfrm>
              <a:off x="10318210" y="462911"/>
              <a:ext cx="1172547" cy="6732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600" dirty="0">
                  <a:solidFill>
                    <a:srgbClr val="FF0000"/>
                  </a:solidFill>
                </a:rPr>
                <a:t>250nm</a:t>
              </a:r>
              <a:endParaRPr lang="en-GB" sz="2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0D0E5E9-4594-4237-8D74-FFB5119D4E7C}"/>
              </a:ext>
            </a:extLst>
          </p:cNvPr>
          <p:cNvGrpSpPr/>
          <p:nvPr/>
        </p:nvGrpSpPr>
        <p:grpSpPr>
          <a:xfrm>
            <a:off x="7219086" y="1197590"/>
            <a:ext cx="2306277" cy="1518399"/>
            <a:chOff x="6912136" y="3895036"/>
            <a:chExt cx="4137740" cy="2972787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F152609-3548-49B8-BEDB-B26C00298E6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12136" y="3895036"/>
              <a:ext cx="4137740" cy="2972787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B5C1CB4-A88F-4E5C-B505-74328C349D83}"/>
                </a:ext>
              </a:extLst>
            </p:cNvPr>
            <p:cNvSpPr/>
            <p:nvPr/>
          </p:nvSpPr>
          <p:spPr>
            <a:xfrm>
              <a:off x="9666974" y="4021313"/>
              <a:ext cx="1248751" cy="6025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400" dirty="0">
                  <a:solidFill>
                    <a:srgbClr val="FF0000"/>
                  </a:solidFill>
                </a:rPr>
                <a:t>250nm</a:t>
              </a:r>
              <a:endParaRPr lang="en-GB" sz="22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5232D8B6-3B75-493C-BDB9-F57D7088EA2E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76704" y="1197590"/>
            <a:ext cx="2861863" cy="15871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A70BF4B-BFA0-486E-9176-FEE71D3F540E}"/>
              </a:ext>
            </a:extLst>
          </p:cNvPr>
          <p:cNvSpPr txBox="1"/>
          <p:nvPr/>
        </p:nvSpPr>
        <p:spPr>
          <a:xfrm>
            <a:off x="10426731" y="3382554"/>
            <a:ext cx="1618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High repetition rate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A196241-B825-44D2-A1BC-6E9BC9807A33}"/>
              </a:ext>
            </a:extLst>
          </p:cNvPr>
          <p:cNvSpPr txBox="1"/>
          <p:nvPr/>
        </p:nvSpPr>
        <p:spPr>
          <a:xfrm>
            <a:off x="9998439" y="6424422"/>
            <a:ext cx="2003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Femto-second resolution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4319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CE63164-6BB2-469C-ACC3-FECA15EC4B5C}"/>
              </a:ext>
            </a:extLst>
          </p:cNvPr>
          <p:cNvSpPr txBox="1">
            <a:spLocks/>
          </p:cNvSpPr>
          <p:nvPr/>
        </p:nvSpPr>
        <p:spPr>
          <a:xfrm>
            <a:off x="232525" y="5844048"/>
            <a:ext cx="4863350" cy="7172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400" dirty="0"/>
              <a:t>“</a:t>
            </a:r>
            <a:r>
              <a:rPr lang="en-GB" sz="2400" dirty="0"/>
              <a:t>The PACMAN project results”</a:t>
            </a:r>
            <a:r>
              <a:rPr lang="de-DE" sz="2400" dirty="0"/>
              <a:t>,</a:t>
            </a:r>
            <a:r>
              <a:rPr lang="en-GB" altLang="en-US" sz="2400" dirty="0"/>
              <a:t> </a:t>
            </a:r>
          </a:p>
          <a:p>
            <a:pPr algn="ctr"/>
            <a:r>
              <a:rPr lang="en-GB" altLang="en-US" sz="2400" dirty="0"/>
              <a:t>H. </a:t>
            </a:r>
            <a:r>
              <a:rPr lang="en-GB" altLang="en-US" sz="2400" dirty="0" err="1"/>
              <a:t>Mainaud</a:t>
            </a:r>
            <a:r>
              <a:rPr lang="en-GB" altLang="en-US" sz="2400" dirty="0"/>
              <a:t>-Durand. </a:t>
            </a:r>
            <a:endParaRPr lang="en-GB" sz="24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C1232EB-07F1-4B2D-91A2-BBC36C1FFCB0}"/>
              </a:ext>
            </a:extLst>
          </p:cNvPr>
          <p:cNvSpPr txBox="1">
            <a:spLocks/>
          </p:cNvSpPr>
          <p:nvPr/>
        </p:nvSpPr>
        <p:spPr>
          <a:xfrm>
            <a:off x="5164196" y="296726"/>
            <a:ext cx="6884929" cy="7172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400" dirty="0"/>
              <a:t>“</a:t>
            </a:r>
            <a:r>
              <a:rPr lang="en-US" sz="2400" dirty="0"/>
              <a:t>Structured Laser Beam… towards an alignment system</a:t>
            </a:r>
            <a:r>
              <a:rPr lang="de-DE" sz="2400" dirty="0"/>
              <a:t>“,</a:t>
            </a:r>
            <a:r>
              <a:rPr lang="en-GB" altLang="en-US" sz="2400" dirty="0"/>
              <a:t> J-C. Gayde</a:t>
            </a:r>
            <a:endParaRPr lang="en-GB" sz="24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57BC0A2-B81D-426E-9423-E86DA8B24171}"/>
              </a:ext>
            </a:extLst>
          </p:cNvPr>
          <p:cNvGrpSpPr/>
          <p:nvPr/>
        </p:nvGrpSpPr>
        <p:grpSpPr>
          <a:xfrm>
            <a:off x="5490824" y="1060533"/>
            <a:ext cx="6056267" cy="2365206"/>
            <a:chOff x="1630408" y="2322761"/>
            <a:chExt cx="8333332" cy="3471445"/>
          </a:xfrm>
        </p:grpSpPr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id="{296C0354-934D-4F5A-BF8F-CE2999231415}"/>
                </a:ext>
              </a:extLst>
            </p:cNvPr>
            <p:cNvSpPr txBox="1">
              <a:spLocks/>
            </p:cNvSpPr>
            <p:nvPr/>
          </p:nvSpPr>
          <p:spPr>
            <a:xfrm>
              <a:off x="2067672" y="2322762"/>
              <a:ext cx="1814391" cy="434977"/>
            </a:xfrm>
            <a:prstGeom prst="rect">
              <a:avLst/>
            </a:prstGeom>
          </p:spPr>
          <p:txBody>
            <a:bodyPr vert="horz">
              <a:normAutofit fontScale="77500" lnSpcReduction="20000"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fr-CH" sz="1600" i="1" dirty="0" err="1"/>
                <a:t>Gaussian</a:t>
              </a:r>
              <a:r>
                <a:rPr lang="fr-CH" sz="1600" i="1" dirty="0"/>
                <a:t> </a:t>
              </a:r>
              <a:r>
                <a:rPr lang="fr-CH" sz="1600" i="1" dirty="0" err="1"/>
                <a:t>Beam</a:t>
              </a:r>
              <a:endParaRPr lang="en-US" sz="1600" i="1" dirty="0"/>
            </a:p>
          </p:txBody>
        </p:sp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7CBD3382-89C7-4C70-9957-8721D6B58E00}"/>
                </a:ext>
              </a:extLst>
            </p:cNvPr>
            <p:cNvSpPr txBox="1">
              <a:spLocks/>
            </p:cNvSpPr>
            <p:nvPr/>
          </p:nvSpPr>
          <p:spPr>
            <a:xfrm>
              <a:off x="4837943" y="2322761"/>
              <a:ext cx="1814391" cy="434977"/>
            </a:xfrm>
            <a:prstGeom prst="rect">
              <a:avLst/>
            </a:prstGeom>
          </p:spPr>
          <p:txBody>
            <a:bodyPr vert="horz">
              <a:normAutofit fontScale="92500" lnSpcReduction="20000"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fr-CH" sz="1600" i="1" dirty="0"/>
                <a:t>Bessel </a:t>
              </a:r>
              <a:r>
                <a:rPr lang="fr-CH" sz="1600" i="1" dirty="0" err="1"/>
                <a:t>Beam</a:t>
              </a:r>
              <a:endParaRPr lang="en-US" sz="1600" i="1" dirty="0"/>
            </a:p>
          </p:txBody>
        </p:sp>
        <p:sp>
          <p:nvSpPr>
            <p:cNvPr id="12" name="Content Placeholder 2">
              <a:extLst>
                <a:ext uri="{FF2B5EF4-FFF2-40B4-BE49-F238E27FC236}">
                  <a16:creationId xmlns:a16="http://schemas.microsoft.com/office/drawing/2014/main" id="{EA4C9C1B-DFDE-419D-B3C9-3A57CE5780C0}"/>
                </a:ext>
              </a:extLst>
            </p:cNvPr>
            <p:cNvSpPr txBox="1">
              <a:spLocks/>
            </p:cNvSpPr>
            <p:nvPr/>
          </p:nvSpPr>
          <p:spPr>
            <a:xfrm>
              <a:off x="7560610" y="2352072"/>
              <a:ext cx="1814391" cy="434977"/>
            </a:xfrm>
            <a:prstGeom prst="rect">
              <a:avLst/>
            </a:prstGeom>
          </p:spPr>
          <p:txBody>
            <a:bodyPr vert="horz">
              <a:normAutofit fontScale="77500" lnSpcReduction="20000"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fr-CH" sz="1600" i="1" dirty="0" err="1"/>
                <a:t>Structured</a:t>
              </a:r>
              <a:r>
                <a:rPr lang="fr-CH" sz="1600" i="1" dirty="0"/>
                <a:t> </a:t>
              </a:r>
              <a:r>
                <a:rPr lang="fr-CH" sz="1600" i="1" dirty="0" err="1"/>
                <a:t>Beam</a:t>
              </a:r>
              <a:endParaRPr lang="en-US" sz="1600" i="1" dirty="0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BF823BF-29B5-4280-9703-CFB8D9ADE4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30408" y="4805016"/>
              <a:ext cx="2680016" cy="98919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E0D0952-EF82-4E47-B117-2950D5EA73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94792" y="4805015"/>
              <a:ext cx="2680016" cy="98919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F590AA1-C347-4A79-9D0D-812C9C9325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54968" y="4805016"/>
              <a:ext cx="2708772" cy="97193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BC5857F-2CB2-4C67-80A4-48A941B760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97990" y="2902640"/>
              <a:ext cx="1898962" cy="1892274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BB07EFB-647E-43DF-B49F-653DD6D4370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95532" y="2850178"/>
              <a:ext cx="1893752" cy="189375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DD70035-596A-493C-8EB0-B257181798D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614360" y="2849442"/>
              <a:ext cx="1909902" cy="1903176"/>
            </a:xfrm>
            <a:prstGeom prst="rect">
              <a:avLst/>
            </a:prstGeom>
          </p:spPr>
        </p:pic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3C189A09-67C4-4185-BE3D-39D9EEB933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10019" y="3475195"/>
            <a:ext cx="5662676" cy="1072249"/>
          </a:xfrm>
          <a:prstGeom prst="rect">
            <a:avLst/>
          </a:prstGeom>
        </p:spPr>
      </p:pic>
      <p:graphicFrame>
        <p:nvGraphicFramePr>
          <p:cNvPr id="21" name="Tabulka 6">
            <a:extLst>
              <a:ext uri="{FF2B5EF4-FFF2-40B4-BE49-F238E27FC236}">
                <a16:creationId xmlns:a16="http://schemas.microsoft.com/office/drawing/2014/main" id="{C87C60A5-39E7-49D3-8500-94719A930F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08558"/>
              </p:ext>
            </p:extLst>
          </p:nvPr>
        </p:nvGraphicFramePr>
        <p:xfrm>
          <a:off x="8426245" y="4522759"/>
          <a:ext cx="3618108" cy="8178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0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60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0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2615">
                <a:tc>
                  <a:txBody>
                    <a:bodyPr/>
                    <a:lstStyle/>
                    <a:p>
                      <a:r>
                        <a:rPr lang="en-US" sz="1200" dirty="0"/>
                        <a:t>Beam diameter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 m distance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 m distance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615">
                <a:tc>
                  <a:txBody>
                    <a:bodyPr/>
                    <a:lstStyle/>
                    <a:p>
                      <a:r>
                        <a:rPr lang="en-US" sz="1200" dirty="0"/>
                        <a:t>Gaussian Beam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0.8 mm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240 mm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615">
                <a:tc>
                  <a:txBody>
                    <a:bodyPr/>
                    <a:lstStyle/>
                    <a:p>
                      <a:r>
                        <a:rPr lang="en-US" sz="1200" dirty="0"/>
                        <a:t>Structured</a:t>
                      </a:r>
                      <a:r>
                        <a:rPr lang="en-US" sz="1200" baseline="0" dirty="0"/>
                        <a:t> </a:t>
                      </a:r>
                      <a:r>
                        <a:rPr lang="en-US" sz="1200" dirty="0"/>
                        <a:t>Beam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0.01 mm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1.4 mm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2" name="Content Placeholder 5">
            <a:extLst>
              <a:ext uri="{FF2B5EF4-FFF2-40B4-BE49-F238E27FC236}">
                <a16:creationId xmlns:a16="http://schemas.microsoft.com/office/drawing/2014/main" id="{3D80150D-98CB-4533-9F52-59E38FFE13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824" y="5393264"/>
            <a:ext cx="1837721" cy="1379159"/>
          </a:xfr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102E5F5-B6E2-4A81-9214-E6EF6A84E76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83203" y="5320885"/>
            <a:ext cx="1947707" cy="1551332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6F7F1698-99A1-44EF-8338-8041A60F34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39674" y="5438622"/>
            <a:ext cx="1947708" cy="1360816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990CF456-2CA1-40F3-B62F-AB2410A63BD4}"/>
              </a:ext>
            </a:extLst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46" y="1351244"/>
            <a:ext cx="5017328" cy="4014044"/>
          </a:xfrm>
          <a:prstGeom prst="rect">
            <a:avLst/>
          </a:prstGeom>
          <a:noFill/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AC67E57A-030D-4002-86A6-67748451F37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264659" y="4522759"/>
            <a:ext cx="2867839" cy="81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3369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6A724AC-719F-454B-8502-AF283FF3B908}"/>
              </a:ext>
            </a:extLst>
          </p:cNvPr>
          <p:cNvSpPr txBox="1">
            <a:spLocks/>
          </p:cNvSpPr>
          <p:nvPr/>
        </p:nvSpPr>
        <p:spPr>
          <a:xfrm>
            <a:off x="180975" y="241878"/>
            <a:ext cx="5915025" cy="7172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000" dirty="0"/>
              <a:t>“</a:t>
            </a:r>
            <a:r>
              <a:rPr lang="en-GB" sz="2000" dirty="0"/>
              <a:t>Machine detector interface alignment techniques for nanobeams machines</a:t>
            </a:r>
            <a:r>
              <a:rPr lang="de-DE" sz="2000" dirty="0"/>
              <a:t>“,</a:t>
            </a:r>
            <a:r>
              <a:rPr lang="en-GB" altLang="en-US" sz="2000" dirty="0"/>
              <a:t> L. </a:t>
            </a:r>
            <a:r>
              <a:rPr lang="en-GB" altLang="en-US" sz="2000" dirty="0" err="1"/>
              <a:t>Watrelot</a:t>
            </a:r>
            <a:endParaRPr lang="en-GB" sz="20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61F13F5-656A-4176-BF7D-15CC65F3B82D}"/>
              </a:ext>
            </a:extLst>
          </p:cNvPr>
          <p:cNvSpPr txBox="1">
            <a:spLocks/>
          </p:cNvSpPr>
          <p:nvPr/>
        </p:nvSpPr>
        <p:spPr>
          <a:xfrm>
            <a:off x="1258079" y="4599042"/>
            <a:ext cx="3876676" cy="7172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400" dirty="0"/>
              <a:t>“</a:t>
            </a:r>
            <a:r>
              <a:rPr lang="en-GB" sz="2400" dirty="0"/>
              <a:t>Girder Stability</a:t>
            </a:r>
            <a:r>
              <a:rPr lang="de-DE" sz="2400" dirty="0"/>
              <a:t>“,</a:t>
            </a:r>
            <a:r>
              <a:rPr lang="en-GB" altLang="en-US" sz="2400" dirty="0"/>
              <a:t> G. </a:t>
            </a:r>
            <a:r>
              <a:rPr lang="en-GB" altLang="en-US" sz="2400" dirty="0" err="1"/>
              <a:t>Balik</a:t>
            </a:r>
            <a:endParaRPr lang="en-GB" sz="24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8746912-4C25-4AF6-B2D5-F1047BAD6717}"/>
              </a:ext>
            </a:extLst>
          </p:cNvPr>
          <p:cNvSpPr txBox="1">
            <a:spLocks/>
          </p:cNvSpPr>
          <p:nvPr/>
        </p:nvSpPr>
        <p:spPr>
          <a:xfrm>
            <a:off x="6715125" y="224783"/>
            <a:ext cx="5105403" cy="7066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000" dirty="0"/>
              <a:t>“</a:t>
            </a:r>
            <a:r>
              <a:rPr lang="en-GB" sz="2000" dirty="0"/>
              <a:t>Development of low-cost alignment systems</a:t>
            </a:r>
            <a:r>
              <a:rPr lang="de-DE" sz="2000" dirty="0"/>
              <a:t>“,</a:t>
            </a:r>
            <a:r>
              <a:rPr lang="en-GB" altLang="en-US" sz="2000" dirty="0"/>
              <a:t> M. Sosin</a:t>
            </a:r>
            <a:endParaRPr lang="en-GB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F97BC33-6E74-434D-8500-38AB9C7656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25" y="1029886"/>
            <a:ext cx="3876675" cy="3602447"/>
          </a:xfrm>
          <a:prstGeom prst="rect">
            <a:avLst/>
          </a:prstGeom>
        </p:spPr>
      </p:pic>
      <p:pic>
        <p:nvPicPr>
          <p:cNvPr id="10" name="Picture 26">
            <a:extLst>
              <a:ext uri="{FF2B5EF4-FFF2-40B4-BE49-F238E27FC236}">
                <a16:creationId xmlns:a16="http://schemas.microsoft.com/office/drawing/2014/main" id="{205309A3-75D0-442A-9706-FFDA009EBD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50"/>
          <a:stretch/>
        </p:blipFill>
        <p:spPr bwMode="auto">
          <a:xfrm>
            <a:off x="7626941" y="4702649"/>
            <a:ext cx="4432895" cy="122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AECF8B-458C-47A8-885B-E9E8C4AF0E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1725" y="1194452"/>
            <a:ext cx="1066476" cy="104548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C7605D0-AD39-4AAB-8673-10C80A2E94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800" y="2502933"/>
            <a:ext cx="1486939" cy="1963165"/>
          </a:xfrm>
          <a:prstGeom prst="rect">
            <a:avLst/>
          </a:prstGeom>
        </p:spPr>
      </p:pic>
      <p:pic>
        <p:nvPicPr>
          <p:cNvPr id="13" name="Content Placeholder 4">
            <a:extLst>
              <a:ext uri="{FF2B5EF4-FFF2-40B4-BE49-F238E27FC236}">
                <a16:creationId xmlns:a16="http://schemas.microsoft.com/office/drawing/2014/main" id="{1354D2BF-DA18-48F8-A9B0-9417AA9C60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132164" y="5453457"/>
            <a:ext cx="8371286" cy="1227237"/>
          </a:xfr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4BE9031-8B5E-42EB-9C4E-612D46EC195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308"/>
          <a:stretch/>
        </p:blipFill>
        <p:spPr>
          <a:xfrm>
            <a:off x="2805113" y="1233232"/>
            <a:ext cx="3805237" cy="205386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97B4726-83AE-4118-85A6-EE0C03CB528E}"/>
              </a:ext>
            </a:extLst>
          </p:cNvPr>
          <p:cNvSpPr txBox="1"/>
          <p:nvPr/>
        </p:nvSpPr>
        <p:spPr>
          <a:xfrm>
            <a:off x="132164" y="1029886"/>
            <a:ext cx="286283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MDI alignment systems involving: </a:t>
            </a:r>
          </a:p>
          <a:p>
            <a:pPr lvl="1"/>
            <a:r>
              <a:rPr lang="en-US" sz="1400" dirty="0"/>
              <a:t>Hydrostatic levelling systems</a:t>
            </a:r>
          </a:p>
          <a:p>
            <a:pPr lvl="1"/>
            <a:r>
              <a:rPr lang="en-US" sz="1400" dirty="0"/>
              <a:t>Wire positioning sensors</a:t>
            </a:r>
          </a:p>
          <a:p>
            <a:pPr lvl="1"/>
            <a:r>
              <a:rPr lang="en-US" sz="1400" dirty="0"/>
              <a:t>Distance offset measurements</a:t>
            </a:r>
          </a:p>
          <a:p>
            <a:pPr lvl="1"/>
            <a:r>
              <a:rPr lang="en-US" sz="1400" dirty="0"/>
              <a:t>Remote CAM movers</a:t>
            </a:r>
          </a:p>
          <a:p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76BD2A-0701-4E67-ABCC-3C05EECA62B5}"/>
              </a:ext>
            </a:extLst>
          </p:cNvPr>
          <p:cNvSpPr txBox="1"/>
          <p:nvPr/>
        </p:nvSpPr>
        <p:spPr>
          <a:xfrm>
            <a:off x="0" y="2736502"/>
            <a:ext cx="302326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HL-LHC: </a:t>
            </a:r>
          </a:p>
          <a:p>
            <a:pPr lvl="1"/>
            <a:r>
              <a:rPr lang="en-US" sz="1400" dirty="0"/>
              <a:t>External and internal monitoring</a:t>
            </a:r>
          </a:p>
          <a:p>
            <a:pPr lvl="1"/>
            <a:r>
              <a:rPr lang="en-US" sz="1400" dirty="0"/>
              <a:t>Using FSI</a:t>
            </a:r>
          </a:p>
          <a:p>
            <a:pPr lvl="1"/>
            <a:r>
              <a:rPr lang="en-US" sz="1400" dirty="0"/>
              <a:t>Inclinometers</a:t>
            </a:r>
          </a:p>
          <a:p>
            <a:pPr lvl="1"/>
            <a:r>
              <a:rPr lang="en-US" sz="1400" dirty="0"/>
              <a:t>Improved network</a:t>
            </a:r>
          </a:p>
          <a:p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A1B701-2FC6-41DF-AD60-93AC24DDE4D8}"/>
              </a:ext>
            </a:extLst>
          </p:cNvPr>
          <p:cNvSpPr txBox="1"/>
          <p:nvPr/>
        </p:nvSpPr>
        <p:spPr>
          <a:xfrm>
            <a:off x="1351177" y="4014792"/>
            <a:ext cx="3723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However, no solution for LC or FCC-</a:t>
            </a:r>
            <a:r>
              <a:rPr lang="en-US" u="sng" dirty="0" err="1"/>
              <a:t>ee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6007267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2C4BE6D-A3B9-4875-930A-7B5C4E5BF0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54371" y="773671"/>
            <a:ext cx="3454400" cy="2105025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477ED7D-34B7-4353-AB9F-E3465F4ED5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078"/>
          <a:stretch/>
        </p:blipFill>
        <p:spPr>
          <a:xfrm>
            <a:off x="9571690" y="698554"/>
            <a:ext cx="2297113" cy="1913927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C3287C2E-08F1-4D47-B49C-F259491BFCF6}"/>
              </a:ext>
            </a:extLst>
          </p:cNvPr>
          <p:cNvSpPr txBox="1">
            <a:spLocks/>
          </p:cNvSpPr>
          <p:nvPr/>
        </p:nvSpPr>
        <p:spPr>
          <a:xfrm>
            <a:off x="587137" y="197173"/>
            <a:ext cx="5272488" cy="7172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000" dirty="0"/>
              <a:t>“</a:t>
            </a:r>
            <a:r>
              <a:rPr lang="en-GB" sz="2000" u="sng" dirty="0"/>
              <a:t>Very thin</a:t>
            </a:r>
            <a:r>
              <a:rPr lang="en-GB" sz="2000" dirty="0"/>
              <a:t> Non-Evaporable Getter</a:t>
            </a:r>
          </a:p>
          <a:p>
            <a:pPr algn="ctr"/>
            <a:r>
              <a:rPr lang="en-GB" sz="2000" dirty="0"/>
              <a:t>coatings for particle accelerators</a:t>
            </a:r>
            <a:r>
              <a:rPr lang="de-DE" sz="2000" dirty="0"/>
              <a:t>“,</a:t>
            </a:r>
            <a:r>
              <a:rPr lang="en-GB" altLang="en-US" sz="2000" dirty="0"/>
              <a:t> P. Costa-Pinto</a:t>
            </a:r>
            <a:endParaRPr lang="en-GB" sz="20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35B52F3-6639-482F-866B-90BEE8E18838}"/>
              </a:ext>
            </a:extLst>
          </p:cNvPr>
          <p:cNvSpPr txBox="1">
            <a:spLocks/>
          </p:cNvSpPr>
          <p:nvPr/>
        </p:nvSpPr>
        <p:spPr>
          <a:xfrm>
            <a:off x="6254371" y="103797"/>
            <a:ext cx="5700424" cy="594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000" dirty="0"/>
              <a:t>“</a:t>
            </a:r>
            <a:r>
              <a:rPr lang="en-GB" sz="2000" dirty="0"/>
              <a:t>Development of thin-walled copper electroformed vacuum chambers for undulators</a:t>
            </a:r>
            <a:r>
              <a:rPr lang="de-DE" sz="2000" dirty="0"/>
              <a:t>“,</a:t>
            </a:r>
            <a:r>
              <a:rPr lang="en-GB" altLang="en-US" sz="2000" dirty="0"/>
              <a:t> L. Lain Amador</a:t>
            </a:r>
            <a:endParaRPr lang="en-GB" sz="20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47AAFBC-9884-4638-8930-7534793501D8}"/>
              </a:ext>
            </a:extLst>
          </p:cNvPr>
          <p:cNvCxnSpPr>
            <a:cxnSpLocks/>
          </p:cNvCxnSpPr>
          <p:nvPr/>
        </p:nvCxnSpPr>
        <p:spPr>
          <a:xfrm>
            <a:off x="6191323" y="421108"/>
            <a:ext cx="0" cy="4041051"/>
          </a:xfrm>
          <a:prstGeom prst="line">
            <a:avLst/>
          </a:prstGeom>
          <a:ln w="1587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8AAFA4BB-9A01-48EE-BFCB-FA089878A5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972" r="29010"/>
          <a:stretch/>
        </p:blipFill>
        <p:spPr>
          <a:xfrm>
            <a:off x="141649" y="1555778"/>
            <a:ext cx="1520751" cy="170614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A8A575E-742D-4EE3-AF37-B43662B266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1984" y="1505614"/>
            <a:ext cx="2043452" cy="165984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A0F2413-249B-4302-8E88-9C884666C2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44732" y="1505614"/>
            <a:ext cx="2004552" cy="165984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D0BC7DD-750E-4C2A-9A0D-42F0CD1C59B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9932" r="10740" b="11007"/>
          <a:stretch/>
        </p:blipFill>
        <p:spPr>
          <a:xfrm>
            <a:off x="141649" y="3338491"/>
            <a:ext cx="5195237" cy="257814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AAB1F81-9951-438D-8879-F5FB8C2A35C6}"/>
              </a:ext>
            </a:extLst>
          </p:cNvPr>
          <p:cNvSpPr txBox="1"/>
          <p:nvPr/>
        </p:nvSpPr>
        <p:spPr>
          <a:xfrm>
            <a:off x="445086" y="1081200"/>
            <a:ext cx="50330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How thin can it be and still withstand 4 venting / activation cycles?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B1AE7D9-AD44-4A7F-A871-F1682784388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36802" y="2960599"/>
            <a:ext cx="1901720" cy="155495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C816612-2B90-45BF-AFD7-1F159E3AEE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14413" y="2920539"/>
            <a:ext cx="1322389" cy="146258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32851E6-F1AF-48DC-ACE0-B3C68AB4474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78510" y="3076825"/>
            <a:ext cx="2190293" cy="1255720"/>
          </a:xfrm>
          <a:prstGeom prst="rect">
            <a:avLst/>
          </a:prstGeom>
        </p:spPr>
      </p:pic>
      <p:sp>
        <p:nvSpPr>
          <p:cNvPr id="33" name="Title 1">
            <a:extLst>
              <a:ext uri="{FF2B5EF4-FFF2-40B4-BE49-F238E27FC236}">
                <a16:creationId xmlns:a16="http://schemas.microsoft.com/office/drawing/2014/main" id="{8A1A337B-C4E4-4C9E-BF79-85429EDADE7A}"/>
              </a:ext>
            </a:extLst>
          </p:cNvPr>
          <p:cNvSpPr txBox="1">
            <a:spLocks/>
          </p:cNvSpPr>
          <p:nvPr/>
        </p:nvSpPr>
        <p:spPr>
          <a:xfrm>
            <a:off x="3207450" y="4553503"/>
            <a:ext cx="5272488" cy="7172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000" dirty="0"/>
              <a:t>“</a:t>
            </a:r>
            <a:r>
              <a:rPr lang="en-GB" sz="2000" u="sng" dirty="0"/>
              <a:t>Measuring conductivity of coated surfaces at high frequency</a:t>
            </a:r>
            <a:r>
              <a:rPr lang="de-DE" sz="2000" dirty="0"/>
              <a:t>“,</a:t>
            </a:r>
            <a:r>
              <a:rPr lang="en-GB" altLang="en-US" sz="2000" dirty="0"/>
              <a:t> A. </a:t>
            </a:r>
            <a:r>
              <a:rPr lang="en-GB" altLang="en-US" sz="2000" dirty="0" err="1"/>
              <a:t>Passarelli</a:t>
            </a:r>
            <a:endParaRPr lang="en-GB" sz="2000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12386701-971E-4E1F-88FC-34B2136DB40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3285" y="4749280"/>
            <a:ext cx="2585518" cy="1971784"/>
          </a:xfrm>
          <a:prstGeom prst="rect">
            <a:avLst/>
          </a:prstGeom>
          <a:ln w="38100">
            <a:noFill/>
          </a:ln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44F718C-A3A2-4678-8253-93DDAB69A978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8291" t="33061" r="14873" b="30037"/>
          <a:stretch/>
        </p:blipFill>
        <p:spPr>
          <a:xfrm>
            <a:off x="3223381" y="5546197"/>
            <a:ext cx="2773395" cy="11748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07099E2E-0F4E-48D5-85BF-D34152CACDE4}"/>
              </a:ext>
            </a:extLst>
          </p:cNvPr>
          <p:cNvGrpSpPr/>
          <p:nvPr/>
        </p:nvGrpSpPr>
        <p:grpSpPr>
          <a:xfrm>
            <a:off x="6612140" y="5252130"/>
            <a:ext cx="2504470" cy="1329013"/>
            <a:chOff x="4408099" y="1704381"/>
            <a:chExt cx="4735901" cy="3253657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DCDA8D93-9A60-4B42-A87F-0E4502528B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5546" b="99106" l="24889" r="7498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434" r="23774"/>
            <a:stretch/>
          </p:blipFill>
          <p:spPr>
            <a:xfrm>
              <a:off x="4408099" y="1704381"/>
              <a:ext cx="4735901" cy="3253657"/>
            </a:xfrm>
            <a:prstGeom prst="rect">
              <a:avLst/>
            </a:prstGeom>
          </p:spPr>
        </p:pic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7E3049EB-CEC3-45C7-BE0E-F9655AABBAA7}"/>
                </a:ext>
              </a:extLst>
            </p:cNvPr>
            <p:cNvCxnSpPr/>
            <p:nvPr/>
          </p:nvCxnSpPr>
          <p:spPr>
            <a:xfrm flipH="1">
              <a:off x="7720638" y="2308980"/>
              <a:ext cx="1026544" cy="621103"/>
            </a:xfrm>
            <a:prstGeom prst="line">
              <a:avLst/>
            </a:prstGeom>
            <a:noFill/>
            <a:ln w="22225" cap="flat" cmpd="sng" algn="ctr">
              <a:solidFill>
                <a:srgbClr val="FF5353"/>
              </a:solidFill>
              <a:prstDash val="solid"/>
              <a:miter lim="800000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3C73AEF-C845-4846-A56C-21F013795566}"/>
                </a:ext>
              </a:extLst>
            </p:cNvPr>
            <p:cNvCxnSpPr/>
            <p:nvPr/>
          </p:nvCxnSpPr>
          <p:spPr>
            <a:xfrm flipH="1">
              <a:off x="5218982" y="3775471"/>
              <a:ext cx="1104177" cy="621103"/>
            </a:xfrm>
            <a:prstGeom prst="line">
              <a:avLst/>
            </a:prstGeom>
            <a:noFill/>
            <a:ln w="22225" cap="flat" cmpd="sng" algn="ctr">
              <a:solidFill>
                <a:srgbClr val="FF5353"/>
              </a:solidFill>
              <a:prstDash val="solid"/>
              <a:miter lim="800000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DB9D297-3873-4C73-BE46-55DCF5EB503E}"/>
                </a:ext>
              </a:extLst>
            </p:cNvPr>
            <p:cNvCxnSpPr/>
            <p:nvPr/>
          </p:nvCxnSpPr>
          <p:spPr>
            <a:xfrm flipH="1">
              <a:off x="6323159" y="2930083"/>
              <a:ext cx="1397479" cy="845388"/>
            </a:xfrm>
            <a:prstGeom prst="line">
              <a:avLst/>
            </a:prstGeom>
            <a:noFill/>
            <a:ln w="22225" cap="flat" cmpd="sng" algn="ctr">
              <a:solidFill>
                <a:srgbClr val="7CA741"/>
              </a:solidFill>
              <a:prstDash val="solid"/>
              <a:miter lim="800000"/>
            </a:ln>
            <a:effectLst/>
          </p:spPr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2B85670-6E04-4ECA-BA2D-7F46B51E4D75}"/>
                </a:ext>
              </a:extLst>
            </p:cNvPr>
            <p:cNvSpPr txBox="1"/>
            <p:nvPr/>
          </p:nvSpPr>
          <p:spPr>
            <a:xfrm>
              <a:off x="6961273" y="4171119"/>
              <a:ext cx="1508746" cy="307777"/>
            </a:xfrm>
            <a:prstGeom prst="rect">
              <a:avLst/>
            </a:prstGeom>
            <a:solidFill>
              <a:srgbClr val="FF5353"/>
            </a:solidFill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GB" sz="1400" dirty="0">
                  <a:solidFill>
                    <a:schemeClr val="tx2"/>
                  </a:solidFill>
                </a:rPr>
                <a:t>Pyramidal Horns</a:t>
              </a: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DE3FDD2-9C5A-46B2-B1B9-D9EE9061396A}"/>
                </a:ext>
              </a:extLst>
            </p:cNvPr>
            <p:cNvCxnSpPr>
              <a:stCxn id="42" idx="0"/>
            </p:cNvCxnSpPr>
            <p:nvPr/>
          </p:nvCxnSpPr>
          <p:spPr>
            <a:xfrm flipH="1" flipV="1">
              <a:off x="5771070" y="4086023"/>
              <a:ext cx="1944576" cy="85096"/>
            </a:xfrm>
            <a:prstGeom prst="line">
              <a:avLst/>
            </a:prstGeom>
            <a:noFill/>
            <a:ln w="22225" cap="flat" cmpd="sng" algn="ctr">
              <a:solidFill>
                <a:srgbClr val="FF5353"/>
              </a:solidFill>
              <a:prstDash val="solid"/>
              <a:miter lim="800000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BFD1A1B-9E8B-4181-BD30-F4A4D037DB84}"/>
                </a:ext>
              </a:extLst>
            </p:cNvPr>
            <p:cNvCxnSpPr>
              <a:stCxn id="42" idx="0"/>
            </p:cNvCxnSpPr>
            <p:nvPr/>
          </p:nvCxnSpPr>
          <p:spPr>
            <a:xfrm flipV="1">
              <a:off x="7715646" y="2619533"/>
              <a:ext cx="518264" cy="1551586"/>
            </a:xfrm>
            <a:prstGeom prst="line">
              <a:avLst/>
            </a:prstGeom>
            <a:noFill/>
            <a:ln w="22225" cap="flat" cmpd="sng" algn="ctr">
              <a:solidFill>
                <a:srgbClr val="FF5353"/>
              </a:solidFill>
              <a:prstDash val="solid"/>
              <a:miter lim="800000"/>
            </a:ln>
            <a:effectLst/>
          </p:spPr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C2C9C4B-F0CC-45C9-966B-6457BF079E68}"/>
                </a:ext>
              </a:extLst>
            </p:cNvPr>
            <p:cNvSpPr txBox="1"/>
            <p:nvPr/>
          </p:nvSpPr>
          <p:spPr>
            <a:xfrm>
              <a:off x="7097107" y="3243409"/>
              <a:ext cx="1707520" cy="307777"/>
            </a:xfrm>
            <a:prstGeom prst="rect">
              <a:avLst/>
            </a:prstGeom>
            <a:solidFill>
              <a:srgbClr val="7CA741"/>
            </a:solidFill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GB" sz="1400" dirty="0">
                  <a:solidFill>
                    <a:schemeClr val="tx2"/>
                  </a:solidFill>
                </a:rPr>
                <a:t>Circular waveguide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25273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94E15-71E6-4AE2-AE45-F09ACF5147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88896D2-F82D-4022-AFAF-CB43D28E70A8}"/>
              </a:ext>
            </a:extLst>
          </p:cNvPr>
          <p:cNvSpPr txBox="1">
            <a:spLocks/>
          </p:cNvSpPr>
          <p:nvPr/>
        </p:nvSpPr>
        <p:spPr>
          <a:xfrm>
            <a:off x="838200" y="822903"/>
            <a:ext cx="7324725" cy="7172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400" dirty="0"/>
              <a:t>“</a:t>
            </a:r>
            <a:r>
              <a:rPr lang="en-US" sz="2400" dirty="0"/>
              <a:t>Thoughts on Tolerances for the Next Colliders</a:t>
            </a:r>
            <a:r>
              <a:rPr lang="de-DE" sz="2400" dirty="0"/>
              <a:t>“,</a:t>
            </a:r>
            <a:r>
              <a:rPr lang="en-GB" altLang="en-US" sz="2400" dirty="0"/>
              <a:t> D. Schulte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755646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BB587136-83C8-40A1-A56B-7BF1C5AEF9D2}"/>
              </a:ext>
            </a:extLst>
          </p:cNvPr>
          <p:cNvSpPr txBox="1">
            <a:spLocks/>
          </p:cNvSpPr>
          <p:nvPr/>
        </p:nvSpPr>
        <p:spPr>
          <a:xfrm>
            <a:off x="733096" y="917324"/>
            <a:ext cx="7324725" cy="7172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400" dirty="0"/>
              <a:t>“</a:t>
            </a:r>
            <a:r>
              <a:rPr lang="en-US" sz="2400" dirty="0"/>
              <a:t>Thoughts on Tolerances for the Next Colliders</a:t>
            </a:r>
            <a:r>
              <a:rPr lang="de-DE" sz="2400" dirty="0"/>
              <a:t>“,</a:t>
            </a:r>
            <a:r>
              <a:rPr lang="en-GB" altLang="en-US" sz="2400" dirty="0"/>
              <a:t> D. Schulte</a:t>
            </a: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E5BF3C-E3CE-40B3-82FE-13726870C4F1}"/>
              </a:ext>
            </a:extLst>
          </p:cNvPr>
          <p:cNvSpPr txBox="1"/>
          <p:nvPr/>
        </p:nvSpPr>
        <p:spPr>
          <a:xfrm>
            <a:off x="6096000" y="5359806"/>
            <a:ext cx="5057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Thank you all!!</a:t>
            </a:r>
            <a:endParaRPr lang="en-GB" sz="4800" dirty="0"/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71602AC0-626B-4037-A3B9-4AD8162E0B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3096" y="1218176"/>
            <a:ext cx="7474840" cy="46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57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DD66BCC-3113-459D-9B83-0602F479F8FB}"/>
              </a:ext>
            </a:extLst>
          </p:cNvPr>
          <p:cNvSpPr/>
          <p:nvPr/>
        </p:nvSpPr>
        <p:spPr>
          <a:xfrm>
            <a:off x="10615705" y="2026102"/>
            <a:ext cx="1027745" cy="3131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85E1BDC-A9B0-4A87-82E3-F3187F69A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990C621-3B8B-4820-8328-D47EF7CE8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365125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B5679D-586F-4DAF-8F3D-B655D6F1E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560" y="586822"/>
            <a:ext cx="3657600" cy="1645920"/>
          </a:xfrm>
        </p:spPr>
        <p:txBody>
          <a:bodyPr>
            <a:normAutofit/>
          </a:bodyPr>
          <a:lstStyle/>
          <a:p>
            <a:r>
              <a:rPr lang="en-US" sz="3200" dirty="0"/>
              <a:t>Motivation	</a:t>
            </a:r>
            <a:endParaRPr lang="en-GB" sz="32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1A2385B-1D2A-4E17-84FA-6CB7F0AAE4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105773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E791F2F-79DB-4CC0-9FA1-001E3E91E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3541" y="1400638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576D8-C468-4303-91DF-E04215B103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2296" y="586822"/>
            <a:ext cx="6477000" cy="1645920"/>
          </a:xfrm>
          <a:noFill/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GB" sz="1400" i="1" dirty="0"/>
              <a:t>In the coming years “nanobeams” will be a priority area – for CLIC and many other existing and future projects</a:t>
            </a:r>
          </a:p>
          <a:p>
            <a:pPr marL="0" indent="0">
              <a:buNone/>
            </a:pPr>
            <a:r>
              <a:rPr lang="en-US" sz="1400" i="1" dirty="0"/>
              <a:t>… more from other Higgs factories, and other accelerators with similar challenges, other technologies </a:t>
            </a:r>
          </a:p>
          <a:p>
            <a:pPr marL="0" indent="0">
              <a:buNone/>
            </a:pPr>
            <a:r>
              <a:rPr lang="en-US" sz="1400" i="1" dirty="0"/>
              <a:t>We hope the workshop will be a success – and will consider to make it annual </a:t>
            </a:r>
            <a:endParaRPr lang="en-GB" sz="1400" i="1" dirty="0"/>
          </a:p>
          <a:p>
            <a:pPr marL="0" indent="0">
              <a:buNone/>
            </a:pPr>
            <a:r>
              <a:rPr lang="en-GB" sz="1400" i="1" dirty="0"/>
              <a:t>We also hope it will increase knowledge exchange and foster further collaboration in this area						S. Stapnes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D86E30-6A3C-417E-872A-405EAB3883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783" y="2737802"/>
            <a:ext cx="5481509" cy="3467053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DB967BC-383E-46A5-9244-1C9560BFB304}"/>
              </a:ext>
            </a:extLst>
          </p:cNvPr>
          <p:cNvSpPr/>
          <p:nvPr/>
        </p:nvSpPr>
        <p:spPr>
          <a:xfrm>
            <a:off x="3182474" y="4938534"/>
            <a:ext cx="3053371" cy="822960"/>
          </a:xfrm>
          <a:prstGeom prst="ellipse">
            <a:avLst/>
          </a:prstGeom>
          <a:noFill/>
          <a:ln w="38100" cap="flat">
            <a:solidFill>
              <a:srgbClr val="C00000"/>
            </a:solidFill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9411EEE-C77A-4634-8F0D-0E5FB0787FF4}"/>
              </a:ext>
            </a:extLst>
          </p:cNvPr>
          <p:cNvGrpSpPr/>
          <p:nvPr/>
        </p:nvGrpSpPr>
        <p:grpSpPr>
          <a:xfrm>
            <a:off x="6138139" y="2775902"/>
            <a:ext cx="5743575" cy="3583128"/>
            <a:chOff x="-100440" y="0"/>
            <a:chExt cx="12292439" cy="676447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EC01481-963A-407C-8555-3F71B37644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00440" y="2236175"/>
              <a:ext cx="3204819" cy="236597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8BAC118-43C6-4AE9-A4D2-BD6EFEE91A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2834738" cy="229347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4BE6593-9254-445A-9CF7-5ADA05EA3E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35179" y="0"/>
              <a:ext cx="2817277" cy="2023964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5D88CE1-63BF-4FBE-98C8-D31B11693C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52896" y="0"/>
              <a:ext cx="3699165" cy="1625686"/>
            </a:xfrm>
            <a:prstGeom prst="rect">
              <a:avLst/>
            </a:prstGeom>
          </p:spPr>
        </p:pic>
        <p:pic>
          <p:nvPicPr>
            <p:cNvPr id="21" name="xband_2_photobyMatteoVolpi.jpg">
              <a:extLst>
                <a:ext uri="{FF2B5EF4-FFF2-40B4-BE49-F238E27FC236}">
                  <a16:creationId xmlns:a16="http://schemas.microsoft.com/office/drawing/2014/main" id="{AD667BF2-F093-4501-8D6C-E73777847BE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23135" y="2335616"/>
              <a:ext cx="3097142" cy="192059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2" name="xband_cavity_2_photobyMatteoVolpi.jpg">
              <a:extLst>
                <a:ext uri="{FF2B5EF4-FFF2-40B4-BE49-F238E27FC236}">
                  <a16:creationId xmlns:a16="http://schemas.microsoft.com/office/drawing/2014/main" id="{1EE456E6-4588-481B-8211-15831A45D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8611" y="2104529"/>
              <a:ext cx="2550126" cy="1913044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3" name="Picture 22" descr="Screen Shot 2017-01-23 at 15.23.11.png">
              <a:extLst>
                <a:ext uri="{FF2B5EF4-FFF2-40B4-BE49-F238E27FC236}">
                  <a16:creationId xmlns:a16="http://schemas.microsoft.com/office/drawing/2014/main" id="{1C94730D-A117-4515-87A5-BF23D834B68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89733" y="4098139"/>
              <a:ext cx="1595374" cy="1765645"/>
            </a:xfrm>
            <a:prstGeom prst="rect">
              <a:avLst/>
            </a:prstGeom>
          </p:spPr>
        </p:pic>
        <p:pic>
          <p:nvPicPr>
            <p:cNvPr id="24" name="Picture 23" descr="cavity.jpg">
              <a:extLst>
                <a:ext uri="{FF2B5EF4-FFF2-40B4-BE49-F238E27FC236}">
                  <a16:creationId xmlns:a16="http://schemas.microsoft.com/office/drawing/2014/main" id="{2A01AAAF-D43B-4937-A4EC-1019EB9D36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12781" y="4024040"/>
              <a:ext cx="1880228" cy="1765645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2CEA30A-1A4A-47EE-913E-23A486A9A5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707763" y="3434124"/>
              <a:ext cx="1495420" cy="1894535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4D49207-9D25-4CE4-BAA5-A52934C166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717589" y="1003570"/>
              <a:ext cx="4690156" cy="1493747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AB2AE328-64BD-4BB2-AE0E-E218CD8F3D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4773" y="3469733"/>
              <a:ext cx="2553083" cy="1418378"/>
            </a:xfrm>
            <a:prstGeom prst="rect">
              <a:avLst/>
            </a:prstGeom>
          </p:spPr>
        </p:pic>
        <p:pic>
          <p:nvPicPr>
            <p:cNvPr id="28" name="Immagine 13">
              <a:extLst>
                <a:ext uri="{FF2B5EF4-FFF2-40B4-BE49-F238E27FC236}">
                  <a16:creationId xmlns:a16="http://schemas.microsoft.com/office/drawing/2014/main" id="{BCE87408-AE78-492B-BE3F-9D2D17ADF0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sharpenSoften amount="95000"/>
                      </a14:imgEffect>
                      <a14:imgEffect>
                        <a14:brightnessContrast bright="21000" contrast="1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00" y="5027908"/>
              <a:ext cx="4531054" cy="1537755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7F537E10-5380-490C-BB46-8DAB81F193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741993" y="2276098"/>
              <a:ext cx="2605863" cy="1228122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22A65E7-D9B0-48DA-A6DA-923255193D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8463828" y="3249054"/>
              <a:ext cx="3706118" cy="2087416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2BB949E6-05F3-4342-B932-1DD3151D9B6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5394836" y="2057564"/>
              <a:ext cx="2272950" cy="2106397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50478793-1D71-4598-8B1B-5CC76DC5E2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6624571" y="1603073"/>
              <a:ext cx="4633605" cy="1334168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CB2F9661-F447-4978-9778-93D1E68CF7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9243407" y="4452503"/>
              <a:ext cx="2255921" cy="1344282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8DE28250-427D-4E82-BEF4-08B2E93B79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6880460" y="4057184"/>
              <a:ext cx="1811076" cy="1363634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6780CCC1-B56A-4F3D-92E7-11A5463BDF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24203" y="3689837"/>
              <a:ext cx="3129953" cy="1784622"/>
            </a:xfrm>
            <a:prstGeom prst="rect">
              <a:avLst/>
            </a:prstGeom>
          </p:spPr>
        </p:pic>
        <p:pic>
          <p:nvPicPr>
            <p:cNvPr id="36" name="Picture 35" descr="IMG_0440.jpeg">
              <a:extLst>
                <a:ext uri="{FF2B5EF4-FFF2-40B4-BE49-F238E27FC236}">
                  <a16:creationId xmlns:a16="http://schemas.microsoft.com/office/drawing/2014/main" id="{94CCD268-7252-4124-8AEC-2ED1E562B1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49979" y="67790"/>
              <a:ext cx="2111920" cy="1407946"/>
            </a:xfrm>
            <a:prstGeom prst="rect">
              <a:avLst/>
            </a:prstGeom>
          </p:spPr>
        </p:pic>
        <p:pic>
          <p:nvPicPr>
            <p:cNvPr id="37" name="Picture 5">
              <a:extLst>
                <a:ext uri="{FF2B5EF4-FFF2-40B4-BE49-F238E27FC236}">
                  <a16:creationId xmlns:a16="http://schemas.microsoft.com/office/drawing/2014/main" id="{9F38093E-A170-469D-A6B4-0F191AA4C5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0659465" y="1716521"/>
              <a:ext cx="1751326" cy="1313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図 16" descr="室内, テーブル, 食べ物 が含まれている画像&#10;&#10;自動的に生成された説明">
              <a:extLst>
                <a:ext uri="{FF2B5EF4-FFF2-40B4-BE49-F238E27FC236}">
                  <a16:creationId xmlns:a16="http://schemas.microsoft.com/office/drawing/2014/main" id="{28A4CE6A-F060-4060-9593-1236251EE5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6168498" y="4990840"/>
              <a:ext cx="2295331" cy="1549348"/>
            </a:xfrm>
            <a:prstGeom prst="rect">
              <a:avLst/>
            </a:prstGeom>
          </p:spPr>
        </p:pic>
        <p:pic>
          <p:nvPicPr>
            <p:cNvPr id="39" name="図 20" descr="空 が含まれている画像&#10;&#10;自動的に生成された説明">
              <a:extLst>
                <a:ext uri="{FF2B5EF4-FFF2-40B4-BE49-F238E27FC236}">
                  <a16:creationId xmlns:a16="http://schemas.microsoft.com/office/drawing/2014/main" id="{2A437E82-D432-478F-9896-C8E1D38128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-45738" y="3743150"/>
              <a:ext cx="2295331" cy="1530221"/>
            </a:xfrm>
            <a:prstGeom prst="rect">
              <a:avLst/>
            </a:prstGeom>
          </p:spPr>
        </p:pic>
        <p:pic>
          <p:nvPicPr>
            <p:cNvPr id="40" name="図 12" descr="物体, エンジン, 室内 が含まれている画像&#10;&#10;自動的に生成された説明">
              <a:extLst>
                <a:ext uri="{FF2B5EF4-FFF2-40B4-BE49-F238E27FC236}">
                  <a16:creationId xmlns:a16="http://schemas.microsoft.com/office/drawing/2014/main" id="{9011E41C-4156-45AB-9096-3AEA410BE4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91867" y="5154782"/>
              <a:ext cx="1916736" cy="1437552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7B4AAE73-22C8-42EE-AE2B-3479FC4860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10003294" y="4178922"/>
              <a:ext cx="2047904" cy="1514143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4F0F8074-ACC2-49B8-86E0-57EDEF42BC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8485881" y="5306515"/>
              <a:ext cx="3706118" cy="1457963"/>
            </a:xfrm>
            <a:prstGeom prst="rect">
              <a:avLst/>
            </a:prstGeom>
          </p:spPr>
        </p:pic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721B470-3347-4689-AFE9-490B2BCF21E8}"/>
                </a:ext>
              </a:extLst>
            </p:cNvPr>
            <p:cNvSpPr/>
            <p:nvPr/>
          </p:nvSpPr>
          <p:spPr>
            <a:xfrm rot="19924279">
              <a:off x="560811" y="2840807"/>
              <a:ext cx="10125126" cy="11330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0" tIns="22860" rIns="45720" bIns="22860">
              <a:spAutoFit/>
            </a:bodyPr>
            <a:lstStyle/>
            <a:p>
              <a:pPr algn="ctr"/>
              <a:r>
                <a:rPr lang="en-US" sz="36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Technical Developments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64158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0550F5B9-399F-4FAD-AE6C-ED65F9A43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C062E60F-5CD4-4268-8359-807663468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288350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7B7AEB-03D3-48A7-946D-5629CC8CB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10047"/>
            <a:ext cx="3300984" cy="1645920"/>
          </a:xfrm>
        </p:spPr>
        <p:txBody>
          <a:bodyPr>
            <a:normAutofit/>
          </a:bodyPr>
          <a:lstStyle/>
          <a:p>
            <a:r>
              <a:rPr lang="en-US" sz="2800"/>
              <a:t>Participants</a:t>
            </a:r>
            <a:endParaRPr lang="en-GB" sz="280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B341EC3-1810-4D33-BA3F-E2D0AA0EC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980964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0127CDE-2B99-47A8-BB3C-7D17519105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610864" y="1323863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874F4C-BDEA-42CD-BA12-18003FF4B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1144" y="510047"/>
            <a:ext cx="6858000" cy="1645920"/>
          </a:xfrm>
        </p:spPr>
        <p:txBody>
          <a:bodyPr anchor="ctr"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168 registered participants from 47 Institutions</a:t>
            </a:r>
          </a:p>
          <a:p>
            <a:r>
              <a:rPr lang="en-US" sz="2000" dirty="0"/>
              <a:t>31 talks for around 10 hours..</a:t>
            </a:r>
          </a:p>
          <a:p>
            <a:r>
              <a:rPr lang="en-US" sz="2000" dirty="0"/>
              <a:t>Apologies to you and the speakers for flying over the slides…</a:t>
            </a:r>
          </a:p>
          <a:p>
            <a:endParaRPr lang="en-US" sz="2000" dirty="0"/>
          </a:p>
          <a:p>
            <a:endParaRPr lang="en-GB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09A103-5147-4F99-856B-4D7C194E14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30" y="2805414"/>
            <a:ext cx="5291484" cy="35320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661625-5FF8-47FE-9BB7-C4987320A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4941" y="3663604"/>
            <a:ext cx="4876509" cy="1908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438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C9B446A-6343-4E56-90BA-061E4DDF0F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3EC72A1B-03D3-499C-B4BF-AC68EEC22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216322C2-3CF0-4D33-BF90-3F384CF6D2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F6249-737D-450D-93D2-4CD6CF99A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12471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8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Program and organization team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375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6AF357-AA2E-4836-BD71-AA2750609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700" dirty="0"/>
              <a:t>Nuria Catalan-Lasheras</a:t>
            </a:r>
          </a:p>
          <a:p>
            <a:r>
              <a:rPr lang="en-US" sz="1700" dirty="0"/>
              <a:t>Angeles Faus-Golfe </a:t>
            </a:r>
          </a:p>
          <a:p>
            <a:r>
              <a:rPr lang="en-US" sz="1700" dirty="0"/>
              <a:t>Thibaut Lefevre</a:t>
            </a:r>
          </a:p>
          <a:p>
            <a:r>
              <a:rPr lang="en-US" sz="1700" dirty="0"/>
              <a:t>Helene </a:t>
            </a:r>
            <a:r>
              <a:rPr lang="en-US" sz="1700" dirty="0" err="1"/>
              <a:t>Mainaud</a:t>
            </a:r>
            <a:r>
              <a:rPr lang="en-US" sz="1700" dirty="0"/>
              <a:t>-Durand</a:t>
            </a:r>
          </a:p>
          <a:p>
            <a:r>
              <a:rPr lang="en-US" sz="1700" dirty="0"/>
              <a:t>Yannis Papaphilippou</a:t>
            </a:r>
          </a:p>
          <a:p>
            <a:r>
              <a:rPr lang="en-US" sz="1700" dirty="0"/>
              <a:t>Nobuhiro Terunuma</a:t>
            </a:r>
          </a:p>
          <a:p>
            <a:endParaRPr lang="en-US" sz="1700" dirty="0"/>
          </a:p>
          <a:p>
            <a:pPr algn="r"/>
            <a:r>
              <a:rPr lang="en-US" sz="1700" dirty="0"/>
              <a:t>Alexia Augier</a:t>
            </a:r>
          </a:p>
          <a:p>
            <a:pPr algn="r"/>
            <a:r>
              <a:rPr lang="en-US" sz="1700" dirty="0"/>
              <a:t>Grace Fern Jackson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027623-3DE3-45FD-AED1-5AB1DC6A28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874" t="-1" r="32939" b="47355"/>
          <a:stretch/>
        </p:blipFill>
        <p:spPr>
          <a:xfrm>
            <a:off x="5808510" y="498180"/>
            <a:ext cx="3776561" cy="239043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195AE06-9370-4DB8-A407-4308E6D925B9}"/>
              </a:ext>
            </a:extLst>
          </p:cNvPr>
          <p:cNvSpPr txBox="1"/>
          <p:nvPr/>
        </p:nvSpPr>
        <p:spPr>
          <a:xfrm>
            <a:off x="5049540" y="5351228"/>
            <a:ext cx="612554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b="1" dirty="0"/>
              <a:t>Damping rings, radio-frequency, magnets, alignment, stabilization, Injection/extraction, vacuum and impedance, instrumentation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908CCDF-9EB6-4DED-BA94-9F8151D5A9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166" t="54128"/>
          <a:stretch/>
        </p:blipFill>
        <p:spPr>
          <a:xfrm>
            <a:off x="8025149" y="2933424"/>
            <a:ext cx="3830282" cy="213458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A4D557A-E259-4C3C-84CD-424DFB6D80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4040" r="66433"/>
          <a:stretch/>
        </p:blipFill>
        <p:spPr>
          <a:xfrm>
            <a:off x="3512585" y="2924280"/>
            <a:ext cx="3792828" cy="213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713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55A9B98-A156-46DE-B47F-A6183A43B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1882" y="4417379"/>
            <a:ext cx="3024954" cy="19326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1DA7D60-AA68-4C20-ACB8-D7C012DEAA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4839" y="4055667"/>
            <a:ext cx="3344709" cy="268541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006CB49-13FF-4A1E-A203-3CE19B82A057}"/>
              </a:ext>
            </a:extLst>
          </p:cNvPr>
          <p:cNvSpPr txBox="1"/>
          <p:nvPr/>
        </p:nvSpPr>
        <p:spPr>
          <a:xfrm>
            <a:off x="163631" y="3575076"/>
            <a:ext cx="8839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Palatino Linotype" panose="02040502050505030304" pitchFamily="18" charset="0"/>
              </a:rPr>
              <a:t>[ Gohil, Burrows, </a:t>
            </a:r>
            <a:r>
              <a:rPr lang="en-GB" sz="1100" dirty="0" err="1">
                <a:latin typeface="Palatino Linotype" panose="02040502050505030304" pitchFamily="18" charset="0"/>
              </a:rPr>
              <a:t>Blaskovic</a:t>
            </a:r>
            <a:r>
              <a:rPr lang="en-GB" sz="1100" dirty="0">
                <a:latin typeface="Palatino Linotype" panose="02040502050505030304" pitchFamily="18" charset="0"/>
              </a:rPr>
              <a:t>, Latina, </a:t>
            </a:r>
            <a:r>
              <a:rPr lang="en-GB" sz="1100" dirty="0" err="1">
                <a:latin typeface="Palatino Linotype" panose="02040502050505030304" pitchFamily="18" charset="0"/>
              </a:rPr>
              <a:t>Ögren</a:t>
            </a:r>
            <a:r>
              <a:rPr lang="en-GB" sz="1100" dirty="0">
                <a:latin typeface="Palatino Linotype" panose="02040502050505030304" pitchFamily="18" charset="0"/>
              </a:rPr>
              <a:t>, Schulte, D.. (2020). Luminosity Performance of the Compact Linear Collider at 380 GeV with Static and Dynamic Imperfections. Phys. Rev. Accel. Beams 23, 101001 ]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7AA9B30-D2BC-4F81-9D58-C8E5DE1BAB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988" y="1371801"/>
            <a:ext cx="4573706" cy="71759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A8CC52D-98CB-4082-8111-281353EEB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988" y="2349699"/>
            <a:ext cx="4573706" cy="726576"/>
          </a:xfrm>
          <a:prstGeom prst="rect">
            <a:avLst/>
          </a:prstGeom>
        </p:spPr>
      </p:pic>
      <p:pic>
        <p:nvPicPr>
          <p:cNvPr id="20" name="Picture 12">
            <a:extLst>
              <a:ext uri="{FF2B5EF4-FFF2-40B4-BE49-F238E27FC236}">
                <a16:creationId xmlns:a16="http://schemas.microsoft.com/office/drawing/2014/main" id="{DEAB03B5-EC29-443A-8A23-15390DEC19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697" y="1371144"/>
            <a:ext cx="2159000" cy="148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3">
            <a:extLst>
              <a:ext uri="{FF2B5EF4-FFF2-40B4-BE49-F238E27FC236}">
                <a16:creationId xmlns:a16="http://schemas.microsoft.com/office/drawing/2014/main" id="{66483618-187F-418A-BA04-AC36D236D0F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847" y="1371144"/>
            <a:ext cx="2136775" cy="148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4">
            <a:extLst>
              <a:ext uri="{FF2B5EF4-FFF2-40B4-BE49-F238E27FC236}">
                <a16:creationId xmlns:a16="http://schemas.microsoft.com/office/drawing/2014/main" id="{3072C487-655A-440A-95F4-F693B943E1D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7765" y="1378065"/>
            <a:ext cx="207645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12A95AB-E045-4778-9817-2176FF98D9FF}"/>
              </a:ext>
            </a:extLst>
          </p:cNvPr>
          <p:cNvSpPr txBox="1"/>
          <p:nvPr/>
        </p:nvSpPr>
        <p:spPr>
          <a:xfrm>
            <a:off x="9416388" y="4099998"/>
            <a:ext cx="2478178" cy="2462213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 Linotype" panose="02040502050505030304" pitchFamily="18" charset="0"/>
              </a:rPr>
              <a:t>Expected luminosity: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Palatino Linotype" panose="02040502050505030304" pitchFamily="18" charset="0"/>
              </a:rPr>
              <a:t>Target:</a:t>
            </a:r>
          </a:p>
          <a:p>
            <a:pPr lvl="1"/>
            <a:r>
              <a:rPr lang="en-GB" sz="1400" b="1" dirty="0">
                <a:latin typeface="Palatino Linotype" panose="02040502050505030304" pitchFamily="18" charset="0"/>
              </a:rPr>
              <a:t>L = 2.3 x 10</a:t>
            </a:r>
            <a:r>
              <a:rPr lang="en-GB" sz="1400" b="1" baseline="30000" dirty="0">
                <a:latin typeface="Palatino Linotype" panose="02040502050505030304" pitchFamily="18" charset="0"/>
              </a:rPr>
              <a:t>34</a:t>
            </a:r>
            <a:r>
              <a:rPr lang="en-GB" sz="1400" b="1" dirty="0">
                <a:latin typeface="Palatino Linotype" panose="02040502050505030304" pitchFamily="18" charset="0"/>
              </a:rPr>
              <a:t> cm</a:t>
            </a:r>
            <a:r>
              <a:rPr lang="en-GB" sz="1400" b="1" baseline="30000" dirty="0">
                <a:latin typeface="Palatino Linotype" panose="02040502050505030304" pitchFamily="18" charset="0"/>
              </a:rPr>
              <a:t>-2</a:t>
            </a:r>
            <a:r>
              <a:rPr lang="en-GB" sz="1400" b="1" dirty="0">
                <a:latin typeface="Palatino Linotype" panose="02040502050505030304" pitchFamily="18" charset="0"/>
              </a:rPr>
              <a:t>s</a:t>
            </a:r>
            <a:r>
              <a:rPr lang="en-GB" sz="1400" b="1" baseline="30000" dirty="0">
                <a:latin typeface="Palatino Linotype" panose="02040502050505030304" pitchFamily="18" charset="0"/>
              </a:rPr>
              <a:t>-1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Palatino Linotype" panose="02040502050505030304" pitchFamily="18" charset="0"/>
              </a:rPr>
              <a:t>Average (simulation):</a:t>
            </a:r>
          </a:p>
          <a:p>
            <a:pPr lvl="1"/>
            <a:r>
              <a:rPr lang="en-GB" sz="1400" b="1" dirty="0">
                <a:latin typeface="Palatino Linotype" panose="02040502050505030304" pitchFamily="18" charset="0"/>
              </a:rPr>
              <a:t>L = 3.4 x 10</a:t>
            </a:r>
            <a:r>
              <a:rPr lang="en-GB" sz="1400" b="1" baseline="30000" dirty="0">
                <a:latin typeface="Palatino Linotype" panose="02040502050505030304" pitchFamily="18" charset="0"/>
              </a:rPr>
              <a:t>34</a:t>
            </a:r>
            <a:r>
              <a:rPr lang="en-GB" sz="1400" b="1" dirty="0">
                <a:latin typeface="Palatino Linotype" panose="02040502050505030304" pitchFamily="18" charset="0"/>
              </a:rPr>
              <a:t> cm</a:t>
            </a:r>
            <a:r>
              <a:rPr lang="en-GB" sz="1400" b="1" baseline="30000" dirty="0">
                <a:latin typeface="Palatino Linotype" panose="02040502050505030304" pitchFamily="18" charset="0"/>
              </a:rPr>
              <a:t>-2</a:t>
            </a:r>
            <a:r>
              <a:rPr lang="en-GB" sz="1400" b="1" dirty="0">
                <a:latin typeface="Palatino Linotype" panose="02040502050505030304" pitchFamily="18" charset="0"/>
              </a:rPr>
              <a:t>s</a:t>
            </a:r>
            <a:r>
              <a:rPr lang="en-GB" sz="1400" b="1" baseline="30000" dirty="0">
                <a:latin typeface="Palatino Linotype" panose="02040502050505030304" pitchFamily="18" charset="0"/>
              </a:rPr>
              <a:t>-1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Palatino Linotype" panose="02040502050505030304" pitchFamily="18" charset="0"/>
              </a:rPr>
              <a:t>90% has luminosity above:</a:t>
            </a:r>
          </a:p>
          <a:p>
            <a:pPr lvl="1"/>
            <a:r>
              <a:rPr lang="en-GB" sz="1400" b="1" dirty="0">
                <a:latin typeface="Palatino Linotype" panose="02040502050505030304" pitchFamily="18" charset="0"/>
              </a:rPr>
              <a:t>L = 2.7 x 10</a:t>
            </a:r>
            <a:r>
              <a:rPr lang="en-GB" sz="1400" b="1" baseline="30000" dirty="0">
                <a:latin typeface="Palatino Linotype" panose="02040502050505030304" pitchFamily="18" charset="0"/>
              </a:rPr>
              <a:t>34</a:t>
            </a:r>
            <a:r>
              <a:rPr lang="en-GB" sz="1400" b="1" dirty="0">
                <a:latin typeface="Palatino Linotype" panose="02040502050505030304" pitchFamily="18" charset="0"/>
              </a:rPr>
              <a:t> cm</a:t>
            </a:r>
            <a:r>
              <a:rPr lang="en-GB" sz="1400" b="1" baseline="30000" dirty="0">
                <a:latin typeface="Palatino Linotype" panose="02040502050505030304" pitchFamily="18" charset="0"/>
              </a:rPr>
              <a:t>-2</a:t>
            </a:r>
            <a:r>
              <a:rPr lang="en-GB" sz="1400" b="1" dirty="0">
                <a:latin typeface="Palatino Linotype" panose="02040502050505030304" pitchFamily="18" charset="0"/>
              </a:rPr>
              <a:t>s</a:t>
            </a:r>
            <a:r>
              <a:rPr lang="en-GB" sz="1400" b="1" baseline="30000" dirty="0">
                <a:latin typeface="Palatino Linotype" panose="02040502050505030304" pitchFamily="18" charset="0"/>
              </a:rPr>
              <a:t>-1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Palatino Linotype" panose="02040502050505030304" pitchFamily="18" charset="0"/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84A1743F-5B96-4AB1-844E-07E572F41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628" y="213226"/>
            <a:ext cx="10515600" cy="71257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GB" sz="2400" dirty="0"/>
              <a:t>“Beam dynamics tolerances for Linear Colliders and FELs”, A. Latina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1270675-C553-4BA9-9CFC-7F388884410E}"/>
              </a:ext>
            </a:extLst>
          </p:cNvPr>
          <p:cNvSpPr txBox="1"/>
          <p:nvPr/>
        </p:nvSpPr>
        <p:spPr>
          <a:xfrm>
            <a:off x="306679" y="1111502"/>
            <a:ext cx="15273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1. Orbit correction</a:t>
            </a:r>
            <a:endParaRPr lang="en-GB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128F4A6-EC03-4385-A935-0DCAEB12E2BA}"/>
              </a:ext>
            </a:extLst>
          </p:cNvPr>
          <p:cNvSpPr txBox="1"/>
          <p:nvPr/>
        </p:nvSpPr>
        <p:spPr>
          <a:xfrm>
            <a:off x="306679" y="2070264"/>
            <a:ext cx="33054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2. Dispersion-free / </a:t>
            </a:r>
            <a:r>
              <a:rPr lang="en-US" sz="1400" dirty="0" err="1"/>
              <a:t>wakefield</a:t>
            </a:r>
            <a:r>
              <a:rPr lang="en-US" sz="1400" dirty="0"/>
              <a:t>-free steering</a:t>
            </a:r>
            <a:endParaRPr lang="en-GB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6476C8-B785-40E0-AA63-B06B43D2986D}"/>
              </a:ext>
            </a:extLst>
          </p:cNvPr>
          <p:cNvSpPr txBox="1"/>
          <p:nvPr/>
        </p:nvSpPr>
        <p:spPr>
          <a:xfrm>
            <a:off x="306679" y="3029026"/>
            <a:ext cx="13964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3. RF alignment  </a:t>
            </a:r>
          </a:p>
          <a:p>
            <a:r>
              <a:rPr lang="en-US" sz="1400" dirty="0"/>
              <a:t>4. </a:t>
            </a:r>
            <a:r>
              <a:rPr lang="en-US" sz="1400" dirty="0" err="1"/>
              <a:t>Sextupoles</a:t>
            </a:r>
            <a:endParaRPr lang="en-GB" sz="140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DB61CF36-CB1E-45F4-94AC-13F5756E02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49548" y="4273442"/>
            <a:ext cx="2961880" cy="224412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DD2CBE1-F277-4F89-B070-4E2B09EB94E6}"/>
              </a:ext>
            </a:extLst>
          </p:cNvPr>
          <p:cNvSpPr txBox="1"/>
          <p:nvPr/>
        </p:nvSpPr>
        <p:spPr>
          <a:xfrm>
            <a:off x="5411906" y="2936380"/>
            <a:ext cx="61302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Palatino Linotype" panose="02040502050505030304" pitchFamily="18" charset="0"/>
                <a:cs typeface="Calibri" panose="020F0502020204030204" pitchFamily="34" charset="0"/>
              </a:rPr>
              <a:t>Beam-based alignment tests at FACET@SLAC</a:t>
            </a:r>
          </a:p>
        </p:txBody>
      </p:sp>
    </p:spTree>
    <p:extLst>
      <p:ext uri="{BB962C8B-B14F-4D97-AF65-F5344CB8AC3E}">
        <p14:creationId xmlns:p14="http://schemas.microsoft.com/office/powerpoint/2010/main" val="554317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EE2349DD-BC22-41C1-BB37-F6F16D0E6D1B}"/>
              </a:ext>
            </a:extLst>
          </p:cNvPr>
          <p:cNvGrpSpPr/>
          <p:nvPr/>
        </p:nvGrpSpPr>
        <p:grpSpPr>
          <a:xfrm>
            <a:off x="226944" y="1820485"/>
            <a:ext cx="5603061" cy="3861895"/>
            <a:chOff x="0" y="1124744"/>
            <a:chExt cx="9144000" cy="5579603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3D46164-968B-40EC-996F-331174914FC5}"/>
                </a:ext>
              </a:extLst>
            </p:cNvPr>
            <p:cNvGrpSpPr/>
            <p:nvPr/>
          </p:nvGrpSpPr>
          <p:grpSpPr>
            <a:xfrm>
              <a:off x="0" y="1124744"/>
              <a:ext cx="9144000" cy="5579603"/>
              <a:chOff x="0" y="1124744"/>
              <a:chExt cx="9144000" cy="5579603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213D4B8-3E7D-472A-AB97-C54ACC1930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1124744"/>
                <a:ext cx="9144000" cy="5579603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70D4C9D-7F94-40FD-A601-AF0E26B37311}"/>
                  </a:ext>
                </a:extLst>
              </p:cNvPr>
              <p:cNvSpPr txBox="1"/>
              <p:nvPr/>
            </p:nvSpPr>
            <p:spPr>
              <a:xfrm>
                <a:off x="2362200" y="1340768"/>
                <a:ext cx="1545872" cy="778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/>
                  <a:t>2008</a:t>
                </a:r>
                <a:endParaRPr lang="en-US" sz="4400" b="1" dirty="0"/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9A5F09F-1B5C-47AA-978D-E0B7005E796E}"/>
                </a:ext>
              </a:extLst>
            </p:cNvPr>
            <p:cNvSpPr txBox="1"/>
            <p:nvPr/>
          </p:nvSpPr>
          <p:spPr>
            <a:xfrm>
              <a:off x="4485165" y="1340767"/>
              <a:ext cx="2108796" cy="778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marR="0" lvl="0" indent="-2857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CH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Garamond" panose="02020404030301010803"/>
                  <a:ea typeface="+mn-ea"/>
                  <a:cs typeface="+mn-cs"/>
                </a:rPr>
                <a:t>Operation</a:t>
              </a:r>
            </a:p>
            <a:p>
              <a:pPr marL="285750" marR="0" lvl="0" indent="-2857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CH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Garamond" panose="02020404030301010803"/>
                  <a:ea typeface="+mn-ea"/>
                  <a:cs typeface="+mn-cs"/>
                </a:rPr>
                <a:t>Design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A7B74D0-2542-45F8-B47F-3271EC0BCD35}"/>
              </a:ext>
            </a:extLst>
          </p:cNvPr>
          <p:cNvGrpSpPr/>
          <p:nvPr/>
        </p:nvGrpSpPr>
        <p:grpSpPr>
          <a:xfrm>
            <a:off x="229753" y="1818927"/>
            <a:ext cx="5600114" cy="3861895"/>
            <a:chOff x="-34530" y="1098893"/>
            <a:chExt cx="9144000" cy="5579603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D1E48B27-F3AD-4B04-90DD-3B23EE8979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34530" y="1098893"/>
              <a:ext cx="9144000" cy="5579603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58C4D62-B075-4EC0-A1BF-3409B044F774}"/>
                </a:ext>
              </a:extLst>
            </p:cNvPr>
            <p:cNvSpPr txBox="1"/>
            <p:nvPr/>
          </p:nvSpPr>
          <p:spPr>
            <a:xfrm>
              <a:off x="2329951" y="1310758"/>
              <a:ext cx="1520518" cy="778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/>
                <a:t>2020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C40976C-8012-48DE-852C-EDC50D2B418E}"/>
                </a:ext>
              </a:extLst>
            </p:cNvPr>
            <p:cNvSpPr txBox="1"/>
            <p:nvPr/>
          </p:nvSpPr>
          <p:spPr>
            <a:xfrm>
              <a:off x="4440670" y="1315470"/>
              <a:ext cx="2074207" cy="778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marR="0" lvl="0" indent="-2857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CH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Garamond" panose="02020404030301010803"/>
                  <a:ea typeface="+mn-ea"/>
                  <a:cs typeface="+mn-cs"/>
                </a:rPr>
                <a:t>Operation</a:t>
              </a:r>
            </a:p>
            <a:p>
              <a:pPr marL="285750" marR="0" lvl="0" indent="-2857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CH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Garamond" panose="02020404030301010803"/>
                  <a:ea typeface="+mn-ea"/>
                  <a:cs typeface="+mn-cs"/>
                </a:rPr>
                <a:t>Design</a:t>
              </a:r>
            </a:p>
          </p:txBody>
        </p:sp>
      </p:grpSp>
      <p:sp>
        <p:nvSpPr>
          <p:cNvPr id="26" name="Rectangle 3">
            <a:extLst>
              <a:ext uri="{FF2B5EF4-FFF2-40B4-BE49-F238E27FC236}">
                <a16:creationId xmlns:a16="http://schemas.microsoft.com/office/drawing/2014/main" id="{2E1A6FBC-9381-4F57-8621-3B8A73BE0C23}"/>
              </a:ext>
            </a:extLst>
          </p:cNvPr>
          <p:cNvSpPr txBox="1">
            <a:spLocks noChangeArrowheads="1"/>
          </p:cNvSpPr>
          <p:nvPr/>
        </p:nvSpPr>
        <p:spPr>
          <a:xfrm>
            <a:off x="6096000" y="1231641"/>
            <a:ext cx="5869056" cy="534424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20000"/>
              </a:lnSpc>
            </a:pPr>
            <a:r>
              <a:rPr lang="en-GB" sz="2000" dirty="0">
                <a:latin typeface="Palatino"/>
                <a:ea typeface="ＭＳ Ｐゴシック" charset="0"/>
                <a:cs typeface="Palatino"/>
              </a:rPr>
              <a:t>High-bunch brightness in all three dimensions</a:t>
            </a:r>
          </a:p>
          <a:p>
            <a:pPr marL="742950" lvl="1" indent="-342900">
              <a:lnSpc>
                <a:spcPct val="120000"/>
              </a:lnSpc>
            </a:pPr>
            <a:r>
              <a:rPr lang="en-GB" sz="1800" b="1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Intra-beam Scattering</a:t>
            </a:r>
            <a:r>
              <a:rPr lang="en-GB" sz="1800" dirty="0">
                <a:latin typeface="Palatino"/>
                <a:ea typeface="ＭＳ Ｐゴシック" charset="0"/>
                <a:cs typeface="Palatino"/>
              </a:rPr>
              <a:t> effect reduced by choice of ring </a:t>
            </a:r>
            <a:r>
              <a:rPr lang="en-GB" sz="1800" dirty="0">
                <a:solidFill>
                  <a:srgbClr val="008000"/>
                </a:solidFill>
                <a:latin typeface="Palatino"/>
                <a:ea typeface="ＭＳ Ｐゴシック" charset="0"/>
                <a:cs typeface="Palatino"/>
              </a:rPr>
              <a:t>energy</a:t>
            </a:r>
            <a:r>
              <a:rPr lang="en-GB" sz="1800" dirty="0">
                <a:latin typeface="Palatino"/>
                <a:ea typeface="ＭＳ Ｐゴシック" charset="0"/>
                <a:cs typeface="Palatino"/>
              </a:rPr>
              <a:t>, </a:t>
            </a:r>
            <a:r>
              <a:rPr lang="en-GB" sz="1800" dirty="0">
                <a:solidFill>
                  <a:srgbClr val="008000"/>
                </a:solidFill>
                <a:latin typeface="Palatino"/>
                <a:ea typeface="ＭＳ Ｐゴシック" charset="0"/>
                <a:cs typeface="Palatino"/>
              </a:rPr>
              <a:t>lattice design, wiggler technology, alignment tolerances</a:t>
            </a:r>
          </a:p>
          <a:p>
            <a:pPr marL="742950" lvl="1" indent="-342900">
              <a:lnSpc>
                <a:spcPct val="120000"/>
              </a:lnSpc>
            </a:pPr>
            <a:r>
              <a:rPr lang="en-GB" sz="1800" b="1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Electron cloud </a:t>
            </a:r>
            <a:r>
              <a:rPr lang="en-GB" sz="1800" dirty="0">
                <a:latin typeface="Palatino"/>
                <a:ea typeface="ＭＳ Ｐゴシック" charset="0"/>
                <a:cs typeface="Palatino"/>
              </a:rPr>
              <a:t>in e</a:t>
            </a:r>
            <a:r>
              <a:rPr lang="en-GB" sz="1800" baseline="30000" dirty="0">
                <a:latin typeface="Palatino"/>
                <a:ea typeface="ＭＳ Ｐゴシック" charset="0"/>
                <a:cs typeface="Palatino"/>
              </a:rPr>
              <a:t>+ </a:t>
            </a:r>
            <a:r>
              <a:rPr lang="en-GB" sz="1800" dirty="0">
                <a:latin typeface="Palatino"/>
                <a:ea typeface="ＭＳ Ｐゴシック" charset="0"/>
                <a:cs typeface="Palatino"/>
              </a:rPr>
              <a:t>rings mitigated by </a:t>
            </a:r>
            <a:r>
              <a:rPr lang="en-GB" sz="1800" dirty="0">
                <a:solidFill>
                  <a:srgbClr val="008000"/>
                </a:solidFill>
                <a:latin typeface="Palatino"/>
                <a:ea typeface="ＭＳ Ｐゴシック" charset="0"/>
                <a:cs typeface="Palatino"/>
              </a:rPr>
              <a:t>chamber coatings </a:t>
            </a:r>
            <a:r>
              <a:rPr lang="en-GB" sz="1800" dirty="0">
                <a:latin typeface="Palatino"/>
                <a:ea typeface="ＭＳ Ｐゴシック" charset="0"/>
                <a:cs typeface="Palatino"/>
              </a:rPr>
              <a:t>and efficient </a:t>
            </a:r>
            <a:r>
              <a:rPr lang="en-GB" sz="1800" dirty="0">
                <a:solidFill>
                  <a:srgbClr val="008000"/>
                </a:solidFill>
                <a:latin typeface="Palatino"/>
                <a:ea typeface="ＭＳ Ｐゴシック" charset="0"/>
                <a:cs typeface="Palatino"/>
              </a:rPr>
              <a:t>photon absorption</a:t>
            </a:r>
            <a:endParaRPr lang="en-GB" sz="1800" dirty="0">
              <a:latin typeface="Palatino"/>
              <a:ea typeface="ＭＳ Ｐゴシック" charset="0"/>
              <a:cs typeface="Palatino"/>
            </a:endParaRPr>
          </a:p>
          <a:p>
            <a:pPr marL="742950" lvl="1" indent="-342900">
              <a:lnSpc>
                <a:spcPct val="120000"/>
              </a:lnSpc>
            </a:pPr>
            <a:r>
              <a:rPr lang="en-GB" sz="1800" b="1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Fast Ion Instability </a:t>
            </a:r>
            <a:r>
              <a:rPr lang="en-GB" sz="1800" dirty="0">
                <a:latin typeface="Palatino"/>
                <a:ea typeface="ＭＳ Ｐゴシック" charset="0"/>
                <a:cs typeface="Palatino"/>
              </a:rPr>
              <a:t>in the e</a:t>
            </a:r>
            <a:r>
              <a:rPr lang="en-GB" sz="1800" baseline="30000" dirty="0">
                <a:latin typeface="Palatino"/>
                <a:ea typeface="ＭＳ Ｐゴシック" charset="0"/>
                <a:cs typeface="Palatino"/>
              </a:rPr>
              <a:t>- </a:t>
            </a:r>
            <a:r>
              <a:rPr lang="en-GB" sz="1800" dirty="0">
                <a:latin typeface="Palatino"/>
                <a:ea typeface="ＭＳ Ｐゴシック" charset="0"/>
                <a:cs typeface="Palatino"/>
              </a:rPr>
              <a:t>rings reduced by </a:t>
            </a:r>
            <a:r>
              <a:rPr lang="en-GB" sz="1800" dirty="0">
                <a:solidFill>
                  <a:srgbClr val="008000"/>
                </a:solidFill>
                <a:latin typeface="Palatino"/>
                <a:ea typeface="ＭＳ Ｐゴシック" charset="0"/>
                <a:cs typeface="Palatino"/>
              </a:rPr>
              <a:t>low vacuum pressure and train gaps</a:t>
            </a:r>
          </a:p>
          <a:p>
            <a:pPr marL="742950" lvl="1" indent="-342900">
              <a:lnSpc>
                <a:spcPct val="120000"/>
              </a:lnSpc>
            </a:pPr>
            <a:r>
              <a:rPr lang="en-GB" sz="1800" b="1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Space charge vertical tune-shift </a:t>
            </a:r>
            <a:r>
              <a:rPr lang="en-GB" sz="1800" dirty="0">
                <a:latin typeface="Palatino"/>
                <a:ea typeface="ＭＳ Ｐゴシック" charset="0"/>
                <a:cs typeface="Palatino"/>
              </a:rPr>
              <a:t>limited by </a:t>
            </a:r>
            <a:r>
              <a:rPr lang="en-GB" sz="1800" dirty="0">
                <a:solidFill>
                  <a:srgbClr val="008000"/>
                </a:solidFill>
                <a:latin typeface="Palatino"/>
                <a:ea typeface="ＭＳ Ｐゴシック" charset="0"/>
                <a:cs typeface="Palatino"/>
              </a:rPr>
              <a:t>energy choice, reduced circumference, bunch length increase</a:t>
            </a:r>
          </a:p>
          <a:p>
            <a:pPr marL="742950" lvl="1" indent="-342900">
              <a:lnSpc>
                <a:spcPct val="120000"/>
              </a:lnSpc>
            </a:pPr>
            <a:r>
              <a:rPr lang="en-GB" sz="1800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Other </a:t>
            </a:r>
            <a:r>
              <a:rPr lang="en-GB" sz="1800" b="1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collective instabilities </a:t>
            </a:r>
            <a:r>
              <a:rPr lang="en-GB" sz="1800" dirty="0">
                <a:latin typeface="Palatino"/>
                <a:ea typeface="ＭＳ Ｐゴシック" charset="0"/>
                <a:cs typeface="Palatino"/>
              </a:rPr>
              <a:t>controlled</a:t>
            </a:r>
            <a:r>
              <a:rPr lang="en-GB" sz="1800" dirty="0">
                <a:solidFill>
                  <a:srgbClr val="000000"/>
                </a:solidFill>
                <a:latin typeface="Palatino"/>
                <a:ea typeface="ＭＳ Ｐゴシック" charset="0"/>
                <a:cs typeface="Palatino"/>
              </a:rPr>
              <a:t> by </a:t>
            </a:r>
            <a:r>
              <a:rPr lang="en-GB" sz="1800" dirty="0">
                <a:solidFill>
                  <a:srgbClr val="008000"/>
                </a:solidFill>
                <a:latin typeface="Palatino"/>
                <a:ea typeface="ＭＳ Ｐゴシック" charset="0"/>
                <a:cs typeface="Palatino"/>
              </a:rPr>
              <a:t>low –impedance </a:t>
            </a:r>
            <a:r>
              <a:rPr lang="en-GB" sz="1800" dirty="0">
                <a:latin typeface="Palatino"/>
                <a:ea typeface="ＭＳ Ｐゴシック" charset="0"/>
                <a:cs typeface="Palatino"/>
              </a:rPr>
              <a:t>requirements on machine components</a:t>
            </a:r>
          </a:p>
          <a:p>
            <a:pPr marL="342900" indent="-342900">
              <a:lnSpc>
                <a:spcPct val="120000"/>
              </a:lnSpc>
            </a:pPr>
            <a:r>
              <a:rPr lang="en-US" sz="2000" dirty="0">
                <a:latin typeface="Palatino"/>
                <a:ea typeface="ＭＳ Ｐゴシック" charset="0"/>
                <a:cs typeface="Palatino"/>
              </a:rPr>
              <a:t>Repetition rate and bunch structure</a:t>
            </a:r>
          </a:p>
          <a:p>
            <a:pPr marL="742950" lvl="1" indent="-342900">
              <a:lnSpc>
                <a:spcPct val="120000"/>
              </a:lnSpc>
            </a:pPr>
            <a:r>
              <a:rPr lang="en-US" sz="1800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Fast damping times </a:t>
            </a:r>
            <a:r>
              <a:rPr lang="en-US" sz="1800" dirty="0">
                <a:latin typeface="Palatino"/>
                <a:ea typeface="ＭＳ Ｐゴシック" charset="0"/>
                <a:cs typeface="Palatino"/>
              </a:rPr>
              <a:t>achieved with </a:t>
            </a:r>
            <a:r>
              <a:rPr lang="en-US" sz="1800" dirty="0">
                <a:solidFill>
                  <a:srgbClr val="008000"/>
                </a:solidFill>
                <a:latin typeface="Palatino"/>
                <a:ea typeface="ＭＳ Ｐゴシック" charset="0"/>
                <a:cs typeface="Palatino"/>
              </a:rPr>
              <a:t>SC wigglers</a:t>
            </a:r>
          </a:p>
          <a:p>
            <a:pPr marL="742950" lvl="1" indent="-342900">
              <a:lnSpc>
                <a:spcPct val="120000"/>
              </a:lnSpc>
            </a:pPr>
            <a:r>
              <a:rPr lang="en-US" sz="1800" dirty="0">
                <a:latin typeface="Palatino"/>
                <a:ea typeface="ＭＳ Ｐゴシック" charset="0"/>
                <a:cs typeface="Palatino"/>
              </a:rPr>
              <a:t>RF frequency </a:t>
            </a:r>
            <a:r>
              <a:rPr lang="en-US" sz="1800" dirty="0">
                <a:solidFill>
                  <a:srgbClr val="008000"/>
                </a:solidFill>
                <a:latin typeface="Palatino"/>
                <a:ea typeface="ＭＳ Ｐゴシック" charset="0"/>
                <a:cs typeface="Palatino"/>
              </a:rPr>
              <a:t>reduction @ 1GHz </a:t>
            </a:r>
            <a:r>
              <a:rPr lang="en-US" sz="1800" dirty="0">
                <a:latin typeface="Palatino"/>
                <a:ea typeface="ＭＳ Ｐゴシック" charset="0"/>
                <a:cs typeface="Palatino"/>
              </a:rPr>
              <a:t>considered </a:t>
            </a:r>
            <a:r>
              <a:rPr lang="en-US" sz="1800" dirty="0">
                <a:solidFill>
                  <a:srgbClr val="000000"/>
                </a:solidFill>
                <a:latin typeface="Palatino"/>
                <a:ea typeface="ＭＳ Ｐゴシック" charset="0"/>
                <a:cs typeface="Palatino"/>
              </a:rPr>
              <a:t>due to many </a:t>
            </a:r>
            <a:r>
              <a:rPr lang="en-US" sz="1800" dirty="0">
                <a:latin typeface="Palatino"/>
                <a:ea typeface="ＭＳ Ｐゴシック" charset="0"/>
                <a:cs typeface="Palatino"/>
              </a:rPr>
              <a:t>challenges @ </a:t>
            </a:r>
            <a:r>
              <a:rPr lang="en-US" sz="1800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2GHz </a:t>
            </a:r>
            <a:r>
              <a:rPr lang="en-US" sz="1800" dirty="0">
                <a:latin typeface="Palatino"/>
                <a:ea typeface="ＭＳ Ｐゴシック" charset="0"/>
                <a:cs typeface="Palatino"/>
              </a:rPr>
              <a:t>(power source, high peak and average current, transient beam loading)</a:t>
            </a:r>
          </a:p>
          <a:p>
            <a:pPr marL="342900" indent="-342900">
              <a:lnSpc>
                <a:spcPct val="120000"/>
              </a:lnSpc>
            </a:pPr>
            <a:r>
              <a:rPr lang="en-US" sz="2200" dirty="0">
                <a:latin typeface="Palatino"/>
                <a:ea typeface="ＭＳ Ｐゴシック" charset="0"/>
                <a:cs typeface="Palatino"/>
              </a:rPr>
              <a:t>Output emittance stability</a:t>
            </a:r>
          </a:p>
          <a:p>
            <a:pPr marL="742950" lvl="1" indent="-342900">
              <a:lnSpc>
                <a:spcPct val="120000"/>
              </a:lnSpc>
            </a:pPr>
            <a:r>
              <a:rPr lang="en-US" sz="1800" dirty="0">
                <a:latin typeface="Palatino"/>
                <a:ea typeface="ＭＳ Ｐゴシック" charset="0"/>
                <a:cs typeface="Palatino"/>
              </a:rPr>
              <a:t>Tight </a:t>
            </a:r>
            <a:r>
              <a:rPr lang="en-US" sz="1800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jitter tolerance </a:t>
            </a:r>
            <a:r>
              <a:rPr lang="en-US" sz="1800" dirty="0">
                <a:latin typeface="Palatino"/>
                <a:ea typeface="ＭＳ Ｐゴシック" charset="0"/>
                <a:cs typeface="Palatino"/>
              </a:rPr>
              <a:t>driving </a:t>
            </a:r>
            <a:r>
              <a:rPr lang="en-US" sz="1800" dirty="0">
                <a:solidFill>
                  <a:srgbClr val="008000"/>
                </a:solidFill>
                <a:latin typeface="Palatino"/>
                <a:ea typeface="ＭＳ Ｐゴシック" charset="0"/>
                <a:cs typeface="Palatino"/>
              </a:rPr>
              <a:t>kicker technology</a:t>
            </a:r>
          </a:p>
          <a:p>
            <a:pPr marL="342900" indent="-342900">
              <a:lnSpc>
                <a:spcPct val="120000"/>
              </a:lnSpc>
            </a:pPr>
            <a:r>
              <a:rPr lang="en-US" sz="2200" dirty="0">
                <a:latin typeface="Palatino"/>
                <a:ea typeface="ＭＳ Ｐゴシック" charset="0"/>
                <a:cs typeface="Palatino"/>
              </a:rPr>
              <a:t>Positron beam dimensions from source</a:t>
            </a:r>
          </a:p>
          <a:p>
            <a:pPr marL="742950" lvl="1" indent="-342900">
              <a:lnSpc>
                <a:spcPct val="120000"/>
              </a:lnSpc>
            </a:pPr>
            <a:r>
              <a:rPr lang="en-US" sz="1800" dirty="0">
                <a:latin typeface="Palatino"/>
                <a:ea typeface="ＭＳ Ｐゴシック" charset="0"/>
                <a:cs typeface="Palatino"/>
              </a:rPr>
              <a:t>Pre-damping ring challenges (</a:t>
            </a:r>
            <a:r>
              <a:rPr lang="en-US" sz="1800" dirty="0">
                <a:solidFill>
                  <a:srgbClr val="FF0000"/>
                </a:solidFill>
                <a:latin typeface="Palatino"/>
                <a:ea typeface="ＭＳ Ｐゴシック" charset="0"/>
                <a:cs typeface="Palatino"/>
              </a:rPr>
              <a:t>energy acceptance, dynamic aperture</a:t>
            </a:r>
            <a:r>
              <a:rPr lang="en-US" sz="1800" dirty="0">
                <a:latin typeface="Palatino"/>
                <a:ea typeface="ＭＳ Ｐゴシック" charset="0"/>
                <a:cs typeface="Palatino"/>
              </a:rPr>
              <a:t>) solved with </a:t>
            </a:r>
            <a:r>
              <a:rPr lang="en-US" sz="1800" dirty="0">
                <a:solidFill>
                  <a:srgbClr val="008000"/>
                </a:solidFill>
                <a:latin typeface="Palatino"/>
                <a:ea typeface="ＭＳ Ｐゴシック" charset="0"/>
                <a:cs typeface="Palatino"/>
              </a:rPr>
              <a:t>lattice design</a:t>
            </a:r>
            <a:endParaRPr lang="en-GB" sz="2000" dirty="0">
              <a:solidFill>
                <a:srgbClr val="FF0000"/>
              </a:solidFill>
              <a:latin typeface="Palatino"/>
              <a:ea typeface="ＭＳ Ｐゴシック" charset="0"/>
              <a:cs typeface="Palatino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D70A0F-A281-4961-99AB-7CDA404B0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259" y="282114"/>
            <a:ext cx="10515600" cy="714223"/>
          </a:xfrm>
          <a:solidFill>
            <a:schemeClr val="accent1">
              <a:lumMod val="20000"/>
              <a:lumOff val="80000"/>
            </a:schemeClr>
          </a:solidFill>
          <a:ln w="25400">
            <a:noFill/>
          </a:ln>
        </p:spPr>
        <p:txBody>
          <a:bodyPr>
            <a:normAutofit/>
          </a:bodyPr>
          <a:lstStyle/>
          <a:p>
            <a:pPr algn="ctr"/>
            <a:r>
              <a:rPr lang="en-GB" sz="2400" dirty="0"/>
              <a:t>“Beam dynamics tolerances for (Low Emittance) Rings”, Y. Papaphilippou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CD4B0D-129C-4ECD-BFB8-5F2E0972B8F1}"/>
              </a:ext>
            </a:extLst>
          </p:cNvPr>
          <p:cNvSpPr txBox="1"/>
          <p:nvPr/>
        </p:nvSpPr>
        <p:spPr>
          <a:xfrm>
            <a:off x="569259" y="5912882"/>
            <a:ext cx="3625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(8) Low emittance rings workshops  </a:t>
            </a:r>
            <a:endParaRPr lang="en-GB" dirty="0"/>
          </a:p>
        </p:txBody>
      </p:sp>
      <p:pic>
        <p:nvPicPr>
          <p:cNvPr id="2050" name="Picture 2" descr="home">
            <a:extLst>
              <a:ext uri="{FF2B5EF4-FFF2-40B4-BE49-F238E27FC236}">
                <a16:creationId xmlns:a16="http://schemas.microsoft.com/office/drawing/2014/main" id="{86162D12-71AE-4209-9126-9871C99F5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741" y="5529771"/>
            <a:ext cx="2095256" cy="1471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264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EE8D4-1107-418D-9732-9CE9474D7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813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2400" dirty="0"/>
              <a:t>“Beam </a:t>
            </a:r>
            <a:r>
              <a:rPr lang="en-GB" altLang="en-US" sz="2400" dirty="0"/>
              <a:t>Fast Jitter Control and Feedback”, Ph. Burrows</a:t>
            </a:r>
            <a:endParaRPr lang="en-GB" sz="24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F68124-CE80-4945-A4BD-84470C1D1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1745" y="1470575"/>
            <a:ext cx="4230443" cy="1738142"/>
          </a:xfrm>
        </p:spPr>
        <p:txBody>
          <a:bodyPr>
            <a:normAutofit/>
          </a:bodyPr>
          <a:lstStyle/>
          <a:p>
            <a:r>
              <a:rPr lang="en-US" sz="1800" dirty="0"/>
              <a:t>IP FB and ground motion FF in ATF </a:t>
            </a:r>
          </a:p>
          <a:p>
            <a:r>
              <a:rPr lang="en-US" sz="1800" dirty="0"/>
              <a:t>Phase FF in CTF3</a:t>
            </a:r>
          </a:p>
          <a:p>
            <a:r>
              <a:rPr lang="en-US" sz="1800" dirty="0"/>
              <a:t>Wake-field  effect reduction in ATF</a:t>
            </a:r>
          </a:p>
          <a:p>
            <a:r>
              <a:rPr lang="en-GB" sz="1800" dirty="0"/>
              <a:t>Simulations for CLIC 3TeV</a:t>
            </a:r>
            <a:endParaRPr lang="en-US" sz="1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6F437C-8746-4C58-BAC7-554EAF29BB1F}"/>
              </a:ext>
            </a:extLst>
          </p:cNvPr>
          <p:cNvSpPr txBox="1"/>
          <p:nvPr/>
        </p:nvSpPr>
        <p:spPr>
          <a:xfrm>
            <a:off x="518389" y="1223231"/>
            <a:ext cx="4977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800" dirty="0">
                <a:solidFill>
                  <a:srgbClr val="000099"/>
                </a:solidFill>
                <a:cs typeface="Times New Roman" panose="02020603050405020304" pitchFamily="18" charset="0"/>
              </a:rPr>
              <a:t>Feedback On Nanosecond Timescales O(10-100ns) </a:t>
            </a: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42ABC491-FA86-44B1-9DCB-B537AA574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51"/>
          <a:stretch>
            <a:fillRect/>
          </a:stretch>
        </p:blipFill>
        <p:spPr bwMode="auto">
          <a:xfrm>
            <a:off x="518389" y="1635867"/>
            <a:ext cx="3525891" cy="1738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>
            <a:extLst>
              <a:ext uri="{FF2B5EF4-FFF2-40B4-BE49-F238E27FC236}">
                <a16:creationId xmlns:a16="http://schemas.microsoft.com/office/drawing/2014/main" id="{14CA28CF-1557-45D4-B38D-EF91BA22F2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33" y="3922440"/>
            <a:ext cx="3520065" cy="2345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9A38D52-9C94-41E4-BEBE-5B78025A1104}"/>
              </a:ext>
            </a:extLst>
          </p:cNvPr>
          <p:cNvSpPr txBox="1"/>
          <p:nvPr/>
        </p:nvSpPr>
        <p:spPr>
          <a:xfrm>
            <a:off x="375943" y="3614663"/>
            <a:ext cx="37716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400" dirty="0">
                <a:solidFill>
                  <a:srgbClr val="000099"/>
                </a:solidFill>
                <a:cs typeface="Times New Roman" panose="02020603050405020304" pitchFamily="18" charset="0"/>
              </a:rPr>
              <a:t>FONT performance in ATF	 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EC7864CE-BB2D-4825-B00D-BC0C643C5C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9" t="9232" r="5618" b="9232"/>
          <a:stretch>
            <a:fillRect/>
          </a:stretch>
        </p:blipFill>
        <p:spPr bwMode="auto">
          <a:xfrm>
            <a:off x="3887598" y="3811057"/>
            <a:ext cx="3784147" cy="2932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37ECEB0-6A06-4815-88F7-1D2B890EB624}"/>
              </a:ext>
            </a:extLst>
          </p:cNvPr>
          <p:cNvSpPr txBox="1"/>
          <p:nvPr/>
        </p:nvSpPr>
        <p:spPr>
          <a:xfrm>
            <a:off x="3887598" y="3610429"/>
            <a:ext cx="42501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400" dirty="0">
                <a:solidFill>
                  <a:srgbClr val="000099"/>
                </a:solidFill>
                <a:cs typeface="Times New Roman" panose="02020603050405020304" pitchFamily="18" charset="0"/>
              </a:rPr>
              <a:t>Simulated ILC IP FB performance (500 GeV)</a:t>
            </a:r>
          </a:p>
        </p:txBody>
      </p:sp>
      <p:pic>
        <p:nvPicPr>
          <p:cNvPr id="18" name="Picture 1">
            <a:extLst>
              <a:ext uri="{FF2B5EF4-FFF2-40B4-BE49-F238E27FC236}">
                <a16:creationId xmlns:a16="http://schemas.microsoft.com/office/drawing/2014/main" id="{9A468797-3776-4B0B-9E8B-3329F64A7D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508" y="3932718"/>
            <a:ext cx="3954959" cy="2758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BD379F1-E6C9-49C3-8432-93BD7A2EBC24}"/>
              </a:ext>
            </a:extLst>
          </p:cNvPr>
          <p:cNvSpPr txBox="1"/>
          <p:nvPr/>
        </p:nvSpPr>
        <p:spPr>
          <a:xfrm>
            <a:off x="8118041" y="3616473"/>
            <a:ext cx="37841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400" dirty="0">
                <a:solidFill>
                  <a:srgbClr val="000099"/>
                </a:solidFill>
                <a:cs typeface="Times New Roman" panose="02020603050405020304" pitchFamily="18" charset="0"/>
              </a:rPr>
              <a:t>Trajectory control of </a:t>
            </a:r>
            <a:r>
              <a:rPr lang="en-GB" altLang="en-US" sz="1400" dirty="0" err="1">
                <a:solidFill>
                  <a:srgbClr val="000099"/>
                </a:solidFill>
                <a:cs typeface="Times New Roman" panose="02020603050405020304" pitchFamily="18" charset="0"/>
              </a:rPr>
              <a:t>wakefield</a:t>
            </a:r>
            <a:r>
              <a:rPr lang="en-GB" altLang="en-US" sz="1400" dirty="0">
                <a:solidFill>
                  <a:srgbClr val="000099"/>
                </a:solidFill>
                <a:cs typeface="Times New Roman" panose="02020603050405020304" pitchFamily="18" charset="0"/>
              </a:rPr>
              <a:t> effects</a:t>
            </a:r>
          </a:p>
        </p:txBody>
      </p:sp>
      <p:pic>
        <p:nvPicPr>
          <p:cNvPr id="47" name="Picture 21" descr="07120002">
            <a:extLst>
              <a:ext uri="{FF2B5EF4-FFF2-40B4-BE49-F238E27FC236}">
                <a16:creationId xmlns:a16="http://schemas.microsoft.com/office/drawing/2014/main" id="{75ED787A-8480-4507-8F68-CC286EF26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67" r="44000"/>
          <a:stretch>
            <a:fillRect/>
          </a:stretch>
        </p:blipFill>
        <p:spPr bwMode="auto">
          <a:xfrm>
            <a:off x="5305779" y="1852543"/>
            <a:ext cx="1580442" cy="1043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4D70F123-8B84-4E6D-AE28-38245E805FCF}"/>
              </a:ext>
            </a:extLst>
          </p:cNvPr>
          <p:cNvSpPr txBox="1"/>
          <p:nvPr/>
        </p:nvSpPr>
        <p:spPr>
          <a:xfrm>
            <a:off x="4661847" y="2916458"/>
            <a:ext cx="28404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800" dirty="0">
                <a:solidFill>
                  <a:srgbClr val="000099"/>
                </a:solidFill>
                <a:cs typeface="Times New Roman" panose="02020603050405020304" pitchFamily="18" charset="0"/>
              </a:rPr>
              <a:t>Low latency ~150 ns </a:t>
            </a:r>
          </a:p>
        </p:txBody>
      </p:sp>
    </p:spTree>
    <p:extLst>
      <p:ext uri="{BB962C8B-B14F-4D97-AF65-F5344CB8AC3E}">
        <p14:creationId xmlns:p14="http://schemas.microsoft.com/office/powerpoint/2010/main" val="3924210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179B289-E784-43F0-8A01-148CA0D90275}"/>
              </a:ext>
            </a:extLst>
          </p:cNvPr>
          <p:cNvCxnSpPr/>
          <p:nvPr/>
        </p:nvCxnSpPr>
        <p:spPr>
          <a:xfrm>
            <a:off x="6191323" y="421108"/>
            <a:ext cx="0" cy="5830402"/>
          </a:xfrm>
          <a:prstGeom prst="line">
            <a:avLst/>
          </a:prstGeom>
          <a:ln w="1587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98419DD-32C8-4D5C-859E-2274693A01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944" y="1097678"/>
            <a:ext cx="5147704" cy="23557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E029CFD-AD93-41FA-9306-7AC78E41C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177" y="226662"/>
            <a:ext cx="5786823" cy="693721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sz="2400" dirty="0"/>
              <a:t>“Kicker design with tight kick tolerances and Pulser with ultra-fast rise-time”, M. Barnes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AA43138-82D6-4C50-9E78-C871219108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3098074"/>
            <a:ext cx="6166593" cy="331205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AF0E2B-A78E-494D-8760-7906F1507F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1159" y="3074667"/>
            <a:ext cx="2685975" cy="183981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2BDCA8D-ED5E-4441-919E-FE766B829B86}"/>
              </a:ext>
            </a:extLst>
          </p:cNvPr>
          <p:cNvGrpSpPr/>
          <p:nvPr/>
        </p:nvGrpSpPr>
        <p:grpSpPr>
          <a:xfrm>
            <a:off x="318911" y="1069515"/>
            <a:ext cx="5617565" cy="1982528"/>
            <a:chOff x="1099038" y="1352039"/>
            <a:chExt cx="7165734" cy="295986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80C6CB2-CAB4-46AE-882E-E1E184BAC3AC}"/>
                </a:ext>
              </a:extLst>
            </p:cNvPr>
            <p:cNvGrpSpPr/>
            <p:nvPr/>
          </p:nvGrpSpPr>
          <p:grpSpPr>
            <a:xfrm>
              <a:off x="1099038" y="1352039"/>
              <a:ext cx="7165734" cy="2959862"/>
              <a:chOff x="1099038" y="1352039"/>
              <a:chExt cx="7165734" cy="2959862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075BF6D1-2CE4-461D-8A92-462BC0660A16}"/>
                  </a:ext>
                </a:extLst>
              </p:cNvPr>
              <p:cNvGrpSpPr/>
              <p:nvPr/>
            </p:nvGrpSpPr>
            <p:grpSpPr>
              <a:xfrm>
                <a:off x="1099038" y="1352039"/>
                <a:ext cx="7165734" cy="2959862"/>
                <a:chOff x="1667316" y="1554260"/>
                <a:chExt cx="6886626" cy="2792846"/>
              </a:xfrm>
            </p:grpSpPr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CA41421E-8EC5-40C7-AD1A-58E763B60428}"/>
                    </a:ext>
                  </a:extLst>
                </p:cNvPr>
                <p:cNvGrpSpPr/>
                <p:nvPr/>
              </p:nvGrpSpPr>
              <p:grpSpPr>
                <a:xfrm>
                  <a:off x="1667316" y="1554260"/>
                  <a:ext cx="6886626" cy="2792846"/>
                  <a:chOff x="1667316" y="1554260"/>
                  <a:chExt cx="6886626" cy="2792846"/>
                </a:xfrm>
              </p:grpSpPr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22B7970E-F50E-4612-8511-18C198ADC2AF}"/>
                      </a:ext>
                    </a:extLst>
                  </p:cNvPr>
                  <p:cNvGrpSpPr/>
                  <p:nvPr/>
                </p:nvGrpSpPr>
                <p:grpSpPr>
                  <a:xfrm>
                    <a:off x="1667316" y="1554260"/>
                    <a:ext cx="6886626" cy="2792846"/>
                    <a:chOff x="1251540" y="1944124"/>
                    <a:chExt cx="7178269" cy="3055352"/>
                  </a:xfrm>
                </p:grpSpPr>
                <p:pic>
                  <p:nvPicPr>
                    <p:cNvPr id="29" name="Picture 28">
                      <a:extLst>
                        <a:ext uri="{FF2B5EF4-FFF2-40B4-BE49-F238E27FC236}">
                          <a16:creationId xmlns:a16="http://schemas.microsoft.com/office/drawing/2014/main" id="{4EE192B5-A257-413D-B85E-93B68CC3285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email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251540" y="1944124"/>
                      <a:ext cx="6384586" cy="2348463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30" name="Straight Arrow Connector 29">
                      <a:extLst>
                        <a:ext uri="{FF2B5EF4-FFF2-40B4-BE49-F238E27FC236}">
                          <a16:creationId xmlns:a16="http://schemas.microsoft.com/office/drawing/2014/main" id="{30F22F6A-5F1B-4E3F-939D-160984272CB7}"/>
                        </a:ext>
                      </a:extLst>
                    </p:cNvPr>
                    <p:cNvCxnSpPr/>
                    <p:nvPr/>
                  </p:nvCxnSpPr>
                  <p:spPr>
                    <a:xfrm flipH="1" flipV="1">
                      <a:off x="5589993" y="4170488"/>
                      <a:ext cx="91815" cy="266815"/>
                    </a:xfrm>
                    <a:prstGeom prst="straightConnector1">
                      <a:avLst/>
                    </a:prstGeom>
                    <a:ln w="34925">
                      <a:solidFill>
                        <a:schemeClr val="tx1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1" name="TextBox 30">
                      <a:extLst>
                        <a:ext uri="{FF2B5EF4-FFF2-40B4-BE49-F238E27FC236}">
                          <a16:creationId xmlns:a16="http://schemas.microsoft.com/office/drawing/2014/main" id="{692070EB-9D49-43AC-A6A7-F41B224CD1F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164067" y="2953268"/>
                      <a:ext cx="2265742" cy="6166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i-FI" sz="1000" b="1" dirty="0"/>
                        <a:t>Stability (allowed instability)</a:t>
                      </a:r>
                    </a:p>
                    <a:p>
                      <a:pPr algn="ctr"/>
                      <a:r>
                        <a:rPr lang="fi-FI" sz="1000" b="1" dirty="0"/>
                        <a:t>±0.02 %</a:t>
                      </a:r>
                      <a:endParaRPr lang="en-GB" sz="1000" b="1" dirty="0"/>
                    </a:p>
                  </p:txBody>
                </p:sp>
                <p:sp>
                  <p:nvSpPr>
                    <p:cNvPr id="32" name="TextBox 31">
                      <a:extLst>
                        <a:ext uri="{FF2B5EF4-FFF2-40B4-BE49-F238E27FC236}">
                          <a16:creationId xmlns:a16="http://schemas.microsoft.com/office/drawing/2014/main" id="{9703806F-9321-4DE5-A7A1-51F7AAFD127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045325" y="4382851"/>
                      <a:ext cx="1397389" cy="61662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i-FI" sz="1000" b="1" dirty="0"/>
                        <a:t>Flat-top duration</a:t>
                      </a:r>
                    </a:p>
                    <a:p>
                      <a:pPr algn="ctr"/>
                      <a:r>
                        <a:rPr lang="fi-FI" sz="1000" b="1" dirty="0"/>
                        <a:t>160 | 900 ns</a:t>
                      </a:r>
                      <a:endParaRPr lang="en-GB" sz="1000" b="1" dirty="0"/>
                    </a:p>
                  </p:txBody>
                </p:sp>
                <p:sp>
                  <p:nvSpPr>
                    <p:cNvPr id="33" name="TextBox 32">
                      <a:extLst>
                        <a:ext uri="{FF2B5EF4-FFF2-40B4-BE49-F238E27FC236}">
                          <a16:creationId xmlns:a16="http://schemas.microsoft.com/office/drawing/2014/main" id="{D8E5934D-6AE3-4E78-BB49-E31B62C0E82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832914" y="2034285"/>
                      <a:ext cx="1186409" cy="64034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fi-FI" sz="1000" b="1" dirty="0"/>
                        <a:t>Repeatability</a:t>
                      </a:r>
                    </a:p>
                    <a:p>
                      <a:pPr algn="ctr"/>
                      <a:r>
                        <a:rPr lang="fi-FI" sz="1000" b="1" dirty="0"/>
                        <a:t>±0.01 %</a:t>
                      </a:r>
                      <a:endParaRPr lang="en-GB" sz="1000" b="1" dirty="0"/>
                    </a:p>
                  </p:txBody>
                </p:sp>
                <p:sp>
                  <p:nvSpPr>
                    <p:cNvPr id="34" name="TextBox 33">
                      <a:extLst>
                        <a:ext uri="{FF2B5EF4-FFF2-40B4-BE49-F238E27FC236}">
                          <a16:creationId xmlns:a16="http://schemas.microsoft.com/office/drawing/2014/main" id="{5ADC6AE2-6396-4D45-A822-65C1DBC675C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484807" y="4234001"/>
                      <a:ext cx="1210989" cy="61662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i-FI" sz="1000" b="1" dirty="0"/>
                        <a:t>Rise/Fall time </a:t>
                      </a:r>
                    </a:p>
                    <a:p>
                      <a:pPr algn="ctr"/>
                      <a:r>
                        <a:rPr lang="fi-FI" sz="1000" b="1" dirty="0"/>
                        <a:t>~100 ns</a:t>
                      </a:r>
                      <a:endParaRPr lang="en-GB" sz="1000" b="1" dirty="0"/>
                    </a:p>
                  </p:txBody>
                </p:sp>
                <p:cxnSp>
                  <p:nvCxnSpPr>
                    <p:cNvPr id="35" name="Straight Arrow Connector 34">
                      <a:extLst>
                        <a:ext uri="{FF2B5EF4-FFF2-40B4-BE49-F238E27FC236}">
                          <a16:creationId xmlns:a16="http://schemas.microsoft.com/office/drawing/2014/main" id="{921E8E74-AEE4-4B42-8A0E-070D627525E5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5443210" y="2482943"/>
                      <a:ext cx="328" cy="797127"/>
                    </a:xfrm>
                    <a:prstGeom prst="straightConnector1">
                      <a:avLst/>
                    </a:prstGeom>
                    <a:ln w="34925">
                      <a:solidFill>
                        <a:schemeClr val="tx1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472BF527-5EB3-4CE1-9D2F-70FED122E2BA}"/>
                      </a:ext>
                    </a:extLst>
                  </p:cNvPr>
                  <p:cNvSpPr txBox="1"/>
                  <p:nvPr/>
                </p:nvSpPr>
                <p:spPr>
                  <a:xfrm>
                    <a:off x="2127739" y="1681046"/>
                    <a:ext cx="738554" cy="23727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18000" tIns="7200" rIns="18000" bIns="7200" rtlCol="0">
                    <a:spAutoFit/>
                  </a:bodyPr>
                  <a:lstStyle/>
                  <a:p>
                    <a:pPr algn="ctr"/>
                    <a:r>
                      <a: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Flat-top</a:t>
                    </a:r>
                  </a:p>
                </p:txBody>
              </p: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9FFA2AE6-54ED-45C6-8430-D0CED9859416}"/>
                      </a:ext>
                    </a:extLst>
                  </p:cNvPr>
                  <p:cNvSpPr txBox="1"/>
                  <p:nvPr/>
                </p:nvSpPr>
                <p:spPr>
                  <a:xfrm>
                    <a:off x="1693694" y="3391280"/>
                    <a:ext cx="738554" cy="23727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18000" tIns="7200" rIns="18000" bIns="7200" rtlCol="0">
                    <a:spAutoFit/>
                  </a:bodyPr>
                  <a:lstStyle/>
                  <a:p>
                    <a:pPr algn="ctr"/>
                    <a:r>
                      <a: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Rise time</a:t>
                    </a:r>
                  </a:p>
                </p:txBody>
              </p:sp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D3DCC2B7-7EA5-4DFF-80CE-224398746D0C}"/>
                      </a:ext>
                    </a:extLst>
                  </p:cNvPr>
                  <p:cNvSpPr txBox="1"/>
                  <p:nvPr/>
                </p:nvSpPr>
                <p:spPr>
                  <a:xfrm>
                    <a:off x="2508464" y="3391280"/>
                    <a:ext cx="738554" cy="23727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18000" tIns="7200" rIns="18000" bIns="7200" rtlCol="0">
                    <a:spAutoFit/>
                  </a:bodyPr>
                  <a:lstStyle/>
                  <a:p>
                    <a:pPr algn="ctr"/>
                    <a:r>
                      <a: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Fall time</a:t>
                    </a:r>
                  </a:p>
                </p:txBody>
              </p:sp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id="{DFCCEE6C-80EF-454E-AFEA-3E2894070819}"/>
                      </a:ext>
                    </a:extLst>
                  </p:cNvPr>
                  <p:cNvSpPr/>
                  <p:nvPr/>
                </p:nvSpPr>
                <p:spPr>
                  <a:xfrm>
                    <a:off x="3820025" y="2106641"/>
                    <a:ext cx="378535" cy="7603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00"/>
                  </a:p>
                </p:txBody>
              </p:sp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C7CC2BCF-ACDA-42F7-AFCD-72F8DEF4A573}"/>
                      </a:ext>
                    </a:extLst>
                  </p:cNvPr>
                  <p:cNvSpPr txBox="1"/>
                  <p:nvPr/>
                </p:nvSpPr>
                <p:spPr>
                  <a:xfrm>
                    <a:off x="3666103" y="1631609"/>
                    <a:ext cx="369568" cy="8876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18000" tIns="7200" rIns="18000" bIns="7200" rtlCol="0">
                    <a:spAutoFit/>
                  </a:bodyPr>
                  <a:lstStyle/>
                  <a:p>
                    <a:pPr algn="ctr"/>
                    <a:r>
                      <a: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End of rise time</a:t>
                    </a:r>
                  </a:p>
                </p:txBody>
              </p:sp>
              <p:cxnSp>
                <p:nvCxnSpPr>
                  <p:cNvPr id="28" name="Straight Arrow Connector 27">
                    <a:extLst>
                      <a:ext uri="{FF2B5EF4-FFF2-40B4-BE49-F238E27FC236}">
                        <a16:creationId xmlns:a16="http://schemas.microsoft.com/office/drawing/2014/main" id="{0983A506-7E4F-42A0-B709-35C165B893D8}"/>
                      </a:ext>
                    </a:extLst>
                  </p:cNvPr>
                  <p:cNvCxnSpPr/>
                  <p:nvPr/>
                </p:nvCxnSpPr>
                <p:spPr>
                  <a:xfrm>
                    <a:off x="3983013" y="2091189"/>
                    <a:ext cx="213135" cy="159642"/>
                  </a:xfrm>
                  <a:prstGeom prst="straightConnector1">
                    <a:avLst/>
                  </a:prstGeom>
                  <a:ln>
                    <a:solidFill>
                      <a:schemeClr val="accent6">
                        <a:lumMod val="50000"/>
                      </a:schemeClr>
                    </a:solidFill>
                    <a:tailEnd type="triangle" w="med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E3560E06-1DE0-404C-940C-A3024A3C4FB2}"/>
                    </a:ext>
                  </a:extLst>
                </p:cNvPr>
                <p:cNvSpPr txBox="1"/>
                <p:nvPr/>
              </p:nvSpPr>
              <p:spPr>
                <a:xfrm>
                  <a:off x="4009000" y="3402408"/>
                  <a:ext cx="1005732" cy="23727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18000" tIns="7200" rIns="18000" bIns="7200" rtlCol="0">
                  <a:spAutoFit/>
                </a:bodyPr>
                <a:lstStyle/>
                <a:p>
                  <a:pPr algn="ctr"/>
                  <a:r>
                    <a:rPr lang="en-GB" sz="1000" dirty="0">
                      <a:solidFill>
                        <a:schemeClr val="accent6">
                          <a:lumMod val="50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Settling time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19548F5-FDB5-4400-8242-52DA8D99E71E}"/>
                    </a:ext>
                  </a:extLst>
                </p:cNvPr>
                <p:cNvSpPr txBox="1"/>
                <p:nvPr/>
              </p:nvSpPr>
              <p:spPr>
                <a:xfrm>
                  <a:off x="4958861" y="3367058"/>
                  <a:ext cx="1582615" cy="23727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18000" tIns="7200" rIns="18000" bIns="7200" rtlCol="0">
                  <a:spAutoFit/>
                </a:bodyPr>
                <a:lstStyle/>
                <a:p>
                  <a:pPr algn="ctr"/>
                  <a:r>
                    <a:rPr lang="en-GB" sz="1000" dirty="0">
                      <a:solidFill>
                        <a:schemeClr val="accent6">
                          <a:lumMod val="50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Beam to be extracted</a:t>
                  </a:r>
                </a:p>
              </p:txBody>
            </p:sp>
          </p:grp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85D363D-3642-4AD9-B67D-D2BB06E9B30C}"/>
                  </a:ext>
                </a:extLst>
              </p:cNvPr>
              <p:cNvSpPr txBox="1"/>
              <p:nvPr/>
            </p:nvSpPr>
            <p:spPr>
              <a:xfrm>
                <a:off x="3807070" y="2876904"/>
                <a:ext cx="448407" cy="4812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18000" tIns="7200" rIns="18000" bIns="7200" rtlCol="0">
                <a:spAutoFit/>
              </a:bodyPr>
              <a:lstStyle/>
              <a:p>
                <a:pPr algn="ctr"/>
                <a:r>
                  <a: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Ripple</a:t>
                </a:r>
              </a:p>
            </p:txBody>
          </p:sp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5C41D537-E2E2-4A56-A313-B8FC67AE91CB}"/>
                </a:ext>
              </a:extLst>
            </p:cNvPr>
            <p:cNvCxnSpPr/>
            <p:nvPr/>
          </p:nvCxnSpPr>
          <p:spPr>
            <a:xfrm flipV="1">
              <a:off x="6964860" y="2105556"/>
              <a:ext cx="0" cy="214827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F088B5D-5303-4E33-83F2-9FEE798477F6}"/>
                </a:ext>
              </a:extLst>
            </p:cNvPr>
            <p:cNvCxnSpPr/>
            <p:nvPr/>
          </p:nvCxnSpPr>
          <p:spPr>
            <a:xfrm flipV="1">
              <a:off x="4032499" y="2683895"/>
              <a:ext cx="0" cy="214827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2792E07-FB9B-4298-865D-440F96ACCEC9}"/>
                </a:ext>
              </a:extLst>
            </p:cNvPr>
            <p:cNvCxnSpPr>
              <a:cxnSpLocks/>
            </p:cNvCxnSpPr>
            <p:nvPr/>
          </p:nvCxnSpPr>
          <p:spPr>
            <a:xfrm>
              <a:off x="6964598" y="2934492"/>
              <a:ext cx="0" cy="214827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37EE0E0-D4A8-4D75-9A0E-2CCD18D756CB}"/>
                </a:ext>
              </a:extLst>
            </p:cNvPr>
            <p:cNvCxnSpPr/>
            <p:nvPr/>
          </p:nvCxnSpPr>
          <p:spPr>
            <a:xfrm>
              <a:off x="3986935" y="1394086"/>
              <a:ext cx="0" cy="214827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C063081B-7972-4CDF-8CBA-269CA32988FC}"/>
                </a:ext>
              </a:extLst>
            </p:cNvPr>
            <p:cNvCxnSpPr/>
            <p:nvPr/>
          </p:nvCxnSpPr>
          <p:spPr>
            <a:xfrm flipV="1">
              <a:off x="5292507" y="2778283"/>
              <a:ext cx="4283" cy="272414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itle 1">
            <a:extLst>
              <a:ext uri="{FF2B5EF4-FFF2-40B4-BE49-F238E27FC236}">
                <a16:creationId xmlns:a16="http://schemas.microsoft.com/office/drawing/2014/main" id="{F263D19D-026F-4AF5-883A-581C130B2214}"/>
              </a:ext>
            </a:extLst>
          </p:cNvPr>
          <p:cNvSpPr txBox="1">
            <a:spLocks/>
          </p:cNvSpPr>
          <p:nvPr/>
        </p:nvSpPr>
        <p:spPr>
          <a:xfrm>
            <a:off x="6344818" y="245581"/>
            <a:ext cx="5700358" cy="6937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/>
              <a:t>“</a:t>
            </a:r>
            <a:r>
              <a:rPr lang="en-US" sz="2400" dirty="0"/>
              <a:t>Injection/extraction systems and methods for ultra-low emittance rings </a:t>
            </a:r>
            <a:r>
              <a:rPr lang="en-GB" sz="2400" dirty="0"/>
              <a:t>”, M. </a:t>
            </a:r>
            <a:r>
              <a:rPr lang="en-GB" sz="2400" dirty="0" err="1"/>
              <a:t>Aiba</a:t>
            </a:r>
            <a:endParaRPr lang="en-GB" sz="2400" dirty="0"/>
          </a:p>
        </p:txBody>
      </p:sp>
      <p:pic>
        <p:nvPicPr>
          <p:cNvPr id="38" name="Picture 2">
            <a:extLst>
              <a:ext uri="{FF2B5EF4-FFF2-40B4-BE49-F238E27FC236}">
                <a16:creationId xmlns:a16="http://schemas.microsoft.com/office/drawing/2014/main" id="{40DBDFB6-EA5E-40DE-8013-2E7030EE57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4854" y="4870966"/>
            <a:ext cx="3220321" cy="179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ABE4481-98AF-4B63-8A55-93672A8CDC7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449" y="3657353"/>
            <a:ext cx="4347520" cy="2333169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D638EF20-AE9C-42DE-B495-A07ED2249FA9}"/>
              </a:ext>
            </a:extLst>
          </p:cNvPr>
          <p:cNvSpPr txBox="1"/>
          <p:nvPr/>
        </p:nvSpPr>
        <p:spPr>
          <a:xfrm>
            <a:off x="6576449" y="3735435"/>
            <a:ext cx="26422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Ultra short pulse kicker</a:t>
            </a:r>
          </a:p>
        </p:txBody>
      </p:sp>
    </p:spTree>
    <p:extLst>
      <p:ext uri="{BB962C8B-B14F-4D97-AF65-F5344CB8AC3E}">
        <p14:creationId xmlns:p14="http://schemas.microsoft.com/office/powerpoint/2010/main" val="3199597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4">
            <a:extLst>
              <a:ext uri="{FF2B5EF4-FFF2-40B4-BE49-F238E27FC236}">
                <a16:creationId xmlns:a16="http://schemas.microsoft.com/office/drawing/2014/main" id="{201B00C2-3B1D-4BB0-8A96-9874212F4B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2" r="27490"/>
          <a:stretch/>
        </p:blipFill>
        <p:spPr bwMode="auto">
          <a:xfrm>
            <a:off x="9828361" y="2960597"/>
            <a:ext cx="2197242" cy="2768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D434C2-792B-4766-BED4-A0BF1A26A3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0820" y="355080"/>
            <a:ext cx="4987182" cy="5196633"/>
          </a:xfrm>
        </p:spPr>
        <p:txBody>
          <a:bodyPr>
            <a:normAutofit/>
          </a:bodyPr>
          <a:lstStyle/>
          <a:p>
            <a:r>
              <a:rPr lang="en-US" sz="1600" dirty="0"/>
              <a:t>Combined function magnets: dipolar and quadrupolar field. Hyperbolic pole tip profiles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Multiple backup solutions and adjustments implemented to achieve the desired field quality and specifications</a:t>
            </a:r>
          </a:p>
          <a:p>
            <a:r>
              <a:rPr lang="en-US" sz="1600" dirty="0"/>
              <a:t>98% of the pieces produced</a:t>
            </a:r>
          </a:p>
          <a:p>
            <a:r>
              <a:rPr lang="en-US" sz="1600" dirty="0"/>
              <a:t>Remaining 2% already under production</a:t>
            </a:r>
          </a:p>
          <a:p>
            <a:pPr marL="0" indent="0">
              <a:buNone/>
            </a:pPr>
            <a:r>
              <a:rPr lang="en-US" sz="1600" dirty="0"/>
              <a:t>A new version of these magnets  		                   will be used in the </a:t>
            </a:r>
            <a:r>
              <a:rPr lang="en-US" sz="1600" dirty="0" err="1"/>
              <a:t>Elettra</a:t>
            </a:r>
            <a:r>
              <a:rPr lang="en-US" sz="1600" dirty="0"/>
              <a:t> new upgrade!</a:t>
            </a:r>
          </a:p>
          <a:p>
            <a:endParaRPr lang="en-GB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4FE7D-9105-4464-A457-AEDE685F74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5905" y="1125439"/>
            <a:ext cx="5651239" cy="5029298"/>
          </a:xfrm>
        </p:spPr>
        <p:txBody>
          <a:bodyPr>
            <a:noAutofit/>
          </a:bodyPr>
          <a:lstStyle/>
          <a:p>
            <a:r>
              <a:rPr lang="en-US" sz="1600" dirty="0" err="1"/>
              <a:t>NbTi</a:t>
            </a:r>
            <a:r>
              <a:rPr lang="en-US" sz="1600" dirty="0"/>
              <a:t> Wiggler design ad built. Under operation in ANKA/KARA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presence of non-allowed harmonics, measured with beam, indicates an asymmetry of the wiggler. For a future CLIC damping ring, the manufacturing and assembly tolerances shall be revisited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Nb3Ti Wiggler prototype, manufactured and tested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>
              <a:spcAft>
                <a:spcPts val="600"/>
              </a:spcAft>
              <a:buNone/>
            </a:pPr>
            <a:endParaRPr lang="en-US" sz="1600" dirty="0"/>
          </a:p>
          <a:p>
            <a:pPr marL="0" indent="0">
              <a:spcAft>
                <a:spcPts val="600"/>
              </a:spcAft>
              <a:buNone/>
            </a:pPr>
            <a:endParaRPr lang="en-US" sz="16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New ideas, HTS development, helical, planar undulators…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5D121F9-1A30-4096-B6B0-CFF9C42B8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318" y="355081"/>
            <a:ext cx="5884667" cy="65191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000" dirty="0"/>
              <a:t>“</a:t>
            </a:r>
            <a:r>
              <a:rPr lang="de-DE" sz="2000" dirty="0"/>
              <a:t>The HTS undulator and wiggler development</a:t>
            </a:r>
            <a:r>
              <a:rPr lang="en-US" sz="2000" dirty="0"/>
              <a:t>”,</a:t>
            </a:r>
            <a:br>
              <a:rPr lang="en-US" sz="2000" dirty="0"/>
            </a:br>
            <a:r>
              <a:rPr lang="en-US" sz="2000" dirty="0"/>
              <a:t> D. Schoerling </a:t>
            </a:r>
            <a:endParaRPr lang="en-GB" sz="20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2136EFB-68A3-47DA-9281-31007C1EC9FF}"/>
              </a:ext>
            </a:extLst>
          </p:cNvPr>
          <p:cNvSpPr txBox="1">
            <a:spLocks/>
          </p:cNvSpPr>
          <p:nvPr/>
        </p:nvSpPr>
        <p:spPr>
          <a:xfrm>
            <a:off x="6320691" y="5818129"/>
            <a:ext cx="5694781" cy="8514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/>
              <a:t>“</a:t>
            </a:r>
            <a:r>
              <a:rPr lang="en-GB" sz="2000" dirty="0"/>
              <a:t>Development of a high-field longitudinal </a:t>
            </a:r>
            <a:br>
              <a:rPr lang="en-GB" sz="2000" dirty="0"/>
            </a:br>
            <a:r>
              <a:rPr lang="en-GB" sz="2000" dirty="0"/>
              <a:t>gradient dipole at CIEMAT</a:t>
            </a:r>
            <a:r>
              <a:rPr lang="en-US" sz="2000" dirty="0"/>
              <a:t>”,</a:t>
            </a:r>
          </a:p>
          <a:p>
            <a:pPr algn="ctr"/>
            <a:r>
              <a:rPr lang="en-US" sz="2000" dirty="0"/>
              <a:t> M. Dominguez </a:t>
            </a:r>
            <a:endParaRPr lang="en-GB" sz="200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1DFFEC4-BDEE-478A-A5F1-4A3924B34E84}"/>
              </a:ext>
            </a:extLst>
          </p:cNvPr>
          <p:cNvCxnSpPr/>
          <p:nvPr/>
        </p:nvCxnSpPr>
        <p:spPr>
          <a:xfrm>
            <a:off x="6191323" y="421108"/>
            <a:ext cx="0" cy="5830402"/>
          </a:xfrm>
          <a:prstGeom prst="line">
            <a:avLst/>
          </a:prstGeom>
          <a:ln w="1587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>
            <a:extLst>
              <a:ext uri="{FF2B5EF4-FFF2-40B4-BE49-F238E27FC236}">
                <a16:creationId xmlns:a16="http://schemas.microsoft.com/office/drawing/2014/main" id="{8A00E103-7F87-42B8-A146-691459ADF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0820" y="1006993"/>
            <a:ext cx="3322622" cy="1412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5 Imagen">
            <a:extLst>
              <a:ext uri="{FF2B5EF4-FFF2-40B4-BE49-F238E27FC236}">
                <a16:creationId xmlns:a16="http://schemas.microsoft.com/office/drawing/2014/main" id="{725D6ABA-5637-4EC3-AEDB-8E7D5227A45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74617" y="835091"/>
            <a:ext cx="2450986" cy="17563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Picture 2">
            <a:extLst>
              <a:ext uri="{FF2B5EF4-FFF2-40B4-BE49-F238E27FC236}">
                <a16:creationId xmlns:a16="http://schemas.microsoft.com/office/drawing/2014/main" id="{BEAB4C7E-C89F-4C85-8BEA-EDA407615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46" y="1547874"/>
            <a:ext cx="2171923" cy="1213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8">
            <a:extLst>
              <a:ext uri="{FF2B5EF4-FFF2-40B4-BE49-F238E27FC236}">
                <a16:creationId xmlns:a16="http://schemas.microsoft.com/office/drawing/2014/main" id="{BF5CF96C-4010-4C3F-B7CB-FB5068110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624" y="1538933"/>
            <a:ext cx="1782426" cy="1337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1">
            <a:extLst>
              <a:ext uri="{FF2B5EF4-FFF2-40B4-BE49-F238E27FC236}">
                <a16:creationId xmlns:a16="http://schemas.microsoft.com/office/drawing/2014/main" id="{AD1E8DEF-C861-4CCD-9D6F-860330C9F1C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811" y="1538932"/>
            <a:ext cx="1813145" cy="1337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">
            <a:extLst>
              <a:ext uri="{FF2B5EF4-FFF2-40B4-BE49-F238E27FC236}">
                <a16:creationId xmlns:a16="http://schemas.microsoft.com/office/drawing/2014/main" id="{38662998-32C8-4388-B784-C67FEDB468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1319" y="4226994"/>
            <a:ext cx="1862434" cy="1749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064B9934-C019-4DD4-A12A-8FAFC3D5529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79945" y="4219734"/>
            <a:ext cx="2431736" cy="1764201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683139C4-F3CB-40F3-993F-E94C589C157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4419" y="4659375"/>
            <a:ext cx="2431736" cy="105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287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15158</TotalTime>
  <Words>1379</Words>
  <Application>Microsoft Office PowerPoint</Application>
  <PresentationFormat>Widescreen</PresentationFormat>
  <Paragraphs>232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Garamond</vt:lpstr>
      <vt:lpstr>Gill Sans MT</vt:lpstr>
      <vt:lpstr>Liberation Sans</vt:lpstr>
      <vt:lpstr>Palatino</vt:lpstr>
      <vt:lpstr>Palatino Linotype</vt:lpstr>
      <vt:lpstr>Times New Roman</vt:lpstr>
      <vt:lpstr>Office Theme</vt:lpstr>
      <vt:lpstr>PowerPoint Presentation</vt:lpstr>
      <vt:lpstr>Motivation </vt:lpstr>
      <vt:lpstr>Participants</vt:lpstr>
      <vt:lpstr>Program and organization team</vt:lpstr>
      <vt:lpstr>“Beam dynamics tolerances for Linear Colliders and FELs”, A. Latina</vt:lpstr>
      <vt:lpstr>“Beam dynamics tolerances for (Low Emittance) Rings”, Y. Papaphilippou</vt:lpstr>
      <vt:lpstr>“Beam Fast Jitter Control and Feedback”, Ph. Burrows</vt:lpstr>
      <vt:lpstr>“Kicker design with tight kick tolerances and Pulser with ultra-fast rise-time”, M. Barnes</vt:lpstr>
      <vt:lpstr>“The HTS undulator and wiggler development”,  D. Schoerling </vt:lpstr>
      <vt:lpstr>“Adjustable permanent magnets”, B. Shepherd</vt:lpstr>
      <vt:lpstr>“Beam specifications impact on RF and LLRF design The CLIC Damping Rings LLRF”,  T. Mastoridis</vt:lpstr>
      <vt:lpstr>“X-band transverse deflection structure with variable polarisation“, B. Marchetti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Nuria Catalan Lasheras</dc:creator>
  <cp:lastModifiedBy>Nuria Catalan Lasheras</cp:lastModifiedBy>
  <cp:revision>302</cp:revision>
  <dcterms:created xsi:type="dcterms:W3CDTF">2021-02-03T15:46:17Z</dcterms:created>
  <dcterms:modified xsi:type="dcterms:W3CDTF">2021-03-16T13:29:22Z</dcterms:modified>
</cp:coreProperties>
</file>