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12"/>
  </p:notesMasterIdLst>
  <p:sldIdLst>
    <p:sldId id="256" r:id="rId3"/>
    <p:sldId id="258" r:id="rId4"/>
    <p:sldId id="257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96"/>
  </p:normalViewPr>
  <p:slideViewPr>
    <p:cSldViewPr>
      <p:cViewPr varScale="1">
        <p:scale>
          <a:sx n="105" d="100"/>
          <a:sy n="105" d="100"/>
        </p:scale>
        <p:origin x="1840" y="1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124F1A-D448-4066-93A1-812E947C9512}" type="datetimeFigureOut">
              <a:rPr lang="en-US" smtClean="0"/>
              <a:t>3/17/21</a:t>
            </a:fld>
            <a:endParaRPr lang="en-US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225281-2CD8-4174-BC54-5B7C91E860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5549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225281-2CD8-4174-BC54-5B7C91E8608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1373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2BE0BB-8F08-4E5C-87EF-3C9973F5BB7C}" type="datetime1">
              <a:rPr lang="en-US" smtClean="0"/>
              <a:t>3/17/21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15F7-EA65-491B-9A1C-2C4E8561BF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8269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9BB84-F750-4C4A-AB97-311BB9A98DD7}" type="datetime1">
              <a:rPr lang="en-US" smtClean="0"/>
              <a:t>3/17/21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15F7-EA65-491B-9A1C-2C4E8561BF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809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CADA6E-5B7C-422C-9C0B-06518AEE880A}" type="datetime1">
              <a:rPr lang="en-US" smtClean="0"/>
              <a:t>3/17/21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15F7-EA65-491B-9A1C-2C4E8561BF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8935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30BA2-6BA0-4B54-8EA4-02D594C4E1D1}" type="datetime1">
              <a:rPr lang="en-US" smtClean="0"/>
              <a:t>3/17/21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15F7-EA65-491B-9A1C-2C4E8561BF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050716"/>
      </p:ext>
    </p:extLst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30BA2-6BA0-4B54-8EA4-02D594C4E1D1}" type="datetime1">
              <a:rPr lang="en-US" smtClean="0"/>
              <a:t>3/17/21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15F7-EA65-491B-9A1C-2C4E8561BF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33577"/>
      </p:ext>
    </p:extLst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30BA2-6BA0-4B54-8EA4-02D594C4E1D1}" type="datetime1">
              <a:rPr lang="en-US" smtClean="0"/>
              <a:t>3/17/21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15F7-EA65-491B-9A1C-2C4E8561BF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7697732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30BA2-6BA0-4B54-8EA4-02D594C4E1D1}" type="datetime1">
              <a:rPr lang="en-US" smtClean="0"/>
              <a:t>3/17/21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15F7-EA65-491B-9A1C-2C4E8561BF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4203221"/>
      </p:ext>
    </p:extLst>
  </p:cSld>
  <p:clrMapOvr>
    <a:masterClrMapping/>
  </p:clrMapOvr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30BA2-6BA0-4B54-8EA4-02D594C4E1D1}" type="datetime1">
              <a:rPr lang="en-US" smtClean="0"/>
              <a:t>3/17/21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15F7-EA65-491B-9A1C-2C4E8561BF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3688733"/>
      </p:ext>
    </p:extLst>
  </p:cSld>
  <p:clrMapOvr>
    <a:masterClrMapping/>
  </p:clrMapOvr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30BA2-6BA0-4B54-8EA4-02D594C4E1D1}" type="datetime1">
              <a:rPr lang="en-US" smtClean="0"/>
              <a:t>3/17/21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15F7-EA65-491B-9A1C-2C4E8561BF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0151"/>
      </p:ext>
    </p:extLst>
  </p:cSld>
  <p:clrMapOvr>
    <a:masterClrMapping/>
  </p:clrMapOvr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30BA2-6BA0-4B54-8EA4-02D594C4E1D1}" type="datetime1">
              <a:rPr lang="en-US" smtClean="0"/>
              <a:t>3/17/21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15F7-EA65-491B-9A1C-2C4E8561BF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6934759"/>
      </p:ext>
    </p:extLst>
  </p:cSld>
  <p:clrMapOvr>
    <a:masterClrMapping/>
  </p:clrMapOvr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30BA2-6BA0-4B54-8EA4-02D594C4E1D1}" type="datetime1">
              <a:rPr lang="en-US" smtClean="0"/>
              <a:t>3/17/21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15F7-EA65-491B-9A1C-2C4E8561BF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0417275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FD2AB7-A3AF-46FB-A025-DA934DE57894}" type="datetime1">
              <a:rPr lang="en-US" smtClean="0"/>
              <a:t>3/17/21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15F7-EA65-491B-9A1C-2C4E8561BF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29233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30BA2-6BA0-4B54-8EA4-02D594C4E1D1}" type="datetime1">
              <a:rPr lang="en-US" smtClean="0"/>
              <a:t>3/17/21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15F7-EA65-491B-9A1C-2C4E8561BF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4180345"/>
      </p:ext>
    </p:extLst>
  </p:cSld>
  <p:clrMapOvr>
    <a:masterClrMapping/>
  </p:clrMapOvr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30BA2-6BA0-4B54-8EA4-02D594C4E1D1}" type="datetime1">
              <a:rPr lang="en-US" smtClean="0"/>
              <a:t>3/17/21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15F7-EA65-491B-9A1C-2C4E8561BF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2175376"/>
      </p:ext>
    </p:extLst>
  </p:cSld>
  <p:clrMapOvr>
    <a:masterClrMapping/>
  </p:clrMapOvr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30BA2-6BA0-4B54-8EA4-02D594C4E1D1}" type="datetime1">
              <a:rPr lang="en-US" smtClean="0"/>
              <a:t>3/17/21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15F7-EA65-491B-9A1C-2C4E8561BFC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54692554"/>
      </p:ext>
    </p:extLst>
  </p:cSld>
  <p:clrMapOvr>
    <a:masterClrMapping/>
  </p:clrMapOvr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30BA2-6BA0-4B54-8EA4-02D594C4E1D1}" type="datetime1">
              <a:rPr lang="en-US" smtClean="0"/>
              <a:t>3/17/21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15F7-EA65-491B-9A1C-2C4E8561BF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7973495"/>
      </p:ext>
    </p:extLst>
  </p:cSld>
  <p:clrMapOvr>
    <a:masterClrMapping/>
  </p:clrMapOvr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30BA2-6BA0-4B54-8EA4-02D594C4E1D1}" type="datetime1">
              <a:rPr lang="en-US" smtClean="0"/>
              <a:t>3/17/21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15F7-EA65-491B-9A1C-2C4E8561BFC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60771234"/>
      </p:ext>
    </p:extLst>
  </p:cSld>
  <p:clrMapOvr>
    <a:masterClrMapping/>
  </p:clrMapOvr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30BA2-6BA0-4B54-8EA4-02D594C4E1D1}" type="datetime1">
              <a:rPr lang="en-US" smtClean="0"/>
              <a:t>3/17/21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15F7-EA65-491B-9A1C-2C4E8561BF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4960933"/>
      </p:ext>
    </p:extLst>
  </p:cSld>
  <p:clrMapOvr>
    <a:masterClrMapping/>
  </p:clrMapOvr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30BA2-6BA0-4B54-8EA4-02D594C4E1D1}" type="datetime1">
              <a:rPr lang="en-US" smtClean="0"/>
              <a:t>3/17/21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15F7-EA65-491B-9A1C-2C4E8561BF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2534844"/>
      </p:ext>
    </p:extLst>
  </p:cSld>
  <p:clrMapOvr>
    <a:masterClrMapping/>
  </p:clrMapOvr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30BA2-6BA0-4B54-8EA4-02D594C4E1D1}" type="datetime1">
              <a:rPr lang="en-US" smtClean="0"/>
              <a:t>3/17/21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15F7-EA65-491B-9A1C-2C4E8561BF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6804676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BD1073-F9FB-438E-99C2-8BF04BA61642}" type="datetime1">
              <a:rPr lang="en-US" smtClean="0"/>
              <a:t>3/17/21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15F7-EA65-491B-9A1C-2C4E8561BF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108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AA688-8A88-433F-A14F-8A0B9134C706}" type="datetime1">
              <a:rPr lang="en-US" smtClean="0"/>
              <a:t>3/17/21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15F7-EA65-491B-9A1C-2C4E8561BF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358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3C701-4E30-440A-9E47-E191F971815E}" type="datetime1">
              <a:rPr lang="en-US" smtClean="0"/>
              <a:t>3/17/21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15F7-EA65-491B-9A1C-2C4E8561BF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583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36F7B4-36E2-4685-A7E4-340FC96DC4C2}" type="datetime1">
              <a:rPr lang="en-US" smtClean="0"/>
              <a:t>3/17/21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15F7-EA65-491B-9A1C-2C4E8561BF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9372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E2D9B-1D02-44E8-BACB-DF4B4DBD56F8}" type="datetime1">
              <a:rPr lang="en-US" smtClean="0"/>
              <a:t>3/17/21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15F7-EA65-491B-9A1C-2C4E8561BF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2683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F03BA-9002-4C04-827E-E192297170EF}" type="datetime1">
              <a:rPr lang="en-US" smtClean="0"/>
              <a:t>3/17/21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15F7-EA65-491B-9A1C-2C4E8561BF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0297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A3635-BCD4-47F1-BE45-A7182814EBD2}" type="datetime1">
              <a:rPr lang="en-US" smtClean="0"/>
              <a:t>3/17/21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15F7-EA65-491B-9A1C-2C4E8561BF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2206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30BA2-6BA0-4B54-8EA4-02D594C4E1D1}" type="datetime1">
              <a:rPr lang="en-US" smtClean="0"/>
              <a:t>3/17/21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D215F7-EA65-491B-9A1C-2C4E8561BF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8944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30BA2-6BA0-4B54-8EA4-02D594C4E1D1}" type="datetime1">
              <a:rPr lang="en-US" smtClean="0"/>
              <a:t>3/17/21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5D215F7-EA65-491B-9A1C-2C4E8561BFC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032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5.jpg"/><Relationship Id="rId7" Type="http://schemas.openxmlformats.org/officeDocument/2006/relationships/image" Target="../media/image9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 </a:t>
            </a: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Novel sensors for highly compact electromagnetic calorimeters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766936"/>
          </a:xfrm>
        </p:spPr>
        <p:txBody>
          <a:bodyPr>
            <a:normAutofit/>
          </a:bodyPr>
          <a:lstStyle/>
          <a:p>
            <a:r>
              <a:rPr lang="en-US" dirty="0"/>
              <a:t> </a:t>
            </a:r>
            <a:r>
              <a:rPr lang="en-US" sz="19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FCAL collaboration and the LUXE ECAL group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941416" y="5266074"/>
            <a:ext cx="39604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 </a:t>
            </a:r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Speaker: Anton Tyazhev, </a:t>
            </a:r>
          </a:p>
          <a:p>
            <a:r>
              <a:rPr lang="en-US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Tomsk State University, Tomsk, Russia  </a:t>
            </a:r>
          </a:p>
        </p:txBody>
      </p:sp>
    </p:spTree>
    <p:extLst>
      <p:ext uri="{BB962C8B-B14F-4D97-AF65-F5344CB8AC3E}">
        <p14:creationId xmlns:p14="http://schemas.microsoft.com/office/powerpoint/2010/main" val="3671087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778098"/>
          </a:xfrm>
        </p:spPr>
        <p:txBody>
          <a:bodyPr>
            <a:normAutofit/>
          </a:bodyPr>
          <a:lstStyle/>
          <a:p>
            <a:r>
              <a:rPr lang="en-US" sz="3600" dirty="0"/>
              <a:t>Structure of compact EM calorimeter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419872" y="1232756"/>
            <a:ext cx="50040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W absorber plates interspersed with sensor layers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95" y="2276872"/>
            <a:ext cx="3600439" cy="33547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8650" y="5836622"/>
            <a:ext cx="42911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The very forward region of the ILD detector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15F7-EA65-491B-9A1C-2C4E8561BFC0}" type="slidenum">
              <a:rPr lang="en-US" smtClean="0"/>
              <a:t>2</a:t>
            </a:fld>
            <a:endParaRPr lang="en-US" dirty="0"/>
          </a:p>
        </p:txBody>
      </p:sp>
      <p:grpSp>
        <p:nvGrpSpPr>
          <p:cNvPr id="9" name="Группа 8"/>
          <p:cNvGrpSpPr/>
          <p:nvPr/>
        </p:nvGrpSpPr>
        <p:grpSpPr>
          <a:xfrm>
            <a:off x="4211960" y="2060848"/>
            <a:ext cx="3712466" cy="2520280"/>
            <a:chOff x="3290887" y="2438400"/>
            <a:chExt cx="2950632" cy="1981200"/>
          </a:xfrm>
        </p:grpSpPr>
        <p:pic>
          <p:nvPicPr>
            <p:cNvPr id="6" name="Рисунок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90887" y="2438400"/>
              <a:ext cx="2562225" cy="1981200"/>
            </a:xfrm>
            <a:prstGeom prst="rect">
              <a:avLst/>
            </a:prstGeom>
          </p:spPr>
        </p:pic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31944" y="2438400"/>
              <a:ext cx="409575" cy="1981200"/>
            </a:xfrm>
            <a:prstGeom prst="rect">
              <a:avLst/>
            </a:prstGeom>
          </p:spPr>
        </p:pic>
      </p:grpSp>
      <p:sp>
        <p:nvSpPr>
          <p:cNvPr id="11" name="Прямоугольник 10"/>
          <p:cNvSpPr/>
          <p:nvPr/>
        </p:nvSpPr>
        <p:spPr>
          <a:xfrm>
            <a:off x="4735577" y="4728955"/>
            <a:ext cx="419290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1mm spacing between W plates leads to a Moliere radius equal to the one of W that makes EM compact as the definition</a:t>
            </a:r>
          </a:p>
        </p:txBody>
      </p:sp>
    </p:spTree>
    <p:extLst>
      <p:ext uri="{BB962C8B-B14F-4D97-AF65-F5344CB8AC3E}">
        <p14:creationId xmlns:p14="http://schemas.microsoft.com/office/powerpoint/2010/main" val="4189220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636277"/>
          </a:xfrm>
        </p:spPr>
        <p:txBody>
          <a:bodyPr>
            <a:normAutofit/>
          </a:bodyPr>
          <a:lstStyle/>
          <a:p>
            <a:r>
              <a:rPr lang="en-US" sz="3200" dirty="0"/>
              <a:t>Current sensor design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449" y="1304553"/>
            <a:ext cx="1601287" cy="219645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556" y="3658923"/>
            <a:ext cx="1862066" cy="244827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1820" y="1296328"/>
            <a:ext cx="3742225" cy="2420704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18604" y="874952"/>
            <a:ext cx="368402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Radiation hard 500 um thick GaAs sensor </a:t>
            </a:r>
            <a:endParaRPr lang="en-US" sz="16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67544" y="6237312"/>
            <a:ext cx="212109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320 um thick Si sensor </a:t>
            </a:r>
            <a:endParaRPr lang="en-US" sz="1600" dirty="0"/>
          </a:p>
        </p:txBody>
      </p:sp>
      <p:grpSp>
        <p:nvGrpSpPr>
          <p:cNvPr id="20" name="Группа 19"/>
          <p:cNvGrpSpPr/>
          <p:nvPr/>
        </p:nvGrpSpPr>
        <p:grpSpPr>
          <a:xfrm>
            <a:off x="3421718" y="3895676"/>
            <a:ext cx="4680520" cy="2458706"/>
            <a:chOff x="3275856" y="3761147"/>
            <a:chExt cx="4509303" cy="2346048"/>
          </a:xfrm>
        </p:grpSpPr>
        <p:pic>
          <p:nvPicPr>
            <p:cNvPr id="16" name="Рисунок 1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5856" y="3995451"/>
              <a:ext cx="2808548" cy="2111744"/>
            </a:xfrm>
            <a:prstGeom prst="rect">
              <a:avLst/>
            </a:prstGeom>
          </p:spPr>
        </p:pic>
        <p:pic>
          <p:nvPicPr>
            <p:cNvPr id="17" name="Рисунок 16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56176" y="3761147"/>
              <a:ext cx="1628983" cy="2346048"/>
            </a:xfrm>
            <a:prstGeom prst="rect">
              <a:avLst/>
            </a:prstGeom>
          </p:spPr>
        </p:pic>
      </p:grpSp>
      <p:sp>
        <p:nvSpPr>
          <p:cNvPr id="18" name="Прямоугольник 17"/>
          <p:cNvSpPr/>
          <p:nvPr/>
        </p:nvSpPr>
        <p:spPr>
          <a:xfrm>
            <a:off x="4133833" y="6361301"/>
            <a:ext cx="283603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EM calorimeter prototype 2020 </a:t>
            </a:r>
            <a:endParaRPr lang="en-US" sz="1600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15F7-EA65-491B-9A1C-2C4E8561BFC0}" type="slidenum">
              <a:rPr lang="en-US" smtClean="0"/>
              <a:t>3</a:t>
            </a:fld>
            <a:endParaRPr lang="en-US" dirty="0"/>
          </a:p>
        </p:txBody>
      </p:sp>
      <p:sp>
        <p:nvSpPr>
          <p:cNvPr id="45" name="Прямоугольная выноска 44"/>
          <p:cNvSpPr/>
          <p:nvPr/>
        </p:nvSpPr>
        <p:spPr>
          <a:xfrm>
            <a:off x="6466554" y="1545126"/>
            <a:ext cx="323207" cy="311089"/>
          </a:xfrm>
          <a:prstGeom prst="wedgeRectCallout">
            <a:avLst>
              <a:gd name="adj1" fmla="val 27994"/>
              <a:gd name="adj2" fmla="val 4882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en-US" sz="1200" b="1" dirty="0">
              <a:solidFill>
                <a:schemeClr val="tx1"/>
              </a:solidFill>
            </a:endParaRPr>
          </a:p>
        </p:txBody>
      </p:sp>
      <p:grpSp>
        <p:nvGrpSpPr>
          <p:cNvPr id="32" name="Группа 31"/>
          <p:cNvGrpSpPr/>
          <p:nvPr/>
        </p:nvGrpSpPr>
        <p:grpSpPr>
          <a:xfrm>
            <a:off x="6681358" y="1088740"/>
            <a:ext cx="1851082" cy="2861961"/>
            <a:chOff x="575556" y="1795195"/>
            <a:chExt cx="2812979" cy="3704546"/>
          </a:xfrm>
        </p:grpSpPr>
        <p:grpSp>
          <p:nvGrpSpPr>
            <p:cNvPr id="33" name="Группа 32"/>
            <p:cNvGrpSpPr/>
            <p:nvPr/>
          </p:nvGrpSpPr>
          <p:grpSpPr>
            <a:xfrm>
              <a:off x="575556" y="1795195"/>
              <a:ext cx="2812979" cy="3704546"/>
              <a:chOff x="652157" y="2018212"/>
              <a:chExt cx="2812979" cy="3704546"/>
            </a:xfrm>
          </p:grpSpPr>
          <p:grpSp>
            <p:nvGrpSpPr>
              <p:cNvPr id="35" name="Группа 34"/>
              <p:cNvGrpSpPr/>
              <p:nvPr/>
            </p:nvGrpSpPr>
            <p:grpSpPr>
              <a:xfrm>
                <a:off x="652157" y="2018212"/>
                <a:ext cx="2812979" cy="3704546"/>
                <a:chOff x="652157" y="2018212"/>
                <a:chExt cx="2812979" cy="3704546"/>
              </a:xfrm>
            </p:grpSpPr>
            <p:grpSp>
              <p:nvGrpSpPr>
                <p:cNvPr id="37" name="Группа 36"/>
                <p:cNvGrpSpPr/>
                <p:nvPr/>
              </p:nvGrpSpPr>
              <p:grpSpPr>
                <a:xfrm>
                  <a:off x="652157" y="2018212"/>
                  <a:ext cx="2812979" cy="3704546"/>
                  <a:chOff x="652157" y="2018212"/>
                  <a:chExt cx="2812979" cy="3704546"/>
                </a:xfrm>
              </p:grpSpPr>
              <p:grpSp>
                <p:nvGrpSpPr>
                  <p:cNvPr id="39" name="Группа 38"/>
                  <p:cNvGrpSpPr/>
                  <p:nvPr/>
                </p:nvGrpSpPr>
                <p:grpSpPr>
                  <a:xfrm>
                    <a:off x="683568" y="2018212"/>
                    <a:ext cx="2781568" cy="3704546"/>
                    <a:chOff x="683568" y="2018212"/>
                    <a:chExt cx="2781568" cy="3704546"/>
                  </a:xfrm>
                </p:grpSpPr>
                <p:grpSp>
                  <p:nvGrpSpPr>
                    <p:cNvPr id="41" name="Группа 40"/>
                    <p:cNvGrpSpPr/>
                    <p:nvPr/>
                  </p:nvGrpSpPr>
                  <p:grpSpPr>
                    <a:xfrm>
                      <a:off x="683568" y="2060848"/>
                      <a:ext cx="2736304" cy="3661910"/>
                      <a:chOff x="683568" y="2060848"/>
                      <a:chExt cx="2736304" cy="3661910"/>
                    </a:xfrm>
                  </p:grpSpPr>
                  <p:pic>
                    <p:nvPicPr>
                      <p:cNvPr id="43" name="Рисунок 42"/>
                      <p:cNvPicPr>
                        <a:picLocks noChangeAspect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683568" y="2060848"/>
                        <a:ext cx="2736304" cy="3661910"/>
                      </a:xfrm>
                      <a:prstGeom prst="rect">
                        <a:avLst/>
                      </a:prstGeom>
                    </p:spPr>
                  </p:pic>
                  <p:pic>
                    <p:nvPicPr>
                      <p:cNvPr id="44" name="Рисунок 43"/>
                      <p:cNvPicPr>
                        <a:picLocks noChangeAspect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2627784" y="4077072"/>
                        <a:ext cx="304800" cy="1152128"/>
                      </a:xfrm>
                      <a:prstGeom prst="rect">
                        <a:avLst/>
                      </a:prstGeom>
                    </p:spPr>
                  </p:pic>
                </p:grpSp>
                <p:sp>
                  <p:nvSpPr>
                    <p:cNvPr id="42" name="Прямоугольная выноска 41"/>
                    <p:cNvSpPr/>
                    <p:nvPr/>
                  </p:nvSpPr>
                  <p:spPr>
                    <a:xfrm>
                      <a:off x="2411760" y="2018212"/>
                      <a:ext cx="1053376" cy="402676"/>
                    </a:xfrm>
                    <a:prstGeom prst="wedgeRectCallout">
                      <a:avLst>
                        <a:gd name="adj1" fmla="val 27994"/>
                        <a:gd name="adj2" fmla="val 48820"/>
                      </a:avLst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</a:rPr>
                        <a:t>830 um</a:t>
                      </a:r>
                    </a:p>
                  </p:txBody>
                </p:sp>
              </p:grpSp>
              <p:sp>
                <p:nvSpPr>
                  <p:cNvPr id="40" name="Прямоугольная выноска 39"/>
                  <p:cNvSpPr/>
                  <p:nvPr/>
                </p:nvSpPr>
                <p:spPr>
                  <a:xfrm>
                    <a:off x="652157" y="4221088"/>
                    <a:ext cx="1300858" cy="661336"/>
                  </a:xfrm>
                  <a:prstGeom prst="wedgeRectCallout">
                    <a:avLst>
                      <a:gd name="adj1" fmla="val 27994"/>
                      <a:gd name="adj2" fmla="val 48820"/>
                    </a:avLst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endParaRPr lang="en-US" b="1" dirty="0">
                      <a:effectLst/>
                      <a:ea typeface="Calibri"/>
                      <a:cs typeface="Times New Roman"/>
                    </a:endParaRPr>
                  </a:p>
                </p:txBody>
              </p:sp>
            </p:grpSp>
            <p:sp>
              <p:nvSpPr>
                <p:cNvPr id="38" name="Прямоугольная выноска 37"/>
                <p:cNvSpPr/>
                <p:nvPr/>
              </p:nvSpPr>
              <p:spPr>
                <a:xfrm>
                  <a:off x="652157" y="2810300"/>
                  <a:ext cx="535467" cy="330668"/>
                </a:xfrm>
                <a:prstGeom prst="wedgeRectCallout">
                  <a:avLst>
                    <a:gd name="adj1" fmla="val 27994"/>
                    <a:gd name="adj2" fmla="val 48820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endParaRPr lang="en-US" b="1" dirty="0">
                    <a:effectLst/>
                    <a:ea typeface="Calibri"/>
                    <a:cs typeface="Times New Roman"/>
                  </a:endParaRPr>
                </a:p>
              </p:txBody>
            </p:sp>
          </p:grpSp>
          <p:sp>
            <p:nvSpPr>
              <p:cNvPr id="36" name="Прямоугольная выноска 35"/>
              <p:cNvSpPr/>
              <p:nvPr/>
            </p:nvSpPr>
            <p:spPr>
              <a:xfrm rot="16200000">
                <a:off x="2276128" y="4242406"/>
                <a:ext cx="1008112" cy="432048"/>
              </a:xfrm>
              <a:prstGeom prst="wedgeRectCallout">
                <a:avLst>
                  <a:gd name="adj1" fmla="val 27994"/>
                  <a:gd name="adj2" fmla="val 48820"/>
                </a:avLst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lnSpc>
                    <a:spcPct val="115000"/>
                  </a:lnSpc>
                  <a:spcAft>
                    <a:spcPts val="1000"/>
                  </a:spcAft>
                </a:pPr>
                <a:endParaRPr lang="en-US" sz="1600" b="1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4" name="Прямоугольная выноска 33"/>
            <p:cNvSpPr/>
            <p:nvPr/>
          </p:nvSpPr>
          <p:spPr>
            <a:xfrm rot="16200000">
              <a:off x="1993842" y="4012028"/>
              <a:ext cx="1541539" cy="432048"/>
            </a:xfrm>
            <a:prstGeom prst="wedgeRectCallout">
              <a:avLst>
                <a:gd name="adj1" fmla="val 27994"/>
                <a:gd name="adj2" fmla="val 48820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200" b="1" dirty="0">
                  <a:solidFill>
                    <a:schemeClr val="tx1"/>
                  </a:solidFill>
                </a:rPr>
                <a:t>Sensor: 500 um</a:t>
              </a:r>
              <a:endParaRPr lang="en-US" sz="1200" dirty="0">
                <a:solidFill>
                  <a:schemeClr val="tx1"/>
                </a:solidFill>
                <a:effectLst/>
              </a:endParaRPr>
            </a:p>
          </p:txBody>
        </p:sp>
      </p:grpSp>
      <p:sp>
        <p:nvSpPr>
          <p:cNvPr id="19" name="Прямоугольник 18"/>
          <p:cNvSpPr/>
          <p:nvPr/>
        </p:nvSpPr>
        <p:spPr>
          <a:xfrm>
            <a:off x="7300884" y="752909"/>
            <a:ext cx="1561645" cy="584775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Sensor assembly</a:t>
            </a:r>
          </a:p>
          <a:p>
            <a:pPr algn="ctr"/>
            <a:r>
              <a:rPr lang="en-US" sz="1600" dirty="0">
                <a:latin typeface="Times New Roman" pitchFamily="18" charset="0"/>
                <a:cs typeface="Times New Roman" pitchFamily="18" charset="0"/>
              </a:rPr>
              <a:t>830 um thick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2121012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9412" y="80628"/>
            <a:ext cx="8229600" cy="660222"/>
          </a:xfrm>
        </p:spPr>
        <p:txBody>
          <a:bodyPr>
            <a:noAutofit/>
          </a:bodyPr>
          <a:lstStyle/>
          <a:p>
            <a:pPr algn="just"/>
            <a:r>
              <a:rPr lang="en-US" sz="3600" dirty="0"/>
              <a:t>Novel concept: GaAs sensor with tracings 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114838" y="1053606"/>
            <a:ext cx="5495235" cy="4895674"/>
            <a:chOff x="114838" y="1053606"/>
            <a:chExt cx="5495235" cy="4679650"/>
          </a:xfrm>
        </p:grpSpPr>
        <p:sp>
          <p:nvSpPr>
            <p:cNvPr id="31" name="TextBox 14"/>
            <p:cNvSpPr txBox="1"/>
            <p:nvPr/>
          </p:nvSpPr>
          <p:spPr>
            <a:xfrm>
              <a:off x="385343" y="1053606"/>
              <a:ext cx="1800200" cy="42151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US" sz="1600" dirty="0">
                  <a:solidFill>
                    <a:srgbClr val="333333"/>
                  </a:solidFill>
                  <a:effectLst/>
                  <a:latin typeface="Times New Roman"/>
                  <a:ea typeface="Times New Roman"/>
                </a:rPr>
                <a:t>15x10 pixel array </a:t>
              </a:r>
              <a:endParaRPr lang="en-US" sz="1600" dirty="0">
                <a:effectLst/>
                <a:latin typeface="Times New Roman"/>
                <a:ea typeface="Times New Roman"/>
              </a:endParaRPr>
            </a:p>
          </p:txBody>
        </p:sp>
        <p:grpSp>
          <p:nvGrpSpPr>
            <p:cNvPr id="4" name="Группа 3"/>
            <p:cNvGrpSpPr/>
            <p:nvPr/>
          </p:nvGrpSpPr>
          <p:grpSpPr>
            <a:xfrm>
              <a:off x="114838" y="1316045"/>
              <a:ext cx="5495235" cy="4417211"/>
              <a:chOff x="84877" y="1064017"/>
              <a:chExt cx="6251319" cy="5101287"/>
            </a:xfrm>
          </p:grpSpPr>
          <p:grpSp>
            <p:nvGrpSpPr>
              <p:cNvPr id="41" name="Группа 40"/>
              <p:cNvGrpSpPr/>
              <p:nvPr/>
            </p:nvGrpSpPr>
            <p:grpSpPr>
              <a:xfrm>
                <a:off x="215516" y="3212976"/>
                <a:ext cx="6120680" cy="2952328"/>
                <a:chOff x="395536" y="3356992"/>
                <a:chExt cx="6120680" cy="2952328"/>
              </a:xfrm>
            </p:grpSpPr>
            <p:grpSp>
              <p:nvGrpSpPr>
                <p:cNvPr id="36" name="Группа 35"/>
                <p:cNvGrpSpPr/>
                <p:nvPr/>
              </p:nvGrpSpPr>
              <p:grpSpPr>
                <a:xfrm>
                  <a:off x="395536" y="3356992"/>
                  <a:ext cx="6120680" cy="2952328"/>
                  <a:chOff x="971600" y="3697974"/>
                  <a:chExt cx="6408712" cy="3115402"/>
                </a:xfrm>
              </p:grpSpPr>
              <p:pic>
                <p:nvPicPr>
                  <p:cNvPr id="32" name="Рисунок 31"/>
                  <p:cNvPicPr/>
                  <p:nvPr/>
                </p:nvPicPr>
                <p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1437454" y="3697974"/>
                    <a:ext cx="5942858" cy="3115402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  <p:sp>
                <p:nvSpPr>
                  <p:cNvPr id="33" name="Прямоугольная выноска 32"/>
                  <p:cNvSpPr/>
                  <p:nvPr/>
                </p:nvSpPr>
                <p:spPr>
                  <a:xfrm>
                    <a:off x="971600" y="4365104"/>
                    <a:ext cx="1362075" cy="697865"/>
                  </a:xfrm>
                  <a:prstGeom prst="wedgeRectCallout">
                    <a:avLst>
                      <a:gd name="adj1" fmla="val 30642"/>
                      <a:gd name="adj2" fmla="val 158057"/>
                    </a:avLst>
                  </a:prstGeom>
                  <a:solidFill>
                    <a:schemeClr val="bg1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1600" dirty="0">
                        <a:solidFill>
                          <a:srgbClr val="333333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rPr>
                      <a:t>Pixel</a:t>
                    </a:r>
                    <a:endParaRPr lang="en-US" sz="1600" dirty="0">
                      <a:effectLst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34" name="Прямоугольная выноска 33"/>
                  <p:cNvSpPr/>
                  <p:nvPr/>
                </p:nvSpPr>
                <p:spPr>
                  <a:xfrm>
                    <a:off x="2553091" y="4387319"/>
                    <a:ext cx="1362075" cy="697865"/>
                  </a:xfrm>
                  <a:prstGeom prst="wedgeRectCallout">
                    <a:avLst>
                      <a:gd name="adj1" fmla="val 59235"/>
                      <a:gd name="adj2" fmla="val 119233"/>
                    </a:avLst>
                  </a:prstGeom>
                  <a:solidFill>
                    <a:schemeClr val="bg1"/>
                  </a:solidFill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r>
                      <a:rPr lang="en-US" sz="1600" dirty="0">
                        <a:solidFill>
                          <a:srgbClr val="333333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rPr>
                      <a:t>Al tracings</a:t>
                    </a:r>
                    <a:endParaRPr lang="en-US" sz="1600" dirty="0">
                      <a:effectLst/>
                      <a:ea typeface="Calibri"/>
                      <a:cs typeface="Times New Roman"/>
                    </a:endParaRPr>
                  </a:p>
                </p:txBody>
              </p:sp>
              <p:sp>
                <p:nvSpPr>
                  <p:cNvPr id="35" name="Прямоугольная выноска 34"/>
                  <p:cNvSpPr/>
                  <p:nvPr/>
                </p:nvSpPr>
                <p:spPr>
                  <a:xfrm>
                    <a:off x="4165297" y="4072007"/>
                    <a:ext cx="1778692" cy="1328488"/>
                  </a:xfrm>
                  <a:prstGeom prst="wedgeRectCallout">
                    <a:avLst>
                      <a:gd name="adj1" fmla="val 32506"/>
                      <a:gd name="adj2" fmla="val 48866"/>
                    </a:avLst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>
                      <a:lnSpc>
                        <a:spcPct val="115000"/>
                      </a:lnSpc>
                      <a:spcAft>
                        <a:spcPts val="1000"/>
                      </a:spcAft>
                    </a:pPr>
                    <a:endParaRPr lang="en-US" dirty="0">
                      <a:effectLst/>
                      <a:ea typeface="Calibri"/>
                      <a:cs typeface="Times New Roman"/>
                    </a:endParaRPr>
                  </a:p>
                </p:txBody>
              </p:sp>
            </p:grpSp>
            <p:sp>
              <p:nvSpPr>
                <p:cNvPr id="40" name="Прямоугольная выноска 39"/>
                <p:cNvSpPr/>
                <p:nvPr/>
              </p:nvSpPr>
              <p:spPr>
                <a:xfrm>
                  <a:off x="3615523" y="4010254"/>
                  <a:ext cx="1300858" cy="661336"/>
                </a:xfrm>
                <a:prstGeom prst="wedgeRectCallout">
                  <a:avLst>
                    <a:gd name="adj1" fmla="val -42949"/>
                    <a:gd name="adj2" fmla="val 110271"/>
                  </a:avLst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US" sz="1600" dirty="0">
                      <a:solidFill>
                        <a:srgbClr val="333333"/>
                      </a:solidFill>
                      <a:effectLst/>
                      <a:latin typeface="Times New Roman"/>
                      <a:ea typeface="Calibri"/>
                      <a:cs typeface="Times New Roman"/>
                    </a:rPr>
                    <a:t>Al tracings</a:t>
                  </a:r>
                  <a:endParaRPr lang="en-US" sz="1600" dirty="0">
                    <a:effectLst/>
                    <a:ea typeface="Calibri"/>
                    <a:cs typeface="Times New Roman"/>
                  </a:endParaRPr>
                </a:p>
              </p:txBody>
            </p:sp>
          </p:grpSp>
          <p:grpSp>
            <p:nvGrpSpPr>
              <p:cNvPr id="12" name="Группа 11"/>
              <p:cNvGrpSpPr/>
              <p:nvPr/>
            </p:nvGrpSpPr>
            <p:grpSpPr>
              <a:xfrm>
                <a:off x="84877" y="1064017"/>
                <a:ext cx="5423227" cy="2581007"/>
                <a:chOff x="0" y="0"/>
                <a:chExt cx="6141721" cy="3035934"/>
              </a:xfrm>
            </p:grpSpPr>
            <p:grpSp>
              <p:nvGrpSpPr>
                <p:cNvPr id="17" name="Группа 16"/>
                <p:cNvGrpSpPr/>
                <p:nvPr/>
              </p:nvGrpSpPr>
              <p:grpSpPr>
                <a:xfrm>
                  <a:off x="0" y="0"/>
                  <a:ext cx="6141721" cy="3035934"/>
                  <a:chOff x="0" y="0"/>
                  <a:chExt cx="6443345" cy="3182620"/>
                </a:xfrm>
              </p:grpSpPr>
              <p:pic>
                <p:nvPicPr>
                  <p:cNvPr id="20" name="Picture 2"/>
                  <p:cNvPicPr>
                    <a:picLocks noChangeAspect="1"/>
                  </p:cNvPicPr>
                  <p:nvPr/>
                </p:nvPicPr>
                <p:blipFill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3303917" y="483079"/>
                    <a:ext cx="2838090" cy="171665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/>
                </p:spPr>
              </p:pic>
              <p:grpSp>
                <p:nvGrpSpPr>
                  <p:cNvPr id="21" name="Группа 20"/>
                  <p:cNvGrpSpPr/>
                  <p:nvPr/>
                </p:nvGrpSpPr>
                <p:grpSpPr>
                  <a:xfrm>
                    <a:off x="0" y="0"/>
                    <a:ext cx="6443345" cy="3182620"/>
                    <a:chOff x="0" y="0"/>
                    <a:chExt cx="6443528" cy="3183148"/>
                  </a:xfrm>
                </p:grpSpPr>
                <p:grpSp>
                  <p:nvGrpSpPr>
                    <p:cNvPr id="22" name="Группа 21"/>
                    <p:cNvGrpSpPr/>
                    <p:nvPr/>
                  </p:nvGrpSpPr>
                  <p:grpSpPr>
                    <a:xfrm>
                      <a:off x="0" y="405442"/>
                      <a:ext cx="6176010" cy="2777706"/>
                      <a:chOff x="0" y="0"/>
                      <a:chExt cx="6176010" cy="2777706"/>
                    </a:xfrm>
                  </p:grpSpPr>
                  <p:grpSp>
                    <p:nvGrpSpPr>
                      <p:cNvPr id="24" name="Группа 23"/>
                      <p:cNvGrpSpPr/>
                      <p:nvPr/>
                    </p:nvGrpSpPr>
                    <p:grpSpPr>
                      <a:xfrm>
                        <a:off x="0" y="17253"/>
                        <a:ext cx="2838090" cy="2760453"/>
                        <a:chOff x="0" y="0"/>
                        <a:chExt cx="2838090" cy="2760453"/>
                      </a:xfrm>
                    </p:grpSpPr>
                    <p:pic>
                      <p:nvPicPr>
                        <p:cNvPr id="28" name="Picture 2"/>
                        <p:cNvPicPr>
                          <a:picLocks noChangeAspect="1"/>
                        </p:cNvPicPr>
                        <p:nvPr/>
                      </p:nvPicPr>
                      <p:blipFill rotWithShape="1">
                        <a:blip r:embed="rId5" cstate="print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 l="2203" t="7218" r="4547" b="6042"/>
                        <a:stretch/>
                      </p:blipFill>
                      <p:spPr bwMode="auto">
                        <a:xfrm>
                          <a:off x="0" y="0"/>
                          <a:ext cx="2838090" cy="276045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/>
                      </p:spPr>
                    </p:pic>
                    <p:sp>
                      <p:nvSpPr>
                        <p:cNvPr id="27" name="Прямоугольник 26"/>
                        <p:cNvSpPr/>
                        <p:nvPr/>
                      </p:nvSpPr>
                      <p:spPr>
                        <a:xfrm>
                          <a:off x="1992702" y="483079"/>
                          <a:ext cx="526211" cy="457200"/>
                        </a:xfrm>
                        <a:prstGeom prst="rect">
                          <a:avLst/>
                        </a:prstGeom>
                        <a:noFill/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endParaRPr lang="en-US" dirty="0"/>
                        </a:p>
                      </p:txBody>
                    </p:sp>
                  </p:grpSp>
                  <p:sp>
                    <p:nvSpPr>
                      <p:cNvPr id="25" name="Прямоугольная выноска 24"/>
                      <p:cNvSpPr/>
                      <p:nvPr/>
                    </p:nvSpPr>
                    <p:spPr>
                      <a:xfrm>
                        <a:off x="3200400" y="0"/>
                        <a:ext cx="2975610" cy="2009775"/>
                      </a:xfrm>
                      <a:prstGeom prst="wedgeRectCallout">
                        <a:avLst>
                          <a:gd name="adj1" fmla="val -73007"/>
                          <a:gd name="adj2" fmla="val -11310"/>
                        </a:avLst>
                      </a:prstGeom>
                      <a:noFill/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ot="0" spcFirstLastPara="0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>
                          <a:lnSpc>
                            <a:spcPct val="115000"/>
                          </a:lnSpc>
                          <a:spcAft>
                            <a:spcPts val="1000"/>
                          </a:spcAft>
                        </a:pPr>
                        <a:r>
                          <a:rPr lang="ru-RU" sz="1100" dirty="0">
                            <a:effectLst/>
                            <a:ea typeface="Calibri"/>
                            <a:cs typeface="Times New Roman"/>
                          </a:rPr>
                          <a:t> </a:t>
                        </a:r>
                        <a:endParaRPr lang="en-US" sz="1100" dirty="0">
                          <a:effectLst/>
                          <a:ea typeface="Calibri"/>
                          <a:cs typeface="Times New Roman"/>
                        </a:endParaRPr>
                      </a:p>
                    </p:txBody>
                  </p:sp>
                </p:grpSp>
                <p:sp>
                  <p:nvSpPr>
                    <p:cNvPr id="23" name="TextBox 15"/>
                    <p:cNvSpPr txBox="1"/>
                    <p:nvPr/>
                  </p:nvSpPr>
                  <p:spPr>
                    <a:xfrm>
                      <a:off x="3122478" y="0"/>
                      <a:ext cx="3321050" cy="302895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noAutofit/>
                    </a:bodyPr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kern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Al pads for wire bonding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p:txBody>
                </p:sp>
              </p:grpSp>
            </p:grpSp>
            <p:sp>
              <p:nvSpPr>
                <p:cNvPr id="15" name="Прямоугольная выноска 14"/>
                <p:cNvSpPr/>
                <p:nvPr/>
              </p:nvSpPr>
              <p:spPr>
                <a:xfrm>
                  <a:off x="3614468" y="957532"/>
                  <a:ext cx="922655" cy="939800"/>
                </a:xfrm>
                <a:prstGeom prst="wedgeRectCallout">
                  <a:avLst>
                    <a:gd name="adj1" fmla="val 15181"/>
                    <a:gd name="adj2" fmla="val -48346"/>
                  </a:avLst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US" sz="1200" dirty="0">
                      <a:solidFill>
                        <a:srgbClr val="000000"/>
                      </a:solidFill>
                      <a:effectLst/>
                      <a:latin typeface="Times New Roman"/>
                      <a:ea typeface="Calibri"/>
                      <a:cs typeface="Times New Roman"/>
                    </a:rPr>
                    <a:t>Pixel</a:t>
                  </a:r>
                  <a:endParaRPr lang="en-US" sz="1100" dirty="0">
                    <a:effectLst/>
                    <a:ea typeface="Calibri"/>
                    <a:cs typeface="Times New Roman"/>
                  </a:endParaRPr>
                </a:p>
              </p:txBody>
            </p:sp>
            <p:sp>
              <p:nvSpPr>
                <p:cNvPr id="16" name="Прямоугольная выноска 15"/>
                <p:cNvSpPr/>
                <p:nvPr/>
              </p:nvSpPr>
              <p:spPr>
                <a:xfrm>
                  <a:off x="4675517" y="974784"/>
                  <a:ext cx="922655" cy="939800"/>
                </a:xfrm>
                <a:prstGeom prst="wedgeRectCallout">
                  <a:avLst>
                    <a:gd name="adj1" fmla="val 14246"/>
                    <a:gd name="adj2" fmla="val -48346"/>
                  </a:avLst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>
                    <a:lnSpc>
                      <a:spcPct val="115000"/>
                    </a:lnSpc>
                    <a:spcAft>
                      <a:spcPts val="1000"/>
                    </a:spcAft>
                  </a:pPr>
                  <a:r>
                    <a:rPr lang="en-US" sz="1200" dirty="0">
                      <a:solidFill>
                        <a:srgbClr val="000000"/>
                      </a:solidFill>
                      <a:effectLst/>
                      <a:latin typeface="Times New Roman"/>
                      <a:ea typeface="Calibri"/>
                      <a:cs typeface="Times New Roman"/>
                    </a:rPr>
                    <a:t>Pixel</a:t>
                  </a:r>
                  <a:endParaRPr lang="en-US" sz="1100" dirty="0">
                    <a:effectLst/>
                    <a:ea typeface="Calibri"/>
                    <a:cs typeface="Times New Roman"/>
                  </a:endParaRPr>
                </a:p>
              </p:txBody>
            </p:sp>
          </p:grpSp>
        </p:grpSp>
      </p:grpSp>
      <p:sp>
        <p:nvSpPr>
          <p:cNvPr id="37" name="Прямоугольник 36"/>
          <p:cNvSpPr/>
          <p:nvPr/>
        </p:nvSpPr>
        <p:spPr>
          <a:xfrm>
            <a:off x="102737" y="6093597"/>
            <a:ext cx="54719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/>
              <a:t>Cross section of the sensor with tracing (not in scale)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15F7-EA65-491B-9A1C-2C4E8561BFC0}" type="slidenum">
              <a:rPr lang="en-US" smtClean="0"/>
              <a:t>4</a:t>
            </a:fld>
            <a:endParaRPr lang="en-US" dirty="0"/>
          </a:p>
        </p:txBody>
      </p:sp>
      <p:sp>
        <p:nvSpPr>
          <p:cNvPr id="73" name="Прямоугольник 72"/>
          <p:cNvSpPr/>
          <p:nvPr/>
        </p:nvSpPr>
        <p:spPr>
          <a:xfrm>
            <a:off x="5045317" y="669714"/>
            <a:ext cx="3830353" cy="181588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Thin sensor </a:t>
            </a:r>
          </a:p>
          <a:p>
            <a:pPr algn="ctr"/>
            <a:r>
              <a:rPr lang="en-US" sz="1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assembly 700 um !</a:t>
            </a:r>
          </a:p>
          <a:p>
            <a:pPr algn="ctr"/>
            <a:endParaRPr lang="en-US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Sensor : 			500 um</a:t>
            </a:r>
            <a:br>
              <a:rPr lang="en-US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Conductive glue</a:t>
            </a:r>
          </a:p>
          <a:p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 (sensor - RO </a:t>
            </a:r>
            <a:r>
              <a:rPr lang="en-US" sz="1600" b="1" dirty="0" err="1">
                <a:latin typeface="Times New Roman" pitchFamily="18" charset="0"/>
                <a:cs typeface="Times New Roman" pitchFamily="18" charset="0"/>
              </a:rPr>
              <a:t>kapton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 ): 	100 um</a:t>
            </a:r>
            <a:br>
              <a:rPr lang="en-US" sz="1600" b="1" dirty="0">
                <a:latin typeface="Times New Roman" pitchFamily="18" charset="0"/>
                <a:cs typeface="Times New Roman" pitchFamily="18" charset="0"/>
              </a:rPr>
            </a:b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RO </a:t>
            </a:r>
            <a:r>
              <a:rPr lang="en-US" sz="1600" b="1" dirty="0" err="1">
                <a:latin typeface="Times New Roman" pitchFamily="18" charset="0"/>
                <a:cs typeface="Times New Roman" pitchFamily="18" charset="0"/>
              </a:rPr>
              <a:t>kapton</a:t>
            </a:r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 : 		100 um</a:t>
            </a:r>
            <a:endParaRPr lang="en-US" sz="1600" b="1" dirty="0"/>
          </a:p>
        </p:txBody>
      </p:sp>
      <p:pic>
        <p:nvPicPr>
          <p:cNvPr id="74" name="Рисунок 7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7741" y="3326782"/>
            <a:ext cx="2884476" cy="2877491"/>
          </a:xfrm>
          <a:prstGeom prst="rect">
            <a:avLst/>
          </a:prstGeom>
        </p:spPr>
      </p:pic>
      <p:sp>
        <p:nvSpPr>
          <p:cNvPr id="75" name="Прямоугольник 74"/>
          <p:cNvSpPr/>
          <p:nvPr/>
        </p:nvSpPr>
        <p:spPr>
          <a:xfrm>
            <a:off x="6567423" y="2742007"/>
            <a:ext cx="144302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b="1" dirty="0">
                <a:solidFill>
                  <a:srgbClr val="FF0000"/>
                </a:solidFill>
              </a:rPr>
              <a:t>Compact </a:t>
            </a:r>
          </a:p>
          <a:p>
            <a:pPr algn="ctr"/>
            <a:r>
              <a:rPr lang="en-US" sz="1600" b="1" dirty="0">
                <a:solidFill>
                  <a:srgbClr val="FF0000"/>
                </a:solidFill>
              </a:rPr>
              <a:t>sensor module</a:t>
            </a:r>
          </a:p>
        </p:txBody>
      </p:sp>
    </p:spTree>
    <p:extLst>
      <p:ext uri="{BB962C8B-B14F-4D97-AF65-F5344CB8AC3E}">
        <p14:creationId xmlns:p14="http://schemas.microsoft.com/office/powerpoint/2010/main" val="7733509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en-US" sz="3600" dirty="0"/>
              <a:t>Conclusion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1772816"/>
            <a:ext cx="77048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Sensor with tracings allows to make the sensor planes</a:t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r>
              <a:rPr lang="en-US" dirty="0">
                <a:latin typeface="Times New Roman" pitchFamily="18" charset="0"/>
                <a:cs typeface="Times New Roman" pitchFamily="18" charset="0"/>
              </a:rPr>
              <a:t>extremely thin that is  the key point for compact electromagnetic calorimeters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The sensor prototypes will be produced and tested up to the end of 2021 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15F7-EA65-491B-9A1C-2C4E8561BFC0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8612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833BCA5-3D1D-8F44-9A83-12ED1A2872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Wireless readout</a:t>
            </a:r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B1D7CECC-6E66-3F46-B7E0-9F4E615A988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Yan </a:t>
            </a:r>
            <a:r>
              <a:rPr lang="en-US" dirty="0" err="1"/>
              <a:t>Benhammou</a:t>
            </a:r>
            <a:endParaRPr lang="en-US" dirty="0"/>
          </a:p>
          <a:p>
            <a:r>
              <a:rPr lang="en-US" dirty="0"/>
              <a:t>Tel Aviv University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1FBDB2-A8B7-4C4E-B6D1-D69EED25F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15F7-EA65-491B-9A1C-2C4E8561BFC0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49656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2D7684-EE2A-3F42-93C0-A99CA04940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" y="609600"/>
            <a:ext cx="4466457" cy="1320800"/>
          </a:xfrm>
        </p:spPr>
        <p:txBody>
          <a:bodyPr/>
          <a:lstStyle/>
          <a:p>
            <a:r>
              <a:rPr lang="en-US" dirty="0"/>
              <a:t>READOUT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D122BC-CDCF-0A47-8F95-B77F2B0E3F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5516" y="2160590"/>
            <a:ext cx="5472608" cy="3880773"/>
          </a:xfrm>
        </p:spPr>
        <p:txBody>
          <a:bodyPr>
            <a:normAutofit fontScale="92500"/>
          </a:bodyPr>
          <a:lstStyle/>
          <a:p>
            <a:r>
              <a:rPr lang="en-US" dirty="0"/>
              <a:t>Sensor signal is send to a dedicated ASIC : FLAME</a:t>
            </a:r>
          </a:p>
          <a:p>
            <a:r>
              <a:rPr lang="en-US" dirty="0"/>
              <a:t>32 mix mode channel comprising:</a:t>
            </a:r>
          </a:p>
          <a:p>
            <a:pPr lvl="1"/>
            <a:r>
              <a:rPr lang="en-US" dirty="0"/>
              <a:t>Variable gain front end</a:t>
            </a:r>
          </a:p>
          <a:p>
            <a:pPr lvl="1"/>
            <a:r>
              <a:rPr lang="en-US" dirty="0"/>
              <a:t>10 bit SAR ADC with sampling rate up to 50MSps</a:t>
            </a:r>
          </a:p>
          <a:p>
            <a:pPr lvl="1"/>
            <a:r>
              <a:rPr lang="en-US" dirty="0"/>
              <a:t>Ultra low power consumption</a:t>
            </a:r>
          </a:p>
          <a:p>
            <a:r>
              <a:rPr lang="en-US" dirty="0" err="1"/>
              <a:t>Mutli</a:t>
            </a:r>
            <a:r>
              <a:rPr lang="en-US" dirty="0"/>
              <a:t>-phase PLL based fast serializer</a:t>
            </a:r>
          </a:p>
          <a:p>
            <a:r>
              <a:rPr lang="en-US" dirty="0"/>
              <a:t>Fast SST driver </a:t>
            </a:r>
          </a:p>
          <a:p>
            <a:r>
              <a:rPr lang="en-US" dirty="0"/>
              <a:t>Two 5.2 Gbps links to the FPGA (we need ~5 FLAME per sensor)</a:t>
            </a:r>
          </a:p>
          <a:p>
            <a:r>
              <a:rPr lang="en-US" dirty="0"/>
              <a:t>From FPGA to DAQ : zero suppressed and trigger so rate depends on the occupancy and event rate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ADAD4E-9513-184A-AB4F-4F703AEBE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15F7-EA65-491B-9A1C-2C4E8561BFC0}" type="slidenum">
              <a:rPr lang="en-US" smtClean="0"/>
              <a:t>7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C2FF5D6-8803-6D4C-A12F-EF6885C763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5596" y="-15224"/>
            <a:ext cx="3565595" cy="3192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2903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9C723A-EE16-4E4F-AFFD-5FD6A5DDF0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Typical setup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9794FE-EDDD-304D-B0D0-2186098E07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15F7-EA65-491B-9A1C-2C4E8561BFC0}" type="slidenum">
              <a:rPr lang="en-US" smtClean="0"/>
              <a:t>8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D56A216-FFA7-6F48-8147-F295ABF9650E}"/>
              </a:ext>
            </a:extLst>
          </p:cNvPr>
          <p:cNvSpPr/>
          <p:nvPr/>
        </p:nvSpPr>
        <p:spPr>
          <a:xfrm>
            <a:off x="395536" y="3717032"/>
            <a:ext cx="1914144" cy="191414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SENSOR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CF8D5DB-9B73-BC48-AD16-74C41AEA4599}"/>
              </a:ext>
            </a:extLst>
          </p:cNvPr>
          <p:cNvSpPr/>
          <p:nvPr/>
        </p:nvSpPr>
        <p:spPr>
          <a:xfrm>
            <a:off x="2441787" y="3717032"/>
            <a:ext cx="585216" cy="1914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FEB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03E5D64-0654-BB44-BC58-4E18303861FC}"/>
              </a:ext>
            </a:extLst>
          </p:cNvPr>
          <p:cNvSpPr/>
          <p:nvPr/>
        </p:nvSpPr>
        <p:spPr>
          <a:xfrm>
            <a:off x="4781734" y="3717032"/>
            <a:ext cx="1914144" cy="191414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DATA Processing (FPGA,…)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B4BD4E5-B0C0-7B4F-8BC8-77D47DAA05B8}"/>
              </a:ext>
            </a:extLst>
          </p:cNvPr>
          <p:cNvSpPr/>
          <p:nvPr/>
        </p:nvSpPr>
        <p:spPr>
          <a:xfrm>
            <a:off x="6512414" y="983992"/>
            <a:ext cx="1914144" cy="95707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DAQ PC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A60009E-C35C-BF4D-8B20-BFFEDF9D34BB}"/>
              </a:ext>
            </a:extLst>
          </p:cNvPr>
          <p:cNvCxnSpPr>
            <a:cxnSpLocks/>
            <a:stCxn id="6" idx="3"/>
            <a:endCxn id="7" idx="1"/>
          </p:cNvCxnSpPr>
          <p:nvPr/>
        </p:nvCxnSpPr>
        <p:spPr>
          <a:xfrm>
            <a:off x="3027003" y="4674104"/>
            <a:ext cx="175473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Elbow Connector 9">
            <a:extLst>
              <a:ext uri="{FF2B5EF4-FFF2-40B4-BE49-F238E27FC236}">
                <a16:creationId xmlns:a16="http://schemas.microsoft.com/office/drawing/2014/main" id="{055C2C54-2E25-B744-AF4A-0151C2725D62}"/>
              </a:ext>
            </a:extLst>
          </p:cNvPr>
          <p:cNvCxnSpPr>
            <a:cxnSpLocks/>
            <a:stCxn id="7" idx="3"/>
            <a:endCxn id="8" idx="2"/>
          </p:cNvCxnSpPr>
          <p:nvPr/>
        </p:nvCxnSpPr>
        <p:spPr>
          <a:xfrm flipV="1">
            <a:off x="6695878" y="1941064"/>
            <a:ext cx="773608" cy="2733040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90A31FC7-8B1C-834A-9B5A-27D1508D950E}"/>
              </a:ext>
            </a:extLst>
          </p:cNvPr>
          <p:cNvSpPr txBox="1"/>
          <p:nvPr/>
        </p:nvSpPr>
        <p:spPr>
          <a:xfrm>
            <a:off x="6789775" y="4783308"/>
            <a:ext cx="2295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Ethernet/optic fiber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D984BC4-BEDB-444E-8FCE-3BD281C6E6C3}"/>
              </a:ext>
            </a:extLst>
          </p:cNvPr>
          <p:cNvSpPr txBox="1"/>
          <p:nvPr/>
        </p:nvSpPr>
        <p:spPr>
          <a:xfrm>
            <a:off x="841248" y="6303264"/>
            <a:ext cx="71336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Could be a problem of space in the very forward region : cables,…</a:t>
            </a:r>
          </a:p>
        </p:txBody>
      </p:sp>
    </p:spTree>
    <p:extLst>
      <p:ext uri="{BB962C8B-B14F-4D97-AF65-F5344CB8AC3E}">
        <p14:creationId xmlns:p14="http://schemas.microsoft.com/office/powerpoint/2010/main" val="39745635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4C60B8-12DF-0941-ABC1-3FADBE6E01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we want to test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D63FC2-AF73-264B-8759-0D9FF43E8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215F7-EA65-491B-9A1C-2C4E8561BFC0}" type="slidenum">
              <a:rPr lang="en-US" smtClean="0"/>
              <a:t>9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D27E21C-5CD9-054B-8FAF-6160304B3CCB}"/>
              </a:ext>
            </a:extLst>
          </p:cNvPr>
          <p:cNvSpPr/>
          <p:nvPr/>
        </p:nvSpPr>
        <p:spPr>
          <a:xfrm>
            <a:off x="463060" y="2682524"/>
            <a:ext cx="1914144" cy="191414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SENSOR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B8979C4-8B3D-0743-BE5E-6803FD841997}"/>
              </a:ext>
            </a:extLst>
          </p:cNvPr>
          <p:cNvSpPr/>
          <p:nvPr/>
        </p:nvSpPr>
        <p:spPr>
          <a:xfrm>
            <a:off x="2509311" y="2682524"/>
            <a:ext cx="585216" cy="19141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FEB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7FD971E-A198-824B-8ED0-4A5BC3361C7B}"/>
              </a:ext>
            </a:extLst>
          </p:cNvPr>
          <p:cNvSpPr/>
          <p:nvPr/>
        </p:nvSpPr>
        <p:spPr>
          <a:xfrm>
            <a:off x="4849258" y="2682524"/>
            <a:ext cx="1914144" cy="191414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Data processing (FPGA,…)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E99DFA2-C42A-B645-A8FD-86C74AB7229A}"/>
              </a:ext>
            </a:extLst>
          </p:cNvPr>
          <p:cNvSpPr/>
          <p:nvPr/>
        </p:nvSpPr>
        <p:spPr>
          <a:xfrm>
            <a:off x="6579938" y="596240"/>
            <a:ext cx="1914144" cy="95707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DAQ PC</a:t>
            </a:r>
          </a:p>
        </p:txBody>
      </p:sp>
      <p:cxnSp>
        <p:nvCxnSpPr>
          <p:cNvPr id="9" name="Elbow Connector 8">
            <a:extLst>
              <a:ext uri="{FF2B5EF4-FFF2-40B4-BE49-F238E27FC236}">
                <a16:creationId xmlns:a16="http://schemas.microsoft.com/office/drawing/2014/main" id="{070F93D4-A758-4649-9E7A-DB50108CAD8D}"/>
              </a:ext>
            </a:extLst>
          </p:cNvPr>
          <p:cNvCxnSpPr>
            <a:cxnSpLocks/>
            <a:stCxn id="7" idx="3"/>
            <a:endCxn id="8" idx="2"/>
          </p:cNvCxnSpPr>
          <p:nvPr/>
        </p:nvCxnSpPr>
        <p:spPr>
          <a:xfrm flipV="1">
            <a:off x="6763402" y="1553312"/>
            <a:ext cx="773608" cy="2086284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B7B58DEC-C60A-0747-AD09-CDBC530D3600}"/>
              </a:ext>
            </a:extLst>
          </p:cNvPr>
          <p:cNvSpPr txBox="1"/>
          <p:nvPr/>
        </p:nvSpPr>
        <p:spPr>
          <a:xfrm>
            <a:off x="6857299" y="3748800"/>
            <a:ext cx="2295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Ethernet/optic fiber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9B50E1FA-A435-644E-9646-CB40687DC44B}"/>
              </a:ext>
            </a:extLst>
          </p:cNvPr>
          <p:cNvSpPr/>
          <p:nvPr/>
        </p:nvSpPr>
        <p:spPr>
          <a:xfrm>
            <a:off x="3385745" y="3410370"/>
            <a:ext cx="92705" cy="229226"/>
          </a:xfrm>
          <a:prstGeom prst="arc">
            <a:avLst>
              <a:gd name="adj1" fmla="val 16200000"/>
              <a:gd name="adj2" fmla="val 642446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c 12">
            <a:extLst>
              <a:ext uri="{FF2B5EF4-FFF2-40B4-BE49-F238E27FC236}">
                <a16:creationId xmlns:a16="http://schemas.microsoft.com/office/drawing/2014/main" id="{2AFF1EDF-8E22-8E40-BED0-823B9F4EEDCE}"/>
              </a:ext>
            </a:extLst>
          </p:cNvPr>
          <p:cNvSpPr/>
          <p:nvPr/>
        </p:nvSpPr>
        <p:spPr>
          <a:xfrm>
            <a:off x="3424633" y="3372197"/>
            <a:ext cx="175549" cy="305572"/>
          </a:xfrm>
          <a:prstGeom prst="arc">
            <a:avLst>
              <a:gd name="adj1" fmla="val 16200000"/>
              <a:gd name="adj2" fmla="val 642446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Arc 13">
            <a:extLst>
              <a:ext uri="{FF2B5EF4-FFF2-40B4-BE49-F238E27FC236}">
                <a16:creationId xmlns:a16="http://schemas.microsoft.com/office/drawing/2014/main" id="{AB3B0F5D-B4F0-5A4F-A755-ECE6677AF869}"/>
              </a:ext>
            </a:extLst>
          </p:cNvPr>
          <p:cNvSpPr/>
          <p:nvPr/>
        </p:nvSpPr>
        <p:spPr>
          <a:xfrm>
            <a:off x="3520657" y="3336327"/>
            <a:ext cx="236209" cy="377312"/>
          </a:xfrm>
          <a:prstGeom prst="arc">
            <a:avLst>
              <a:gd name="adj1" fmla="val 16200000"/>
              <a:gd name="adj2" fmla="val 642446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riangle 14">
            <a:extLst>
              <a:ext uri="{FF2B5EF4-FFF2-40B4-BE49-F238E27FC236}">
                <a16:creationId xmlns:a16="http://schemas.microsoft.com/office/drawing/2014/main" id="{D06B70C5-CA37-BA46-9ACF-2A2EE3A60E7D}"/>
              </a:ext>
            </a:extLst>
          </p:cNvPr>
          <p:cNvSpPr/>
          <p:nvPr/>
        </p:nvSpPr>
        <p:spPr>
          <a:xfrm rot="5211495">
            <a:off x="4502889" y="3438285"/>
            <a:ext cx="355600" cy="267399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riangle 15">
            <a:extLst>
              <a:ext uri="{FF2B5EF4-FFF2-40B4-BE49-F238E27FC236}">
                <a16:creationId xmlns:a16="http://schemas.microsoft.com/office/drawing/2014/main" id="{86898EC6-3177-E546-B837-DB2CE1408B96}"/>
              </a:ext>
            </a:extLst>
          </p:cNvPr>
          <p:cNvSpPr/>
          <p:nvPr/>
        </p:nvSpPr>
        <p:spPr>
          <a:xfrm rot="16200000">
            <a:off x="3066301" y="3402139"/>
            <a:ext cx="355600" cy="267399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E2875757-176A-3A4E-B068-48A83657AA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2997" y="4632538"/>
            <a:ext cx="5284302" cy="149265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06BEDF72-D71E-584F-967A-8DDA67793E90}"/>
              </a:ext>
            </a:extLst>
          </p:cNvPr>
          <p:cNvSpPr txBox="1"/>
          <p:nvPr/>
        </p:nvSpPr>
        <p:spPr>
          <a:xfrm>
            <a:off x="1514692" y="6289066"/>
            <a:ext cx="49882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Thanks to the WADAPT CERN group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AC9200E-DAA8-5848-999C-181CADD12435}"/>
              </a:ext>
            </a:extLst>
          </p:cNvPr>
          <p:cNvSpPr txBox="1"/>
          <p:nvPr/>
        </p:nvSpPr>
        <p:spPr>
          <a:xfrm>
            <a:off x="3264937" y="2674277"/>
            <a:ext cx="1441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Up to 6Gbps</a:t>
            </a:r>
          </a:p>
        </p:txBody>
      </p:sp>
    </p:spTree>
    <p:extLst>
      <p:ext uri="{BB962C8B-B14F-4D97-AF65-F5344CB8AC3E}">
        <p14:creationId xmlns:p14="http://schemas.microsoft.com/office/powerpoint/2010/main" val="364366088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{43A32304-AEFA-2A42-86C4-DF6DBC18E815}tf10001060</Template>
  <TotalTime>277</TotalTime>
  <Words>360</Words>
  <Application>Microsoft Macintosh PowerPoint</Application>
  <PresentationFormat>On-screen Show (4:3)</PresentationFormat>
  <Paragraphs>74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Times New Roman</vt:lpstr>
      <vt:lpstr>Trebuchet MS</vt:lpstr>
      <vt:lpstr>Wingdings 3</vt:lpstr>
      <vt:lpstr>Тема Office</vt:lpstr>
      <vt:lpstr>Facet</vt:lpstr>
      <vt:lpstr> Novel sensors for highly compact electromagnetic calorimeters </vt:lpstr>
      <vt:lpstr>Structure of compact EM calorimeter </vt:lpstr>
      <vt:lpstr>Current sensor design</vt:lpstr>
      <vt:lpstr>Novel concept: GaAs sensor with tracings </vt:lpstr>
      <vt:lpstr>Conclusion</vt:lpstr>
      <vt:lpstr>Wireless readout</vt:lpstr>
      <vt:lpstr>READOUT</vt:lpstr>
      <vt:lpstr>Typical setup</vt:lpstr>
      <vt:lpstr>What we want to test</vt:lpstr>
    </vt:vector>
  </TitlesOfParts>
  <Company>SPecialiST RePack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Anton Tyazhev</dc:creator>
  <cp:lastModifiedBy>yan bb</cp:lastModifiedBy>
  <cp:revision>74</cp:revision>
  <dcterms:created xsi:type="dcterms:W3CDTF">2021-03-13T05:37:00Z</dcterms:created>
  <dcterms:modified xsi:type="dcterms:W3CDTF">2021-03-17T14:58:49Z</dcterms:modified>
</cp:coreProperties>
</file>