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66" r:id="rId3"/>
    <p:sldId id="267" r:id="rId4"/>
    <p:sldId id="263" r:id="rId5"/>
    <p:sldId id="264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9" autoAdjust="0"/>
    <p:restoredTop sz="94581" autoAdjust="0"/>
  </p:normalViewPr>
  <p:slideViewPr>
    <p:cSldViewPr snapToGrid="0" snapToObjects="1">
      <p:cViewPr varScale="1">
        <p:scale>
          <a:sx n="88" d="100"/>
          <a:sy n="88" d="100"/>
        </p:scale>
        <p:origin x="108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7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Rob van Weelderen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15-01-2021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15-01-2021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review 09-12-2020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8896"/>
            <a:ext cx="9144000" cy="3294867"/>
          </a:xfrm>
        </p:spPr>
        <p:txBody>
          <a:bodyPr/>
          <a:lstStyle/>
          <a:p>
            <a:r>
              <a:rPr lang="en-GB" dirty="0" smtClean="0"/>
              <a:t>Rough and incomplete power/cost estimates</a:t>
            </a:r>
            <a:r>
              <a:rPr lang="en-GB" dirty="0" smtClean="0"/>
              <a:t> </a:t>
            </a:r>
            <a:r>
              <a:rPr lang="en-GB" dirty="0"/>
              <a:t>for the </a:t>
            </a:r>
            <a:r>
              <a:rPr lang="en-GB" dirty="0" smtClean="0"/>
              <a:t>SIGRUM-project’s cryogenic system</a:t>
            </a:r>
            <a:r>
              <a:rPr lang="en-GB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46872"/>
            <a:ext cx="9144000" cy="789960"/>
          </a:xfr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i="1" dirty="0" smtClean="0"/>
              <a:t>Rob van Weelderen,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1" dirty="0"/>
              <a:t>w</a:t>
            </a:r>
            <a:r>
              <a:rPr lang="en-US" sz="1600" b="0" i="1" dirty="0" smtClean="0"/>
              <a:t>ith input from </a:t>
            </a:r>
            <a:r>
              <a:rPr lang="en-US" sz="1600" b="0" i="1" dirty="0" smtClean="0"/>
              <a:t>Udo Wagner &amp; </a:t>
            </a:r>
            <a:r>
              <a:rPr lang="pt-BR" sz="1600" b="0" i="1" dirty="0" smtClean="0"/>
              <a:t>Patricia </a:t>
            </a:r>
            <a:r>
              <a:rPr lang="pt-BR" sz="1600" b="0" i="1" dirty="0"/>
              <a:t>Tavares Coutinho Borges De </a:t>
            </a:r>
            <a:r>
              <a:rPr lang="pt-BR" sz="1600" b="0" i="1" dirty="0" smtClean="0"/>
              <a:t>Sousa</a:t>
            </a:r>
            <a:endParaRPr lang="pt-BR" sz="1600" b="0" i="1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600" b="0" i="1" dirty="0" smtClean="0"/>
              <a:t>(</a:t>
            </a:r>
            <a:r>
              <a:rPr lang="pt-BR" sz="1600" b="0" i="1" dirty="0" smtClean="0"/>
              <a:t>CERN)</a:t>
            </a:r>
            <a:endParaRPr lang="en-GB" sz="1600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</a:t>
            </a:r>
            <a:r>
              <a:rPr lang="en-US" dirty="0" smtClean="0"/>
              <a:t>15</a:t>
            </a:r>
            <a:r>
              <a:rPr lang="en-US" dirty="0" smtClean="0"/>
              <a:t>-01-2021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2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4.5 K – </a:t>
            </a:r>
            <a:r>
              <a:rPr lang="pt-PT" dirty="0" smtClean="0"/>
              <a:t>5.0 K (excluding powering)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Rob van Weelderen | review 09-12-2020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32509" y="635267"/>
            <a:ext cx="11451504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/>
              <a:t>There are two </a:t>
            </a:r>
            <a:r>
              <a:rPr lang="en-US" sz="2400" dirty="0" smtClean="0"/>
              <a:t>cryo-assemblies on the gantry</a:t>
            </a:r>
          </a:p>
          <a:p>
            <a:endParaRPr lang="en-US" sz="2400" dirty="0" smtClean="0"/>
          </a:p>
          <a:p>
            <a:r>
              <a:rPr lang="pt-PT" u="sng" dirty="0"/>
              <a:t>A</a:t>
            </a:r>
            <a:r>
              <a:rPr lang="pt-PT" u="sng" dirty="0" smtClean="0"/>
              <a:t>t </a:t>
            </a:r>
            <a:r>
              <a:rPr lang="pt-PT" u="sng" dirty="0"/>
              <a:t>the </a:t>
            </a:r>
            <a:r>
              <a:rPr lang="pt-PT" u="sng" dirty="0" smtClean="0"/>
              <a:t>back consisting of:</a:t>
            </a:r>
          </a:p>
          <a:p>
            <a:r>
              <a:rPr lang="en-GB" dirty="0"/>
              <a:t>2</a:t>
            </a:r>
            <a:r>
              <a:rPr lang="en-GB" dirty="0" smtClean="0"/>
              <a:t> </a:t>
            </a:r>
            <a:r>
              <a:rPr lang="en-GB" dirty="0"/>
              <a:t>x </a:t>
            </a:r>
            <a:r>
              <a:rPr lang="en-GB" dirty="0" smtClean="0"/>
              <a:t>22.5</a:t>
            </a:r>
            <a:r>
              <a:rPr lang="en-GB" dirty="0"/>
              <a:t>° </a:t>
            </a:r>
            <a:r>
              <a:rPr lang="en-GB" dirty="0" smtClean="0"/>
              <a:t>dipole magnets including 1 pair of 2.5 kA current leads + </a:t>
            </a:r>
            <a:r>
              <a:rPr lang="en-GB" dirty="0"/>
              <a:t>1</a:t>
            </a:r>
            <a:r>
              <a:rPr lang="en-GB" dirty="0" smtClean="0"/>
              <a:t> x quadrupole including 1 pair of 1.25 kA current leads + 2 cold-warm transitions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Total power </a:t>
            </a:r>
            <a:r>
              <a:rPr lang="en-US" dirty="0" smtClean="0"/>
              <a:t>= 1.24 (dynamic) + 1.10 (static) +CLs = </a:t>
            </a:r>
            <a:r>
              <a:rPr lang="en-US" dirty="0">
                <a:solidFill>
                  <a:srgbClr val="00B050"/>
                </a:solidFill>
              </a:rPr>
              <a:t>~</a:t>
            </a:r>
            <a:r>
              <a:rPr lang="en-US" dirty="0" smtClean="0">
                <a:solidFill>
                  <a:srgbClr val="00B050"/>
                </a:solidFill>
              </a:rPr>
              <a:t>2.9 W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C00000"/>
                </a:solidFill>
              </a:rPr>
              <a:t>CLs</a:t>
            </a:r>
            <a:endParaRPr lang="en-GB" dirty="0" smtClean="0">
              <a:solidFill>
                <a:srgbClr val="C00000"/>
              </a:solidFill>
            </a:endParaRPr>
          </a:p>
          <a:p>
            <a:endParaRPr lang="en-GB" dirty="0" smtClean="0"/>
          </a:p>
          <a:p>
            <a:r>
              <a:rPr lang="en-GB" u="sng" dirty="0"/>
              <a:t>A</a:t>
            </a:r>
            <a:r>
              <a:rPr lang="en-GB" u="sng" dirty="0" smtClean="0"/>
              <a:t>t </a:t>
            </a:r>
            <a:r>
              <a:rPr lang="en-GB" u="sng" dirty="0"/>
              <a:t>the </a:t>
            </a:r>
            <a:r>
              <a:rPr lang="en-GB" u="sng" dirty="0" smtClean="0"/>
              <a:t>top</a:t>
            </a:r>
          </a:p>
          <a:p>
            <a:r>
              <a:rPr lang="en-GB" dirty="0"/>
              <a:t>3 x 45° dipole magnets including 1 pair of </a:t>
            </a:r>
            <a:r>
              <a:rPr lang="en-GB" dirty="0" smtClean="0"/>
              <a:t>2.5 kA current </a:t>
            </a:r>
            <a:r>
              <a:rPr lang="en-GB" dirty="0"/>
              <a:t>leads + 2 x quadrupoles including 1 pair of </a:t>
            </a:r>
            <a:r>
              <a:rPr lang="en-GB" dirty="0" smtClean="0"/>
              <a:t>1.25 kA current </a:t>
            </a:r>
            <a:r>
              <a:rPr lang="en-GB" dirty="0"/>
              <a:t>leads + </a:t>
            </a:r>
            <a:r>
              <a:rPr lang="en-GB" dirty="0" smtClean="0"/>
              <a:t>2</a:t>
            </a:r>
          </a:p>
          <a:p>
            <a:r>
              <a:rPr lang="en-US" dirty="0">
                <a:solidFill>
                  <a:srgbClr val="00B050"/>
                </a:solidFill>
              </a:rPr>
              <a:t>Total power </a:t>
            </a:r>
            <a:r>
              <a:rPr lang="en-US" dirty="0"/>
              <a:t>= </a:t>
            </a:r>
            <a:r>
              <a:rPr lang="en-US" dirty="0" smtClean="0"/>
              <a:t>6.73 </a:t>
            </a:r>
            <a:r>
              <a:rPr lang="en-US" dirty="0"/>
              <a:t>(dynamic) + </a:t>
            </a:r>
            <a:r>
              <a:rPr lang="en-US" dirty="0" smtClean="0"/>
              <a:t>2.22 </a:t>
            </a:r>
            <a:r>
              <a:rPr lang="en-US" dirty="0"/>
              <a:t>(static) +CLs = </a:t>
            </a:r>
            <a:r>
              <a:rPr lang="en-US" dirty="0" smtClean="0">
                <a:solidFill>
                  <a:srgbClr val="00B050"/>
                </a:solidFill>
              </a:rPr>
              <a:t>~9.4 </a:t>
            </a:r>
            <a:r>
              <a:rPr lang="en-US" dirty="0">
                <a:solidFill>
                  <a:srgbClr val="00B050"/>
                </a:solidFill>
              </a:rPr>
              <a:t>W</a:t>
            </a:r>
            <a:r>
              <a:rPr lang="en-US" dirty="0"/>
              <a:t> + </a:t>
            </a:r>
            <a:r>
              <a:rPr lang="en-US" dirty="0" smtClean="0">
                <a:solidFill>
                  <a:srgbClr val="C00000"/>
                </a:solidFill>
              </a:rPr>
              <a:t>CLs</a:t>
            </a:r>
            <a:endParaRPr lang="en-GB" dirty="0">
              <a:solidFill>
                <a:srgbClr val="C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153846"/>
              </p:ext>
            </p:extLst>
          </p:nvPr>
        </p:nvGraphicFramePr>
        <p:xfrm>
          <a:off x="310716" y="4243278"/>
          <a:ext cx="8127999" cy="185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84720454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95943748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3720912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Loads at 4.5 K – 5.0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624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45° dipole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 W/m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 W/m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281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22.5° dipole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 W/m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1.25 W/m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66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quadrupole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 W/m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1.25 W/m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506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cold-warm</a:t>
                      </a:r>
                      <a:r>
                        <a:rPr lang="en-US" baseline="0" dirty="0" smtClean="0"/>
                        <a:t> transition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 0.5 W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944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651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Powering - Current leads (CLs)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</a:t>
            </a:r>
            <a:r>
              <a:rPr lang="en-US" dirty="0" smtClean="0"/>
              <a:t>15-01-2021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9709" y="635267"/>
            <a:ext cx="10994304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In total 2 pairs of CLs for the dipoles + 2 pairs of CLs for the quadrupoles are necessary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The heat brought onto the magnet operating temperature level varies considerably amongst the current-leads concepts and is linearly dependent on the current level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The high current magnet option considers 2.5 kA for the dipoles and 1.25 kA for the quadrupoles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Technology bringing the current from leads to magnets via cold links exists and is used at </a:t>
            </a:r>
            <a:r>
              <a:rPr lang="en-US" dirty="0" err="1" smtClean="0"/>
              <a:t>Cern</a:t>
            </a:r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77470"/>
              </p:ext>
            </p:extLst>
          </p:nvPr>
        </p:nvGraphicFramePr>
        <p:xfrm>
          <a:off x="789709" y="3134378"/>
          <a:ext cx="10999091" cy="3108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150524">
                  <a:extLst>
                    <a:ext uri="{9D8B030D-6E8A-4147-A177-3AD203B41FA5}">
                      <a16:colId xmlns:a16="http://schemas.microsoft.com/office/drawing/2014/main" val="2820358347"/>
                    </a:ext>
                  </a:extLst>
                </a:gridCol>
                <a:gridCol w="2202872">
                  <a:extLst>
                    <a:ext uri="{9D8B030D-6E8A-4147-A177-3AD203B41FA5}">
                      <a16:colId xmlns:a16="http://schemas.microsoft.com/office/drawing/2014/main" val="2572946918"/>
                    </a:ext>
                  </a:extLst>
                </a:gridCol>
                <a:gridCol w="5645695">
                  <a:extLst>
                    <a:ext uri="{9D8B030D-6E8A-4147-A177-3AD203B41FA5}">
                      <a16:colId xmlns:a16="http://schemas.microsoft.com/office/drawing/2014/main" val="19941090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CL-type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to 4.5-5.0 K</a:t>
                      </a:r>
                    </a:p>
                    <a:p>
                      <a:pPr algn="ctr"/>
                      <a:r>
                        <a:rPr lang="en-US" dirty="0" smtClean="0"/>
                        <a:t>(W/kA)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615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Conduction cooled (with intermediate</a:t>
                      </a:r>
                      <a:r>
                        <a:rPr lang="en-US" baseline="0" dirty="0" smtClean="0"/>
                        <a:t> heat intercepts)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 to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</a:t>
                      </a:r>
                      <a:r>
                        <a:rPr lang="en-US" dirty="0" smtClean="0"/>
                        <a:t>load for high current magnet option (45 </a:t>
                      </a:r>
                      <a:r>
                        <a:rPr lang="en-US" dirty="0" smtClean="0"/>
                        <a:t>W – 60 W). </a:t>
                      </a:r>
                      <a:r>
                        <a:rPr lang="en-US" i="1" dirty="0" smtClean="0">
                          <a:solidFill>
                            <a:srgbClr val="FF0000"/>
                          </a:solidFill>
                        </a:rPr>
                        <a:t>Unreasonable for </a:t>
                      </a:r>
                      <a:r>
                        <a:rPr lang="en-US" i="1" dirty="0" err="1" smtClean="0">
                          <a:solidFill>
                            <a:srgbClr val="FF0000"/>
                          </a:solidFill>
                        </a:rPr>
                        <a:t>cryo</a:t>
                      </a:r>
                      <a:r>
                        <a:rPr lang="en-US" i="1" dirty="0" smtClean="0">
                          <a:solidFill>
                            <a:srgbClr val="FF0000"/>
                          </a:solidFill>
                        </a:rPr>
                        <a:t>-coolers</a:t>
                      </a:r>
                      <a:endParaRPr lang="en-GB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850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Vapour</a:t>
                      </a:r>
                      <a:r>
                        <a:rPr lang="en-US" dirty="0" smtClean="0"/>
                        <a:t> cooled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r>
                        <a:rPr lang="en-US" baseline="0" dirty="0" smtClean="0"/>
                        <a:t> W for high current magnet option, </a:t>
                      </a:r>
                      <a:r>
                        <a:rPr lang="en-US" i="1" baseline="0" dirty="0" smtClean="0">
                          <a:solidFill>
                            <a:srgbClr val="00B050"/>
                          </a:solidFill>
                        </a:rPr>
                        <a:t>dedicated </a:t>
                      </a:r>
                      <a:r>
                        <a:rPr lang="en-US" i="1" baseline="0" dirty="0" err="1" smtClean="0">
                          <a:solidFill>
                            <a:srgbClr val="00B050"/>
                          </a:solidFill>
                        </a:rPr>
                        <a:t>cryo</a:t>
                      </a:r>
                      <a:r>
                        <a:rPr lang="en-US" i="1" baseline="0" dirty="0" smtClean="0">
                          <a:solidFill>
                            <a:srgbClr val="00B050"/>
                          </a:solidFill>
                        </a:rPr>
                        <a:t> necessary</a:t>
                      </a:r>
                      <a:endParaRPr lang="en-GB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345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HTS –</a:t>
                      </a:r>
                      <a:r>
                        <a:rPr lang="en-US" dirty="0" err="1" smtClean="0"/>
                        <a:t>vapour</a:t>
                      </a:r>
                      <a:r>
                        <a:rPr lang="en-US" dirty="0" smtClean="0"/>
                        <a:t> cooled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&lt;&lt;</a:t>
                      </a:r>
                      <a:r>
                        <a:rPr lang="en-US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Dedicated </a:t>
                      </a:r>
                      <a:r>
                        <a:rPr lang="en-US" dirty="0" err="1" smtClean="0"/>
                        <a:t>cryo</a:t>
                      </a:r>
                      <a:r>
                        <a:rPr lang="en-US" dirty="0" smtClean="0"/>
                        <a:t> necessary, working 600</a:t>
                      </a:r>
                      <a:r>
                        <a:rPr lang="en-US" baseline="0" dirty="0" smtClean="0"/>
                        <a:t> A, 6 kA, 13 kA, 17 kA leads designs exists. </a:t>
                      </a:r>
                      <a:r>
                        <a:rPr lang="en-US" baseline="0" dirty="0" err="1" smtClean="0"/>
                        <a:t>Cryopower</a:t>
                      </a:r>
                      <a:r>
                        <a:rPr lang="en-US" baseline="0" dirty="0" smtClean="0"/>
                        <a:t>, gaseous, levels 50 K and 4.5 K, can be provided by </a:t>
                      </a:r>
                      <a:r>
                        <a:rPr lang="en-US" i="1" baseline="0" dirty="0" smtClean="0">
                          <a:solidFill>
                            <a:srgbClr val="00B050"/>
                          </a:solidFill>
                        </a:rPr>
                        <a:t>dedicated </a:t>
                      </a:r>
                      <a:r>
                        <a:rPr lang="en-US" i="1" baseline="0" dirty="0" err="1" smtClean="0">
                          <a:solidFill>
                            <a:srgbClr val="00B050"/>
                          </a:solidFill>
                        </a:rPr>
                        <a:t>cryo</a:t>
                      </a:r>
                      <a:r>
                        <a:rPr lang="en-US" i="1" baseline="0" dirty="0" smtClean="0">
                          <a:solidFill>
                            <a:srgbClr val="00B050"/>
                          </a:solidFill>
                        </a:rPr>
                        <a:t>-coolers</a:t>
                      </a:r>
                      <a:endParaRPr lang="en-GB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520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619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Cooling power at </a:t>
            </a:r>
            <a:r>
              <a:rPr lang="pt-PT" dirty="0"/>
              <a:t>4.5 K – 5.5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</a:t>
            </a:r>
            <a:r>
              <a:rPr lang="en-US" dirty="0" smtClean="0"/>
              <a:t>15-01-2021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0077" y="880259"/>
            <a:ext cx="895149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Clr>
                <a:srgbClr val="104282"/>
              </a:buClr>
              <a:buFont typeface="Arial" panose="020B0604020202020204" pitchFamily="34" charset="0"/>
              <a:buChar char="•"/>
              <a:defRPr sz="1200">
                <a:solidFill>
                  <a:schemeClr val="accent6"/>
                </a:solidFill>
              </a:defRPr>
            </a:lvl1pPr>
            <a:lvl2pPr marL="742950" lvl="1" indent="-285750">
              <a:buClr>
                <a:srgbClr val="104282"/>
              </a:buClr>
              <a:buFont typeface="Arial" panose="020B0604020202020204" pitchFamily="34" charset="0"/>
              <a:buChar char="•"/>
              <a:defRPr sz="1200">
                <a:solidFill>
                  <a:schemeClr val="accent6"/>
                </a:solidFill>
              </a:defRPr>
            </a:lvl2pPr>
          </a:lstStyle>
          <a:p>
            <a:r>
              <a:rPr lang="pt-PT" sz="1800" b="1" dirty="0" smtClean="0">
                <a:solidFill>
                  <a:srgbClr val="2F2F2F"/>
                </a:solidFill>
              </a:rPr>
              <a:t>Total cold-mass cooling needed : ~ </a:t>
            </a:r>
            <a:r>
              <a:rPr lang="pt-PT" sz="1800" b="1" dirty="0" smtClean="0">
                <a:solidFill>
                  <a:srgbClr val="2F2F2F"/>
                </a:solidFill>
              </a:rPr>
              <a:t>12-13 </a:t>
            </a:r>
            <a:r>
              <a:rPr lang="pt-PT" sz="1800" b="1" dirty="0" smtClean="0">
                <a:solidFill>
                  <a:srgbClr val="2F2F2F"/>
                </a:solidFill>
              </a:rPr>
              <a:t>W</a:t>
            </a:r>
          </a:p>
          <a:p>
            <a:pPr marL="0" indent="0">
              <a:buNone/>
            </a:pPr>
            <a:r>
              <a:rPr lang="pt-PT" sz="1800" b="1" dirty="0">
                <a:solidFill>
                  <a:srgbClr val="2F2F2F"/>
                </a:solidFill>
              </a:rPr>
              <a:t>	</a:t>
            </a:r>
            <a:r>
              <a:rPr lang="pt-PT" sz="1600" dirty="0" smtClean="0">
                <a:solidFill>
                  <a:srgbClr val="2F2F2F"/>
                </a:solidFill>
              </a:rPr>
              <a:t>This can be achieved with 7 x 2-stage </a:t>
            </a:r>
            <a:r>
              <a:rPr lang="pt-PT" sz="1600" dirty="0" smtClean="0">
                <a:solidFill>
                  <a:srgbClr val="2F2F2F"/>
                </a:solidFill>
              </a:rPr>
              <a:t>cryo-coolers</a:t>
            </a:r>
          </a:p>
          <a:p>
            <a:pPr marL="0" indent="0">
              <a:buNone/>
            </a:pPr>
            <a:r>
              <a:rPr lang="pt-PT" sz="1800" b="1" dirty="0">
                <a:solidFill>
                  <a:srgbClr val="2F2F2F"/>
                </a:solidFill>
              </a:rPr>
              <a:t>	</a:t>
            </a:r>
            <a:r>
              <a:rPr lang="pt-PT" sz="1600" dirty="0">
                <a:solidFill>
                  <a:srgbClr val="2F2F2F"/>
                </a:solidFill>
              </a:rPr>
              <a:t>This can be achieved with </a:t>
            </a:r>
            <a:r>
              <a:rPr lang="pt-PT" sz="1600" dirty="0" smtClean="0">
                <a:solidFill>
                  <a:srgbClr val="2F2F2F"/>
                </a:solidFill>
              </a:rPr>
              <a:t>small scale refrigerator providing 5 K supercritical Helium</a:t>
            </a:r>
          </a:p>
          <a:p>
            <a:pPr marL="0" indent="0">
              <a:buNone/>
            </a:pPr>
            <a:endParaRPr lang="pt-PT" sz="1800" dirty="0" smtClean="0">
              <a:solidFill>
                <a:srgbClr val="2F2F2F"/>
              </a:solidFill>
            </a:endParaRPr>
          </a:p>
          <a:p>
            <a:r>
              <a:rPr lang="pt-PT" sz="1800" b="1" dirty="0" smtClean="0">
                <a:solidFill>
                  <a:srgbClr val="2F2F2F"/>
                </a:solidFill>
              </a:rPr>
              <a:t>Thermal screen cooling + cool-down</a:t>
            </a:r>
          </a:p>
          <a:p>
            <a:pPr marL="0" indent="0">
              <a:buNone/>
            </a:pPr>
            <a:r>
              <a:rPr lang="pt-PT" sz="2000" b="1" dirty="0">
                <a:solidFill>
                  <a:srgbClr val="2F2F2F"/>
                </a:solidFill>
              </a:rPr>
              <a:t>	</a:t>
            </a:r>
            <a:r>
              <a:rPr lang="pt-PT" sz="1800" dirty="0">
                <a:solidFill>
                  <a:srgbClr val="2F2F2F"/>
                </a:solidFill>
              </a:rPr>
              <a:t>This can be achieved with </a:t>
            </a:r>
            <a:r>
              <a:rPr lang="pt-PT" sz="1800" dirty="0" smtClean="0">
                <a:solidFill>
                  <a:srgbClr val="2F2F2F"/>
                </a:solidFill>
              </a:rPr>
              <a:t>one, 1st stage only high power cryo-cooler</a:t>
            </a:r>
            <a:endParaRPr lang="pt-PT" sz="1800" dirty="0">
              <a:solidFill>
                <a:srgbClr val="2F2F2F"/>
              </a:solidFill>
            </a:endParaRPr>
          </a:p>
          <a:p>
            <a:pPr marL="0" indent="0">
              <a:buNone/>
            </a:pPr>
            <a:r>
              <a:rPr lang="pt-PT" sz="2000" b="1" dirty="0">
                <a:solidFill>
                  <a:srgbClr val="2F2F2F"/>
                </a:solidFill>
              </a:rPr>
              <a:t>	</a:t>
            </a:r>
            <a:r>
              <a:rPr lang="pt-PT" sz="1800" dirty="0">
                <a:solidFill>
                  <a:srgbClr val="2F2F2F"/>
                </a:solidFill>
              </a:rPr>
              <a:t>This can be achieved with small scale refrigerator providing </a:t>
            </a:r>
            <a:r>
              <a:rPr lang="pt-PT" sz="1800" dirty="0" smtClean="0">
                <a:solidFill>
                  <a:srgbClr val="2F2F2F"/>
                </a:solidFill>
              </a:rPr>
              <a:t>supercritical Helium</a:t>
            </a:r>
            <a:endParaRPr lang="pt-PT" sz="1800" dirty="0">
              <a:solidFill>
                <a:srgbClr val="2F2F2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32757" y="6029562"/>
            <a:ext cx="24681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/>
              <a:t>Courtesy P. Tavares De Sousa</a:t>
            </a:r>
            <a:endParaRPr lang="en-GB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03910" y="3592451"/>
            <a:ext cx="849560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2F2F2F"/>
                </a:solidFill>
              </a:rPr>
              <a:t>Current leads cooling power and associated </a:t>
            </a:r>
            <a:r>
              <a:rPr lang="en-US" dirty="0" err="1" smtClean="0">
                <a:solidFill>
                  <a:srgbClr val="2F2F2F"/>
                </a:solidFill>
              </a:rPr>
              <a:t>cryo</a:t>
            </a:r>
            <a:r>
              <a:rPr lang="en-US" dirty="0" smtClean="0">
                <a:solidFill>
                  <a:srgbClr val="2F2F2F"/>
                </a:solidFill>
              </a:rPr>
              <a:t>-needs </a:t>
            </a:r>
            <a:r>
              <a:rPr lang="en-US" b="1" dirty="0" smtClean="0">
                <a:solidFill>
                  <a:srgbClr val="2F2F2F"/>
                </a:solidFill>
              </a:rPr>
              <a:t>is to be optimized </a:t>
            </a:r>
            <a:r>
              <a:rPr lang="en-US" dirty="0" smtClean="0">
                <a:solidFill>
                  <a:srgbClr val="2F2F2F"/>
                </a:solidFill>
              </a:rPr>
              <a:t>as function of current level and current lead type</a:t>
            </a:r>
            <a:r>
              <a:rPr lang="en-US" dirty="0" smtClean="0">
                <a:solidFill>
                  <a:srgbClr val="2F2F2F"/>
                </a:solidFill>
              </a:rPr>
              <a:t>.</a:t>
            </a:r>
          </a:p>
          <a:p>
            <a:pPr algn="l"/>
            <a:endParaRPr lang="en-US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2F2F2F"/>
                </a:solidFill>
              </a:rPr>
              <a:t>Cryo</a:t>
            </a:r>
            <a:r>
              <a:rPr lang="en-US" b="1" dirty="0" smtClean="0">
                <a:solidFill>
                  <a:srgbClr val="2F2F2F"/>
                </a:solidFill>
              </a:rPr>
              <a:t>-coolers:</a:t>
            </a:r>
            <a:r>
              <a:rPr lang="en-US" dirty="0" smtClean="0">
                <a:solidFill>
                  <a:srgbClr val="2F2F2F"/>
                </a:solidFill>
              </a:rPr>
              <a:t> Only the HTS-leads option looks suitable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2F2F2F"/>
                </a:solidFill>
              </a:rPr>
              <a:t>Small-scale refrigerator: </a:t>
            </a:r>
            <a:r>
              <a:rPr lang="en-US" dirty="0" smtClean="0">
                <a:solidFill>
                  <a:srgbClr val="2F2F2F"/>
                </a:solidFill>
              </a:rPr>
              <a:t>could manage any lead-type</a:t>
            </a:r>
            <a:endParaRPr lang="en-US" dirty="0" smtClean="0">
              <a:solidFill>
                <a:srgbClr val="2F2F2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768" y="594574"/>
            <a:ext cx="30564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Magnet cold-masses</a:t>
            </a:r>
            <a:endParaRPr lang="en-GB" b="1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910" y="3276345"/>
            <a:ext cx="30564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Powering</a:t>
            </a:r>
            <a:endParaRPr lang="en-GB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21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103189"/>
            <a:ext cx="11376025" cy="540807"/>
          </a:xfrm>
        </p:spPr>
        <p:txBody>
          <a:bodyPr/>
          <a:lstStyle/>
          <a:p>
            <a:pPr algn="ctr"/>
            <a:r>
              <a:rPr lang="pt-PT" dirty="0" smtClean="0"/>
              <a:t>Readily available cryo-cooler </a:t>
            </a:r>
            <a:r>
              <a:rPr lang="pt-PT" dirty="0"/>
              <a:t>options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</a:t>
            </a:r>
            <a:r>
              <a:rPr lang="en-US" dirty="0" smtClean="0"/>
              <a:t>15-01-2021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8481068"/>
              </p:ext>
            </p:extLst>
          </p:nvPr>
        </p:nvGraphicFramePr>
        <p:xfrm>
          <a:off x="1092013" y="636358"/>
          <a:ext cx="9486150" cy="1569291"/>
        </p:xfrm>
        <a:graphic>
          <a:graphicData uri="http://schemas.openxmlformats.org/drawingml/2006/table">
            <a:tbl>
              <a:tblPr firstRow="1" bandRow="1"/>
              <a:tblGrid>
                <a:gridCol w="1350506">
                  <a:extLst>
                    <a:ext uri="{9D8B030D-6E8A-4147-A177-3AD203B41FA5}">
                      <a16:colId xmlns:a16="http://schemas.microsoft.com/office/drawing/2014/main" val="2894438460"/>
                    </a:ext>
                  </a:extLst>
                </a:gridCol>
                <a:gridCol w="1267292">
                  <a:extLst>
                    <a:ext uri="{9D8B030D-6E8A-4147-A177-3AD203B41FA5}">
                      <a16:colId xmlns:a16="http://schemas.microsoft.com/office/drawing/2014/main" val="3965310539"/>
                    </a:ext>
                  </a:extLst>
                </a:gridCol>
                <a:gridCol w="1960681">
                  <a:extLst>
                    <a:ext uri="{9D8B030D-6E8A-4147-A177-3AD203B41FA5}">
                      <a16:colId xmlns:a16="http://schemas.microsoft.com/office/drawing/2014/main" val="2161838374"/>
                    </a:ext>
                  </a:extLst>
                </a:gridCol>
                <a:gridCol w="1083809">
                  <a:extLst>
                    <a:ext uri="{9D8B030D-6E8A-4147-A177-3AD203B41FA5}">
                      <a16:colId xmlns:a16="http://schemas.microsoft.com/office/drawing/2014/main" val="2989928946"/>
                    </a:ext>
                  </a:extLst>
                </a:gridCol>
                <a:gridCol w="1844487">
                  <a:extLst>
                    <a:ext uri="{9D8B030D-6E8A-4147-A177-3AD203B41FA5}">
                      <a16:colId xmlns:a16="http://schemas.microsoft.com/office/drawing/2014/main" val="3909447134"/>
                    </a:ext>
                  </a:extLst>
                </a:gridCol>
                <a:gridCol w="1979375">
                  <a:extLst>
                    <a:ext uri="{9D8B030D-6E8A-4147-A177-3AD203B41FA5}">
                      <a16:colId xmlns:a16="http://schemas.microsoft.com/office/drawing/2014/main" val="3548126855"/>
                    </a:ext>
                  </a:extLst>
                </a:gridCol>
              </a:tblGrid>
              <a:tr h="3432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Cryocooler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power (W)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Price (EUR)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Cold head weight (kg)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pt-P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Compressor</a:t>
                      </a:r>
                      <a:r>
                        <a:rPr kumimoji="0" lang="pt-PT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dimensions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129084"/>
                  </a:ext>
                </a:extLst>
              </a:tr>
              <a:tr h="6130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pt-PT" sz="1200" dirty="0" smtClean="0">
                          <a:solidFill>
                            <a:schemeClr val="accent6"/>
                          </a:solidFill>
                        </a:rPr>
                        <a:t>Cryomech PT420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Pulse tube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2.0 W @ 4.2 K (2</a:t>
                      </a:r>
                      <a:r>
                        <a:rPr kumimoji="0" lang="pt-PT" sz="1200" kern="1200" baseline="300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 stage)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55 W @ 45 K (1</a:t>
                      </a:r>
                      <a:r>
                        <a:rPr kumimoji="0" lang="pt-PT" sz="1200" kern="1200" baseline="300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 stage)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55,000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26.3 kg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61 x 61 x 79 cm</a:t>
                      </a:r>
                    </a:p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190 kg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65308"/>
                  </a:ext>
                </a:extLst>
              </a:tr>
              <a:tr h="6130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pt-PT" sz="1200" dirty="0" smtClean="0">
                          <a:solidFill>
                            <a:schemeClr val="accent6"/>
                          </a:solidFill>
                        </a:rPr>
                        <a:t>Sumitomo RDE-418D4</a:t>
                      </a:r>
                      <a:endParaRPr lang="en-GB" sz="12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Gifford-McMahon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1.8 W @ 4.2 K (2</a:t>
                      </a:r>
                      <a:r>
                        <a:rPr kumimoji="0" lang="pt-PT" sz="1200" kern="1200" baseline="300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 stage)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42 W @ 50 K (1</a:t>
                      </a:r>
                      <a:r>
                        <a:rPr kumimoji="0" lang="pt-PT" sz="1200" kern="1200" baseline="300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 stage)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41,000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20.0 kg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59 x 45 x 59 cm</a:t>
                      </a:r>
                    </a:p>
                    <a:p>
                      <a:pPr algn="ctr"/>
                      <a:r>
                        <a:rPr kumimoji="0" lang="pt-PT" sz="12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100-120 kg</a:t>
                      </a:r>
                      <a:endParaRPr kumimoji="0" lang="en-GB" sz="12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58776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07988" y="2196214"/>
            <a:ext cx="113059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Cryocooler motor must not be subjected to magnetic fields higher than 30-50 mT (for either type); shielding is difficult due to the relatively large opening required from the motor to the cold part of the cryocooler.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PT-type cryocoolers are sensitive to orientation and drastically lose cooling capacity if tilted &gt; 45°; 1st stage starts to lose cooling power from 10°.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PT-type cryocoolers require maintenance on compressorsw only; GM cryocoolers require also the cold head to be serviced.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Both cryocoolers require compressor units connected to flexible lines to the cryocooler head; each compressor unit.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PT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Both cryocoolers require water cooling and 3-phase power supply to their compressor units </a:t>
            </a:r>
            <a:r>
              <a:rPr kumimoji="0" lang="pt-PT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(7-11 kW/unit).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32757" y="6029562"/>
            <a:ext cx="24681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/>
              <a:t>Courtesy P. Tavares De Sousa</a:t>
            </a:r>
            <a:endParaRPr lang="en-GB" sz="1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32435" y="5023413"/>
            <a:ext cx="1104224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Electrical power for ~ 8 – 10 </a:t>
            </a:r>
            <a:r>
              <a:rPr lang="en-US" dirty="0" err="1" smtClean="0">
                <a:sym typeface="Wingdings" panose="05000000000000000000" pitchFamily="2" charset="2"/>
              </a:rPr>
              <a:t>cryo</a:t>
            </a:r>
            <a:r>
              <a:rPr lang="en-US" dirty="0" smtClean="0">
                <a:sym typeface="Wingdings" panose="05000000000000000000" pitchFamily="2" charset="2"/>
              </a:rPr>
              <a:t>-coolers: 88 kW – 110 kW (cold masses only!) 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  <a:p>
            <a:pPr algn="l"/>
            <a:r>
              <a:rPr lang="en-US" dirty="0" err="1" smtClean="0">
                <a:sym typeface="Wingdings" panose="05000000000000000000" pitchFamily="2" charset="2"/>
              </a:rPr>
              <a:t>Cryo</a:t>
            </a:r>
            <a:r>
              <a:rPr lang="en-US" dirty="0" smtClean="0">
                <a:sym typeface="Wingdings" panose="05000000000000000000" pitchFamily="2" charset="2"/>
              </a:rPr>
              <a:t>-cooler cost per power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needed : cost =37*P</a:t>
            </a:r>
            <a:r>
              <a:rPr lang="en-US" baseline="30000" dirty="0" smtClean="0">
                <a:sym typeface="Wingdings" panose="05000000000000000000" pitchFamily="2" charset="2"/>
              </a:rPr>
              <a:t>0.38</a:t>
            </a:r>
            <a:r>
              <a:rPr lang="en-US" dirty="0" smtClean="0">
                <a:sym typeface="Wingdings" panose="05000000000000000000" pitchFamily="2" charset="2"/>
              </a:rPr>
              <a:t> (k$)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1539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019147"/>
            <a:ext cx="11376024" cy="3031086"/>
          </a:xfr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Cold-mass refrigerator should probably be combined with the accelerator 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Use of ~ 5 K, supercritical helium. Two-phase flow cooling is excluded by the requirement of rotating the gantry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Refrigerator </a:t>
            </a:r>
            <a:r>
              <a:rPr lang="en-GB" b="0" dirty="0"/>
              <a:t>cost per power P needed : cost </a:t>
            </a:r>
            <a:r>
              <a:rPr lang="en-GB" b="0" dirty="0" smtClean="0"/>
              <a:t>=2600*(P/1000)</a:t>
            </a:r>
            <a:r>
              <a:rPr lang="en-GB" b="0" baseline="30000" dirty="0" smtClean="0"/>
              <a:t>0.63</a:t>
            </a:r>
            <a:r>
              <a:rPr lang="en-GB" b="0" dirty="0" smtClean="0"/>
              <a:t> </a:t>
            </a:r>
            <a:r>
              <a:rPr lang="en-GB" b="0" dirty="0"/>
              <a:t>(k</a:t>
            </a:r>
            <a:r>
              <a:rPr lang="en-GB" b="0" dirty="0" smtClean="0"/>
              <a:t>$)</a:t>
            </a:r>
          </a:p>
          <a:p>
            <a:endParaRPr lang="en-US" sz="1100" b="0" dirty="0" smtClean="0"/>
          </a:p>
          <a:p>
            <a:r>
              <a:rPr lang="en-US" sz="1100" b="0" dirty="0" smtClean="0"/>
              <a:t>Source: </a:t>
            </a:r>
            <a:r>
              <a:rPr lang="en-GB" sz="1100" b="0" dirty="0"/>
              <a:t>THE COST OF HELIUM REFRIGERATORS AND COOLERS </a:t>
            </a:r>
            <a:r>
              <a:rPr lang="en-GB" sz="1100" b="0" dirty="0" smtClean="0"/>
              <a:t>FOR SUPERCONDUCTING </a:t>
            </a:r>
            <a:r>
              <a:rPr lang="en-GB" sz="1100" b="0" dirty="0"/>
              <a:t>DEVICES AS A FUNCTION OF COOLING AT 4 </a:t>
            </a:r>
            <a:r>
              <a:rPr lang="en-GB" sz="1100" b="0" dirty="0" smtClean="0"/>
              <a:t>K</a:t>
            </a:r>
          </a:p>
          <a:p>
            <a:r>
              <a:rPr lang="en-GB" sz="1100" b="0" dirty="0"/>
              <a:t>M. A. </a:t>
            </a:r>
            <a:r>
              <a:rPr lang="en-GB" sz="1100" b="0" dirty="0" smtClean="0"/>
              <a:t>Green, AIP </a:t>
            </a:r>
            <a:r>
              <a:rPr lang="en-GB" sz="1100" b="0" dirty="0"/>
              <a:t>Conference </a:t>
            </a:r>
            <a:r>
              <a:rPr lang="en-GB" sz="1100" b="0" dirty="0" smtClean="0"/>
              <a:t>Proceedings, 2008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2306"/>
          </a:xfrm>
        </p:spPr>
        <p:txBody>
          <a:bodyPr/>
          <a:lstStyle/>
          <a:p>
            <a:pPr algn="ctr"/>
            <a:r>
              <a:rPr lang="en-US" dirty="0" smtClean="0"/>
              <a:t>Small refrigerator cost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</a:t>
            </a:r>
            <a:r>
              <a:rPr lang="en-US" dirty="0" smtClean="0"/>
              <a:t>15-01-2021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463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6" y="645690"/>
            <a:ext cx="11376024" cy="586827"/>
          </a:xfrm>
        </p:spPr>
        <p:txBody>
          <a:bodyPr>
            <a:spAutoFit/>
          </a:bodyPr>
          <a:lstStyle/>
          <a:p>
            <a:r>
              <a:rPr lang="en-US" sz="1100" b="0" dirty="0" smtClean="0"/>
              <a:t>Source: </a:t>
            </a:r>
            <a:r>
              <a:rPr lang="en-GB" sz="1100" b="0" dirty="0"/>
              <a:t>THE COST OF HELIUM REFRIGERATORS AND COOLERS </a:t>
            </a:r>
            <a:r>
              <a:rPr lang="en-GB" sz="1100" b="0" dirty="0" smtClean="0"/>
              <a:t>FOR SUPERCONDUCTING </a:t>
            </a:r>
            <a:r>
              <a:rPr lang="en-GB" sz="1100" b="0" dirty="0"/>
              <a:t>DEVICES AS A FUNCTION OF COOLING AT 4 </a:t>
            </a:r>
            <a:r>
              <a:rPr lang="en-GB" sz="1100" b="0" dirty="0" smtClean="0"/>
              <a:t>K</a:t>
            </a:r>
          </a:p>
          <a:p>
            <a:r>
              <a:rPr lang="en-GB" sz="1100" b="0" dirty="0"/>
              <a:t>M. A. </a:t>
            </a:r>
            <a:r>
              <a:rPr lang="en-GB" sz="1100" b="0" dirty="0" smtClean="0"/>
              <a:t>Green, AIP </a:t>
            </a:r>
            <a:r>
              <a:rPr lang="en-GB" sz="1100" b="0" dirty="0"/>
              <a:t>Conference </a:t>
            </a:r>
            <a:r>
              <a:rPr lang="en-GB" sz="1100" b="0" dirty="0" smtClean="0"/>
              <a:t>Proceedings, 2008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90982"/>
            <a:ext cx="11376025" cy="502306"/>
          </a:xfrm>
        </p:spPr>
        <p:txBody>
          <a:bodyPr/>
          <a:lstStyle/>
          <a:p>
            <a:pPr algn="ctr"/>
            <a:r>
              <a:rPr lang="en-US" dirty="0" smtClean="0"/>
              <a:t>Compared costing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Rob van Weelderen | </a:t>
            </a:r>
            <a:r>
              <a:rPr lang="en-US" dirty="0" smtClean="0"/>
              <a:t>15-01-2021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9393"/>
            <a:ext cx="6812390" cy="31759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350" y="1461568"/>
            <a:ext cx="5806650" cy="30892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46444" y="1379393"/>
            <a:ext cx="18172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 smtClean="0"/>
              <a:t>Cryo</a:t>
            </a:r>
            <a:r>
              <a:rPr lang="en-US" dirty="0" smtClean="0"/>
              <a:t>-coolers</a:t>
            </a: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042667" y="1411332"/>
            <a:ext cx="14196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Refrigerators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8101" y="4952262"/>
            <a:ext cx="10580072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For our use the cost (investment) ratio of </a:t>
            </a:r>
            <a:r>
              <a:rPr lang="en-US" dirty="0" err="1" smtClean="0"/>
              <a:t>cryo</a:t>
            </a:r>
            <a:r>
              <a:rPr lang="en-US" dirty="0" smtClean="0"/>
              <a:t>-coolers </a:t>
            </a:r>
            <a:r>
              <a:rPr lang="en-US" dirty="0" err="1" smtClean="0"/>
              <a:t>wrt</a:t>
            </a:r>
            <a:r>
              <a:rPr lang="en-US" dirty="0" smtClean="0"/>
              <a:t> using a refrigerator is ~ &lt; 50 %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So if cooling can share a refrigerator with the accelerator: </a:t>
            </a:r>
            <a:r>
              <a:rPr lang="en-US" dirty="0" smtClean="0">
                <a:sym typeface="Wingdings" panose="05000000000000000000" pitchFamily="2" charset="2"/>
              </a:rPr>
              <a:t> go for refrigerator</a:t>
            </a:r>
          </a:p>
          <a:p>
            <a:pPr algn="l"/>
            <a:r>
              <a:rPr lang="en-US" dirty="0" smtClean="0">
                <a:sym typeface="Wingdings" panose="05000000000000000000" pitchFamily="2" charset="2"/>
              </a:rPr>
              <a:t>If cooling is to be uniquely for the Gantry:  go for </a:t>
            </a:r>
            <a:r>
              <a:rPr lang="en-US" dirty="0" err="1" smtClean="0">
                <a:sym typeface="Wingdings" panose="05000000000000000000" pitchFamily="2" charset="2"/>
              </a:rPr>
              <a:t>cryo</a:t>
            </a:r>
            <a:r>
              <a:rPr lang="en-US" dirty="0" smtClean="0">
                <a:sym typeface="Wingdings" panose="05000000000000000000" pitchFamily="2" charset="2"/>
              </a:rPr>
              <a:t>-coolers + HTS-leads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93709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Cryogenics_review_2020_12_9</Template>
  <TotalTime>976</TotalTime>
  <Words>949</Words>
  <Application>Microsoft Office PowerPoint</Application>
  <PresentationFormat>Widescreen</PresentationFormat>
  <Paragraphs>134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Rough and incomplete power/cost estimates for the SIGRUM-project’s cryogenic system </vt:lpstr>
      <vt:lpstr>Heat loads at 4.5 K – 5.0 K (excluding powering)</vt:lpstr>
      <vt:lpstr>Powering - Current leads (CLs)</vt:lpstr>
      <vt:lpstr>Cooling power at 4.5 K – 5.5 K</vt:lpstr>
      <vt:lpstr>Readily available cryo-cooler options</vt:lpstr>
      <vt:lpstr>Small refrigerator cost</vt:lpstr>
      <vt:lpstr>Compared costing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Van Weelderen</dc:creator>
  <cp:lastModifiedBy>Rob Van Weelderen</cp:lastModifiedBy>
  <cp:revision>377</cp:revision>
  <dcterms:created xsi:type="dcterms:W3CDTF">2020-11-27T08:59:20Z</dcterms:created>
  <dcterms:modified xsi:type="dcterms:W3CDTF">2021-01-15T11:25:40Z</dcterms:modified>
</cp:coreProperties>
</file>