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52"/>
  </p:normalViewPr>
  <p:slideViewPr>
    <p:cSldViewPr snapToGrid="0" snapToObjects="1">
      <p:cViewPr varScale="1">
        <p:scale>
          <a:sx n="122" d="100"/>
          <a:sy n="122" d="100"/>
        </p:scale>
        <p:origin x="13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55127-EC19-D340-8C53-F2314FC5D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2069F5-E199-FE48-B85B-61D623AC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1C5EF-14B4-214C-8D06-F1D2453C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68D3B-C27A-0942-839E-BCCBE3E2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CED98-8E41-D04E-9EEB-B19A3A01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D08913-354C-BF4D-B64D-AB0B847C062B}"/>
              </a:ext>
            </a:extLst>
          </p:cNvPr>
          <p:cNvSpPr txBox="1"/>
          <p:nvPr userDrawn="1"/>
        </p:nvSpPr>
        <p:spPr>
          <a:xfrm>
            <a:off x="9569205" y="6440220"/>
            <a:ext cx="24461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1004888" rtl="0" eaLnBrk="1" fontAlgn="base" latinLnBrk="0" hangingPunct="1">
              <a:lnSpc>
                <a:spcPct val="90000"/>
              </a:lnSpc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400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28706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AC51-71BF-1D4D-8ED8-2556EA6B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F27F6-C446-B245-B283-A1F54AD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EBFD7-1524-E342-B342-8A4F3A14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7B47-8295-6743-9350-607D0A32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DE4BE-2B1A-7C45-B224-876A708F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3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582FB-86D9-8941-AF39-50430EBD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8CA78-F18B-1F49-869B-71205714D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06B70-153C-DC40-8C6E-17FC73C44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ED60-F839-5649-93C2-97D766E2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9279-44AD-8C48-9FC8-1FDC3260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0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28/01/2021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Iryna CHAIKOVSKA (IJCLab/CNRS)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6537E91-A7EA-404F-85B2-007EB0F0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2AAFA8-A1F8-9A4D-8378-9AC79F34A2D6}"/>
              </a:ext>
            </a:extLst>
          </p:cNvPr>
          <p:cNvSpPr txBox="1"/>
          <p:nvPr userDrawn="1"/>
        </p:nvSpPr>
        <p:spPr>
          <a:xfrm>
            <a:off x="9569205" y="6440220"/>
            <a:ext cx="24461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1004888" rtl="0" eaLnBrk="1" fontAlgn="base" latinLnBrk="0" hangingPunct="1">
              <a:lnSpc>
                <a:spcPct val="90000"/>
              </a:lnSpc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400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16334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F488-ED00-5F4E-805D-1AB3880A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BB690-62A1-334C-8A34-24E9082A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E50CD-5FB5-D74F-9911-D09C19B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8AC1-3659-D543-B007-F9CA46B8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A29F3-4721-E74B-8842-98F413FE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EF9F-F1CD-D84F-B952-D14B5EAC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344DB-0C13-B84F-AB44-4A0CB65A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84CE-3A32-1743-AF16-7ABB8DE2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691-7456-364A-9759-CC73D57D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3A609-2088-C844-A7F3-1CAACED4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16D44-33FA-6146-9872-BC2E9EF3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5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9099-99DD-244C-BAC3-7075FB37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D0F9-68E0-7747-AC9F-E7C1188A6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4D3D1-6CE8-FD43-BE2F-5217DD20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99A7CE-1425-1540-AE25-7759CB529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2150F-3C57-D046-988E-3A54284DD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3D580-A1EB-EC4F-BEAD-FCA336C9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F2C17-87A1-1B46-85D7-5CCD7572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DCC6E-B051-7D44-8784-E96591D9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3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469-7CA3-6C48-9744-22CFEF0F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88342-8717-574F-9688-69B691D5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61EAE-0821-6340-A2B8-BE7176D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F85B2-C96F-9E4A-83D9-1EA936B8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9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73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3C4A-BD20-4C46-9076-3199C84A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6648-E4CD-FE48-9946-D05376C5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ED209-F1F8-5D49-9206-9325F6235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FEE63-2608-E64A-9AFB-5A439B2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5A16-0224-A741-868E-4EEF0470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5092-93F7-8A44-8E02-E512E76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8AFA-41B3-224B-9293-919DC0B4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D35850-1239-4844-9FB0-A87C9116C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4A3CD-E02A-EE47-B0D1-C2941969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A8717-3D0D-6F41-A34B-09F02AB7E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BD60-7C03-8447-BEB8-75302E5C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3A93C-E43A-3048-A171-A84F36EE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F2D7D-C2FC-944A-9D43-DD57EFCF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2961-4E83-C243-B3E2-3EF60669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7A1FD-3CDC-1E41-9B6F-29700177F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28/01/2021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015CE-24B0-F542-B435-C410234B3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Iryna CHAIKOVSKA (IJCLab/CNRS)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03C7-F523-6744-AA04-255FEB3F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80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A98F-FAA6-9642-ADD3-E231A5C832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3F3F3F"/>
                </a:solidFill>
              </a:rPr>
              <a:t>Parameter table for </a:t>
            </a:r>
            <a:br>
              <a:rPr lang="en-GB" dirty="0">
                <a:solidFill>
                  <a:srgbClr val="3F3F3F"/>
                </a:solidFill>
              </a:rPr>
            </a:br>
            <a:r>
              <a:rPr lang="en-GB" dirty="0">
                <a:solidFill>
                  <a:srgbClr val="3F3F3F"/>
                </a:solidFill>
              </a:rPr>
              <a:t>Task 3.5/Task 3.6 and first layout</a:t>
            </a:r>
          </a:p>
        </p:txBody>
      </p:sp>
    </p:spTree>
    <p:extLst>
      <p:ext uri="{BB962C8B-B14F-4D97-AF65-F5344CB8AC3E}">
        <p14:creationId xmlns:p14="http://schemas.microsoft.com/office/powerpoint/2010/main" val="154558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FC283-60A1-4847-9F37-564D00071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03" y="229201"/>
            <a:ext cx="10515600" cy="932334"/>
          </a:xfrm>
        </p:spPr>
        <p:txBody>
          <a:bodyPr>
            <a:normAutofit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54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Goals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540E0-A6B8-B84A-BFD5-6FA69E0F7C20}"/>
              </a:ext>
            </a:extLst>
          </p:cNvPr>
          <p:cNvSpPr/>
          <p:nvPr/>
        </p:nvSpPr>
        <p:spPr>
          <a:xfrm>
            <a:off x="457201" y="1385063"/>
            <a:ext cx="11331145" cy="3865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1004888" fontAlgn="base"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Provide the input for the Tasks 3.5 and 3.6 to start working on</a:t>
            </a:r>
          </a:p>
          <a:p>
            <a:pPr marL="742950" lvl="1" indent="-285750" algn="just" defTabSz="1004888" fontAlgn="base"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Simulation of the radiation environment (quasi-DC power distribution in target vicinity distribution of expected integrated dose over life time) &lt;= </a:t>
            </a:r>
            <a:r>
              <a:rPr lang="en-GB" sz="2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priority (important for continuation of the SC solenoid design)</a:t>
            </a: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 algn="just" defTabSz="1004888" fontAlgn="base"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 algn="just" defTabSz="1004888" fontAlgn="base"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deposition simulation (average and PEDD) for the target, matching device and the  acc. structures</a:t>
            </a:r>
          </a:p>
          <a:p>
            <a:pPr marL="742950" lvl="1" indent="-285750" algn="just" defTabSz="1004888" fontAlgn="base"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 algn="just" defTabSz="1004888" fontAlgn="base"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 design (dimensions, rotation speed, cooling system, etc. 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EAF905-C245-5948-AB80-1D8EBCB17891}"/>
              </a:ext>
            </a:extLst>
          </p:cNvPr>
          <p:cNvSpPr/>
          <p:nvPr/>
        </p:nvSpPr>
        <p:spPr>
          <a:xfrm>
            <a:off x="3956519" y="5893882"/>
            <a:ext cx="57968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See for more details: 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WP3_task_list_January2021.docx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4290842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E5184B-EFC6-004E-8CF0-09B870933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935" y="192132"/>
            <a:ext cx="10515600" cy="821124"/>
          </a:xfrm>
        </p:spPr>
        <p:txBody>
          <a:bodyPr/>
          <a:lstStyle/>
          <a:p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Parameter Table: FCC-</a:t>
            </a:r>
            <a:r>
              <a:rPr lang="en-GB" sz="4900" b="1" dirty="0" err="1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ee</a:t>
            </a:r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(preliminary)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F44A36-1BB6-F545-AAC6-ECCAC1CEC1C3}"/>
              </a:ext>
            </a:extLst>
          </p:cNvPr>
          <p:cNvSpPr txBox="1"/>
          <p:nvPr/>
        </p:nvSpPr>
        <p:spPr>
          <a:xfrm>
            <a:off x="4847678" y="5181042"/>
            <a:ext cx="7200156" cy="420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buClr>
                <a:srgbClr val="000000"/>
              </a:buClr>
            </a:pPr>
            <a:r>
              <a:rPr lang="en-GB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Simulations with the conventional scheme + FC + S-band acc. structures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237A01-163F-DC42-994C-FBFC61EDFD1E}"/>
              </a:ext>
            </a:extLst>
          </p:cNvPr>
          <p:cNvSpPr/>
          <p:nvPr/>
        </p:nvSpPr>
        <p:spPr>
          <a:xfrm>
            <a:off x="356286" y="1157601"/>
            <a:ext cx="1818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 drive beam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8D26D3-E7E2-4E49-8DA9-7BBDFE61E61F}"/>
              </a:ext>
            </a:extLst>
          </p:cNvPr>
          <p:cNvSpPr/>
          <p:nvPr/>
        </p:nvSpPr>
        <p:spPr>
          <a:xfrm>
            <a:off x="4673886" y="1157601"/>
            <a:ext cx="7053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Goal: 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provide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2.1 ⨯ 10</a:t>
            </a:r>
            <a:r>
              <a:rPr lang="en-GB" sz="16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e+/bunch ⨯ 2 = </a:t>
            </a:r>
            <a:r>
              <a:rPr lang="en-GB" sz="16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4.2 ⨯ 10</a:t>
            </a:r>
            <a:r>
              <a:rPr lang="en-GB" sz="1600" b="1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sz="16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e+/bunch 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 by the DR  </a:t>
            </a:r>
            <a:endParaRPr lang="fr-FR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CB9B34-A449-AA44-9A5C-42AA9C0A6FDE}"/>
              </a:ext>
            </a:extLst>
          </p:cNvPr>
          <p:cNvSpPr/>
          <p:nvPr/>
        </p:nvSpPr>
        <p:spPr>
          <a:xfrm>
            <a:off x="2174789" y="5561514"/>
            <a:ext cx="9662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Assumptions up to now (to be validated):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 of Peak Energy Deposited Density (PEDD) for a Tungsten-Rhenium alloy (W74Re26) is 35 J/g</a:t>
            </a:r>
            <a:endParaRPr lang="fr-FR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 Heat Load (THL) is not higher than 15 kW</a:t>
            </a:r>
            <a:endParaRPr lang="fr-FR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948EC3-4DC4-3846-8BB1-1891DF715C51}"/>
              </a:ext>
            </a:extLst>
          </p:cNvPr>
          <p:cNvSpPr/>
          <p:nvPr/>
        </p:nvSpPr>
        <p:spPr>
          <a:xfrm>
            <a:off x="220585" y="5271030"/>
            <a:ext cx="17329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 thickness:</a:t>
            </a: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 GeV: 5X</a:t>
            </a:r>
            <a:r>
              <a:rPr lang="en-GB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 GeV: 6X</a:t>
            </a:r>
            <a:r>
              <a:rPr lang="en-GB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endParaRPr lang="fr-FR" baseline="-25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7C959E-89F8-264F-BE09-57A6F6FAC345}"/>
              </a:ext>
            </a:extLst>
          </p:cNvPr>
          <p:cNvSpPr/>
          <p:nvPr/>
        </p:nvSpPr>
        <p:spPr>
          <a:xfrm>
            <a:off x="220585" y="6194360"/>
            <a:ext cx="15263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</a:t>
            </a:r>
            <a:r>
              <a:rPr lang="en-GB" sz="1600" i="1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(W) = 3.5 mm</a:t>
            </a:r>
            <a:endParaRPr lang="fr-FR" sz="1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30" y="1671279"/>
            <a:ext cx="11289876" cy="340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35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506694-AF30-694B-9303-F2C57706D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66" y="2694261"/>
            <a:ext cx="5375626" cy="27153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8BC369-F9E0-3146-A0D1-14ECD9A99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792" y="3101544"/>
            <a:ext cx="6488157" cy="19008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53177E-EBB6-8344-8682-DC2615C50842}"/>
              </a:ext>
            </a:extLst>
          </p:cNvPr>
          <p:cNvSpPr/>
          <p:nvPr/>
        </p:nvSpPr>
        <p:spPr>
          <a:xfrm>
            <a:off x="1248856" y="1710237"/>
            <a:ext cx="37515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production and capture section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B88080-AB88-274E-8D29-620BBCC62A59}"/>
              </a:ext>
            </a:extLst>
          </p:cNvPr>
          <p:cNvSpPr/>
          <p:nvPr/>
        </p:nvSpPr>
        <p:spPr>
          <a:xfrm>
            <a:off x="6433582" y="1710237"/>
            <a:ext cx="4924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acceleration up to DR energy (1.54 GeV)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2A906A3-76AF-5149-8B65-ED8033F2E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935" y="192132"/>
            <a:ext cx="10515600" cy="821124"/>
          </a:xfrm>
        </p:spPr>
        <p:txBody>
          <a:bodyPr/>
          <a:lstStyle/>
          <a:p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FCC-</a:t>
            </a:r>
            <a:r>
              <a:rPr lang="en-GB" sz="4900" b="1" dirty="0" err="1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ee</a:t>
            </a:r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positron source</a:t>
            </a:r>
          </a:p>
        </p:txBody>
      </p:sp>
    </p:spTree>
    <p:extLst>
      <p:ext uri="{BB962C8B-B14F-4D97-AF65-F5344CB8AC3E}">
        <p14:creationId xmlns:p14="http://schemas.microsoft.com/office/powerpoint/2010/main" val="1657481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E76FF5-EE98-CB40-BE15-94161A5C1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890" y="192647"/>
            <a:ext cx="11555456" cy="1210233"/>
          </a:xfrm>
        </p:spPr>
        <p:txBody>
          <a:bodyPr>
            <a:normAutofit fontScale="90000"/>
          </a:bodyPr>
          <a:lstStyle/>
          <a:p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Geometry to put in the simulations for the FCC-</a:t>
            </a:r>
            <a:r>
              <a:rPr lang="en-GB" sz="4900" b="1" dirty="0" err="1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ee</a:t>
            </a:r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and </a:t>
            </a:r>
            <a:r>
              <a:rPr lang="en-GB" sz="4900" b="1" dirty="0" err="1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PoP</a:t>
            </a:r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@</a:t>
            </a:r>
            <a:r>
              <a:rPr lang="en-GB" sz="4900" b="1" dirty="0" err="1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SwissFEL</a:t>
            </a:r>
            <a:r>
              <a:rPr lang="en-GB" sz="49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34536CF-9693-EB4F-931A-5EAAB891026E}"/>
              </a:ext>
            </a:extLst>
          </p:cNvPr>
          <p:cNvSpPr/>
          <p:nvPr/>
        </p:nvSpPr>
        <p:spPr>
          <a:xfrm>
            <a:off x="620195" y="5901036"/>
            <a:ext cx="8862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simulation can start for the </a:t>
            </a:r>
            <a:r>
              <a:rPr lang="en-GB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 based scheme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(layout is well defined, see slides from Pavel)</a:t>
            </a: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Should the fields (FC, acc. Structures and solenoid) be taken into account from the beginning?</a:t>
            </a:r>
            <a:endParaRPr lang="fr-FR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ECE7D94-8285-8B46-9930-6F1309A38D94}"/>
              </a:ext>
            </a:extLst>
          </p:cNvPr>
          <p:cNvSpPr/>
          <p:nvPr/>
        </p:nvSpPr>
        <p:spPr>
          <a:xfrm>
            <a:off x="254888" y="2550738"/>
            <a:ext cx="10583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 beam</a:t>
            </a: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6/20 GeV</a:t>
            </a:r>
            <a:endParaRPr lang="fr-FR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73D85BF-99FE-7D4C-A42F-63F4BEB0B48A}"/>
              </a:ext>
            </a:extLst>
          </p:cNvPr>
          <p:cNvSpPr/>
          <p:nvPr/>
        </p:nvSpPr>
        <p:spPr>
          <a:xfrm>
            <a:off x="9481851" y="2116368"/>
            <a:ext cx="2616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S- or L- band structures </a:t>
            </a: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embedded in the solenoid</a:t>
            </a:r>
            <a:endParaRPr lang="fr-FR" dirty="0"/>
          </a:p>
        </p:txBody>
      </p:sp>
      <p:grpSp>
        <p:nvGrpSpPr>
          <p:cNvPr id="73" name="Group 72"/>
          <p:cNvGrpSpPr/>
          <p:nvPr/>
        </p:nvGrpSpPr>
        <p:grpSpPr>
          <a:xfrm>
            <a:off x="784039" y="818261"/>
            <a:ext cx="11235555" cy="4982359"/>
            <a:chOff x="784039" y="818261"/>
            <a:chExt cx="11235555" cy="4982359"/>
          </a:xfrm>
        </p:grpSpPr>
        <p:sp>
          <p:nvSpPr>
            <p:cNvPr id="5" name="正方形/長方形 2">
              <a:extLst>
                <a:ext uri="{FF2B5EF4-FFF2-40B4-BE49-F238E27FC236}">
                  <a16:creationId xmlns:a16="http://schemas.microsoft.com/office/drawing/2014/main" id="{AEA1AEB0-5462-0A45-B219-0B617839C521}"/>
                </a:ext>
              </a:extLst>
            </p:cNvPr>
            <p:cNvSpPr/>
            <p:nvPr/>
          </p:nvSpPr>
          <p:spPr>
            <a:xfrm>
              <a:off x="1891720" y="2006463"/>
              <a:ext cx="1242781" cy="1512473"/>
            </a:xfrm>
            <a:custGeom>
              <a:avLst/>
              <a:gdLst>
                <a:gd name="connsiteX0" fmla="*/ 0 w 3625200"/>
                <a:gd name="connsiteY0" fmla="*/ 0 h 1620000"/>
                <a:gd name="connsiteX1" fmla="*/ 3625200 w 3625200"/>
                <a:gd name="connsiteY1" fmla="*/ 0 h 1620000"/>
                <a:gd name="connsiteX2" fmla="*/ 3625200 w 3625200"/>
                <a:gd name="connsiteY2" fmla="*/ 1620000 h 1620000"/>
                <a:gd name="connsiteX3" fmla="*/ 0 w 3625200"/>
                <a:gd name="connsiteY3" fmla="*/ 1620000 h 1620000"/>
                <a:gd name="connsiteX4" fmla="*/ 0 w 3625200"/>
                <a:gd name="connsiteY4" fmla="*/ 0 h 1620000"/>
                <a:gd name="connsiteX0" fmla="*/ 0 w 3625200"/>
                <a:gd name="connsiteY0" fmla="*/ 0 h 2022336"/>
                <a:gd name="connsiteX1" fmla="*/ 3625200 w 3625200"/>
                <a:gd name="connsiteY1" fmla="*/ 0 h 2022336"/>
                <a:gd name="connsiteX2" fmla="*/ 3625200 w 3625200"/>
                <a:gd name="connsiteY2" fmla="*/ 1620000 h 2022336"/>
                <a:gd name="connsiteX3" fmla="*/ 0 w 3625200"/>
                <a:gd name="connsiteY3" fmla="*/ 2022336 h 2022336"/>
                <a:gd name="connsiteX4" fmla="*/ 0 w 3625200"/>
                <a:gd name="connsiteY4" fmla="*/ 0 h 202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5200" h="2022336">
                  <a:moveTo>
                    <a:pt x="0" y="0"/>
                  </a:moveTo>
                  <a:lnTo>
                    <a:pt x="3625200" y="0"/>
                  </a:lnTo>
                  <a:lnTo>
                    <a:pt x="3625200" y="1620000"/>
                  </a:lnTo>
                  <a:lnTo>
                    <a:pt x="0" y="2022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124">
              <a:extLst>
                <a:ext uri="{FF2B5EF4-FFF2-40B4-BE49-F238E27FC236}">
                  <a16:creationId xmlns:a16="http://schemas.microsoft.com/office/drawing/2014/main" id="{CC7CEC22-F5CA-E646-B36E-FD3E15AF0452}"/>
                </a:ext>
              </a:extLst>
            </p:cNvPr>
            <p:cNvGrpSpPr/>
            <p:nvPr/>
          </p:nvGrpSpPr>
          <p:grpSpPr>
            <a:xfrm>
              <a:off x="3451441" y="1990775"/>
              <a:ext cx="1419263" cy="3230859"/>
              <a:chOff x="5164530" y="1423783"/>
              <a:chExt cx="4140000" cy="4320000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53" name="グループ化 171">
                <a:extLst>
                  <a:ext uri="{FF2B5EF4-FFF2-40B4-BE49-F238E27FC236}">
                    <a16:creationId xmlns:a16="http://schemas.microsoft.com/office/drawing/2014/main" id="{2FF04DB7-9883-F146-9D6D-46EFB977CD0B}"/>
                  </a:ext>
                </a:extLst>
              </p:cNvPr>
              <p:cNvGrpSpPr/>
              <p:nvPr/>
            </p:nvGrpSpPr>
            <p:grpSpPr>
              <a:xfrm>
                <a:off x="516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61" name="グループ化 179">
                  <a:extLst>
                    <a:ext uri="{FF2B5EF4-FFF2-40B4-BE49-F238E27FC236}">
                      <a16:creationId xmlns:a16="http://schemas.microsoft.com/office/drawing/2014/main" id="{066B0477-366E-9D4D-810B-6DE0C4C8E7AD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65" name="正方形/長方形 183">
                    <a:extLst>
                      <a:ext uri="{FF2B5EF4-FFF2-40B4-BE49-F238E27FC236}">
                        <a16:creationId xmlns:a16="http://schemas.microsoft.com/office/drawing/2014/main" id="{40F14E92-D8EF-0742-89A9-973F6CD30FB7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" name="正方形/長方形 184">
                    <a:extLst>
                      <a:ext uri="{FF2B5EF4-FFF2-40B4-BE49-F238E27FC236}">
                        <a16:creationId xmlns:a16="http://schemas.microsoft.com/office/drawing/2014/main" id="{5FA5B655-B3DF-8A4F-BD04-BC8D862923AE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2" name="グループ化 180">
                  <a:extLst>
                    <a:ext uri="{FF2B5EF4-FFF2-40B4-BE49-F238E27FC236}">
                      <a16:creationId xmlns:a16="http://schemas.microsoft.com/office/drawing/2014/main" id="{4FCD04F4-A272-2E45-92A7-CDE54179CEF6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63" name="正方形/長方形 181">
                    <a:extLst>
                      <a:ext uri="{FF2B5EF4-FFF2-40B4-BE49-F238E27FC236}">
                        <a16:creationId xmlns:a16="http://schemas.microsoft.com/office/drawing/2014/main" id="{917214B5-35D0-DA44-A21E-837010865467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正方形/長方形 182">
                    <a:extLst>
                      <a:ext uri="{FF2B5EF4-FFF2-40B4-BE49-F238E27FC236}">
                        <a16:creationId xmlns:a16="http://schemas.microsoft.com/office/drawing/2014/main" id="{3CE69AF6-7258-0549-B7BB-674C8957C1F8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4" name="グループ化 172">
                <a:extLst>
                  <a:ext uri="{FF2B5EF4-FFF2-40B4-BE49-F238E27FC236}">
                    <a16:creationId xmlns:a16="http://schemas.microsoft.com/office/drawing/2014/main" id="{1710631D-E1D2-0948-8296-D6396D2FC35F}"/>
                  </a:ext>
                </a:extLst>
              </p:cNvPr>
              <p:cNvGrpSpPr/>
              <p:nvPr/>
            </p:nvGrpSpPr>
            <p:grpSpPr>
              <a:xfrm>
                <a:off x="723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55" name="グループ化 173">
                  <a:extLst>
                    <a:ext uri="{FF2B5EF4-FFF2-40B4-BE49-F238E27FC236}">
                      <a16:creationId xmlns:a16="http://schemas.microsoft.com/office/drawing/2014/main" id="{7C6244DC-F71F-B24C-A2D8-84A823BCB561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59" name="正方形/長方形 177">
                    <a:extLst>
                      <a:ext uri="{FF2B5EF4-FFF2-40B4-BE49-F238E27FC236}">
                        <a16:creationId xmlns:a16="http://schemas.microsoft.com/office/drawing/2014/main" id="{4CFF6BE4-B88E-104E-97D8-89C5E32B9F51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正方形/長方形 178">
                    <a:extLst>
                      <a:ext uri="{FF2B5EF4-FFF2-40B4-BE49-F238E27FC236}">
                        <a16:creationId xmlns:a16="http://schemas.microsoft.com/office/drawing/2014/main" id="{BD56978A-A6C6-5A4A-847E-9EEBB36B8820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" name="グループ化 174">
                  <a:extLst>
                    <a:ext uri="{FF2B5EF4-FFF2-40B4-BE49-F238E27FC236}">
                      <a16:creationId xmlns:a16="http://schemas.microsoft.com/office/drawing/2014/main" id="{9701F21B-0E9A-5646-AFFB-9FBD5F9CB421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57" name="正方形/長方形 175">
                    <a:extLst>
                      <a:ext uri="{FF2B5EF4-FFF2-40B4-BE49-F238E27FC236}">
                        <a16:creationId xmlns:a16="http://schemas.microsoft.com/office/drawing/2014/main" id="{ADB915D3-006F-9841-9AD7-292F179667DC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" name="正方形/長方形 176">
                    <a:extLst>
                      <a:ext uri="{FF2B5EF4-FFF2-40B4-BE49-F238E27FC236}">
                        <a16:creationId xmlns:a16="http://schemas.microsoft.com/office/drawing/2014/main" id="{330ABDF6-6D14-7148-93CD-5C69FE650AD0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7" name="正方形/長方形 2">
              <a:extLst>
                <a:ext uri="{FF2B5EF4-FFF2-40B4-BE49-F238E27FC236}">
                  <a16:creationId xmlns:a16="http://schemas.microsoft.com/office/drawing/2014/main" id="{92F2EAC7-5940-4C46-9B83-7486B841542C}"/>
                </a:ext>
              </a:extLst>
            </p:cNvPr>
            <p:cNvSpPr/>
            <p:nvPr/>
          </p:nvSpPr>
          <p:spPr>
            <a:xfrm flipV="1">
              <a:off x="1912295" y="3721422"/>
              <a:ext cx="1242781" cy="1512473"/>
            </a:xfrm>
            <a:custGeom>
              <a:avLst/>
              <a:gdLst>
                <a:gd name="connsiteX0" fmla="*/ 0 w 3625200"/>
                <a:gd name="connsiteY0" fmla="*/ 0 h 1620000"/>
                <a:gd name="connsiteX1" fmla="*/ 3625200 w 3625200"/>
                <a:gd name="connsiteY1" fmla="*/ 0 h 1620000"/>
                <a:gd name="connsiteX2" fmla="*/ 3625200 w 3625200"/>
                <a:gd name="connsiteY2" fmla="*/ 1620000 h 1620000"/>
                <a:gd name="connsiteX3" fmla="*/ 0 w 3625200"/>
                <a:gd name="connsiteY3" fmla="*/ 1620000 h 1620000"/>
                <a:gd name="connsiteX4" fmla="*/ 0 w 3625200"/>
                <a:gd name="connsiteY4" fmla="*/ 0 h 1620000"/>
                <a:gd name="connsiteX0" fmla="*/ 0 w 3625200"/>
                <a:gd name="connsiteY0" fmla="*/ 0 h 2022336"/>
                <a:gd name="connsiteX1" fmla="*/ 3625200 w 3625200"/>
                <a:gd name="connsiteY1" fmla="*/ 0 h 2022336"/>
                <a:gd name="connsiteX2" fmla="*/ 3625200 w 3625200"/>
                <a:gd name="connsiteY2" fmla="*/ 1620000 h 2022336"/>
                <a:gd name="connsiteX3" fmla="*/ 0 w 3625200"/>
                <a:gd name="connsiteY3" fmla="*/ 2022336 h 2022336"/>
                <a:gd name="connsiteX4" fmla="*/ 0 w 3625200"/>
                <a:gd name="connsiteY4" fmla="*/ 0 h 202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5200" h="2022336">
                  <a:moveTo>
                    <a:pt x="0" y="0"/>
                  </a:moveTo>
                  <a:lnTo>
                    <a:pt x="3625200" y="0"/>
                  </a:lnTo>
                  <a:lnTo>
                    <a:pt x="3625200" y="1620000"/>
                  </a:lnTo>
                  <a:lnTo>
                    <a:pt x="0" y="2022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126">
              <a:extLst>
                <a:ext uri="{FF2B5EF4-FFF2-40B4-BE49-F238E27FC236}">
                  <a16:creationId xmlns:a16="http://schemas.microsoft.com/office/drawing/2014/main" id="{E4EB2C85-DE13-D646-9BCF-0A9F17A2C60E}"/>
                </a:ext>
              </a:extLst>
            </p:cNvPr>
            <p:cNvGrpSpPr/>
            <p:nvPr/>
          </p:nvGrpSpPr>
          <p:grpSpPr>
            <a:xfrm>
              <a:off x="4870704" y="1990775"/>
              <a:ext cx="1419263" cy="3230859"/>
              <a:chOff x="5164530" y="1423783"/>
              <a:chExt cx="4140000" cy="4320000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39" name="グループ化 157">
                <a:extLst>
                  <a:ext uri="{FF2B5EF4-FFF2-40B4-BE49-F238E27FC236}">
                    <a16:creationId xmlns:a16="http://schemas.microsoft.com/office/drawing/2014/main" id="{6512D6DE-FDB2-2846-BB9D-C5188FFE3400}"/>
                  </a:ext>
                </a:extLst>
              </p:cNvPr>
              <p:cNvGrpSpPr/>
              <p:nvPr/>
            </p:nvGrpSpPr>
            <p:grpSpPr>
              <a:xfrm>
                <a:off x="516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47" name="グループ化 165">
                  <a:extLst>
                    <a:ext uri="{FF2B5EF4-FFF2-40B4-BE49-F238E27FC236}">
                      <a16:creationId xmlns:a16="http://schemas.microsoft.com/office/drawing/2014/main" id="{F0A914F9-937B-C14F-8FED-3D37A8A655A7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51" name="正方形/長方形 169">
                    <a:extLst>
                      <a:ext uri="{FF2B5EF4-FFF2-40B4-BE49-F238E27FC236}">
                        <a16:creationId xmlns:a16="http://schemas.microsoft.com/office/drawing/2014/main" id="{AD4F6293-656F-FD4D-B0A8-51585AEABCCB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正方形/長方形 170">
                    <a:extLst>
                      <a:ext uri="{FF2B5EF4-FFF2-40B4-BE49-F238E27FC236}">
                        <a16:creationId xmlns:a16="http://schemas.microsoft.com/office/drawing/2014/main" id="{2F12FEF5-54F4-BF43-AC85-CB4B202C3D83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8" name="グループ化 166">
                  <a:extLst>
                    <a:ext uri="{FF2B5EF4-FFF2-40B4-BE49-F238E27FC236}">
                      <a16:creationId xmlns:a16="http://schemas.microsoft.com/office/drawing/2014/main" id="{673022CC-935C-4347-8FEB-892D7189F3BB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49" name="正方形/長方形 167">
                    <a:extLst>
                      <a:ext uri="{FF2B5EF4-FFF2-40B4-BE49-F238E27FC236}">
                        <a16:creationId xmlns:a16="http://schemas.microsoft.com/office/drawing/2014/main" id="{3BEF9F91-17DA-2B43-813A-EB6929E62239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" name="正方形/長方形 168">
                    <a:extLst>
                      <a:ext uri="{FF2B5EF4-FFF2-40B4-BE49-F238E27FC236}">
                        <a16:creationId xmlns:a16="http://schemas.microsoft.com/office/drawing/2014/main" id="{4A936547-EC04-A94A-876D-F5D7323E309A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" name="グループ化 158">
                <a:extLst>
                  <a:ext uri="{FF2B5EF4-FFF2-40B4-BE49-F238E27FC236}">
                    <a16:creationId xmlns:a16="http://schemas.microsoft.com/office/drawing/2014/main" id="{0A41619E-8B08-404E-9CA2-12CB4AE73E1D}"/>
                  </a:ext>
                </a:extLst>
              </p:cNvPr>
              <p:cNvGrpSpPr/>
              <p:nvPr/>
            </p:nvGrpSpPr>
            <p:grpSpPr>
              <a:xfrm>
                <a:off x="723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41" name="グループ化 159">
                  <a:extLst>
                    <a:ext uri="{FF2B5EF4-FFF2-40B4-BE49-F238E27FC236}">
                      <a16:creationId xmlns:a16="http://schemas.microsoft.com/office/drawing/2014/main" id="{D99DB770-707B-2E45-B357-5814D77F97A5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45" name="正方形/長方形 163">
                    <a:extLst>
                      <a:ext uri="{FF2B5EF4-FFF2-40B4-BE49-F238E27FC236}">
                        <a16:creationId xmlns:a16="http://schemas.microsoft.com/office/drawing/2014/main" id="{DE193635-A5C1-1D4E-9E1C-31C77B2C90F1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正方形/長方形 164">
                    <a:extLst>
                      <a:ext uri="{FF2B5EF4-FFF2-40B4-BE49-F238E27FC236}">
                        <a16:creationId xmlns:a16="http://schemas.microsoft.com/office/drawing/2014/main" id="{C0A22708-8DEA-174A-8256-7D661B15C4EA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" name="グループ化 160">
                  <a:extLst>
                    <a:ext uri="{FF2B5EF4-FFF2-40B4-BE49-F238E27FC236}">
                      <a16:creationId xmlns:a16="http://schemas.microsoft.com/office/drawing/2014/main" id="{AC52B38A-4BD3-6F45-A5E6-E4FF6ECD71B8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43" name="正方形/長方形 161">
                    <a:extLst>
                      <a:ext uri="{FF2B5EF4-FFF2-40B4-BE49-F238E27FC236}">
                        <a16:creationId xmlns:a16="http://schemas.microsoft.com/office/drawing/2014/main" id="{4FE32A69-D601-1644-B1CC-B3243A3A3362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正方形/長方形 162">
                    <a:extLst>
                      <a:ext uri="{FF2B5EF4-FFF2-40B4-BE49-F238E27FC236}">
                        <a16:creationId xmlns:a16="http://schemas.microsoft.com/office/drawing/2014/main" id="{9900186E-A254-914C-AD59-02B0D24D7BA1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" name="グループ化 127">
              <a:extLst>
                <a:ext uri="{FF2B5EF4-FFF2-40B4-BE49-F238E27FC236}">
                  <a16:creationId xmlns:a16="http://schemas.microsoft.com/office/drawing/2014/main" id="{8328925B-5A4C-2D47-95DC-628D1C795932}"/>
                </a:ext>
              </a:extLst>
            </p:cNvPr>
            <p:cNvGrpSpPr/>
            <p:nvPr/>
          </p:nvGrpSpPr>
          <p:grpSpPr>
            <a:xfrm>
              <a:off x="6289967" y="1990775"/>
              <a:ext cx="1419263" cy="3230859"/>
              <a:chOff x="5164530" y="1423783"/>
              <a:chExt cx="4140000" cy="4320000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25" name="グループ化 143">
                <a:extLst>
                  <a:ext uri="{FF2B5EF4-FFF2-40B4-BE49-F238E27FC236}">
                    <a16:creationId xmlns:a16="http://schemas.microsoft.com/office/drawing/2014/main" id="{2223220F-A2A0-6740-92D2-9844E9594FB2}"/>
                  </a:ext>
                </a:extLst>
              </p:cNvPr>
              <p:cNvGrpSpPr/>
              <p:nvPr/>
            </p:nvGrpSpPr>
            <p:grpSpPr>
              <a:xfrm>
                <a:off x="516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33" name="グループ化 151">
                  <a:extLst>
                    <a:ext uri="{FF2B5EF4-FFF2-40B4-BE49-F238E27FC236}">
                      <a16:creationId xmlns:a16="http://schemas.microsoft.com/office/drawing/2014/main" id="{CEB36524-1650-7F43-8CC4-775F4AC35E1E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37" name="正方形/長方形 155">
                    <a:extLst>
                      <a:ext uri="{FF2B5EF4-FFF2-40B4-BE49-F238E27FC236}">
                        <a16:creationId xmlns:a16="http://schemas.microsoft.com/office/drawing/2014/main" id="{C3CF6D3C-B3DE-FD44-A69B-01BA2FF286D6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" name="正方形/長方形 156">
                    <a:extLst>
                      <a:ext uri="{FF2B5EF4-FFF2-40B4-BE49-F238E27FC236}">
                        <a16:creationId xmlns:a16="http://schemas.microsoft.com/office/drawing/2014/main" id="{FCB1B6C3-BEDE-384C-A7DC-0CC29F44BF33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" name="グループ化 152">
                  <a:extLst>
                    <a:ext uri="{FF2B5EF4-FFF2-40B4-BE49-F238E27FC236}">
                      <a16:creationId xmlns:a16="http://schemas.microsoft.com/office/drawing/2014/main" id="{5EB6B999-54C3-FF4D-B7A8-21201C61D737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35" name="正方形/長方形 153">
                    <a:extLst>
                      <a:ext uri="{FF2B5EF4-FFF2-40B4-BE49-F238E27FC236}">
                        <a16:creationId xmlns:a16="http://schemas.microsoft.com/office/drawing/2014/main" id="{162524B2-402D-B340-AA36-3DAF65A00779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正方形/長方形 154">
                    <a:extLst>
                      <a:ext uri="{FF2B5EF4-FFF2-40B4-BE49-F238E27FC236}">
                        <a16:creationId xmlns:a16="http://schemas.microsoft.com/office/drawing/2014/main" id="{0CE1279C-C633-8849-AD3D-23B0B0C4CBE5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6" name="グループ化 144">
                <a:extLst>
                  <a:ext uri="{FF2B5EF4-FFF2-40B4-BE49-F238E27FC236}">
                    <a16:creationId xmlns:a16="http://schemas.microsoft.com/office/drawing/2014/main" id="{49E4FD15-6B39-0E4E-A1C1-7227C029EF85}"/>
                  </a:ext>
                </a:extLst>
              </p:cNvPr>
              <p:cNvGrpSpPr/>
              <p:nvPr/>
            </p:nvGrpSpPr>
            <p:grpSpPr>
              <a:xfrm>
                <a:off x="723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27" name="グループ化 145">
                  <a:extLst>
                    <a:ext uri="{FF2B5EF4-FFF2-40B4-BE49-F238E27FC236}">
                      <a16:creationId xmlns:a16="http://schemas.microsoft.com/office/drawing/2014/main" id="{96B110F7-8B7E-9340-BB9E-58D718EC697C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31" name="正方形/長方形 149">
                    <a:extLst>
                      <a:ext uri="{FF2B5EF4-FFF2-40B4-BE49-F238E27FC236}">
                        <a16:creationId xmlns:a16="http://schemas.microsoft.com/office/drawing/2014/main" id="{01DE716E-4148-F445-A797-E9EB9D2842CC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" name="正方形/長方形 150">
                    <a:extLst>
                      <a:ext uri="{FF2B5EF4-FFF2-40B4-BE49-F238E27FC236}">
                        <a16:creationId xmlns:a16="http://schemas.microsoft.com/office/drawing/2014/main" id="{F10BB7E9-5FC6-1643-AAC0-05F4761E8A05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8" name="グループ化 146">
                  <a:extLst>
                    <a:ext uri="{FF2B5EF4-FFF2-40B4-BE49-F238E27FC236}">
                      <a16:creationId xmlns:a16="http://schemas.microsoft.com/office/drawing/2014/main" id="{7001709E-AFC1-9749-BA79-67EEB45E85CB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29" name="正方形/長方形 147">
                    <a:extLst>
                      <a:ext uri="{FF2B5EF4-FFF2-40B4-BE49-F238E27FC236}">
                        <a16:creationId xmlns:a16="http://schemas.microsoft.com/office/drawing/2014/main" id="{9661A465-2D32-744B-97DE-F4EBFEBFD94E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" name="正方形/長方形 148">
                    <a:extLst>
                      <a:ext uri="{FF2B5EF4-FFF2-40B4-BE49-F238E27FC236}">
                        <a16:creationId xmlns:a16="http://schemas.microsoft.com/office/drawing/2014/main" id="{56064A3C-90B0-2C48-9C1C-27B980B915BA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0" name="グループ化 128">
              <a:extLst>
                <a:ext uri="{FF2B5EF4-FFF2-40B4-BE49-F238E27FC236}">
                  <a16:creationId xmlns:a16="http://schemas.microsoft.com/office/drawing/2014/main" id="{87BEA566-0CA3-9043-9DD6-B97BEBC905FC}"/>
                </a:ext>
              </a:extLst>
            </p:cNvPr>
            <p:cNvGrpSpPr/>
            <p:nvPr/>
          </p:nvGrpSpPr>
          <p:grpSpPr>
            <a:xfrm>
              <a:off x="7709231" y="1990775"/>
              <a:ext cx="1419263" cy="3230859"/>
              <a:chOff x="5164530" y="1423783"/>
              <a:chExt cx="4140000" cy="4320000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1" name="グループ化 129">
                <a:extLst>
                  <a:ext uri="{FF2B5EF4-FFF2-40B4-BE49-F238E27FC236}">
                    <a16:creationId xmlns:a16="http://schemas.microsoft.com/office/drawing/2014/main" id="{84A5117C-694F-124B-ADC8-7F3B62813436}"/>
                  </a:ext>
                </a:extLst>
              </p:cNvPr>
              <p:cNvGrpSpPr/>
              <p:nvPr/>
            </p:nvGrpSpPr>
            <p:grpSpPr>
              <a:xfrm>
                <a:off x="516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19" name="グループ化 137">
                  <a:extLst>
                    <a:ext uri="{FF2B5EF4-FFF2-40B4-BE49-F238E27FC236}">
                      <a16:creationId xmlns:a16="http://schemas.microsoft.com/office/drawing/2014/main" id="{CB65A6CE-BE74-3345-9F00-DBDAE089D1B7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23" name="正方形/長方形 141">
                    <a:extLst>
                      <a:ext uri="{FF2B5EF4-FFF2-40B4-BE49-F238E27FC236}">
                        <a16:creationId xmlns:a16="http://schemas.microsoft.com/office/drawing/2014/main" id="{14AC99B2-1806-5443-BEF4-59ACB1A81AB4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正方形/長方形 142">
                    <a:extLst>
                      <a:ext uri="{FF2B5EF4-FFF2-40B4-BE49-F238E27FC236}">
                        <a16:creationId xmlns:a16="http://schemas.microsoft.com/office/drawing/2014/main" id="{42A3C325-86D1-EF4C-AC1C-DB309FAB5292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0" name="グループ化 138">
                  <a:extLst>
                    <a:ext uri="{FF2B5EF4-FFF2-40B4-BE49-F238E27FC236}">
                      <a16:creationId xmlns:a16="http://schemas.microsoft.com/office/drawing/2014/main" id="{C7728C13-1849-944F-94B1-D11E3070FDFB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21" name="正方形/長方形 139">
                    <a:extLst>
                      <a:ext uri="{FF2B5EF4-FFF2-40B4-BE49-F238E27FC236}">
                        <a16:creationId xmlns:a16="http://schemas.microsoft.com/office/drawing/2014/main" id="{BD08D7BC-9561-AC4A-9826-001FD5989056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" name="正方形/長方形 140">
                    <a:extLst>
                      <a:ext uri="{FF2B5EF4-FFF2-40B4-BE49-F238E27FC236}">
                        <a16:creationId xmlns:a16="http://schemas.microsoft.com/office/drawing/2014/main" id="{E53EAA42-C4FB-AE43-B248-DBD0EE904F5C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" name="グループ化 130">
                <a:extLst>
                  <a:ext uri="{FF2B5EF4-FFF2-40B4-BE49-F238E27FC236}">
                    <a16:creationId xmlns:a16="http://schemas.microsoft.com/office/drawing/2014/main" id="{C9F1146F-744E-084C-A281-5763B85C3C27}"/>
                  </a:ext>
                </a:extLst>
              </p:cNvPr>
              <p:cNvGrpSpPr/>
              <p:nvPr/>
            </p:nvGrpSpPr>
            <p:grpSpPr>
              <a:xfrm>
                <a:off x="7234530" y="1423783"/>
                <a:ext cx="2070000" cy="4320000"/>
                <a:chOff x="2706623" y="1423783"/>
                <a:chExt cx="2070000" cy="4320000"/>
              </a:xfrm>
              <a:grpFill/>
            </p:grpSpPr>
            <p:grpSp>
              <p:nvGrpSpPr>
                <p:cNvPr id="13" name="グループ化 131">
                  <a:extLst>
                    <a:ext uri="{FF2B5EF4-FFF2-40B4-BE49-F238E27FC236}">
                      <a16:creationId xmlns:a16="http://schemas.microsoft.com/office/drawing/2014/main" id="{0FBF5323-676D-3946-8F1F-ED9FBD999D92}"/>
                    </a:ext>
                  </a:extLst>
                </p:cNvPr>
                <p:cNvGrpSpPr/>
                <p:nvPr/>
              </p:nvGrpSpPr>
              <p:grpSpPr>
                <a:xfrm>
                  <a:off x="2706623" y="14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17" name="正方形/長方形 135">
                    <a:extLst>
                      <a:ext uri="{FF2B5EF4-FFF2-40B4-BE49-F238E27FC236}">
                        <a16:creationId xmlns:a16="http://schemas.microsoft.com/office/drawing/2014/main" id="{B670FECA-A62E-ED47-877E-CDF6007ECA5A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" name="正方形/長方形 136">
                    <a:extLst>
                      <a:ext uri="{FF2B5EF4-FFF2-40B4-BE49-F238E27FC236}">
                        <a16:creationId xmlns:a16="http://schemas.microsoft.com/office/drawing/2014/main" id="{E911AAEF-6615-2246-A737-BDF9C3D0DAFC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" name="グループ化 132">
                  <a:extLst>
                    <a:ext uri="{FF2B5EF4-FFF2-40B4-BE49-F238E27FC236}">
                      <a16:creationId xmlns:a16="http://schemas.microsoft.com/office/drawing/2014/main" id="{8F746C9F-8706-2549-8580-10CBDB4AE9FF}"/>
                    </a:ext>
                  </a:extLst>
                </p:cNvPr>
                <p:cNvGrpSpPr/>
                <p:nvPr/>
              </p:nvGrpSpPr>
              <p:grpSpPr>
                <a:xfrm flipV="1">
                  <a:off x="2706623" y="4123783"/>
                  <a:ext cx="2070000" cy="1620000"/>
                  <a:chOff x="2706623" y="1423783"/>
                  <a:chExt cx="2070000" cy="1620000"/>
                </a:xfrm>
                <a:grpFill/>
              </p:grpSpPr>
              <p:sp>
                <p:nvSpPr>
                  <p:cNvPr id="15" name="正方形/長方形 133">
                    <a:extLst>
                      <a:ext uri="{FF2B5EF4-FFF2-40B4-BE49-F238E27FC236}">
                        <a16:creationId xmlns:a16="http://schemas.microsoft.com/office/drawing/2014/main" id="{F52A5B2E-EF3C-354F-9B93-68BA5A438B27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360000" cy="1620000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" name="正方形/長方形 134">
                    <a:extLst>
                      <a:ext uri="{FF2B5EF4-FFF2-40B4-BE49-F238E27FC236}">
                        <a16:creationId xmlns:a16="http://schemas.microsoft.com/office/drawing/2014/main" id="{E58EA953-059C-8948-A1DB-84746E6F2AFB}"/>
                      </a:ext>
                    </a:extLst>
                  </p:cNvPr>
                  <p:cNvSpPr/>
                  <p:nvPr/>
                </p:nvSpPr>
                <p:spPr>
                  <a:xfrm>
                    <a:off x="2706623" y="1423783"/>
                    <a:ext cx="2070000" cy="360001"/>
                  </a:xfrm>
                  <a:prstGeom prst="rect">
                    <a:avLst/>
                  </a:prstGeom>
                  <a:grp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cxnSp>
          <p:nvCxnSpPr>
            <p:cNvPr id="67" name="直線矢印コネクタ 12">
              <a:extLst>
                <a:ext uri="{FF2B5EF4-FFF2-40B4-BE49-F238E27FC236}">
                  <a16:creationId xmlns:a16="http://schemas.microsoft.com/office/drawing/2014/main" id="{C0432536-3CEB-EC47-834C-AA1B31D96356}"/>
                </a:ext>
              </a:extLst>
            </p:cNvPr>
            <p:cNvCxnSpPr/>
            <p:nvPr/>
          </p:nvCxnSpPr>
          <p:spPr>
            <a:xfrm>
              <a:off x="1917606" y="3469054"/>
              <a:ext cx="0" cy="29292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矢印コネクタ 189">
              <a:extLst>
                <a:ext uri="{FF2B5EF4-FFF2-40B4-BE49-F238E27FC236}">
                  <a16:creationId xmlns:a16="http://schemas.microsoft.com/office/drawing/2014/main" id="{DE89A55B-178E-DE4D-98AF-F8C558D22A36}"/>
                </a:ext>
              </a:extLst>
            </p:cNvPr>
            <p:cNvCxnSpPr>
              <a:endCxn id="63" idx="2"/>
            </p:cNvCxnSpPr>
            <p:nvPr/>
          </p:nvCxnSpPr>
          <p:spPr>
            <a:xfrm>
              <a:off x="3451441" y="3210325"/>
              <a:ext cx="0" cy="799736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190">
              <a:extLst>
                <a:ext uri="{FF2B5EF4-FFF2-40B4-BE49-F238E27FC236}">
                  <a16:creationId xmlns:a16="http://schemas.microsoft.com/office/drawing/2014/main" id="{DAC60580-8927-AA41-B103-BA516D34BFD2}"/>
                </a:ext>
              </a:extLst>
            </p:cNvPr>
            <p:cNvCxnSpPr/>
            <p:nvPr/>
          </p:nvCxnSpPr>
          <p:spPr>
            <a:xfrm flipH="1">
              <a:off x="8795607" y="2260013"/>
              <a:ext cx="0" cy="2692382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矢印コネクタ 19">
              <a:extLst>
                <a:ext uri="{FF2B5EF4-FFF2-40B4-BE49-F238E27FC236}">
                  <a16:creationId xmlns:a16="http://schemas.microsoft.com/office/drawing/2014/main" id="{7FC322CC-F624-074F-B591-0A318F4D45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2295" y="5436381"/>
              <a:ext cx="1539146" cy="1435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191">
              <a:extLst>
                <a:ext uri="{FF2B5EF4-FFF2-40B4-BE49-F238E27FC236}">
                  <a16:creationId xmlns:a16="http://schemas.microsoft.com/office/drawing/2014/main" id="{E9C4AF99-064A-7743-BB1D-7E97AEC8DBA4}"/>
                </a:ext>
              </a:extLst>
            </p:cNvPr>
            <p:cNvCxnSpPr/>
            <p:nvPr/>
          </p:nvCxnSpPr>
          <p:spPr>
            <a:xfrm flipV="1">
              <a:off x="5667674" y="3843060"/>
              <a:ext cx="684000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矢印コネクタ 195">
              <a:extLst>
                <a:ext uri="{FF2B5EF4-FFF2-40B4-BE49-F238E27FC236}">
                  <a16:creationId xmlns:a16="http://schemas.microsoft.com/office/drawing/2014/main" id="{1F5D1BFE-4204-6946-B383-9F8135A7331A}"/>
                </a:ext>
              </a:extLst>
            </p:cNvPr>
            <p:cNvCxnSpPr/>
            <p:nvPr/>
          </p:nvCxnSpPr>
          <p:spPr>
            <a:xfrm>
              <a:off x="9128495" y="1990775"/>
              <a:ext cx="0" cy="325032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矢印コネクタ 27">
              <a:extLst>
                <a:ext uri="{FF2B5EF4-FFF2-40B4-BE49-F238E27FC236}">
                  <a16:creationId xmlns:a16="http://schemas.microsoft.com/office/drawing/2014/main" id="{4D1B34E1-0013-824B-B7E6-F0BE8F1B23E3}"/>
                </a:ext>
              </a:extLst>
            </p:cNvPr>
            <p:cNvCxnSpPr/>
            <p:nvPr/>
          </p:nvCxnSpPr>
          <p:spPr>
            <a:xfrm flipV="1">
              <a:off x="6578262" y="3943335"/>
              <a:ext cx="343401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矢印コネクタ 201">
              <a:extLst>
                <a:ext uri="{FF2B5EF4-FFF2-40B4-BE49-F238E27FC236}">
                  <a16:creationId xmlns:a16="http://schemas.microsoft.com/office/drawing/2014/main" id="{E06A465F-AED1-C248-9688-254DBC50A9B3}"/>
                </a:ext>
              </a:extLst>
            </p:cNvPr>
            <p:cNvCxnSpPr/>
            <p:nvPr/>
          </p:nvCxnSpPr>
          <p:spPr>
            <a:xfrm flipH="1" flipV="1">
              <a:off x="7182714" y="3932667"/>
              <a:ext cx="343401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75A6AD9-3765-0145-BD44-FD52006F598D}"/>
                </a:ext>
              </a:extLst>
            </p:cNvPr>
            <p:cNvSpPr/>
            <p:nvPr/>
          </p:nvSpPr>
          <p:spPr>
            <a:xfrm>
              <a:off x="1657040" y="2986954"/>
              <a:ext cx="98854" cy="7997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4" name="直線矢印コネクタ 12">
              <a:extLst>
                <a:ext uri="{FF2B5EF4-FFF2-40B4-BE49-F238E27FC236}">
                  <a16:creationId xmlns:a16="http://schemas.microsoft.com/office/drawing/2014/main" id="{77670842-235B-2148-9174-4E5B0145BD9A}"/>
                </a:ext>
              </a:extLst>
            </p:cNvPr>
            <p:cNvCxnSpPr>
              <a:cxnSpLocks/>
            </p:cNvCxnSpPr>
            <p:nvPr/>
          </p:nvCxnSpPr>
          <p:spPr>
            <a:xfrm>
              <a:off x="1601684" y="2986954"/>
              <a:ext cx="0" cy="79973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矢印コネクタ 191">
              <a:extLst>
                <a:ext uri="{FF2B5EF4-FFF2-40B4-BE49-F238E27FC236}">
                  <a16:creationId xmlns:a16="http://schemas.microsoft.com/office/drawing/2014/main" id="{94090531-39CC-BE4E-9B36-120EC47C2ABC}"/>
                </a:ext>
              </a:extLst>
            </p:cNvPr>
            <p:cNvCxnSpPr>
              <a:cxnSpLocks/>
            </p:cNvCxnSpPr>
            <p:nvPr/>
          </p:nvCxnSpPr>
          <p:spPr>
            <a:xfrm>
              <a:off x="3088598" y="5265814"/>
              <a:ext cx="424550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6EA7B75-63CC-E74D-B9D9-074F1873F9F2}"/>
                </a:ext>
              </a:extLst>
            </p:cNvPr>
            <p:cNvSpPr/>
            <p:nvPr/>
          </p:nvSpPr>
          <p:spPr>
            <a:xfrm>
              <a:off x="9201707" y="3330249"/>
              <a:ext cx="149111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150* (S-band)</a:t>
              </a:r>
            </a:p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XXX (L-band)</a:t>
              </a:r>
              <a:endParaRPr lang="fr-FR" sz="1600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4B44394-9AB5-C543-8B14-CF9F705009DA}"/>
                </a:ext>
              </a:extLst>
            </p:cNvPr>
            <p:cNvSpPr/>
            <p:nvPr/>
          </p:nvSpPr>
          <p:spPr>
            <a:xfrm>
              <a:off x="7772341" y="818261"/>
              <a:ext cx="42472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To be discussed within the Tasks 3.5 and 3.6</a:t>
              </a:r>
              <a:endParaRPr lang="fr-FR" i="1" dirty="0"/>
            </a:p>
          </p:txBody>
        </p:sp>
        <p:cxnSp>
          <p:nvCxnSpPr>
            <p:cNvPr id="85" name="直線矢印コネクタ 56">
              <a:extLst>
                <a:ext uri="{FF2B5EF4-FFF2-40B4-BE49-F238E27FC236}">
                  <a16:creationId xmlns:a16="http://schemas.microsoft.com/office/drawing/2014/main" id="{6864A3AC-A63E-0C41-AE94-BE6728243DA5}"/>
                </a:ext>
              </a:extLst>
            </p:cNvPr>
            <p:cNvCxnSpPr>
              <a:cxnSpLocks/>
            </p:cNvCxnSpPr>
            <p:nvPr/>
          </p:nvCxnSpPr>
          <p:spPr>
            <a:xfrm>
              <a:off x="784039" y="3518336"/>
              <a:ext cx="675903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71EFF01-290A-4E45-B617-5CA2C30593ED}"/>
                </a:ext>
              </a:extLst>
            </p:cNvPr>
            <p:cNvSpPr/>
            <p:nvPr/>
          </p:nvSpPr>
          <p:spPr>
            <a:xfrm>
              <a:off x="1776531" y="1571683"/>
              <a:ext cx="7425176" cy="29305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D070566-1D90-774E-A86F-2D4E5A0EF1DD}"/>
                </a:ext>
              </a:extLst>
            </p:cNvPr>
            <p:cNvSpPr/>
            <p:nvPr/>
          </p:nvSpPr>
          <p:spPr>
            <a:xfrm>
              <a:off x="4099145" y="1557915"/>
              <a:ext cx="30857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(Bridge Coils) + DC solenoid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3323728-6201-5A47-8C0A-1611387A5201}"/>
                </a:ext>
              </a:extLst>
            </p:cNvPr>
            <p:cNvSpPr/>
            <p:nvPr/>
          </p:nvSpPr>
          <p:spPr>
            <a:xfrm>
              <a:off x="1959633" y="2015267"/>
              <a:ext cx="112543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FC or </a:t>
              </a:r>
            </a:p>
            <a:p>
              <a:r>
                <a:rPr lang="en-GB" sz="1600" b="1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SC solenoid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C8CEBA3-2693-D14A-A3BE-516AB4069676}"/>
                </a:ext>
              </a:extLst>
            </p:cNvPr>
            <p:cNvSpPr/>
            <p:nvPr/>
          </p:nvSpPr>
          <p:spPr>
            <a:xfrm>
              <a:off x="2358702" y="5462066"/>
              <a:ext cx="64633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110</a:t>
              </a:r>
              <a:endParaRPr lang="fr-FR" sz="1600" dirty="0"/>
            </a:p>
          </p:txBody>
        </p:sp>
        <p:cxnSp>
          <p:nvCxnSpPr>
            <p:cNvPr id="90" name="直線矢印コネクタ 191">
              <a:extLst>
                <a:ext uri="{FF2B5EF4-FFF2-40B4-BE49-F238E27FC236}">
                  <a16:creationId xmlns:a16="http://schemas.microsoft.com/office/drawing/2014/main" id="{E5EA4101-E061-474E-B1EA-2AD694E20385}"/>
                </a:ext>
              </a:extLst>
            </p:cNvPr>
            <p:cNvCxnSpPr>
              <a:cxnSpLocks/>
            </p:cNvCxnSpPr>
            <p:nvPr/>
          </p:nvCxnSpPr>
          <p:spPr>
            <a:xfrm>
              <a:off x="1694111" y="3951981"/>
              <a:ext cx="266448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5F76800-8C9B-9844-96D6-2CAC9EEB2936}"/>
                </a:ext>
              </a:extLst>
            </p:cNvPr>
            <p:cNvSpPr/>
            <p:nvPr/>
          </p:nvSpPr>
          <p:spPr>
            <a:xfrm>
              <a:off x="1477093" y="3943335"/>
              <a:ext cx="43794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3</a:t>
              </a:r>
              <a:endParaRPr lang="fr-FR" sz="1600" dirty="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70E9612-388B-FC4D-9B25-EF3BBBCEF8ED}"/>
                </a:ext>
              </a:extLst>
            </p:cNvPr>
            <p:cNvSpPr/>
            <p:nvPr/>
          </p:nvSpPr>
          <p:spPr>
            <a:xfrm>
              <a:off x="1937143" y="3453360"/>
              <a:ext cx="43794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8</a:t>
              </a:r>
              <a:endParaRPr lang="fr-FR" sz="1600" dirty="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B849F92-012B-2E4E-9586-98F2203B78A0}"/>
                </a:ext>
              </a:extLst>
            </p:cNvPr>
            <p:cNvSpPr/>
            <p:nvPr/>
          </p:nvSpPr>
          <p:spPr>
            <a:xfrm>
              <a:off x="2657693" y="3395997"/>
              <a:ext cx="5421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44</a:t>
              </a:r>
              <a:endParaRPr lang="fr-FR" sz="1600" dirty="0"/>
            </a:p>
          </p:txBody>
        </p:sp>
        <p:cxnSp>
          <p:nvCxnSpPr>
            <p:cNvPr id="96" name="直線矢印コネクタ 189">
              <a:extLst>
                <a:ext uri="{FF2B5EF4-FFF2-40B4-BE49-F238E27FC236}">
                  <a16:creationId xmlns:a16="http://schemas.microsoft.com/office/drawing/2014/main" id="{51050EED-B3F7-E04A-9471-4C830D3A3F34}"/>
                </a:ext>
              </a:extLst>
            </p:cNvPr>
            <p:cNvCxnSpPr/>
            <p:nvPr/>
          </p:nvCxnSpPr>
          <p:spPr>
            <a:xfrm>
              <a:off x="3134501" y="3222769"/>
              <a:ext cx="0" cy="799736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368458C3-E5C9-4249-9DE5-5B610CAE07B0}"/>
                </a:ext>
              </a:extLst>
            </p:cNvPr>
            <p:cNvSpPr/>
            <p:nvPr/>
          </p:nvSpPr>
          <p:spPr>
            <a:xfrm>
              <a:off x="6921663" y="3681469"/>
              <a:ext cx="3914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3*</a:t>
              </a:r>
              <a:endParaRPr lang="fr-FR" sz="1600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F91C9A4-BACA-9843-B859-014ED40C9FD8}"/>
                </a:ext>
              </a:extLst>
            </p:cNvPr>
            <p:cNvSpPr/>
            <p:nvPr/>
          </p:nvSpPr>
          <p:spPr>
            <a:xfrm>
              <a:off x="5397259" y="3519393"/>
              <a:ext cx="13516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~ 50* (period)</a:t>
              </a:r>
              <a:endParaRPr lang="fr-FR" sz="1600" dirty="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6EA7B75-63CC-E74D-B9D9-074F1873F9F2}"/>
                </a:ext>
              </a:extLst>
            </p:cNvPr>
            <p:cNvSpPr/>
            <p:nvPr/>
          </p:nvSpPr>
          <p:spPr>
            <a:xfrm rot="5400000">
              <a:off x="8607774" y="2817677"/>
              <a:ext cx="5421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96*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6EA7B75-63CC-E74D-B9D9-074F1873F9F2}"/>
                </a:ext>
              </a:extLst>
            </p:cNvPr>
            <p:cNvSpPr/>
            <p:nvPr/>
          </p:nvSpPr>
          <p:spPr>
            <a:xfrm rot="5400000">
              <a:off x="3425211" y="3369113"/>
              <a:ext cx="5421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40*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573775" y="4112612"/>
              <a:ext cx="15602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>
                  <a:solidFill>
                    <a:srgbClr val="3F3F3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(*) S-band 2.9985 GHz</a:t>
              </a:r>
              <a:endParaRPr lang="en-US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164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Calibri</vt:lpstr>
      <vt:lpstr>Calibri Light</vt:lpstr>
      <vt:lpstr>Office Theme</vt:lpstr>
      <vt:lpstr>Parameter table for  Task 3.5/Task 3.6 and first layout</vt:lpstr>
      <vt:lpstr>Goals</vt:lpstr>
      <vt:lpstr>Parameter Table: FCC-ee (preliminary)</vt:lpstr>
      <vt:lpstr>FCC-ee positron source</vt:lpstr>
      <vt:lpstr>Geometry to put in the simulations for the FCC-ee and PoP @SwissFEL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Zennaro Riccardo</cp:lastModifiedBy>
  <cp:revision>81</cp:revision>
  <dcterms:created xsi:type="dcterms:W3CDTF">2021-01-27T09:20:52Z</dcterms:created>
  <dcterms:modified xsi:type="dcterms:W3CDTF">2021-01-28T07:09:12Z</dcterms:modified>
</cp:coreProperties>
</file>