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8"/>
  </p:notesMasterIdLst>
  <p:handoutMasterIdLst>
    <p:handoutMasterId r:id="rId9"/>
  </p:handoutMasterIdLst>
  <p:sldIdLst>
    <p:sldId id="330" r:id="rId2"/>
    <p:sldId id="341" r:id="rId3"/>
    <p:sldId id="331" r:id="rId4"/>
    <p:sldId id="332" r:id="rId5"/>
    <p:sldId id="339" r:id="rId6"/>
    <p:sldId id="340" r:id="rId7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7274" autoAdjust="0"/>
  </p:normalViewPr>
  <p:slideViewPr>
    <p:cSldViewPr snapToObjects="1">
      <p:cViewPr varScale="1">
        <p:scale>
          <a:sx n="79" d="100"/>
          <a:sy n="79" d="100"/>
        </p:scale>
        <p:origin x="102" y="468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14399" y="3273828"/>
            <a:ext cx="8150089" cy="450050"/>
          </a:xfrm>
        </p:spPr>
        <p:txBody>
          <a:bodyPr/>
          <a:lstStyle/>
          <a:p>
            <a:r>
              <a:rPr lang="en-GB" dirty="0" smtClean="0"/>
              <a:t>WP6:</a:t>
            </a:r>
            <a:r>
              <a:rPr lang="en-US" dirty="0"/>
              <a:t>Overview of the proof-of-principle experiment @PSI</a:t>
            </a:r>
            <a:endParaRPr lang="en-GB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Riccardo Zennaro::  Paul Scherrer Institute</a:t>
            </a:r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835594" y="3790798"/>
            <a:ext cx="7954963" cy="293383"/>
          </a:xfrm>
        </p:spPr>
        <p:txBody>
          <a:bodyPr/>
          <a:lstStyle/>
          <a:p>
            <a:r>
              <a:rPr lang="en-GB" dirty="0"/>
              <a:t>28 01 2021 WP3/WP6 general meeting #1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683568" y="1006082"/>
            <a:ext cx="8280920" cy="3509963"/>
          </a:xfrm>
        </p:spPr>
        <p:txBody>
          <a:bodyPr/>
          <a:lstStyle/>
          <a:p>
            <a:r>
              <a:rPr lang="en-US" dirty="0" smtClean="0"/>
              <a:t>Validation of the technology for e+ production for FCC</a:t>
            </a:r>
          </a:p>
          <a:p>
            <a:endParaRPr lang="en-US" dirty="0" smtClean="0"/>
          </a:p>
          <a:p>
            <a:r>
              <a:rPr lang="en-US" dirty="0" smtClean="0"/>
              <a:t>Possible comparison of alternative solutions (direct or hybrid scheme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de-CH" dirty="0" smtClean="0"/>
              <a:t>Design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production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S-band </a:t>
            </a:r>
            <a:r>
              <a:rPr lang="de-CH" dirty="0" err="1" smtClean="0"/>
              <a:t>capture</a:t>
            </a:r>
            <a:r>
              <a:rPr lang="de-CH" dirty="0" smtClean="0"/>
              <a:t> </a:t>
            </a:r>
            <a:r>
              <a:rPr lang="de-CH" dirty="0" err="1" smtClean="0"/>
              <a:t>cavities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Operation in an existing user machine, bunch charge limitation (≤200 </a:t>
            </a:r>
            <a:r>
              <a:rPr lang="en-US" dirty="0" err="1" smtClean="0"/>
              <a:t>pC</a:t>
            </a:r>
            <a:r>
              <a:rPr lang="en-US" dirty="0" smtClean="0"/>
              <a:t>) and machine protection (1 Hz)</a:t>
            </a:r>
          </a:p>
          <a:p>
            <a:endParaRPr lang="en-US" dirty="0" smtClean="0"/>
          </a:p>
          <a:p>
            <a:r>
              <a:rPr lang="en-US" dirty="0" smtClean="0"/>
              <a:t>Limited e+ final energy, measure of the yield for a beam which is not fully captured in a bucket (RF cavities and RF power limitation)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goal and constraints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491398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44091" y="123478"/>
            <a:ext cx="6708025" cy="381375"/>
          </a:xfrm>
        </p:spPr>
        <p:txBody>
          <a:bodyPr/>
          <a:lstStyle/>
          <a:p>
            <a:r>
              <a:rPr lang="en-GB" dirty="0"/>
              <a:t>e</a:t>
            </a:r>
            <a:r>
              <a:rPr lang="en-GB" noProof="0" dirty="0" smtClean="0"/>
              <a:t>- beam line from Aramis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71801"/>
            <a:ext cx="7735599" cy="4425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6575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Schematic view of the experiment 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13720"/>
            <a:ext cx="7848872" cy="435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9341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AMD: possible solutions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54"/>
          <a:stretch/>
        </p:blipFill>
        <p:spPr>
          <a:xfrm>
            <a:off x="683568" y="699542"/>
            <a:ext cx="8275705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10947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Capture </a:t>
            </a:r>
            <a:r>
              <a:rPr lang="en-GB" noProof="0" dirty="0" err="1" smtClean="0"/>
              <a:t>linac</a:t>
            </a:r>
            <a:r>
              <a:rPr lang="en-GB" noProof="0" dirty="0" smtClean="0"/>
              <a:t>, 2,3 or 4 SW S-band </a:t>
            </a:r>
            <a:r>
              <a:rPr lang="en-GB" noProof="0" dirty="0" smtClean="0"/>
              <a:t>cavities*</a:t>
            </a:r>
            <a:endParaRPr lang="en-GB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94735"/>
            <a:ext cx="7974773" cy="45390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3867894"/>
            <a:ext cx="2160240" cy="66227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i="1" dirty="0" smtClean="0">
                <a:solidFill>
                  <a:srgbClr val="000000"/>
                </a:solidFill>
                <a:latin typeface="Calibri"/>
              </a:rPr>
              <a:t>(*) The </a:t>
            </a:r>
            <a:r>
              <a:rPr lang="de-CH" sz="1400" i="1" dirty="0" err="1" smtClean="0">
                <a:solidFill>
                  <a:srgbClr val="000000"/>
                </a:solidFill>
                <a:latin typeface="Calibri"/>
              </a:rPr>
              <a:t>amount</a:t>
            </a:r>
            <a:r>
              <a:rPr lang="de-CH" sz="1400" i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i="1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400" i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i="1" dirty="0" err="1" smtClean="0">
                <a:solidFill>
                  <a:srgbClr val="000000"/>
                </a:solidFill>
                <a:latin typeface="Calibri"/>
              </a:rPr>
              <a:t>cavities</a:t>
            </a:r>
            <a:r>
              <a:rPr lang="de-CH" sz="1400" i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i="1" dirty="0" err="1" smtClean="0">
                <a:solidFill>
                  <a:srgbClr val="000000"/>
                </a:solidFill>
                <a:latin typeface="Calibri"/>
              </a:rPr>
              <a:t>depends</a:t>
            </a:r>
            <a:r>
              <a:rPr lang="de-CH" sz="1400" i="1" dirty="0" smtClean="0">
                <a:solidFill>
                  <a:srgbClr val="000000"/>
                </a:solidFill>
                <a:latin typeface="Calibri"/>
              </a:rPr>
              <a:t> on </a:t>
            </a:r>
            <a:r>
              <a:rPr lang="de-CH" sz="1400" i="1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400" i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i="1" dirty="0" err="1">
                <a:solidFill>
                  <a:srgbClr val="000000"/>
                </a:solidFill>
                <a:latin typeface="Calibri"/>
              </a:rPr>
              <a:t>a</a:t>
            </a:r>
            <a:r>
              <a:rPr lang="de-CH" sz="1400" i="1" dirty="0" err="1" smtClean="0">
                <a:solidFill>
                  <a:srgbClr val="000000"/>
                </a:solidFill>
                <a:latin typeface="Calibri"/>
              </a:rPr>
              <a:t>vailable</a:t>
            </a:r>
            <a:r>
              <a:rPr lang="de-CH" sz="1400" i="1" dirty="0" smtClean="0">
                <a:solidFill>
                  <a:srgbClr val="000000"/>
                </a:solidFill>
                <a:latin typeface="Calibri"/>
              </a:rPr>
              <a:t> RF power (</a:t>
            </a:r>
            <a:r>
              <a:rPr lang="de-CH" sz="1400" i="1" dirty="0" smtClean="0">
                <a:solidFill>
                  <a:srgbClr val="000000"/>
                </a:solidFill>
                <a:latin typeface="Calibri"/>
              </a:rPr>
              <a:t>30-35 MW </a:t>
            </a:r>
            <a:r>
              <a:rPr lang="de-CH" sz="1400" i="1" dirty="0" err="1" smtClean="0">
                <a:solidFill>
                  <a:srgbClr val="000000"/>
                </a:solidFill>
                <a:latin typeface="Calibri"/>
              </a:rPr>
              <a:t>peak</a:t>
            </a:r>
            <a:r>
              <a:rPr lang="de-CH" sz="1400" i="1" dirty="0" smtClean="0">
                <a:solidFill>
                  <a:srgbClr val="000000"/>
                </a:solidFill>
                <a:latin typeface="Calibri"/>
              </a:rPr>
              <a:t>) </a:t>
            </a:r>
            <a:r>
              <a:rPr lang="de-CH" sz="1400" i="1" dirty="0" err="1" smtClean="0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400" i="1" dirty="0" smtClean="0">
                <a:solidFill>
                  <a:srgbClr val="000000"/>
                </a:solidFill>
                <a:latin typeface="Calibri"/>
              </a:rPr>
              <a:t> beam </a:t>
            </a:r>
            <a:r>
              <a:rPr lang="de-CH" sz="1400" i="1" dirty="0" err="1" smtClean="0">
                <a:solidFill>
                  <a:srgbClr val="000000"/>
                </a:solidFill>
                <a:latin typeface="Calibri"/>
              </a:rPr>
              <a:t>dynamics</a:t>
            </a:r>
            <a:r>
              <a:rPr lang="de-CH" sz="1400" i="1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i="1" dirty="0" err="1" smtClean="0">
                <a:solidFill>
                  <a:srgbClr val="000000"/>
                </a:solidFill>
                <a:latin typeface="Calibri"/>
              </a:rPr>
              <a:t>outcome</a:t>
            </a:r>
            <a:endParaRPr lang="en-US" sz="1400" i="1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208727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159</Words>
  <Application>Microsoft Office PowerPoint</Application>
  <PresentationFormat>On-screen Show (16:9)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ＭＳ Ｐゴシック</vt:lpstr>
      <vt:lpstr>Arial</vt:lpstr>
      <vt:lpstr>Arial Narrow</vt:lpstr>
      <vt:lpstr>Calibri</vt:lpstr>
      <vt:lpstr>Georgia</vt:lpstr>
      <vt:lpstr>Symbol</vt:lpstr>
      <vt:lpstr>Times</vt:lpstr>
      <vt:lpstr>ヒラギノ角ゴ Pro W3</vt:lpstr>
      <vt:lpstr>PSI-Powerpoint-Master Calibri V2</vt:lpstr>
      <vt:lpstr>WP6:Overview of the proof-of-principle experiment @PSI</vt:lpstr>
      <vt:lpstr>Experiment goal and constraints</vt:lpstr>
      <vt:lpstr>e- beam line from Aramis</vt:lpstr>
      <vt:lpstr>Schematic view of the experiment </vt:lpstr>
      <vt:lpstr>AMD: possible solutions</vt:lpstr>
      <vt:lpstr>Capture linac, 2,3 or 4 SW S-band cavities*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WP6: schematic layout of e+ production at SwissFEL</dc:title>
  <dc:creator>Zennaro Riccardo</dc:creator>
  <cp:lastModifiedBy>Zennaro Riccardo</cp:lastModifiedBy>
  <cp:revision>8</cp:revision>
  <cp:lastPrinted>2015-09-30T13:23:15Z</cp:lastPrinted>
  <dcterms:created xsi:type="dcterms:W3CDTF">2021-01-26T14:52:04Z</dcterms:created>
  <dcterms:modified xsi:type="dcterms:W3CDTF">2021-01-27T16:39:50Z</dcterms:modified>
</cp:coreProperties>
</file>