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49" r:id="rId1"/>
  </p:sldMasterIdLst>
  <p:notesMasterIdLst>
    <p:notesMasterId r:id="rId12"/>
  </p:notesMasterIdLst>
  <p:handoutMasterIdLst>
    <p:handoutMasterId r:id="rId13"/>
  </p:handoutMasterIdLst>
  <p:sldIdLst>
    <p:sldId id="481" r:id="rId2"/>
    <p:sldId id="567" r:id="rId3"/>
    <p:sldId id="566" r:id="rId4"/>
    <p:sldId id="562" r:id="rId5"/>
    <p:sldId id="559" r:id="rId6"/>
    <p:sldId id="569" r:id="rId7"/>
    <p:sldId id="570" r:id="rId8"/>
    <p:sldId id="550" r:id="rId9"/>
    <p:sldId id="568" r:id="rId10"/>
    <p:sldId id="552" r:id="rId11"/>
  </p:sldIdLst>
  <p:sldSz cx="9144000" cy="5143500" type="screen16x9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86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F3300"/>
    <a:srgbClr val="FF9933"/>
    <a:srgbClr val="0099CC"/>
    <a:srgbClr val="3399FF"/>
    <a:srgbClr val="FFFF99"/>
    <a:srgbClr val="3861AA"/>
    <a:srgbClr val="0B38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51" autoAdjust="0"/>
    <p:restoredTop sz="93562" autoAdjust="0"/>
  </p:normalViewPr>
  <p:slideViewPr>
    <p:cSldViewPr snapToGrid="0">
      <p:cViewPr varScale="1">
        <p:scale>
          <a:sx n="107" d="100"/>
          <a:sy n="107" d="100"/>
        </p:scale>
        <p:origin x="734" y="72"/>
      </p:cViewPr>
      <p:guideLst>
        <p:guide orient="horz" pos="1586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-3354" y="-102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3347E4CB-A161-4269-91B9-38695CBCE05C}" type="datetimeFigureOut">
              <a:rPr lang="en-US" smtClean="0"/>
              <a:pPr/>
              <a:t>2021-06-11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B94F0AAA-64F3-48CA-AACA-72A4143501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2485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076DBF28-7434-4EB6-8100-37960D50BE17}" type="datetimeFigureOut">
              <a:rPr lang="en-US" smtClean="0"/>
              <a:pPr/>
              <a:t>2021-06-11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8113" y="768350"/>
            <a:ext cx="6823075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F7F83A71-C450-47BB-B944-424250FA2F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9318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83A71-C450-47BB-B944-424250FA2FD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4654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83A71-C450-47BB-B944-424250FA2FD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60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3724983" y="4622400"/>
            <a:ext cx="5419017" cy="521100"/>
          </a:xfrm>
        </p:spPr>
        <p:txBody>
          <a:bodyPr>
            <a:normAutofit/>
          </a:bodyPr>
          <a:lstStyle>
            <a:lvl1pPr algn="r"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4" name="Footer Placeholder 1"/>
          <p:cNvSpPr txBox="1">
            <a:spLocks/>
          </p:cNvSpPr>
          <p:nvPr userDrawn="1"/>
        </p:nvSpPr>
        <p:spPr>
          <a:xfrm>
            <a:off x="451921" y="4628286"/>
            <a:ext cx="3273062" cy="5264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 smtClean="0"/>
              <a:t>WTF…</a:t>
            </a:r>
            <a:br>
              <a:rPr lang="en-GB" dirty="0" smtClean="0"/>
            </a:br>
            <a:r>
              <a:rPr lang="en-US" b="1" dirty="0" smtClean="0"/>
              <a:t>Dr. Stefan.Lueders@cern.ch</a:t>
            </a:r>
          </a:p>
          <a:p>
            <a:pPr algn="l"/>
            <a:r>
              <a:rPr lang="en-GB" baseline="0" dirty="0" err="1" smtClean="0"/>
              <a:t>SoC</a:t>
            </a:r>
            <a:r>
              <a:rPr lang="en-GB" baseline="0" dirty="0" smtClean="0"/>
              <a:t> Workshop</a:t>
            </a:r>
            <a:r>
              <a:rPr lang="en-US" baseline="0" dirty="0" smtClean="0"/>
              <a:t>,</a:t>
            </a:r>
            <a:r>
              <a:rPr lang="en-US" dirty="0" smtClean="0"/>
              <a:t> June 11</a:t>
            </a:r>
            <a:r>
              <a:rPr lang="en-US" baseline="30000" dirty="0" smtClean="0"/>
              <a:t>th</a:t>
            </a:r>
            <a:r>
              <a:rPr lang="en-US" dirty="0" smtClean="0"/>
              <a:t> 2021,</a:t>
            </a:r>
            <a:r>
              <a:rPr lang="en-US" baseline="0" dirty="0" smtClean="0"/>
              <a:t>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17141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7467600" cy="33944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17" name="Image 4" descr="bande-01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8247"/>
            <a:ext cx="9144000" cy="53040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618247"/>
            <a:ext cx="800764" cy="517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ch/security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Computer.Security@cern.ch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26" Type="http://schemas.openxmlformats.org/officeDocument/2006/relationships/image" Target="../media/image28.png"/><Relationship Id="rId39" Type="http://schemas.openxmlformats.org/officeDocument/2006/relationships/image" Target="../media/image41.png"/><Relationship Id="rId3" Type="http://schemas.openxmlformats.org/officeDocument/2006/relationships/image" Target="../media/image5.png"/><Relationship Id="rId21" Type="http://schemas.openxmlformats.org/officeDocument/2006/relationships/image" Target="../media/image23.png"/><Relationship Id="rId34" Type="http://schemas.openxmlformats.org/officeDocument/2006/relationships/image" Target="../media/image36.png"/><Relationship Id="rId42" Type="http://schemas.openxmlformats.org/officeDocument/2006/relationships/image" Target="../media/image44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5" Type="http://schemas.openxmlformats.org/officeDocument/2006/relationships/image" Target="../media/image27.png"/><Relationship Id="rId33" Type="http://schemas.openxmlformats.org/officeDocument/2006/relationships/image" Target="../media/image35.png"/><Relationship Id="rId38" Type="http://schemas.openxmlformats.org/officeDocument/2006/relationships/image" Target="../media/image40.pn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29" Type="http://schemas.openxmlformats.org/officeDocument/2006/relationships/image" Target="../media/image31.png"/><Relationship Id="rId41" Type="http://schemas.openxmlformats.org/officeDocument/2006/relationships/image" Target="../media/image4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24" Type="http://schemas.openxmlformats.org/officeDocument/2006/relationships/image" Target="../media/image26.png"/><Relationship Id="rId32" Type="http://schemas.openxmlformats.org/officeDocument/2006/relationships/image" Target="../media/image34.png"/><Relationship Id="rId37" Type="http://schemas.openxmlformats.org/officeDocument/2006/relationships/image" Target="../media/image39.png"/><Relationship Id="rId40" Type="http://schemas.openxmlformats.org/officeDocument/2006/relationships/image" Target="../media/image42.png"/><Relationship Id="rId45" Type="http://schemas.openxmlformats.org/officeDocument/2006/relationships/image" Target="../media/image47.jpe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23" Type="http://schemas.openxmlformats.org/officeDocument/2006/relationships/image" Target="../media/image25.png"/><Relationship Id="rId28" Type="http://schemas.openxmlformats.org/officeDocument/2006/relationships/image" Target="../media/image30.png"/><Relationship Id="rId36" Type="http://schemas.openxmlformats.org/officeDocument/2006/relationships/image" Target="../media/image38.pn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31" Type="http://schemas.openxmlformats.org/officeDocument/2006/relationships/image" Target="../media/image33.png"/><Relationship Id="rId44" Type="http://schemas.openxmlformats.org/officeDocument/2006/relationships/image" Target="../media/image46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Relationship Id="rId22" Type="http://schemas.openxmlformats.org/officeDocument/2006/relationships/image" Target="../media/image24.png"/><Relationship Id="rId27" Type="http://schemas.openxmlformats.org/officeDocument/2006/relationships/image" Target="../media/image29.png"/><Relationship Id="rId30" Type="http://schemas.openxmlformats.org/officeDocument/2006/relationships/image" Target="../media/image32.png"/><Relationship Id="rId35" Type="http://schemas.openxmlformats.org/officeDocument/2006/relationships/image" Target="../media/image37.png"/><Relationship Id="rId43" Type="http://schemas.openxmlformats.org/officeDocument/2006/relationships/image" Target="../media/image4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3.png"/><Relationship Id="rId11" Type="http://schemas.openxmlformats.org/officeDocument/2006/relationships/image" Target="../media/image68.png"/><Relationship Id="rId5" Type="http://schemas.openxmlformats.org/officeDocument/2006/relationships/image" Target="../media/image62.jpeg"/><Relationship Id="rId10" Type="http://schemas.openxmlformats.org/officeDocument/2006/relationships/image" Target="../media/image67.png"/><Relationship Id="rId4" Type="http://schemas.openxmlformats.org/officeDocument/2006/relationships/image" Target="../media/image61.png"/><Relationship Id="rId9" Type="http://schemas.openxmlformats.org/officeDocument/2006/relationships/image" Target="../media/image6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3" Type="http://schemas.openxmlformats.org/officeDocument/2006/relationships/image" Target="../media/image70.png"/><Relationship Id="rId7" Type="http://schemas.openxmlformats.org/officeDocument/2006/relationships/image" Target="../media/image74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Relationship Id="rId9" Type="http://schemas.openxmlformats.org/officeDocument/2006/relationships/image" Target="../media/image7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2192"/>
            <a:ext cx="7020537" cy="463019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16200000">
            <a:off x="6452365" y="368117"/>
            <a:ext cx="98616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solidFill>
                  <a:schemeClr val="tx1">
                    <a:lumMod val="50000"/>
                  </a:schemeClr>
                </a:solidFill>
              </a:rPr>
              <a:t>DIY.DESPAIR.COM</a:t>
            </a:r>
            <a:endParaRPr lang="en-GB" sz="105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0" name="AutoShape 19"/>
          <p:cNvSpPr>
            <a:spLocks noChangeArrowheads="1"/>
          </p:cNvSpPr>
          <p:nvPr/>
        </p:nvSpPr>
        <p:spPr bwMode="auto">
          <a:xfrm>
            <a:off x="2750884" y="3676605"/>
            <a:ext cx="6271196" cy="1354455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n-US" sz="4000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Still WTF</a:t>
            </a:r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…</a:t>
            </a:r>
            <a:b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About the insecurity of </a:t>
            </a:r>
            <a:r>
              <a:rPr lang="en-US" sz="32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IoT</a:t>
            </a:r>
            <a:endParaRPr lang="en-GB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3861AA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7723836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9689" y="4622400"/>
            <a:ext cx="6214311" cy="521100"/>
          </a:xfrm>
        </p:spPr>
        <p:txBody>
          <a:bodyPr>
            <a:normAutofit/>
          </a:bodyPr>
          <a:lstStyle/>
          <a:p>
            <a:r>
              <a:rPr lang="en-US" dirty="0" smtClean="0"/>
              <a:t>10 Points to Consider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62838" y="174095"/>
            <a:ext cx="8611779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800"/>
              </a:spcBef>
              <a:buFont typeface="+mj-lt"/>
              <a:buAutoNum type="arabicPeriod"/>
            </a:pPr>
            <a:r>
              <a:rPr lang="en-US" b="1" dirty="0"/>
              <a:t>Stay mainstream:</a:t>
            </a:r>
            <a:br>
              <a:rPr lang="en-US" b="1" dirty="0"/>
            </a:br>
            <a:r>
              <a:rPr lang="en-US" i="1" dirty="0"/>
              <a:t>Do not reinvent the wheel</a:t>
            </a:r>
            <a:r>
              <a:rPr lang="en-US" dirty="0"/>
              <a:t>. With the crowd, you benefit from the </a:t>
            </a:r>
            <a:r>
              <a:rPr lang="en-US" dirty="0" smtClean="0"/>
              <a:t>below.</a:t>
            </a:r>
            <a:endParaRPr lang="en-US" dirty="0"/>
          </a:p>
          <a:p>
            <a:pPr marL="342900" indent="-342900">
              <a:spcBef>
                <a:spcPts val="800"/>
              </a:spcBef>
              <a:buFont typeface="+mj-lt"/>
              <a:buAutoNum type="arabicPeriod"/>
            </a:pPr>
            <a:r>
              <a:rPr lang="en-US" b="1" dirty="0" smtClean="0"/>
              <a:t>Keep your system up-to-date: </a:t>
            </a:r>
            <a:r>
              <a:rPr lang="en-US" dirty="0" smtClean="0"/>
              <a:t>Be able to patch in </a:t>
            </a:r>
            <a:r>
              <a:rPr lang="en-US" i="1" dirty="0" smtClean="0"/>
              <a:t>reasonable time</a:t>
            </a:r>
            <a:r>
              <a:rPr lang="en-US" dirty="0" smtClean="0"/>
              <a:t>.</a:t>
            </a:r>
          </a:p>
          <a:p>
            <a:pPr marL="342900" indent="-342900">
              <a:spcBef>
                <a:spcPts val="800"/>
              </a:spcBef>
              <a:buFont typeface="+mj-lt"/>
              <a:buAutoNum type="arabicPeriod"/>
            </a:pPr>
            <a:r>
              <a:rPr lang="en-US" b="1" dirty="0"/>
              <a:t>Kill all unnecessary services: </a:t>
            </a:r>
            <a:r>
              <a:rPr lang="en-US" dirty="0"/>
              <a:t>Disable</a:t>
            </a:r>
            <a:r>
              <a:rPr lang="en-US" b="1" dirty="0"/>
              <a:t> </a:t>
            </a:r>
            <a:r>
              <a:rPr lang="en-US" dirty="0"/>
              <a:t>Telnet, FTP …and </a:t>
            </a:r>
            <a:r>
              <a:rPr lang="en-US" i="1" dirty="0"/>
              <a:t>run a local firewall</a:t>
            </a:r>
            <a:r>
              <a:rPr lang="en-US" dirty="0"/>
              <a:t>. </a:t>
            </a:r>
          </a:p>
          <a:p>
            <a:pPr marL="342900" indent="-342900">
              <a:spcBef>
                <a:spcPts val="800"/>
              </a:spcBef>
              <a:buFont typeface="+mj-lt"/>
              <a:buAutoNum type="arabicPeriod"/>
            </a:pPr>
            <a:r>
              <a:rPr lang="en-US" b="1" dirty="0" smtClean="0"/>
              <a:t>Control </a:t>
            </a:r>
            <a:r>
              <a:rPr lang="en-US" b="1" dirty="0"/>
              <a:t>remote access: </a:t>
            </a:r>
            <a:r>
              <a:rPr lang="en-US" dirty="0"/>
              <a:t>Delete default accounts. </a:t>
            </a:r>
            <a:r>
              <a:rPr lang="en-US" i="1" dirty="0"/>
              <a:t>Change default passwords</a:t>
            </a:r>
            <a:r>
              <a:rPr lang="en-US" dirty="0"/>
              <a:t>.</a:t>
            </a:r>
          </a:p>
          <a:p>
            <a:pPr marL="342900" indent="-342900">
              <a:spcBef>
                <a:spcPts val="800"/>
              </a:spcBef>
              <a:buFont typeface="+mj-lt"/>
              <a:buAutoNum type="arabicPeriod"/>
            </a:pPr>
            <a:r>
              <a:rPr lang="en-US" b="1" dirty="0" smtClean="0"/>
              <a:t>Filter inputs: </a:t>
            </a:r>
            <a:r>
              <a:rPr lang="en-US" dirty="0"/>
              <a:t>Every remotely provided input must be </a:t>
            </a:r>
            <a:r>
              <a:rPr lang="en-US" i="1" dirty="0"/>
              <a:t>validated and sanitized!</a:t>
            </a:r>
            <a:endParaRPr lang="en-US" b="1" dirty="0" smtClean="0"/>
          </a:p>
          <a:p>
            <a:pPr marL="342900" indent="-342900">
              <a:spcBef>
                <a:spcPts val="800"/>
              </a:spcBef>
              <a:buFont typeface="+mj-lt"/>
              <a:buAutoNum type="arabicPeriod"/>
            </a:pPr>
            <a:r>
              <a:rPr lang="en-US" b="1" dirty="0" smtClean="0"/>
              <a:t>Develop software securely: </a:t>
            </a:r>
            <a:r>
              <a:rPr lang="en-US" i="1" dirty="0" smtClean="0"/>
              <a:t>Don’t trust remotely imported libraries &amp; packages</a:t>
            </a:r>
            <a:endParaRPr lang="en-US" i="1" dirty="0"/>
          </a:p>
          <a:p>
            <a:pPr marL="342900" indent="-342900">
              <a:spcBef>
                <a:spcPts val="800"/>
              </a:spcBef>
              <a:buFont typeface="+mj-lt"/>
              <a:buAutoNum type="arabicPeriod"/>
            </a:pPr>
            <a:r>
              <a:rPr lang="en-US" b="1" dirty="0" smtClean="0"/>
              <a:t>Use encryption: </a:t>
            </a:r>
            <a:r>
              <a:rPr lang="en-US" dirty="0" smtClean="0"/>
              <a:t>…for confidential information (e.g. passwords).</a:t>
            </a:r>
            <a:endParaRPr lang="en-US" b="1" dirty="0" smtClean="0"/>
          </a:p>
          <a:p>
            <a:pPr marL="342900" indent="-342900">
              <a:spcBef>
                <a:spcPts val="800"/>
              </a:spcBef>
              <a:buFont typeface="+mj-lt"/>
              <a:buAutoNum type="arabicPeriod"/>
            </a:pPr>
            <a:r>
              <a:rPr lang="en-US" b="1" dirty="0"/>
              <a:t>Understand dependencies: </a:t>
            </a:r>
            <a:r>
              <a:rPr lang="en-US" dirty="0"/>
              <a:t>DHCP? NTP? SSO/LDAP/AD? </a:t>
            </a:r>
            <a:endParaRPr lang="en-US" b="1" dirty="0"/>
          </a:p>
          <a:p>
            <a:pPr marL="342900" indent="-342900">
              <a:spcBef>
                <a:spcPts val="800"/>
              </a:spcBef>
              <a:buFont typeface="+mj-lt"/>
              <a:buAutoNum type="arabicPeriod"/>
            </a:pPr>
            <a:r>
              <a:rPr lang="en-US" b="1" dirty="0" smtClean="0"/>
              <a:t>Have a plan: </a:t>
            </a:r>
            <a:r>
              <a:rPr lang="en-US" dirty="0" smtClean="0"/>
              <a:t>For updating. For business continuity. For incident response.</a:t>
            </a:r>
          </a:p>
          <a:p>
            <a:pPr marL="342900" indent="-342900">
              <a:spcBef>
                <a:spcPts val="800"/>
              </a:spcBef>
              <a:buFont typeface="+mj-lt"/>
              <a:buAutoNum type="arabicPeriod"/>
            </a:pPr>
            <a:r>
              <a:rPr lang="en-US" b="1" dirty="0" smtClean="0"/>
              <a:t>Get training &amp; let us help you:</a:t>
            </a:r>
            <a:br>
              <a:rPr lang="en-US" b="1" dirty="0" smtClean="0"/>
            </a:br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cern.ch/security</a:t>
            </a:r>
            <a:r>
              <a:rPr lang="en-US" dirty="0" smtClean="0"/>
              <a:t> &amp; </a:t>
            </a:r>
            <a:r>
              <a:rPr lang="en-US" dirty="0" smtClean="0">
                <a:hlinkClick r:id="rId4"/>
              </a:rPr>
              <a:t>Computer.Security@cern.ch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12364646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9"/>
          <p:cNvGrpSpPr>
            <a:grpSpLocks noChangeAspect="1"/>
          </p:cNvGrpSpPr>
          <p:nvPr/>
        </p:nvGrpSpPr>
        <p:grpSpPr bwMode="auto">
          <a:xfrm>
            <a:off x="124971" y="3533699"/>
            <a:ext cx="3774782" cy="641897"/>
            <a:chOff x="796521" y="2698008"/>
            <a:chExt cx="7637012" cy="1299234"/>
          </a:xfrm>
        </p:grpSpPr>
        <p:pic>
          <p:nvPicPr>
            <p:cNvPr id="48" name="Picture 15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796521" y="2698008"/>
              <a:ext cx="7392558" cy="129923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49" name="Picture 1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2184" y="3115593"/>
              <a:ext cx="3741349" cy="76146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grpSp>
        <p:nvGrpSpPr>
          <p:cNvPr id="35" name="Group 34"/>
          <p:cNvGrpSpPr>
            <a:grpSpLocks noChangeAspect="1"/>
          </p:cNvGrpSpPr>
          <p:nvPr/>
        </p:nvGrpSpPr>
        <p:grpSpPr bwMode="auto">
          <a:xfrm>
            <a:off x="46104" y="103646"/>
            <a:ext cx="4402951" cy="875450"/>
            <a:chOff x="314325" y="3305176"/>
            <a:chExt cx="5006347" cy="995236"/>
          </a:xfrm>
        </p:grpSpPr>
        <p:pic>
          <p:nvPicPr>
            <p:cNvPr id="36" name="Picture 16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314325" y="3305176"/>
              <a:ext cx="4876963" cy="912017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37" name="Picture 16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8182" y="3691337"/>
              <a:ext cx="2142490" cy="60907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1405" y="4622400"/>
            <a:ext cx="6322595" cy="521100"/>
          </a:xfrm>
        </p:spPr>
        <p:txBody>
          <a:bodyPr>
            <a:normAutofit/>
          </a:bodyPr>
          <a:lstStyle/>
          <a:p>
            <a:r>
              <a:rPr lang="en-GB" dirty="0" smtClean="0"/>
              <a:t>The Problem 2.0. 100% Fail. WTF.</a:t>
            </a:r>
            <a:endParaRPr lang="en-GB" dirty="0"/>
          </a:p>
        </p:txBody>
      </p:sp>
      <p:grpSp>
        <p:nvGrpSpPr>
          <p:cNvPr id="19" name="Group 18"/>
          <p:cNvGrpSpPr/>
          <p:nvPr/>
        </p:nvGrpSpPr>
        <p:grpSpPr>
          <a:xfrm>
            <a:off x="4179517" y="162672"/>
            <a:ext cx="3641315" cy="2064238"/>
            <a:chOff x="4048689" y="216896"/>
            <a:chExt cx="4855086" cy="2752317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8689" y="216896"/>
              <a:ext cx="4855086" cy="2752317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51125" y="933892"/>
              <a:ext cx="2152650" cy="514350"/>
            </a:xfrm>
            <a:prstGeom prst="rect">
              <a:avLst/>
            </a:prstGeom>
          </p:spPr>
        </p:pic>
      </p:grpSp>
      <p:grpSp>
        <p:nvGrpSpPr>
          <p:cNvPr id="18" name="Group 17"/>
          <p:cNvGrpSpPr/>
          <p:nvPr/>
        </p:nvGrpSpPr>
        <p:grpSpPr>
          <a:xfrm>
            <a:off x="1154373" y="1683930"/>
            <a:ext cx="1890107" cy="1689284"/>
            <a:chOff x="15164" y="2245240"/>
            <a:chExt cx="2520142" cy="225237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164" y="2245240"/>
              <a:ext cx="2508142" cy="2252378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164" y="3130000"/>
              <a:ext cx="1619250" cy="361950"/>
            </a:xfrm>
            <a:prstGeom prst="rect">
              <a:avLst/>
            </a:prstGeom>
          </p:spPr>
        </p:pic>
      </p:grpSp>
      <p:grpSp>
        <p:nvGrpSpPr>
          <p:cNvPr id="22" name="Group 21"/>
          <p:cNvGrpSpPr/>
          <p:nvPr/>
        </p:nvGrpSpPr>
        <p:grpSpPr>
          <a:xfrm>
            <a:off x="5452649" y="2676425"/>
            <a:ext cx="2498050" cy="1898782"/>
            <a:chOff x="5746198" y="3568566"/>
            <a:chExt cx="3330733" cy="2531709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46198" y="3859079"/>
              <a:ext cx="3330733" cy="2241196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25458" y="3568566"/>
              <a:ext cx="2085975" cy="581025"/>
            </a:xfrm>
            <a:prstGeom prst="rect">
              <a:avLst/>
            </a:prstGeom>
          </p:spPr>
        </p:pic>
      </p:grpSp>
      <p:grpSp>
        <p:nvGrpSpPr>
          <p:cNvPr id="17" name="Group 16"/>
          <p:cNvGrpSpPr/>
          <p:nvPr/>
        </p:nvGrpSpPr>
        <p:grpSpPr>
          <a:xfrm>
            <a:off x="1278435" y="53973"/>
            <a:ext cx="2895639" cy="1748885"/>
            <a:chOff x="27164" y="37890"/>
            <a:chExt cx="3860852" cy="233184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164" y="37890"/>
              <a:ext cx="3700178" cy="2118988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8766" y="2007787"/>
              <a:ext cx="1619250" cy="361950"/>
            </a:xfrm>
            <a:prstGeom prst="rect">
              <a:avLst/>
            </a:prstGeom>
          </p:spPr>
        </p:pic>
      </p:grpSp>
      <p:grpSp>
        <p:nvGrpSpPr>
          <p:cNvPr id="23" name="Group 9"/>
          <p:cNvGrpSpPr>
            <a:grpSpLocks noChangeAspect="1"/>
          </p:cNvGrpSpPr>
          <p:nvPr/>
        </p:nvGrpSpPr>
        <p:grpSpPr bwMode="auto">
          <a:xfrm>
            <a:off x="120889" y="330027"/>
            <a:ext cx="7876248" cy="1434611"/>
            <a:chOff x="2921000" y="3931765"/>
            <a:chExt cx="7016093" cy="1277770"/>
          </a:xfrm>
        </p:grpSpPr>
        <p:pic>
          <p:nvPicPr>
            <p:cNvPr id="24" name="Picture 13"/>
            <p:cNvPicPr>
              <a:picLocks noChangeAspect="1" noChangeArrowheads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2921000" y="4045573"/>
              <a:ext cx="5355315" cy="1163962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25" name="Picture 13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17279" y="3931765"/>
              <a:ext cx="2719814" cy="53843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grpSp>
        <p:nvGrpSpPr>
          <p:cNvPr id="26" name="Group 25"/>
          <p:cNvGrpSpPr/>
          <p:nvPr/>
        </p:nvGrpSpPr>
        <p:grpSpPr>
          <a:xfrm>
            <a:off x="461507" y="1521555"/>
            <a:ext cx="8489187" cy="746308"/>
            <a:chOff x="631232" y="2338861"/>
            <a:chExt cx="8489187" cy="746308"/>
          </a:xfrm>
        </p:grpSpPr>
        <p:pic>
          <p:nvPicPr>
            <p:cNvPr id="27" name="Picture 2"/>
            <p:cNvPicPr>
              <a:picLocks noChangeAspect="1" noChangeArrowheads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011940" y="2578426"/>
              <a:ext cx="8108479" cy="50674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Picture 2"/>
            <p:cNvPicPr>
              <a:picLocks noChangeAspect="1" noChangeArrowheads="1"/>
            </p:cNvPicPr>
            <p:nvPr/>
          </p:nvPicPr>
          <p:blipFill rotWithShape="1"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631232" y="2338861"/>
              <a:ext cx="2690975" cy="37338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9" name="Group 28"/>
          <p:cNvGrpSpPr>
            <a:grpSpLocks noChangeAspect="1"/>
          </p:cNvGrpSpPr>
          <p:nvPr/>
        </p:nvGrpSpPr>
        <p:grpSpPr>
          <a:xfrm>
            <a:off x="4613961" y="2349189"/>
            <a:ext cx="4413215" cy="1498941"/>
            <a:chOff x="3427142" y="2564780"/>
            <a:chExt cx="5493834" cy="1865972"/>
          </a:xfrm>
        </p:grpSpPr>
        <p:pic>
          <p:nvPicPr>
            <p:cNvPr id="30" name="Picture 2"/>
            <p:cNvPicPr>
              <a:picLocks noChangeAspect="1" noChangeArrowheads="1"/>
            </p:cNvPicPr>
            <p:nvPr/>
          </p:nvPicPr>
          <p:blipFill rotWithShape="1"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3427142" y="2564780"/>
              <a:ext cx="5493834" cy="143479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Picture 6"/>
            <p:cNvPicPr>
              <a:picLocks noChangeAspect="1" noChangeArrowheads="1"/>
            </p:cNvPicPr>
            <p:nvPr/>
          </p:nvPicPr>
          <p:blipFill rotWithShape="1"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7627434" y="3694771"/>
              <a:ext cx="1293542" cy="73598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8" name="Group 37"/>
          <p:cNvGrpSpPr/>
          <p:nvPr/>
        </p:nvGrpSpPr>
        <p:grpSpPr>
          <a:xfrm>
            <a:off x="4539015" y="103646"/>
            <a:ext cx="4642396" cy="1004251"/>
            <a:chOff x="4107084" y="1219199"/>
            <a:chExt cx="4642396" cy="1004251"/>
          </a:xfrm>
        </p:grpSpPr>
        <p:pic>
          <p:nvPicPr>
            <p:cNvPr id="39" name="Picture 2"/>
            <p:cNvPicPr>
              <a:picLocks noChangeAspect="1" noChangeArrowheads="1"/>
            </p:cNvPicPr>
            <p:nvPr/>
          </p:nvPicPr>
          <p:blipFill rotWithShape="1"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4107084" y="1219199"/>
              <a:ext cx="3419707" cy="57243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" name="Picture 2"/>
            <p:cNvPicPr>
              <a:picLocks noChangeAspect="1" noChangeArrowheads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6685121" y="1505414"/>
              <a:ext cx="2064359" cy="71803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1" name="Group 40"/>
          <p:cNvGrpSpPr>
            <a:grpSpLocks noChangeAspect="1"/>
          </p:cNvGrpSpPr>
          <p:nvPr/>
        </p:nvGrpSpPr>
        <p:grpSpPr>
          <a:xfrm>
            <a:off x="4351913" y="98773"/>
            <a:ext cx="4792087" cy="1196408"/>
            <a:chOff x="3557707" y="2363663"/>
            <a:chExt cx="4587368" cy="1145297"/>
          </a:xfrm>
        </p:grpSpPr>
        <p:pic>
          <p:nvPicPr>
            <p:cNvPr id="42" name="Picture 8"/>
            <p:cNvPicPr>
              <a:picLocks noChangeAspect="1" noChangeArrowheads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3557707" y="2363663"/>
              <a:ext cx="4587368" cy="67921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bg1">
                      <a:alpha val="85097"/>
                    </a:schemeClr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3" name="Picture 8"/>
            <p:cNvPicPr>
              <a:picLocks noChangeAspect="1" noChangeArrowheads="1"/>
            </p:cNvPicPr>
            <p:nvPr/>
          </p:nvPicPr>
          <p:blipFill rotWithShape="1"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958936" y="2706802"/>
              <a:ext cx="2133600" cy="80215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bg1">
                      <a:alpha val="85097"/>
                    </a:schemeClr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0" name="Group 49"/>
          <p:cNvGrpSpPr/>
          <p:nvPr/>
        </p:nvGrpSpPr>
        <p:grpSpPr>
          <a:xfrm>
            <a:off x="1230040" y="761749"/>
            <a:ext cx="3405988" cy="634862"/>
            <a:chOff x="814508" y="4399924"/>
            <a:chExt cx="5795884" cy="1047306"/>
          </a:xfrm>
        </p:grpSpPr>
        <p:pic>
          <p:nvPicPr>
            <p:cNvPr id="51" name="Picture 2"/>
            <p:cNvPicPr>
              <a:picLocks noChangeAspect="1" noChangeArrowheads="1"/>
            </p:cNvPicPr>
            <p:nvPr/>
          </p:nvPicPr>
          <p:blipFill rotWithShape="1"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814508" y="4399924"/>
              <a:ext cx="5786077" cy="86829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" name="Picture 2"/>
            <p:cNvPicPr>
              <a:picLocks noChangeAspect="1" noChangeArrowheads="1"/>
            </p:cNvPicPr>
            <p:nvPr/>
          </p:nvPicPr>
          <p:blipFill rotWithShape="1"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4382022" y="4778722"/>
              <a:ext cx="2228370" cy="66850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3" name="Group 13"/>
          <p:cNvGrpSpPr>
            <a:grpSpLocks noChangeAspect="1"/>
          </p:cNvGrpSpPr>
          <p:nvPr/>
        </p:nvGrpSpPr>
        <p:grpSpPr bwMode="auto">
          <a:xfrm>
            <a:off x="3832152" y="2200555"/>
            <a:ext cx="4085795" cy="398468"/>
            <a:chOff x="6580571" y="7846224"/>
            <a:chExt cx="6592817" cy="642983"/>
          </a:xfrm>
        </p:grpSpPr>
        <p:pic>
          <p:nvPicPr>
            <p:cNvPr id="54" name="Picture 26"/>
            <p:cNvPicPr>
              <a:picLocks noChangeAspect="1" noChangeArrowheads="1"/>
            </p:cNvPicPr>
            <p:nvPr/>
          </p:nvPicPr>
          <p:blipFill rotWithShape="1"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6580571" y="7929415"/>
              <a:ext cx="5680949" cy="559792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55" name="Picture 20"/>
            <p:cNvPicPr>
              <a:picLocks noChangeAspect="1" noChangeArrowheads="1"/>
            </p:cNvPicPr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47678" y="7846224"/>
              <a:ext cx="2725710" cy="47849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grpSp>
        <p:nvGrpSpPr>
          <p:cNvPr id="56" name="Group 19"/>
          <p:cNvGrpSpPr>
            <a:grpSpLocks noChangeAspect="1"/>
          </p:cNvGrpSpPr>
          <p:nvPr/>
        </p:nvGrpSpPr>
        <p:grpSpPr bwMode="auto">
          <a:xfrm>
            <a:off x="1853329" y="1599664"/>
            <a:ext cx="4161992" cy="505695"/>
            <a:chOff x="2400097" y="2284259"/>
            <a:chExt cx="6553953" cy="796301"/>
          </a:xfrm>
        </p:grpSpPr>
        <p:pic>
          <p:nvPicPr>
            <p:cNvPr id="57" name="Picture 24"/>
            <p:cNvPicPr>
              <a:picLocks noChangeAspect="1" noChangeArrowheads="1"/>
            </p:cNvPicPr>
            <p:nvPr/>
          </p:nvPicPr>
          <p:blipFill rotWithShape="1"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2400097" y="2466976"/>
              <a:ext cx="6553953" cy="61358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58" name="Picture 2"/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96848" y="2284259"/>
              <a:ext cx="1600121" cy="254276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grpSp>
        <p:nvGrpSpPr>
          <p:cNvPr id="63" name="Group 62"/>
          <p:cNvGrpSpPr/>
          <p:nvPr/>
        </p:nvGrpSpPr>
        <p:grpSpPr>
          <a:xfrm>
            <a:off x="351062" y="2729158"/>
            <a:ext cx="3239759" cy="1786196"/>
            <a:chOff x="616289" y="3403167"/>
            <a:chExt cx="6604529" cy="3498220"/>
          </a:xfrm>
        </p:grpSpPr>
        <p:pic>
          <p:nvPicPr>
            <p:cNvPr id="64" name="Picture 63"/>
            <p:cNvPicPr>
              <a:picLocks noChangeAspect="1" noChangeArrowheads="1"/>
            </p:cNvPicPr>
            <p:nvPr/>
          </p:nvPicPr>
          <p:blipFill rotWithShape="1"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616289" y="3403167"/>
              <a:ext cx="5191538" cy="349822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5" name="Picture 64"/>
            <p:cNvPicPr>
              <a:picLocks noChangeAspect="1" noChangeArrowheads="1"/>
            </p:cNvPicPr>
            <p:nvPr/>
          </p:nvPicPr>
          <p:blipFill rotWithShape="1"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293582" y="3722095"/>
              <a:ext cx="1927236" cy="8104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6" name="Group 6"/>
          <p:cNvGrpSpPr>
            <a:grpSpLocks noChangeAspect="1"/>
          </p:cNvGrpSpPr>
          <p:nvPr/>
        </p:nvGrpSpPr>
        <p:grpSpPr bwMode="auto">
          <a:xfrm>
            <a:off x="1894804" y="2867644"/>
            <a:ext cx="3908957" cy="1509224"/>
            <a:chOff x="-134126" y="4067175"/>
            <a:chExt cx="5182376" cy="2001393"/>
          </a:xfrm>
        </p:grpSpPr>
        <p:pic>
          <p:nvPicPr>
            <p:cNvPr id="67" name="Picture 9"/>
            <p:cNvPicPr>
              <a:picLocks noChangeAspect="1" noChangeArrowheads="1"/>
            </p:cNvPicPr>
            <p:nvPr/>
          </p:nvPicPr>
          <p:blipFill rotWithShape="1"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-134126" y="4067175"/>
              <a:ext cx="4962872" cy="200139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68" name="Picture 9"/>
            <p:cNvPicPr>
              <a:picLocks noChangeAspect="1" noChangeArrowheads="1"/>
            </p:cNvPicPr>
            <p:nvPr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3342" y="4506294"/>
              <a:ext cx="1914908" cy="55203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32" name="Group 31"/>
          <p:cNvGrpSpPr>
            <a:grpSpLocks noChangeAspect="1"/>
          </p:cNvGrpSpPr>
          <p:nvPr/>
        </p:nvGrpSpPr>
        <p:grpSpPr bwMode="auto">
          <a:xfrm>
            <a:off x="874614" y="2892811"/>
            <a:ext cx="6834447" cy="1416774"/>
            <a:chOff x="2352675" y="3019425"/>
            <a:chExt cx="5429250" cy="1125497"/>
          </a:xfrm>
        </p:grpSpPr>
        <p:pic>
          <p:nvPicPr>
            <p:cNvPr id="33" name="Picture 12"/>
            <p:cNvPicPr>
              <a:picLocks noChangeAspect="1" noChangeArrowheads="1"/>
            </p:cNvPicPr>
            <p:nvPr/>
          </p:nvPicPr>
          <p:blipFill rotWithShape="1"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2352675" y="3374216"/>
              <a:ext cx="4819382" cy="770706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34" name="Picture 12"/>
            <p:cNvPicPr>
              <a:picLocks noChangeAspect="1" noChangeArrowheads="1"/>
            </p:cNvPicPr>
            <p:nvPr/>
          </p:nvPicPr>
          <p:blipFill>
            <a:blip r:embed="rId3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29207" y="3019425"/>
              <a:ext cx="2352718" cy="45838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grpSp>
        <p:nvGrpSpPr>
          <p:cNvPr id="44" name="Group 8"/>
          <p:cNvGrpSpPr>
            <a:grpSpLocks noChangeAspect="1"/>
          </p:cNvGrpSpPr>
          <p:nvPr/>
        </p:nvGrpSpPr>
        <p:grpSpPr bwMode="auto">
          <a:xfrm>
            <a:off x="5008931" y="187351"/>
            <a:ext cx="4045687" cy="2644012"/>
            <a:chOff x="3347025" y="4999274"/>
            <a:chExt cx="6594643" cy="4310097"/>
          </a:xfrm>
        </p:grpSpPr>
        <p:pic>
          <p:nvPicPr>
            <p:cNvPr id="45" name="Picture 16"/>
            <p:cNvPicPr>
              <a:picLocks noChangeAspect="1" noChangeArrowheads="1"/>
            </p:cNvPicPr>
            <p:nvPr/>
          </p:nvPicPr>
          <p:blipFill>
            <a:blip r:embed="rId3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7025" y="5242783"/>
              <a:ext cx="6127945" cy="406658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46" name="Picture 16"/>
            <p:cNvPicPr>
              <a:picLocks noChangeAspect="1" noChangeArrowheads="1"/>
            </p:cNvPicPr>
            <p:nvPr/>
          </p:nvPicPr>
          <p:blipFill>
            <a:blip r:embed="rId3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84930" y="4999274"/>
              <a:ext cx="3256738" cy="799519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grpSp>
        <p:nvGrpSpPr>
          <p:cNvPr id="59" name="Group 58"/>
          <p:cNvGrpSpPr/>
          <p:nvPr/>
        </p:nvGrpSpPr>
        <p:grpSpPr>
          <a:xfrm>
            <a:off x="209145" y="166975"/>
            <a:ext cx="4404816" cy="1297816"/>
            <a:chOff x="550107" y="2720898"/>
            <a:chExt cx="3547729" cy="706244"/>
          </a:xfrm>
        </p:grpSpPr>
        <p:pic>
          <p:nvPicPr>
            <p:cNvPr id="60" name="Picture 2"/>
            <p:cNvPicPr>
              <a:picLocks noChangeAspect="1" noChangeArrowheads="1"/>
            </p:cNvPicPr>
            <p:nvPr/>
          </p:nvPicPr>
          <p:blipFill rotWithShape="1">
            <a:blip r:embed="rId3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50107" y="2720898"/>
              <a:ext cx="3456898" cy="54269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" name="Picture 2"/>
            <p:cNvPicPr>
              <a:picLocks noChangeAspect="1" noChangeArrowheads="1"/>
            </p:cNvPicPr>
            <p:nvPr/>
          </p:nvPicPr>
          <p:blipFill rotWithShape="1">
            <a:blip r:embed="rId3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2610829" y="2914186"/>
              <a:ext cx="1487007" cy="51295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" name="Group 20"/>
          <p:cNvGrpSpPr/>
          <p:nvPr/>
        </p:nvGrpSpPr>
        <p:grpSpPr>
          <a:xfrm>
            <a:off x="361318" y="1354156"/>
            <a:ext cx="3941868" cy="2012221"/>
            <a:chOff x="2552271" y="2955427"/>
            <a:chExt cx="3754708" cy="1617144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52271" y="2955427"/>
              <a:ext cx="3754708" cy="1617144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1463" y="3682190"/>
              <a:ext cx="750620" cy="649696"/>
            </a:xfrm>
            <a:prstGeom prst="rect">
              <a:avLst/>
            </a:prstGeom>
          </p:spPr>
        </p:pic>
      </p:grpSp>
      <p:pic>
        <p:nvPicPr>
          <p:cNvPr id="69" name="Picture 68"/>
          <p:cNvPicPr>
            <a:picLocks noChangeAspect="1"/>
          </p:cNvPicPr>
          <p:nvPr/>
        </p:nvPicPr>
        <p:blipFill>
          <a:blip r:embed="rId41"/>
          <a:stretch>
            <a:fillRect/>
          </a:stretch>
        </p:blipFill>
        <p:spPr>
          <a:xfrm>
            <a:off x="546351" y="414313"/>
            <a:ext cx="4308402" cy="30483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0" name="Picture 69"/>
          <p:cNvPicPr>
            <a:picLocks noChangeAspect="1"/>
          </p:cNvPicPr>
          <p:nvPr/>
        </p:nvPicPr>
        <p:blipFill>
          <a:blip r:embed="rId42"/>
          <a:stretch>
            <a:fillRect/>
          </a:stretch>
        </p:blipFill>
        <p:spPr>
          <a:xfrm>
            <a:off x="4063501" y="912597"/>
            <a:ext cx="4508568" cy="31724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" name="Picture 70"/>
          <p:cNvPicPr>
            <a:picLocks noChangeAspect="1"/>
          </p:cNvPicPr>
          <p:nvPr/>
        </p:nvPicPr>
        <p:blipFill>
          <a:blip r:embed="rId43"/>
          <a:stretch>
            <a:fillRect/>
          </a:stretch>
        </p:blipFill>
        <p:spPr>
          <a:xfrm>
            <a:off x="217716" y="2109777"/>
            <a:ext cx="5725542" cy="11327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2" name="Picture 71"/>
          <p:cNvPicPr>
            <a:picLocks noChangeAspect="1"/>
          </p:cNvPicPr>
          <p:nvPr/>
        </p:nvPicPr>
        <p:blipFill>
          <a:blip r:embed="rId44"/>
          <a:stretch>
            <a:fillRect/>
          </a:stretch>
        </p:blipFill>
        <p:spPr>
          <a:xfrm>
            <a:off x="951557" y="3416696"/>
            <a:ext cx="6735222" cy="11753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3" name="Content Placeholder 3"/>
          <p:cNvPicPr>
            <a:picLocks noChangeAspect="1"/>
          </p:cNvPicPr>
          <p:nvPr/>
        </p:nvPicPr>
        <p:blipFill>
          <a:blip r:embed="rId4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32764" y="1393553"/>
            <a:ext cx="3372809" cy="2529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38770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2368" y="4622400"/>
            <a:ext cx="6961633" cy="521100"/>
          </a:xfrm>
        </p:spPr>
        <p:txBody>
          <a:bodyPr>
            <a:normAutofit/>
          </a:bodyPr>
          <a:lstStyle/>
          <a:p>
            <a:r>
              <a:rPr lang="en-US" dirty="0" smtClean="0"/>
              <a:t>CERN: Under attack like everyone else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4648201" cy="1460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3512" y="1536700"/>
            <a:ext cx="3686088" cy="17232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38556" y="46826"/>
            <a:ext cx="5634389" cy="44993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5702" y="221698"/>
            <a:ext cx="5186363" cy="15859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645" y="1663022"/>
            <a:ext cx="4244513" cy="23875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9845" y="2377633"/>
            <a:ext cx="4533900" cy="19907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96213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Emerging Threats? Not really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8112" y="95011"/>
            <a:ext cx="5856732" cy="441164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939" y="86106"/>
            <a:ext cx="5553967" cy="16475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8241" y="620473"/>
            <a:ext cx="5514106" cy="13752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3060" y="2395384"/>
            <a:ext cx="5959221" cy="17472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08515" y="2237853"/>
            <a:ext cx="5540680" cy="2232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5449879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3856" y="-43707"/>
            <a:ext cx="4298053" cy="435292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1405" y="4622400"/>
            <a:ext cx="6322595" cy="521100"/>
          </a:xfrm>
        </p:spPr>
        <p:txBody>
          <a:bodyPr>
            <a:normAutofit/>
          </a:bodyPr>
          <a:lstStyle/>
          <a:p>
            <a:r>
              <a:rPr lang="en-US" sz="2700" dirty="0" smtClean="0"/>
              <a:t>(CERN’s) Internet of Stupid Things</a:t>
            </a:r>
            <a:endParaRPr lang="en-GB" sz="27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3289" y="887285"/>
            <a:ext cx="6346486" cy="303607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6452" y="1600310"/>
            <a:ext cx="4212899" cy="2826427"/>
          </a:xfrm>
          <a:prstGeom prst="rect">
            <a:avLst/>
          </a:prstGeom>
        </p:spPr>
      </p:pic>
      <p:pic>
        <p:nvPicPr>
          <p:cNvPr id="11" name="Content Placeholder 6" descr="WhatsApp Image 2017-08-02 at 4.05.15 PM.jpe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29728" y="900061"/>
            <a:ext cx="3618637" cy="31023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24063" y="15476"/>
            <a:ext cx="4145639" cy="436511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4128" y="1649691"/>
            <a:ext cx="7034659" cy="3346394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58366" y="248215"/>
            <a:ext cx="5985634" cy="463473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286" y="338091"/>
            <a:ext cx="5212659" cy="39094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7514" y="1450549"/>
            <a:ext cx="2860848" cy="24384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174203" y="44230"/>
            <a:ext cx="5157263" cy="4533772"/>
          </a:xfrm>
          <a:prstGeom prst="rect">
            <a:avLst/>
          </a:prstGeom>
          <a:solidFill>
            <a:schemeClr val="bg1">
              <a:alpha val="8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17654208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814" y="114587"/>
            <a:ext cx="3969824" cy="41500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480" y="1137792"/>
            <a:ext cx="3965155" cy="28558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8533" y="4622400"/>
            <a:ext cx="6485467" cy="521100"/>
          </a:xfrm>
        </p:spPr>
        <p:txBody>
          <a:bodyPr>
            <a:normAutofit/>
          </a:bodyPr>
          <a:lstStyle/>
          <a:p>
            <a:r>
              <a:rPr lang="en-US" dirty="0" smtClean="0"/>
              <a:t>Internet of Stupid Dependencies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87" t="-21779"/>
          <a:stretch/>
        </p:blipFill>
        <p:spPr>
          <a:xfrm>
            <a:off x="804207" y="-162965"/>
            <a:ext cx="6372032" cy="45784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4502" y="271545"/>
            <a:ext cx="3960262" cy="42799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5167" y="986874"/>
            <a:ext cx="5182417" cy="20245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55167" y="3119477"/>
            <a:ext cx="5546803" cy="1354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8"/>
          <a:srcRect b="16387"/>
          <a:stretch/>
        </p:blipFill>
        <p:spPr>
          <a:xfrm>
            <a:off x="5149755" y="538830"/>
            <a:ext cx="3772755" cy="36373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9954" y="691846"/>
            <a:ext cx="4572947" cy="3641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84729326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9532"/>
            <a:ext cx="6639119" cy="39078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8533" y="4622400"/>
            <a:ext cx="6485467" cy="521100"/>
          </a:xfrm>
        </p:spPr>
        <p:txBody>
          <a:bodyPr>
            <a:normAutofit/>
          </a:bodyPr>
          <a:lstStyle/>
          <a:p>
            <a:r>
              <a:rPr lang="en-US" dirty="0" smtClean="0"/>
              <a:t>Internet of Stupid Developers</a:t>
            </a:r>
            <a:endParaRPr lang="en-GB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851" y="645992"/>
            <a:ext cx="6212958" cy="3695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7954" y="0"/>
            <a:ext cx="6364776" cy="491989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120" y="645992"/>
            <a:ext cx="7000623" cy="34309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2525" y="123437"/>
            <a:ext cx="4856259" cy="42183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2969375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61" y="1543635"/>
            <a:ext cx="3086100" cy="23431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8845" y="1543635"/>
            <a:ext cx="3086100" cy="23431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FF99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2745" y="1543635"/>
            <a:ext cx="3086100" cy="2343150"/>
          </a:xfrm>
          <a:prstGeom prst="rect">
            <a:avLst/>
          </a:prstGeom>
        </p:spPr>
      </p:pic>
      <p:sp>
        <p:nvSpPr>
          <p:cNvPr id="6" name="AutoShape 19"/>
          <p:cNvSpPr>
            <a:spLocks noChangeArrowheads="1"/>
          </p:cNvSpPr>
          <p:nvPr/>
        </p:nvSpPr>
        <p:spPr bwMode="auto">
          <a:xfrm>
            <a:off x="18048" y="621031"/>
            <a:ext cx="2444001" cy="696851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GB" sz="3200" b="1" dirty="0" smtClean="0">
                <a:ln w="12700">
                  <a:solidFill>
                    <a:schemeClr val="tx1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0099C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Exposure</a:t>
            </a:r>
            <a:br>
              <a:rPr lang="en-GB" sz="3200" b="1" dirty="0" smtClean="0">
                <a:ln w="12700">
                  <a:solidFill>
                    <a:schemeClr val="tx1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0099C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GB" sz="3200" b="1" dirty="0" smtClean="0">
                <a:ln w="12700">
                  <a:solidFill>
                    <a:schemeClr val="tx1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0099C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Threats</a:t>
            </a:r>
          </a:p>
        </p:txBody>
      </p:sp>
      <p:sp>
        <p:nvSpPr>
          <p:cNvPr id="7" name="AutoShape 19"/>
          <p:cNvSpPr>
            <a:spLocks noChangeArrowheads="1"/>
          </p:cNvSpPr>
          <p:nvPr/>
        </p:nvSpPr>
        <p:spPr bwMode="auto">
          <a:xfrm>
            <a:off x="2665023" y="621031"/>
            <a:ext cx="3326118" cy="696851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3200" b="1" dirty="0">
                <a:ln w="12700">
                  <a:solidFill>
                    <a:srgbClr val="FF9933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Complexity</a:t>
            </a:r>
          </a:p>
          <a:p>
            <a:pPr algn="ctr"/>
            <a:r>
              <a:rPr lang="en-GB" sz="3200" b="1" dirty="0" smtClean="0">
                <a:ln w="12700">
                  <a:solidFill>
                    <a:srgbClr val="FF9933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Vulnerabilities</a:t>
            </a:r>
          </a:p>
        </p:txBody>
      </p:sp>
      <p:sp>
        <p:nvSpPr>
          <p:cNvPr id="8" name="AutoShape 19"/>
          <p:cNvSpPr>
            <a:spLocks noChangeArrowheads="1"/>
          </p:cNvSpPr>
          <p:nvPr/>
        </p:nvSpPr>
        <p:spPr bwMode="auto">
          <a:xfrm>
            <a:off x="5938725" y="621032"/>
            <a:ext cx="3150894" cy="696851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n-GB" sz="32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FF33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Dependencies Consequences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will not go away!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591262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CERN Computing Rules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6586" y="110464"/>
            <a:ext cx="4431381" cy="35974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81354" y="45824"/>
            <a:ext cx="441086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7013" indent="-227013">
              <a:buFont typeface="Arial" panose="020B0604020202020204" pitchFamily="34" charset="0"/>
              <a:buChar char="•"/>
            </a:pPr>
            <a:r>
              <a:rPr lang="en-US" dirty="0" smtClean="0"/>
              <a:t>“Computer Security” governed by </a:t>
            </a:r>
            <a:r>
              <a:rPr lang="en-US" b="1" dirty="0" smtClean="0"/>
              <a:t>OC5</a:t>
            </a:r>
          </a:p>
          <a:p>
            <a:pPr marL="227013" indent="-227013">
              <a:buFont typeface="Arial" panose="020B0604020202020204" pitchFamily="34" charset="0"/>
              <a:buChar char="•"/>
            </a:pPr>
            <a:r>
              <a:rPr lang="en-US" dirty="0" smtClean="0"/>
              <a:t>All CERN staff &amp; users as well as</a:t>
            </a:r>
            <a:br>
              <a:rPr lang="en-US" dirty="0" smtClean="0"/>
            </a:br>
            <a:r>
              <a:rPr lang="en-US" b="1" dirty="0" smtClean="0"/>
              <a:t>all users of CERN’s</a:t>
            </a:r>
            <a:br>
              <a:rPr lang="en-US" b="1" dirty="0" smtClean="0"/>
            </a:br>
            <a:r>
              <a:rPr lang="en-US" b="1" dirty="0" smtClean="0"/>
              <a:t>computing facilities are bound to it</a:t>
            </a:r>
          </a:p>
          <a:p>
            <a:pPr marL="227013" indent="-227013">
              <a:buFont typeface="Arial" panose="020B0604020202020204" pitchFamily="34" charset="0"/>
              <a:buChar char="•"/>
            </a:pPr>
            <a:r>
              <a:rPr lang="en-US" dirty="0" smtClean="0"/>
              <a:t>In first instance, you are responsible for the cyber-security of your accounts, devices, systems, software, …</a:t>
            </a:r>
          </a:p>
          <a:p>
            <a:pPr marL="227013" indent="-227013">
              <a:buFont typeface="Arial" panose="020B0604020202020204" pitchFamily="34" charset="0"/>
              <a:buChar char="•"/>
            </a:pPr>
            <a:r>
              <a:rPr lang="en-US" dirty="0" smtClean="0"/>
              <a:t>Violation of OC5 might lead to sanctions</a:t>
            </a:r>
          </a:p>
          <a:p>
            <a:pPr marL="227013" indent="-227013">
              <a:buFont typeface="Arial" panose="020B0604020202020204" pitchFamily="34" charset="0"/>
              <a:buChar char="•"/>
            </a:pPr>
            <a:endParaRPr lang="en-US" dirty="0"/>
          </a:p>
          <a:p>
            <a:pPr marL="227013" indent="-227013">
              <a:buFont typeface="Arial" panose="020B0604020202020204" pitchFamily="34" charset="0"/>
              <a:buChar char="•"/>
            </a:pPr>
            <a:r>
              <a:rPr lang="en-US" b="1" dirty="0" smtClean="0"/>
              <a:t>Control System Cyber-Security</a:t>
            </a:r>
            <a:br>
              <a:rPr lang="en-US" b="1" dirty="0" smtClean="0"/>
            </a:br>
            <a:r>
              <a:rPr lang="en-US" b="1" dirty="0" smtClean="0"/>
              <a:t>regulated </a:t>
            </a:r>
            <a:r>
              <a:rPr lang="en-US" dirty="0" smtClean="0"/>
              <a:t>by the “CNIC”</a:t>
            </a:r>
          </a:p>
          <a:p>
            <a:pPr marL="227013" indent="-227013">
              <a:buFont typeface="Arial" panose="020B0604020202020204" pitchFamily="34" charset="0"/>
              <a:buChar char="•"/>
            </a:pPr>
            <a:endParaRPr lang="en-US" dirty="0"/>
          </a:p>
          <a:p>
            <a:pPr marL="227013" indent="-227013">
              <a:buFont typeface="Arial" panose="020B0604020202020204" pitchFamily="34" charset="0"/>
              <a:buChar char="•"/>
            </a:pPr>
            <a:r>
              <a:rPr lang="en-US" b="1" dirty="0" smtClean="0"/>
              <a:t>All systems should follow their respective “Security Baseline”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7557" y="1552477"/>
            <a:ext cx="4041029" cy="27930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5603059" y="4261614"/>
            <a:ext cx="35502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dirty="0"/>
              <a:t>https</a:t>
            </a:r>
            <a:r>
              <a:rPr lang="en-GB" dirty="0" smtClean="0"/>
              <a:t>://cern.ch/ComputingRules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0058" y="2199735"/>
            <a:ext cx="3967115" cy="1923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9824042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theme/theme1.xml><?xml version="1.0" encoding="utf-8"?>
<a:theme xmlns:a="http://schemas.openxmlformats.org/drawingml/2006/main" name="ThèmeCERN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que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283</Words>
  <Application>Microsoft Office PowerPoint</Application>
  <PresentationFormat>On-screen Show (16:9)</PresentationFormat>
  <Paragraphs>37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ThèmeCERN</vt:lpstr>
      <vt:lpstr>PowerPoint Presentation</vt:lpstr>
      <vt:lpstr>The Problem 2.0. 100% Fail. WTF.</vt:lpstr>
      <vt:lpstr>CERN: Under attack like everyone else</vt:lpstr>
      <vt:lpstr>Emerging Threats? Not really</vt:lpstr>
      <vt:lpstr>(CERN’s) Internet of Stupid Things</vt:lpstr>
      <vt:lpstr>Internet of Stupid Dependencies</vt:lpstr>
      <vt:lpstr>Internet of Stupid Developers</vt:lpstr>
      <vt:lpstr>This will not go away!</vt:lpstr>
      <vt:lpstr>The CERN Computing Rules</vt:lpstr>
      <vt:lpstr>10 Points to Consider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2021-06-11T13:22:36Z</dcterms:created>
  <dcterms:modified xsi:type="dcterms:W3CDTF">2021-06-11T13:23:03Z</dcterms:modified>
</cp:coreProperties>
</file>