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83" r:id="rId3"/>
    <p:sldId id="371" r:id="rId4"/>
    <p:sldId id="395" r:id="rId5"/>
    <p:sldId id="396" r:id="rId6"/>
    <p:sldId id="397" r:id="rId7"/>
    <p:sldId id="381" r:id="rId8"/>
    <p:sldId id="388" r:id="rId9"/>
    <p:sldId id="389" r:id="rId10"/>
    <p:sldId id="387" r:id="rId11"/>
    <p:sldId id="398" r:id="rId12"/>
    <p:sldId id="400" r:id="rId13"/>
    <p:sldId id="399" r:id="rId14"/>
    <p:sldId id="402" r:id="rId15"/>
    <p:sldId id="401" r:id="rId16"/>
    <p:sldId id="375" r:id="rId17"/>
    <p:sldId id="403" r:id="rId1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CCFF"/>
    <a:srgbClr val="FF0000"/>
    <a:srgbClr val="00FF00"/>
    <a:srgbClr val="3366FF"/>
    <a:srgbClr val="4F81BD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94426" autoAdjust="0"/>
  </p:normalViewPr>
  <p:slideViewPr>
    <p:cSldViewPr snapToGrid="0" snapToObjects="1">
      <p:cViewPr varScale="1">
        <p:scale>
          <a:sx n="57" d="100"/>
          <a:sy n="57" d="100"/>
        </p:scale>
        <p:origin x="1052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AE659-A236-4F60-BE3E-EB0478D58A32}" type="datetimeFigureOut">
              <a:rPr lang="en-GB" smtClean="0"/>
              <a:pPr/>
              <a:t>09/06/2021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A0BE6C-86E9-4BC1-A3EB-72B7E032A3B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031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31228-AC2A-4292-B15B-C6B13455968F}" type="datetimeFigureOut">
              <a:rPr lang="en-GB" smtClean="0"/>
              <a:pPr/>
              <a:t>09/06/2021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1B673-6B70-4F46-9CF9-20C7985D65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885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5812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6170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2695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0953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4054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124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849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94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829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9525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076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7199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1986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019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1521" y="6356350"/>
            <a:ext cx="273933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2nd SoC Workshop - 9-JUN-2021</a:t>
            </a: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R. Spiwoks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SoC Workshop - 9-JUN-2021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R. Spiwoks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SoC Workshop - 9-JUN-2021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39824" cy="365125"/>
          </a:xfrm>
        </p:spPr>
        <p:txBody>
          <a:bodyPr/>
          <a:lstStyle/>
          <a:p>
            <a:r>
              <a:rPr lang="en-US" smtClean="0"/>
              <a:t>2nd SoC Workshop - 9-JUN-2021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R. Spiwoks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SoC Workshop - 9-JUN-2021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R. Spiwoks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SoC Workshop - 9-JUN-2021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R. Spiwoks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SoC Workshop - 9-JUN-2021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R. Spiwoks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SoC Workshop - 9-JUN-2021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R. Spiwoks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SoC Workshop - 9-JUN-2021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R. Spiwoks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SoC Workshop - 9-JUN-2021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R. Spiwoks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SoC Workshop - 9-JUN-2021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R. Spiwoks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2nd SoC Workshop - 9-JUN-2021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R. Spiwoks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atlas-l1ct/IpmcSerialInterfac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SystemOnChip/CentOSForZynqMP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soc/u-boot-sip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85844"/>
            <a:ext cx="9143999" cy="201622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b="1" dirty="0" smtClean="0"/>
              <a:t>Software Framework for the</a:t>
            </a:r>
            <a:br>
              <a:rPr lang="en-GB" b="1" dirty="0" smtClean="0"/>
            </a:br>
            <a:r>
              <a:rPr lang="en-GB" b="1" dirty="0" smtClean="0"/>
              <a:t>System-on-Chip of the ATLAS MUCTPI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8350" y="3356992"/>
            <a:ext cx="6019800" cy="2268252"/>
          </a:xfrm>
        </p:spPr>
        <p:txBody>
          <a:bodyPr>
            <a:normAutofit/>
          </a:bodyPr>
          <a:lstStyle/>
          <a:p>
            <a:pPr marL="180000" indent="-180000" algn="l" defTabSz="2880000">
              <a:spcBef>
                <a:spcPts val="600"/>
              </a:spcBef>
              <a:buFont typeface="Arial" pitchFamily="34" charset="0"/>
              <a:buChar char="•"/>
              <a:tabLst>
                <a:tab pos="2340000" algn="l"/>
              </a:tabLst>
            </a:pPr>
            <a:endParaRPr lang="en-GB" sz="2800" b="1" dirty="0" smtClean="0">
              <a:solidFill>
                <a:srgbClr val="0000FF"/>
              </a:solidFill>
            </a:endParaRPr>
          </a:p>
          <a:p>
            <a:pPr marL="180000" indent="-180000" algn="l" defTabSz="2880000">
              <a:spcBef>
                <a:spcPts val="600"/>
              </a:spcBef>
              <a:buFont typeface="Arial" pitchFamily="34" charset="0"/>
              <a:buChar char="•"/>
              <a:tabLst>
                <a:tab pos="2340000" algn="l"/>
              </a:tabLst>
            </a:pPr>
            <a:endParaRPr lang="en-GB" sz="2800" b="1" dirty="0" smtClean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smtClean="0"/>
              <a:t>2nd SoC Workshop - 9-JUN-2021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283852" y="2640119"/>
            <a:ext cx="519332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0000FF"/>
                </a:solidFill>
              </a:rPr>
              <a:t>Introduction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err="1" smtClean="0">
                <a:solidFill>
                  <a:srgbClr val="0000FF"/>
                </a:solidFill>
              </a:rPr>
              <a:t>Firmware&amp;Software</a:t>
            </a:r>
            <a:r>
              <a:rPr lang="en-GB" sz="2400" b="1" dirty="0" smtClean="0">
                <a:solidFill>
                  <a:srgbClr val="0000FF"/>
                </a:solidFill>
              </a:rPr>
              <a:t> Overview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0000FF"/>
                </a:solidFill>
              </a:rPr>
              <a:t>System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0000FF"/>
                </a:solidFill>
              </a:rPr>
              <a:t>User Application Software</a:t>
            </a:r>
            <a:endParaRPr lang="en-GB" sz="2400" b="1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0000FF"/>
                </a:solidFill>
              </a:rPr>
              <a:t>Continuous Integration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0000FF"/>
                </a:solidFill>
              </a:rPr>
              <a:t>Summary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00FF"/>
                </a:solidFill>
              </a:rPr>
              <a:t>Open Questions</a:t>
            </a:r>
            <a:endParaRPr lang="en-GB" sz="2400" b="1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 smtClean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5550525"/>
            <a:ext cx="7600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 smtClean="0">
                <a:solidFill>
                  <a:srgbClr val="00B050"/>
                </a:solidFill>
              </a:rPr>
              <a:t>On behalf of ATLAS Level-1 Central Trigger (L1CT) Team.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375"/>
            <a:ext cx="8229600" cy="1143000"/>
          </a:xfrm>
        </p:spPr>
        <p:txBody>
          <a:bodyPr/>
          <a:lstStyle/>
          <a:p>
            <a:r>
              <a:rPr lang="en-GB" b="1" dirty="0" smtClean="0"/>
              <a:t>Mapping of Workload FPGAs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2231"/>
            <a:ext cx="8229600" cy="5094478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GB" sz="2000" b="1" dirty="0" smtClean="0">
                <a:solidFill>
                  <a:srgbClr val="0000FF"/>
                </a:solidFill>
              </a:rPr>
              <a:t>Access to workload FPGAs:</a:t>
            </a:r>
          </a:p>
          <a:p>
            <a:pPr marL="324000" indent="-180000">
              <a:spcBef>
                <a:spcPts val="600"/>
              </a:spcBef>
            </a:pPr>
            <a:r>
              <a:rPr lang="en-GB" sz="1800" b="1" dirty="0" smtClean="0"/>
              <a:t>Device tree overlay: use Linux </a:t>
            </a:r>
            <a:r>
              <a:rPr lang="en-GB" sz="1800" b="1" dirty="0" err="1" smtClean="0"/>
              <a:t>Userspace</a:t>
            </a:r>
            <a:r>
              <a:rPr lang="en-GB" sz="1800" b="1" dirty="0" smtClean="0"/>
              <a:t> I/O (UIO) for all mappings,</a:t>
            </a:r>
            <a:br>
              <a:rPr lang="en-GB" sz="1800" b="1" dirty="0" smtClean="0"/>
            </a:br>
            <a:r>
              <a:rPr lang="en-GB" sz="1800" b="1" dirty="0" smtClean="0"/>
              <a:t>i.e. “</a:t>
            </a:r>
            <a:r>
              <a:rPr lang="en-GB" sz="1800" b="1" dirty="0" smtClean="0">
                <a:solidFill>
                  <a:srgbClr val="00B050"/>
                </a:solidFill>
              </a:rPr>
              <a:t>compatible = “generic-</a:t>
            </a:r>
            <a:r>
              <a:rPr lang="en-GB" sz="1800" b="1" dirty="0" err="1" smtClean="0">
                <a:solidFill>
                  <a:srgbClr val="00B050"/>
                </a:solidFill>
              </a:rPr>
              <a:t>uio</a:t>
            </a:r>
            <a:r>
              <a:rPr lang="en-GB" sz="1800" b="1" dirty="0" smtClean="0">
                <a:solidFill>
                  <a:srgbClr val="00B050"/>
                </a:solidFill>
              </a:rPr>
              <a:t>”</a:t>
            </a:r>
            <a:r>
              <a:rPr lang="en-GB" sz="1800" b="1" dirty="0" smtClean="0"/>
              <a:t>”</a:t>
            </a:r>
          </a:p>
          <a:p>
            <a:pPr marL="324000" indent="-180000">
              <a:spcBef>
                <a:spcPts val="600"/>
              </a:spcBef>
            </a:pPr>
            <a:r>
              <a:rPr lang="en-GB" sz="1800" b="1" dirty="0" smtClean="0"/>
              <a:t>Registers and memories are mapped (AXI) into processor system of SoC using /dev/</a:t>
            </a:r>
            <a:r>
              <a:rPr lang="en-GB" sz="1800" b="1" dirty="0" err="1" smtClean="0"/>
              <a:t>uioN</a:t>
            </a:r>
            <a:r>
              <a:rPr lang="en-GB" sz="1800" b="1" dirty="0" smtClean="0"/>
              <a:t> </a:t>
            </a:r>
            <a:r>
              <a:rPr lang="en-GB" sz="1800" b="1" i="1" dirty="0" smtClean="0">
                <a:solidFill>
                  <a:srgbClr val="00B050"/>
                </a:solidFill>
              </a:rPr>
              <a:t>(N=number, </a:t>
            </a:r>
            <a:r>
              <a:rPr lang="en-GB" sz="1800" b="1" i="1" smtClean="0">
                <a:solidFill>
                  <a:srgbClr val="00B050"/>
                </a:solidFill>
              </a:rPr>
              <a:t>typically </a:t>
            </a:r>
            <a:r>
              <a:rPr lang="en-GB" sz="1800" b="1" i="1">
                <a:solidFill>
                  <a:srgbClr val="00B050"/>
                </a:solidFill>
              </a:rPr>
              <a:t>0</a:t>
            </a:r>
            <a:r>
              <a:rPr lang="en-GB" sz="1800" b="1" i="1" smtClean="0">
                <a:solidFill>
                  <a:srgbClr val="00B050"/>
                </a:solidFill>
              </a:rPr>
              <a:t>..16</a:t>
            </a:r>
            <a:r>
              <a:rPr lang="en-GB" sz="1800" b="1" i="1" smtClean="0">
                <a:solidFill>
                  <a:srgbClr val="00B050"/>
                </a:solidFill>
              </a:rPr>
              <a:t>)</a:t>
            </a:r>
            <a:endParaRPr lang="en-GB" sz="1800" b="1" i="1" dirty="0" smtClean="0">
              <a:solidFill>
                <a:srgbClr val="00B050"/>
              </a:solidFill>
            </a:endParaRPr>
          </a:p>
          <a:p>
            <a:pPr marL="324000" indent="-180000">
              <a:spcBef>
                <a:spcPts val="600"/>
              </a:spcBef>
            </a:pPr>
            <a:r>
              <a:rPr lang="en-GB" sz="1800" b="1" dirty="0" smtClean="0"/>
              <a:t>Use Linux </a:t>
            </a:r>
            <a:r>
              <a:rPr lang="en-GB" sz="1800" b="1" dirty="0" err="1" smtClean="0"/>
              <a:t>sysfs</a:t>
            </a:r>
            <a:r>
              <a:rPr lang="en-GB" sz="1800" b="1" dirty="0" smtClean="0"/>
              <a:t> /sys/class/</a:t>
            </a:r>
            <a:r>
              <a:rPr lang="en-GB" sz="1800" b="1" dirty="0" err="1" smtClean="0"/>
              <a:t>uio</a:t>
            </a:r>
            <a:r>
              <a:rPr lang="en-GB" sz="1800" b="1" dirty="0" smtClean="0"/>
              <a:t>/</a:t>
            </a:r>
            <a:r>
              <a:rPr lang="en-GB" sz="1800" b="1" dirty="0" err="1" smtClean="0"/>
              <a:t>uioN</a:t>
            </a:r>
            <a:r>
              <a:rPr lang="en-GB" sz="1800" b="1" dirty="0" smtClean="0"/>
              <a:t> to identify the mappings</a:t>
            </a:r>
          </a:p>
          <a:p>
            <a:pPr marL="324000" indent="-180000">
              <a:spcBef>
                <a:spcPts val="600"/>
              </a:spcBef>
            </a:pPr>
            <a:r>
              <a:rPr lang="en-GB" sz="1800" b="1" dirty="0" smtClean="0"/>
              <a:t>C++ code accesses /dev/</a:t>
            </a:r>
            <a:r>
              <a:rPr lang="en-GB" sz="1800" b="1" dirty="0" err="1" smtClean="0"/>
              <a:t>uioN</a:t>
            </a:r>
            <a:r>
              <a:rPr lang="en-GB" sz="1800" b="1" dirty="0" smtClean="0"/>
              <a:t> using read/write functions</a:t>
            </a:r>
          </a:p>
          <a:p>
            <a:pPr marL="324000" indent="-180000">
              <a:spcBef>
                <a:spcPts val="600"/>
              </a:spcBef>
            </a:pPr>
            <a:r>
              <a:rPr lang="en-GB" sz="1800" b="1" dirty="0" smtClean="0"/>
              <a:t>We developed a kernel module for DMA: provides contiguous memory allocation and setting up and starting of the DMA engine</a:t>
            </a:r>
            <a:endParaRPr lang="en-GB" sz="1600" b="1" dirty="0" smtClean="0"/>
          </a:p>
          <a:p>
            <a:pPr marL="180000" lvl="0" indent="0">
              <a:spcBef>
                <a:spcPts val="300"/>
              </a:spcBef>
              <a:buNone/>
            </a:pPr>
            <a:endParaRPr lang="en-GB" sz="1200" b="1" dirty="0">
              <a:solidFill>
                <a:prstClr val="black"/>
              </a:solidFill>
            </a:endParaRPr>
          </a:p>
          <a:p>
            <a:pPr marL="180000" lvl="0" indent="0">
              <a:spcBef>
                <a:spcPts val="300"/>
              </a:spcBef>
              <a:buNone/>
            </a:pPr>
            <a:endParaRPr lang="en-GB" sz="1600" b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SoC Workshop - 9-JUN-2021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35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722" y="2916789"/>
            <a:ext cx="3260221" cy="31215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073"/>
            <a:ext cx="8229600" cy="1143000"/>
          </a:xfrm>
        </p:spPr>
        <p:txBody>
          <a:bodyPr/>
          <a:lstStyle/>
          <a:p>
            <a:r>
              <a:rPr lang="en-GB" b="1" dirty="0" smtClean="0"/>
              <a:t>MUCTPI Run Control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838"/>
            <a:ext cx="8229600" cy="49373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 smtClean="0">
                <a:solidFill>
                  <a:srgbClr val="0000FF"/>
                </a:solidFill>
              </a:rPr>
              <a:t>The </a:t>
            </a:r>
            <a:r>
              <a:rPr lang="en-GB" sz="1800" b="1" dirty="0">
                <a:solidFill>
                  <a:srgbClr val="0000FF"/>
                </a:solidFill>
              </a:rPr>
              <a:t>ATLAS TDAQ software </a:t>
            </a:r>
            <a:r>
              <a:rPr lang="en-GB" sz="1800" b="1" dirty="0" smtClean="0">
                <a:solidFill>
                  <a:srgbClr val="0000FF"/>
                </a:solidFill>
              </a:rPr>
              <a:t>is </a:t>
            </a:r>
            <a:r>
              <a:rPr lang="en-GB" sz="1800" b="1" dirty="0">
                <a:solidFill>
                  <a:srgbClr val="0000FF"/>
                </a:solidFill>
              </a:rPr>
              <a:t>cross compiled in the same way:</a:t>
            </a:r>
          </a:p>
          <a:p>
            <a:pPr marL="180000" indent="0">
              <a:spcBef>
                <a:spcPts val="300"/>
              </a:spcBef>
              <a:buNone/>
            </a:pPr>
            <a:r>
              <a:rPr lang="en-GB" sz="16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⇒ </a:t>
            </a:r>
            <a:r>
              <a:rPr lang="en-GB" sz="1600" b="1" dirty="0"/>
              <a:t>Build a run control application to be run on the MUCTPI</a:t>
            </a:r>
          </a:p>
          <a:p>
            <a:pPr marL="0" lvl="0" indent="0"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00FF"/>
                </a:solidFill>
              </a:rPr>
              <a:t>Worldwide LHC Computing Grid (WLCG) provides builds for aarch64:</a:t>
            </a:r>
          </a:p>
          <a:p>
            <a:pPr marL="180000" lvl="0" indent="0">
              <a:spcBef>
                <a:spcPts val="300"/>
              </a:spcBef>
              <a:buNone/>
            </a:pPr>
            <a:r>
              <a:rPr lang="en-GB" sz="1600" b="1" dirty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⇒ </a:t>
            </a:r>
            <a:r>
              <a:rPr lang="en-GB" sz="1600" b="1" dirty="0">
                <a:solidFill>
                  <a:prstClr val="black"/>
                </a:solidFill>
              </a:rPr>
              <a:t>Required by ATLAS TDAQ </a:t>
            </a:r>
            <a:r>
              <a:rPr lang="en-GB" sz="1600" b="1" dirty="0" smtClean="0">
                <a:solidFill>
                  <a:prstClr val="black"/>
                </a:solidFill>
              </a:rPr>
              <a:t>software</a:t>
            </a:r>
            <a:endParaRPr lang="en-GB" sz="1800" b="1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n-GB" sz="1800" b="1" dirty="0" smtClean="0"/>
              <a:t>We are currently developing MUCTPI run control applications for configuration, control, and monitoring of the MUCTP</a:t>
            </a:r>
            <a:endParaRPr lang="en-GB" sz="1800" b="1" dirty="0"/>
          </a:p>
          <a:p>
            <a:pPr marL="0" indent="0">
              <a:buNone/>
            </a:pPr>
            <a:endParaRPr lang="en-GB" sz="1600" b="1" dirty="0" smtClean="0"/>
          </a:p>
          <a:p>
            <a:pPr marL="0" indent="0">
              <a:buNone/>
            </a:pPr>
            <a:endParaRPr lang="en-GB" sz="1600" b="1" dirty="0"/>
          </a:p>
          <a:p>
            <a:pPr marL="0" indent="0">
              <a:buNone/>
            </a:pPr>
            <a:endParaRPr lang="en-GB" sz="1600" b="1" dirty="0" smtClean="0"/>
          </a:p>
          <a:p>
            <a:pPr marL="0" indent="0">
              <a:buNone/>
            </a:pPr>
            <a:endParaRPr lang="en-GB" sz="1600" b="1" dirty="0"/>
          </a:p>
          <a:p>
            <a:pPr marL="0" indent="0">
              <a:buNone/>
            </a:pPr>
            <a:endParaRPr lang="en-GB" sz="1600" b="1" dirty="0" smtClean="0"/>
          </a:p>
          <a:p>
            <a:pPr marL="0" indent="0">
              <a:buNone/>
            </a:pPr>
            <a:endParaRPr lang="en-GB" sz="1600" b="1" dirty="0"/>
          </a:p>
          <a:p>
            <a:pPr marL="0" indent="0">
              <a:buNone/>
            </a:pPr>
            <a:endParaRPr lang="en-GB" sz="1600" b="1" dirty="0" smtClean="0"/>
          </a:p>
          <a:p>
            <a:pPr marL="0" indent="0">
              <a:buNone/>
            </a:pPr>
            <a:endParaRPr lang="en-GB" sz="1600" b="1" dirty="0" smtClean="0"/>
          </a:p>
          <a:p>
            <a:pPr marL="0" indent="0">
              <a:buNone/>
            </a:pPr>
            <a:r>
              <a:rPr lang="en-GB" sz="1600" b="1" i="1" dirty="0" smtClean="0">
                <a:solidFill>
                  <a:srgbClr val="00B050"/>
                </a:solidFill>
              </a:rPr>
              <a:t>Note: the TDAQ gateway running on the host PC is</a:t>
            </a:r>
            <a:br>
              <a:rPr lang="en-GB" sz="1600" b="1" i="1" dirty="0" smtClean="0">
                <a:solidFill>
                  <a:srgbClr val="00B050"/>
                </a:solidFill>
              </a:rPr>
            </a:br>
            <a:r>
              <a:rPr lang="en-GB" sz="1600" b="1" i="1" dirty="0" smtClean="0">
                <a:solidFill>
                  <a:srgbClr val="00B050"/>
                </a:solidFill>
              </a:rPr>
              <a:t>necessary</a:t>
            </a:r>
            <a:r>
              <a:rPr lang="en-GB" sz="1600" b="1" i="1" dirty="0">
                <a:solidFill>
                  <a:srgbClr val="00B050"/>
                </a:solidFill>
              </a:rPr>
              <a:t> </a:t>
            </a:r>
            <a:r>
              <a:rPr lang="en-GB" sz="1600" b="1" i="1" dirty="0" smtClean="0">
                <a:solidFill>
                  <a:srgbClr val="00B050"/>
                </a:solidFill>
              </a:rPr>
              <a:t>until </a:t>
            </a:r>
            <a:r>
              <a:rPr lang="en-GB" sz="1600" b="1" i="1" dirty="0" err="1" smtClean="0">
                <a:solidFill>
                  <a:srgbClr val="00B050"/>
                </a:solidFill>
              </a:rPr>
              <a:t>SoC</a:t>
            </a:r>
            <a:r>
              <a:rPr lang="en-GB" sz="1600" b="1" i="1" dirty="0" smtClean="0">
                <a:solidFill>
                  <a:srgbClr val="00B050"/>
                </a:solidFill>
              </a:rPr>
              <a:t>/CentOS will be allowed on the ATCN.</a:t>
            </a:r>
            <a:endParaRPr lang="en-GB" sz="1600" b="1" dirty="0"/>
          </a:p>
          <a:p>
            <a:pPr marL="0" indent="0">
              <a:buNone/>
            </a:pPr>
            <a:endParaRPr lang="en-GB" sz="1600" b="1" dirty="0" smtClean="0"/>
          </a:p>
          <a:p>
            <a:pPr marL="0" indent="0">
              <a:buNone/>
            </a:pPr>
            <a:endParaRPr lang="en-GB" sz="16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IEEE RT 2020 - 12-23 OCT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330702" y="5983897"/>
            <a:ext cx="1780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FF"/>
                </a:solidFill>
              </a:rPr>
              <a:t>ATLAS TDAQ GUI</a:t>
            </a:r>
            <a:endParaRPr lang="en-GB" b="1" dirty="0">
              <a:solidFill>
                <a:srgbClr val="0000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825" y="3723790"/>
            <a:ext cx="4017607" cy="120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59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375"/>
            <a:ext cx="8229600" cy="1143000"/>
          </a:xfrm>
        </p:spPr>
        <p:txBody>
          <a:bodyPr/>
          <a:lstStyle/>
          <a:p>
            <a:r>
              <a:rPr lang="en-GB" b="1" dirty="0" smtClean="0"/>
              <a:t>MUCTPI Hardware Control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1375"/>
            <a:ext cx="8229600" cy="50051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800" b="1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GB" sz="1800" b="1" dirty="0" smtClean="0">
                <a:solidFill>
                  <a:srgbClr val="0000FF"/>
                </a:solidFill>
              </a:rPr>
              <a:t>One example of hardware control using the IPMC Payload Interface:</a:t>
            </a:r>
          </a:p>
          <a:p>
            <a:pPr marL="0" indent="0">
              <a:buNone/>
            </a:pPr>
            <a:r>
              <a:rPr lang="en-GB" sz="1800" b="1" dirty="0"/>
              <a:t>S</a:t>
            </a:r>
            <a:r>
              <a:rPr lang="en-GB" sz="1800" b="1" dirty="0" smtClean="0"/>
              <a:t>tand-alone application running on SoC:</a:t>
            </a:r>
          </a:p>
          <a:p>
            <a:pPr marL="180000" indent="-180000"/>
            <a:r>
              <a:rPr lang="en-GB" sz="1800" b="1" dirty="0"/>
              <a:t>R</a:t>
            </a:r>
            <a:r>
              <a:rPr lang="en-GB" sz="1800" b="1" dirty="0" smtClean="0"/>
              <a:t>eads some temperature &amp; voltage values from the MUCTPI hardware (using I2C)</a:t>
            </a:r>
          </a:p>
          <a:p>
            <a:pPr marL="180000" indent="-180000"/>
            <a:r>
              <a:rPr lang="en-GB" sz="1800" b="1" dirty="0" smtClean="0"/>
              <a:t>Updates them as payload-controlled sensors in the IPMC (using the Payload Interface, provided by CERN IPMC)</a:t>
            </a:r>
            <a:endParaRPr lang="en-GB" sz="1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18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⇒</a:t>
            </a:r>
            <a:r>
              <a:rPr lang="en-GB" sz="1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GB" sz="1800" b="1" dirty="0" smtClean="0">
                <a:solidFill>
                  <a:srgbClr val="FF0000"/>
                </a:solidFill>
              </a:rPr>
              <a:t>The sensors can be used by the </a:t>
            </a:r>
            <a:r>
              <a:rPr lang="en-GB" sz="1800" b="1" dirty="0" err="1" smtClean="0">
                <a:solidFill>
                  <a:srgbClr val="FF0000"/>
                </a:solidFill>
              </a:rPr>
              <a:t>ShelfManager</a:t>
            </a:r>
            <a:r>
              <a:rPr lang="en-GB" sz="1800" b="1" dirty="0" smtClean="0">
                <a:solidFill>
                  <a:srgbClr val="FF0000"/>
                </a:solidFill>
              </a:rPr>
              <a:t> </a:t>
            </a:r>
            <a:r>
              <a:rPr lang="en-GB" sz="1800" b="1" dirty="0" smtClean="0"/>
              <a:t>to define thresholds and to adapt the shelf fan speed, or to shut off the MUCTPI payload if required.</a:t>
            </a:r>
          </a:p>
          <a:p>
            <a:pPr marL="0" indent="0">
              <a:buNone/>
            </a:pPr>
            <a:r>
              <a:rPr lang="en-GB" sz="1800" b="1" dirty="0" smtClean="0"/>
              <a:t>Software </a:t>
            </a:r>
            <a:r>
              <a:rPr lang="en-US" sz="1800" b="1" dirty="0" smtClean="0"/>
              <a:t>available </a:t>
            </a:r>
            <a:r>
              <a:rPr lang="en-US" sz="1800" b="1" dirty="0"/>
              <a:t>at </a:t>
            </a:r>
            <a:r>
              <a:rPr lang="en-US" sz="1800" b="1" dirty="0">
                <a:hlinkClick r:id="rId3"/>
              </a:rPr>
              <a:t>https://</a:t>
            </a:r>
            <a:r>
              <a:rPr lang="en-US" sz="1800" b="1" dirty="0" smtClean="0">
                <a:hlinkClick r:id="rId3"/>
              </a:rPr>
              <a:t>gitlab.cern.ch/atlas-l1ct/IpmcSerialInterface</a:t>
            </a:r>
            <a:endParaRPr lang="en-GB" sz="16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IEEE RT 2020 - 12-23 OCT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R. Spiwoks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24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073"/>
            <a:ext cx="8229600" cy="1143000"/>
          </a:xfrm>
        </p:spPr>
        <p:txBody>
          <a:bodyPr/>
          <a:lstStyle/>
          <a:p>
            <a:r>
              <a:rPr lang="en-GB" b="1" dirty="0" smtClean="0"/>
              <a:t>Continuous Integration (1)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9073"/>
            <a:ext cx="8229600" cy="50274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 smtClean="0">
                <a:solidFill>
                  <a:srgbClr val="0000FF"/>
                </a:solidFill>
              </a:rPr>
              <a:t>Use </a:t>
            </a:r>
            <a:r>
              <a:rPr lang="en-GB" sz="2000" b="1" dirty="0" err="1" smtClean="0">
                <a:solidFill>
                  <a:srgbClr val="0000FF"/>
                </a:solidFill>
              </a:rPr>
              <a:t>gitlab</a:t>
            </a:r>
            <a:r>
              <a:rPr lang="en-GB" sz="2000" b="1" dirty="0" smtClean="0">
                <a:solidFill>
                  <a:srgbClr val="0000FF"/>
                </a:solidFill>
              </a:rPr>
              <a:t>/CI pipelines for building the software:</a:t>
            </a:r>
          </a:p>
          <a:p>
            <a:pPr>
              <a:spcBef>
                <a:spcPts val="300"/>
              </a:spcBef>
            </a:pPr>
            <a:r>
              <a:rPr lang="en-GB" sz="1800" b="1" dirty="0" smtClean="0"/>
              <a:t>Automate building of software</a:t>
            </a:r>
          </a:p>
          <a:p>
            <a:pPr>
              <a:spcBef>
                <a:spcPts val="300"/>
              </a:spcBef>
            </a:pPr>
            <a:r>
              <a:rPr lang="en-GB" sz="1800" b="1" dirty="0" smtClean="0"/>
              <a:t>Detect errors early</a:t>
            </a:r>
          </a:p>
          <a:p>
            <a:pPr>
              <a:spcBef>
                <a:spcPts val="300"/>
              </a:spcBef>
            </a:pPr>
            <a:r>
              <a:rPr lang="en-GB" sz="1800" b="1" dirty="0"/>
              <a:t>R</a:t>
            </a:r>
            <a:r>
              <a:rPr lang="en-GB" sz="1800" b="1" dirty="0" smtClean="0"/>
              <a:t>un </a:t>
            </a:r>
            <a:r>
              <a:rPr lang="en-GB" sz="1800" b="1" dirty="0"/>
              <a:t>regularly (nightly) or on demand (release)</a:t>
            </a:r>
          </a:p>
          <a:p>
            <a:pPr>
              <a:spcBef>
                <a:spcPts val="300"/>
              </a:spcBef>
            </a:pPr>
            <a:r>
              <a:rPr lang="en-GB" sz="1800" b="1" dirty="0" smtClean="0"/>
              <a:t>Adapt </a:t>
            </a:r>
            <a:r>
              <a:rPr lang="en-GB" sz="1800" b="1" dirty="0"/>
              <a:t>more easily to new or changing </a:t>
            </a:r>
            <a:r>
              <a:rPr lang="en-GB" sz="1800" b="1" dirty="0" smtClean="0"/>
              <a:t>requirements and software</a:t>
            </a:r>
            <a:endParaRPr lang="en-GB" sz="1800" b="1" dirty="0"/>
          </a:p>
          <a:p>
            <a:pPr>
              <a:spcBef>
                <a:spcPts val="300"/>
              </a:spcBef>
            </a:pPr>
            <a:r>
              <a:rPr lang="en-GB" sz="1800" b="1" dirty="0" smtClean="0"/>
              <a:t>Provide “documentation” in form of scripts</a:t>
            </a:r>
          </a:p>
          <a:p>
            <a:pPr marL="0" indent="0">
              <a:buNone/>
            </a:pPr>
            <a:endParaRPr lang="en-GB" sz="1600" b="1" i="1" dirty="0" smtClean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en-GB" sz="2000" b="1" dirty="0">
                <a:solidFill>
                  <a:srgbClr val="0000FF"/>
                </a:solidFill>
              </a:rPr>
              <a:t>Use </a:t>
            </a:r>
            <a:r>
              <a:rPr lang="en-GB" sz="2000" b="1" dirty="0" err="1" smtClean="0">
                <a:solidFill>
                  <a:srgbClr val="0000FF"/>
                </a:solidFill>
              </a:rPr>
              <a:t>docker</a:t>
            </a:r>
            <a:r>
              <a:rPr lang="en-GB" sz="2000" b="1" dirty="0" smtClean="0">
                <a:solidFill>
                  <a:srgbClr val="0000FF"/>
                </a:solidFill>
              </a:rPr>
              <a:t> images (x86_64):</a:t>
            </a:r>
            <a:endParaRPr lang="en-GB" sz="2000" b="1" dirty="0">
              <a:solidFill>
                <a:srgbClr val="0000FF"/>
              </a:solidFill>
            </a:endParaRPr>
          </a:p>
          <a:p>
            <a:pPr lvl="0">
              <a:spcBef>
                <a:spcPts val="300"/>
              </a:spcBef>
            </a:pPr>
            <a:r>
              <a:rPr lang="en-GB" sz="1800" b="1" dirty="0" smtClean="0">
                <a:solidFill>
                  <a:prstClr val="black"/>
                </a:solidFill>
              </a:rPr>
              <a:t>Run independently from host configuration</a:t>
            </a:r>
          </a:p>
          <a:p>
            <a:pPr lvl="0">
              <a:spcBef>
                <a:spcPts val="300"/>
              </a:spcBef>
            </a:pPr>
            <a:endParaRPr lang="en-GB" sz="1600" b="1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en-GB" sz="2000" b="1" i="1" dirty="0" smtClean="0">
                <a:solidFill>
                  <a:srgbClr val="FF0000"/>
                </a:solidFill>
              </a:rPr>
              <a:t>Tutorial on Thursday by M. Wyzlinski:</a:t>
            </a:r>
          </a:p>
          <a:p>
            <a:pPr>
              <a:spcBef>
                <a:spcPts val="200"/>
              </a:spcBef>
            </a:pPr>
            <a:r>
              <a:rPr lang="en-GB" sz="2000" b="1" i="1" dirty="0" smtClean="0">
                <a:solidFill>
                  <a:srgbClr val="FF0000"/>
                </a:solidFill>
              </a:rPr>
              <a:t>Does not assume any previous knowledge of </a:t>
            </a:r>
            <a:r>
              <a:rPr lang="en-GB" sz="2000" b="1" i="1" dirty="0" err="1" smtClean="0">
                <a:solidFill>
                  <a:srgbClr val="FF0000"/>
                </a:solidFill>
              </a:rPr>
              <a:t>gitlab</a:t>
            </a:r>
            <a:r>
              <a:rPr lang="en-GB" sz="2000" b="1" i="1" dirty="0" smtClean="0">
                <a:solidFill>
                  <a:srgbClr val="FF0000"/>
                </a:solidFill>
              </a:rPr>
              <a:t>/CI</a:t>
            </a:r>
          </a:p>
          <a:p>
            <a:pPr>
              <a:spcBef>
                <a:spcPts val="200"/>
              </a:spcBef>
            </a:pPr>
            <a:r>
              <a:rPr lang="en-GB" sz="2000" b="1" i="1" dirty="0" smtClean="0">
                <a:solidFill>
                  <a:srgbClr val="FF0000"/>
                </a:solidFill>
              </a:rPr>
              <a:t>Does not assume any ATLAS, TDAQ, or MUCTPI-specific software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IEEE RT 2020 - 12-23 OCT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R. Spiwoks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69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8"/>
            <a:ext cx="8229600" cy="1143000"/>
          </a:xfrm>
        </p:spPr>
        <p:txBody>
          <a:bodyPr/>
          <a:lstStyle/>
          <a:p>
            <a:r>
              <a:rPr lang="en-GB" b="1" dirty="0" smtClean="0"/>
              <a:t>Continuous Integration (2)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15781"/>
            <a:ext cx="8363415" cy="53405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 smtClean="0">
                <a:solidFill>
                  <a:srgbClr val="0000FF"/>
                </a:solidFill>
              </a:rPr>
              <a:t>Flow for the development:</a:t>
            </a:r>
            <a:endParaRPr lang="en-GB" sz="1800" b="1" dirty="0">
              <a:solidFill>
                <a:srgbClr val="0000FF"/>
              </a:solidFill>
            </a:endParaRPr>
          </a:p>
          <a:p>
            <a:pPr marL="252000" indent="-252000">
              <a:spcBef>
                <a:spcPts val="300"/>
              </a:spcBef>
              <a:buNone/>
            </a:pPr>
            <a:r>
              <a:rPr lang="en-GB" sz="1600" b="1" dirty="0"/>
              <a:t> </a:t>
            </a:r>
            <a:r>
              <a:rPr lang="en-GB" sz="1600" b="1" dirty="0" smtClean="0"/>
              <a:t>0. </a:t>
            </a:r>
            <a:r>
              <a:rPr lang="en-GB" sz="1600" b="1" dirty="0" err="1" smtClean="0"/>
              <a:t>Vivado</a:t>
            </a:r>
            <a:r>
              <a:rPr lang="en-GB" sz="1600" b="1" dirty="0" smtClean="0"/>
              <a:t> </a:t>
            </a:r>
            <a:r>
              <a:rPr lang="en-GB" sz="1600" b="1" dirty="0" smtClean="0">
                <a:solidFill>
                  <a:srgbClr val="00B050"/>
                </a:solidFill>
              </a:rPr>
              <a:t>(not yet CI)</a:t>
            </a:r>
            <a:r>
              <a:rPr lang="en-GB" sz="1600" b="1" dirty="0" smtClean="0"/>
              <a:t>:</a:t>
            </a:r>
          </a:p>
          <a:p>
            <a:pPr marL="432000" lvl="1" indent="-180000">
              <a:spcBef>
                <a:spcPts val="200"/>
              </a:spcBef>
            </a:pPr>
            <a:r>
              <a:rPr lang="en-GB" sz="1400" b="1" dirty="0" smtClean="0"/>
              <a:t>Produce FPGA bit stream file, and hardware description file</a:t>
            </a:r>
          </a:p>
          <a:p>
            <a:pPr marL="252000" indent="-252000">
              <a:spcBef>
                <a:spcPts val="500"/>
              </a:spcBef>
              <a:buFont typeface="+mj-lt"/>
              <a:buAutoNum type="arabicPeriod"/>
            </a:pPr>
            <a:r>
              <a:rPr lang="en-GB" sz="1600" b="1" dirty="0" err="1" smtClean="0"/>
              <a:t>PetaLinux</a:t>
            </a:r>
            <a:r>
              <a:rPr lang="en-GB" sz="1600" b="1" dirty="0" smtClean="0"/>
              <a:t>:</a:t>
            </a:r>
          </a:p>
          <a:p>
            <a:pPr marL="432000" lvl="1" indent="-180000">
              <a:spcBef>
                <a:spcPts val="200"/>
              </a:spcBef>
            </a:pPr>
            <a:r>
              <a:rPr lang="en-GB" sz="1400" b="1" dirty="0" smtClean="0"/>
              <a:t>Add U-Boot I2C and IPMC communication, the device tree overlay, and the DMA kernel module, etc.</a:t>
            </a:r>
          </a:p>
          <a:p>
            <a:pPr marL="432000" lvl="1" indent="-180000">
              <a:spcBef>
                <a:spcPts val="200"/>
              </a:spcBef>
            </a:pPr>
            <a:r>
              <a:rPr lang="en-GB" sz="1400" b="1" dirty="0" smtClean="0"/>
              <a:t>Produce U-Boot, device tree blob, and Linux kernel</a:t>
            </a:r>
          </a:p>
          <a:p>
            <a:pPr marL="252000" indent="-252000">
              <a:spcBef>
                <a:spcPts val="500"/>
              </a:spcBef>
              <a:buFont typeface="+mj-lt"/>
              <a:buAutoNum type="arabicPeriod"/>
            </a:pPr>
            <a:r>
              <a:rPr lang="en-GB" sz="1600" b="1" dirty="0" smtClean="0"/>
              <a:t>CentOS/arm + cross compiler:</a:t>
            </a:r>
          </a:p>
          <a:p>
            <a:pPr marL="252000" lvl="1" indent="0">
              <a:spcBef>
                <a:spcPts val="200"/>
              </a:spcBef>
              <a:buNone/>
            </a:pPr>
            <a:r>
              <a:rPr lang="en-GB" sz="1400" b="1" dirty="0" smtClean="0"/>
              <a:t>2.1 Build minimal root file system with additional packages</a:t>
            </a:r>
          </a:p>
          <a:p>
            <a:pPr marL="252000" lvl="1" indent="0">
              <a:spcBef>
                <a:spcPts val="200"/>
              </a:spcBef>
              <a:buNone/>
            </a:pPr>
            <a:r>
              <a:rPr lang="en-GB" sz="1400" b="1" dirty="0" smtClean="0"/>
              <a:t>2.2 Build cross compiler:</a:t>
            </a:r>
          </a:p>
          <a:p>
            <a:pPr marL="684000" lvl="1" indent="-180000">
              <a:spcBef>
                <a:spcPts val="200"/>
              </a:spcBef>
            </a:pPr>
            <a:r>
              <a:rPr lang="en-GB" sz="1400" b="1" dirty="0">
                <a:solidFill>
                  <a:prstClr val="black"/>
                </a:solidFill>
              </a:rPr>
              <a:t>Produce </a:t>
            </a:r>
            <a:r>
              <a:rPr lang="en-GB" sz="1400" b="1" dirty="0" err="1" smtClean="0">
                <a:solidFill>
                  <a:prstClr val="black"/>
                </a:solidFill>
              </a:rPr>
              <a:t>docker</a:t>
            </a:r>
            <a:r>
              <a:rPr lang="en-GB" sz="1400" b="1" dirty="0" smtClean="0">
                <a:solidFill>
                  <a:prstClr val="black"/>
                </a:solidFill>
              </a:rPr>
              <a:t> image that can be easily used for cross compilation</a:t>
            </a:r>
            <a:endParaRPr lang="en-GB" sz="1400" b="1" dirty="0" smtClean="0"/>
          </a:p>
          <a:p>
            <a:pPr marL="252000" indent="-252000">
              <a:spcBef>
                <a:spcPts val="500"/>
              </a:spcBef>
              <a:buFont typeface="+mj-lt"/>
              <a:buAutoNum type="arabicPeriod"/>
            </a:pPr>
            <a:r>
              <a:rPr lang="en-GB" sz="1600" b="1" dirty="0" smtClean="0"/>
              <a:t>TDAQ Software:</a:t>
            </a:r>
            <a:endParaRPr lang="en-GB" sz="1600" b="1" dirty="0"/>
          </a:p>
          <a:p>
            <a:pPr marL="252000" lvl="1" indent="0">
              <a:spcBef>
                <a:spcPts val="200"/>
              </a:spcBef>
              <a:buNone/>
            </a:pPr>
            <a:r>
              <a:rPr lang="en-GB" sz="1400" b="1" dirty="0" smtClean="0"/>
              <a:t>3.1</a:t>
            </a:r>
            <a:r>
              <a:rPr lang="en-GB" sz="1200" b="1" dirty="0" smtClean="0"/>
              <a:t> </a:t>
            </a:r>
            <a:r>
              <a:rPr lang="en-GB" sz="1400" b="1" dirty="0" smtClean="0"/>
              <a:t>Add build tools required by TDAQ</a:t>
            </a:r>
          </a:p>
          <a:p>
            <a:pPr marL="252000" lvl="1" indent="0">
              <a:spcBef>
                <a:spcPts val="200"/>
              </a:spcBef>
              <a:buNone/>
            </a:pPr>
            <a:r>
              <a:rPr lang="en-GB" sz="1400" b="1" dirty="0"/>
              <a:t>3</a:t>
            </a:r>
            <a:r>
              <a:rPr lang="en-GB" sz="1400" b="1" dirty="0" smtClean="0"/>
              <a:t>.2 Add software dependencies needed for TDAQ</a:t>
            </a:r>
          </a:p>
          <a:p>
            <a:pPr marL="252000" lvl="1" indent="0">
              <a:spcBef>
                <a:spcPts val="200"/>
              </a:spcBef>
              <a:buNone/>
            </a:pPr>
            <a:r>
              <a:rPr lang="en-GB" sz="1400" b="1" dirty="0" smtClean="0"/>
              <a:t>3.3 Build TDAQ software:</a:t>
            </a:r>
          </a:p>
          <a:p>
            <a:pPr marL="684000" lvl="1" indent="-180000">
              <a:spcBef>
                <a:spcPts val="200"/>
              </a:spcBef>
            </a:pPr>
            <a:r>
              <a:rPr lang="en-GB" sz="1400" b="1" dirty="0"/>
              <a:t>F</a:t>
            </a:r>
            <a:r>
              <a:rPr lang="en-GB" sz="1400" b="1" dirty="0" smtClean="0"/>
              <a:t>ollowing a recipe established by ATLAS TDAQ for building a subset of the TDAQ software for aarch64</a:t>
            </a:r>
          </a:p>
          <a:p>
            <a:pPr marL="252000" indent="-252000">
              <a:spcBef>
                <a:spcPts val="500"/>
              </a:spcBef>
              <a:buFont typeface="+mj-lt"/>
              <a:buAutoNum type="arabicPeriod"/>
            </a:pPr>
            <a:r>
              <a:rPr lang="en-GB" sz="1600" b="1" dirty="0" smtClean="0"/>
              <a:t>MUCTPI Software:</a:t>
            </a:r>
            <a:endParaRPr lang="en-GB" sz="1600" b="1" dirty="0"/>
          </a:p>
          <a:p>
            <a:pPr marL="432000" lvl="1" indent="-180000">
              <a:spcBef>
                <a:spcPts val="200"/>
              </a:spcBef>
            </a:pPr>
            <a:r>
              <a:rPr lang="en-GB" sz="1400" b="1" dirty="0" smtClean="0">
                <a:solidFill>
                  <a:prstClr val="black"/>
                </a:solidFill>
              </a:rPr>
              <a:t>Build MUCTPI-specific </a:t>
            </a:r>
            <a:r>
              <a:rPr lang="en-GB" sz="1400" b="1" dirty="0">
                <a:solidFill>
                  <a:prstClr val="black"/>
                </a:solidFill>
              </a:rPr>
              <a:t>(partially generated) low-level software and </a:t>
            </a:r>
            <a:r>
              <a:rPr lang="en-GB" sz="1400" b="1" dirty="0" smtClean="0">
                <a:solidFill>
                  <a:prstClr val="black"/>
                </a:solidFill>
              </a:rPr>
              <a:t>run control applications</a:t>
            </a:r>
            <a:endParaRPr lang="en-GB" sz="1400" b="1" dirty="0">
              <a:solidFill>
                <a:prstClr val="black"/>
              </a:solidFill>
            </a:endParaRPr>
          </a:p>
          <a:p>
            <a:pPr marL="0" lvl="0" indent="0">
              <a:spcBef>
                <a:spcPts val="1200"/>
              </a:spcBef>
              <a:buNone/>
            </a:pPr>
            <a:r>
              <a:rPr lang="en-GB" sz="1600" b="1" i="1" dirty="0" smtClean="0">
                <a:solidFill>
                  <a:srgbClr val="00B050"/>
                </a:solidFill>
              </a:rPr>
              <a:t>Note:</a:t>
            </a:r>
            <a:r>
              <a:rPr lang="en-GB" sz="1600" b="1" i="1" dirty="0">
                <a:solidFill>
                  <a:srgbClr val="00B050"/>
                </a:solidFill>
              </a:rPr>
              <a:t> </a:t>
            </a:r>
            <a:r>
              <a:rPr lang="en-GB" sz="1600" b="1" i="1" dirty="0" smtClean="0">
                <a:solidFill>
                  <a:srgbClr val="00B050"/>
                </a:solidFill>
              </a:rPr>
              <a:t>While </a:t>
            </a:r>
            <a:r>
              <a:rPr lang="en-GB" sz="1600" b="1" i="1" dirty="0">
                <a:solidFill>
                  <a:srgbClr val="00B050"/>
                </a:solidFill>
              </a:rPr>
              <a:t>for </a:t>
            </a:r>
            <a:r>
              <a:rPr lang="en-GB" sz="1600" b="1" i="1" dirty="0" smtClean="0">
                <a:solidFill>
                  <a:srgbClr val="00B050"/>
                </a:solidFill>
              </a:rPr>
              <a:t>aarch64 (64-bit), software from </a:t>
            </a:r>
            <a:r>
              <a:rPr lang="en-GB" sz="1600" b="1" i="1" dirty="0">
                <a:solidFill>
                  <a:srgbClr val="00B050"/>
                </a:solidFill>
              </a:rPr>
              <a:t>WLCG </a:t>
            </a:r>
            <a:r>
              <a:rPr lang="en-GB" sz="1600" b="1" i="1" dirty="0" smtClean="0">
                <a:solidFill>
                  <a:srgbClr val="00B050"/>
                </a:solidFill>
              </a:rPr>
              <a:t>is being used during step 3.1 and 3.2,</a:t>
            </a:r>
            <a:br>
              <a:rPr lang="en-GB" sz="1600" b="1" i="1" dirty="0" smtClean="0">
                <a:solidFill>
                  <a:srgbClr val="00B050"/>
                </a:solidFill>
              </a:rPr>
            </a:br>
            <a:r>
              <a:rPr lang="en-GB" sz="1600" b="1" i="1" dirty="0" smtClean="0">
                <a:solidFill>
                  <a:srgbClr val="00B050"/>
                </a:solidFill>
              </a:rPr>
              <a:t>for </a:t>
            </a:r>
            <a:r>
              <a:rPr lang="en-GB" sz="1600" b="1" i="1" dirty="0">
                <a:solidFill>
                  <a:srgbClr val="00B050"/>
                </a:solidFill>
              </a:rPr>
              <a:t>armv7 </a:t>
            </a:r>
            <a:r>
              <a:rPr lang="en-GB" sz="1600" b="1" i="1" dirty="0" smtClean="0">
                <a:solidFill>
                  <a:srgbClr val="00B050"/>
                </a:solidFill>
              </a:rPr>
              <a:t>(32-bit) that software needs to be built, </a:t>
            </a:r>
            <a:r>
              <a:rPr lang="en-GB" sz="1600" b="1" i="1" dirty="0">
                <a:solidFill>
                  <a:srgbClr val="00B050"/>
                </a:solidFill>
              </a:rPr>
              <a:t>e.g. TBB, </a:t>
            </a:r>
            <a:r>
              <a:rPr lang="en-GB" sz="1600" b="1" i="1" dirty="0" smtClean="0">
                <a:solidFill>
                  <a:srgbClr val="00B050"/>
                </a:solidFill>
              </a:rPr>
              <a:t>Boost.</a:t>
            </a:r>
            <a:endParaRPr lang="en-GB" sz="1600" b="1" i="1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IEEE RT 2020 - 12-23 OCT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R. Spiwoks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67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375"/>
            <a:ext cx="8229600" cy="1143000"/>
          </a:xfrm>
        </p:spPr>
        <p:txBody>
          <a:bodyPr/>
          <a:lstStyle/>
          <a:p>
            <a:r>
              <a:rPr lang="en-GB" b="1" dirty="0" smtClean="0"/>
              <a:t>Continuous Integration (3)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1375"/>
            <a:ext cx="8229600" cy="50051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 smtClean="0">
                <a:solidFill>
                  <a:srgbClr val="0000FF"/>
                </a:solidFill>
              </a:rPr>
              <a:t>Deployment of the results:</a:t>
            </a:r>
          </a:p>
          <a:p>
            <a:pPr marL="0" indent="0">
              <a:buNone/>
            </a:pPr>
            <a:r>
              <a:rPr lang="en-GB" sz="2000" b="1" dirty="0">
                <a:solidFill>
                  <a:srgbClr val="FF0000"/>
                </a:solidFill>
              </a:rPr>
              <a:t>I</a:t>
            </a:r>
            <a:r>
              <a:rPr lang="en-GB" sz="2000" b="1" dirty="0" smtClean="0">
                <a:solidFill>
                  <a:srgbClr val="FF0000"/>
                </a:solidFill>
              </a:rPr>
              <a:t>nstall artefacts on several host PCs for our prototype systems</a:t>
            </a:r>
            <a:r>
              <a:rPr lang="en-GB" sz="2000" b="1" dirty="0" smtClean="0"/>
              <a:t>:</a:t>
            </a:r>
          </a:p>
          <a:p>
            <a:pPr marL="252000" indent="-252000"/>
            <a:r>
              <a:rPr lang="en-GB" sz="2000" b="1" dirty="0" smtClean="0"/>
              <a:t>CentOS/arm root file system + TDAQ and L1CT software:</a:t>
            </a:r>
          </a:p>
          <a:p>
            <a:pPr marL="540000" lvl="1" indent="-180000">
              <a:lnSpc>
                <a:spcPct val="110000"/>
              </a:lnSpc>
              <a:spcBef>
                <a:spcPts val="200"/>
              </a:spcBef>
            </a:pPr>
            <a:r>
              <a:rPr lang="en-GB" sz="1800" b="1" dirty="0" smtClean="0"/>
              <a:t>Used for booting of the MUCTPI, mounting of the root file system, and mounting of the user application software</a:t>
            </a:r>
          </a:p>
          <a:p>
            <a:pPr marL="252000" indent="-252000"/>
            <a:r>
              <a:rPr lang="en-GB" sz="2000" b="1" dirty="0"/>
              <a:t>C</a:t>
            </a:r>
            <a:r>
              <a:rPr lang="en-GB" sz="2000" b="1" dirty="0" smtClean="0"/>
              <a:t>ross compiler:</a:t>
            </a:r>
          </a:p>
          <a:p>
            <a:pPr marL="540000" lvl="1" indent="-180000">
              <a:lnSpc>
                <a:spcPct val="110000"/>
              </a:lnSpc>
              <a:spcBef>
                <a:spcPts val="200"/>
              </a:spcBef>
            </a:pPr>
            <a:r>
              <a:rPr lang="en-GB" sz="1800" b="1" dirty="0" smtClean="0"/>
              <a:t>Used for local compilation during development: very useful for firmware development with Python script, or for software development of the MUCTPI software and run control applications</a:t>
            </a:r>
          </a:p>
          <a:p>
            <a:pPr marL="252000" indent="-252000">
              <a:lnSpc>
                <a:spcPct val="110000"/>
              </a:lnSpc>
              <a:spcBef>
                <a:spcPts val="600"/>
              </a:spcBef>
            </a:pPr>
            <a:r>
              <a:rPr lang="en-GB" sz="2000" b="1" dirty="0" smtClean="0"/>
              <a:t>We </a:t>
            </a:r>
            <a:r>
              <a:rPr lang="en-GB" sz="2000" b="1" dirty="0"/>
              <a:t>have a single script for setup on the host PC (development) or on the MUCTPI (deployment</a:t>
            </a:r>
            <a:r>
              <a:rPr lang="en-GB" sz="2000" b="1" dirty="0" smtClean="0"/>
              <a:t>)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2000" b="1" dirty="0" smtClean="0">
                <a:solidFill>
                  <a:srgbClr val="00B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⇒ </a:t>
            </a:r>
            <a:r>
              <a:rPr lang="en-GB" sz="2000" b="1" dirty="0">
                <a:solidFill>
                  <a:srgbClr val="00B050"/>
                </a:solidFill>
              </a:rPr>
              <a:t>Developer/user does not notice the “cross” </a:t>
            </a:r>
            <a:r>
              <a:rPr lang="en-GB" sz="2000" b="1" dirty="0" smtClean="0">
                <a:solidFill>
                  <a:srgbClr val="00B050"/>
                </a:solidFill>
              </a:rPr>
              <a:t>environment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IEEE RT 2020 - 12-23 OCT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R. Spiwoks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72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375"/>
            <a:ext cx="8229600" cy="1143000"/>
          </a:xfrm>
        </p:spPr>
        <p:txBody>
          <a:bodyPr/>
          <a:lstStyle/>
          <a:p>
            <a:r>
              <a:rPr lang="en-GB" b="1" dirty="0" smtClean="0"/>
              <a:t>Summary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318"/>
            <a:ext cx="8229600" cy="4982845"/>
          </a:xfrm>
        </p:spPr>
        <p:txBody>
          <a:bodyPr>
            <a:normAutofit/>
          </a:bodyPr>
          <a:lstStyle/>
          <a:p>
            <a:pPr marL="252000" indent="-180000">
              <a:lnSpc>
                <a:spcPct val="120000"/>
              </a:lnSpc>
              <a:spcBef>
                <a:spcPts val="600"/>
              </a:spcBef>
            </a:pPr>
            <a:endParaRPr lang="en-GB" sz="1800" b="1" dirty="0" smtClean="0"/>
          </a:p>
          <a:p>
            <a:pPr marL="252000" indent="-180000">
              <a:spcBef>
                <a:spcPts val="1200"/>
              </a:spcBef>
            </a:pPr>
            <a:r>
              <a:rPr lang="en-GB" sz="2000" b="1" dirty="0" smtClean="0"/>
              <a:t>We have successfully built a new MUCTPI using the ATCA standard and</a:t>
            </a:r>
            <a:br>
              <a:rPr lang="en-GB" sz="2000" b="1" dirty="0" smtClean="0"/>
            </a:br>
            <a:r>
              <a:rPr lang="en-GB" sz="2000" b="1" dirty="0" smtClean="0"/>
              <a:t>a System-on-Chip (</a:t>
            </a:r>
            <a:r>
              <a:rPr lang="en-GB" sz="2000" b="1" dirty="0" err="1" smtClean="0"/>
              <a:t>SoC</a:t>
            </a:r>
            <a:r>
              <a:rPr lang="en-GB" sz="2000" b="1" dirty="0" smtClean="0"/>
              <a:t>)</a:t>
            </a:r>
          </a:p>
          <a:p>
            <a:pPr marL="252000" indent="-180000">
              <a:spcBef>
                <a:spcPts val="1200"/>
              </a:spcBef>
            </a:pPr>
            <a:r>
              <a:rPr lang="en-GB" sz="2000" b="1" dirty="0" smtClean="0"/>
              <a:t>When running CentOS on the SoC and using cross-compilation, the software work flow is exactly as before when using VME and a Single-Board Computer</a:t>
            </a:r>
          </a:p>
          <a:p>
            <a:pPr marL="252000" indent="-180000">
              <a:spcBef>
                <a:spcPts val="1200"/>
              </a:spcBef>
            </a:pPr>
            <a:r>
              <a:rPr lang="en-GB" sz="2000" b="1" dirty="0" smtClean="0"/>
              <a:t>The software work flow is described and run using </a:t>
            </a:r>
            <a:r>
              <a:rPr lang="en-GB" sz="2000" b="1" dirty="0" err="1" smtClean="0"/>
              <a:t>gitlab</a:t>
            </a:r>
            <a:r>
              <a:rPr lang="en-GB" sz="2000" b="1" dirty="0" smtClean="0"/>
              <a:t>/CI pipelines:</a:t>
            </a:r>
          </a:p>
          <a:p>
            <a:pPr marL="652050" lvl="1" indent="-180000">
              <a:spcBef>
                <a:spcPts val="600"/>
              </a:spcBef>
            </a:pPr>
            <a:r>
              <a:rPr lang="en-GB" sz="1800" b="1" dirty="0"/>
              <a:t>P</a:t>
            </a:r>
            <a:r>
              <a:rPr lang="en-GB" sz="1800" b="1" dirty="0" smtClean="0"/>
              <a:t>rovide software for deployment (MUCTPI) and for development (host PC)</a:t>
            </a:r>
          </a:p>
          <a:p>
            <a:pPr marL="652050" lvl="1" indent="-180000">
              <a:spcBef>
                <a:spcPts val="600"/>
              </a:spcBef>
            </a:pPr>
            <a:r>
              <a:rPr lang="en-GB" sz="1800" b="1" dirty="0"/>
              <a:t>P</a:t>
            </a:r>
            <a:r>
              <a:rPr lang="en-GB" sz="1800" b="1" dirty="0" smtClean="0"/>
              <a:t>rovide software regularly (</a:t>
            </a:r>
            <a:r>
              <a:rPr lang="en-GB" sz="1800" b="1" dirty="0" err="1" smtClean="0"/>
              <a:t>nigthly</a:t>
            </a:r>
            <a:r>
              <a:rPr lang="en-GB" sz="1800" b="1" dirty="0" smtClean="0"/>
              <a:t>), and on demand (release)</a:t>
            </a:r>
            <a:endParaRPr lang="en-GB" sz="1600" b="1" dirty="0" smtClean="0"/>
          </a:p>
          <a:p>
            <a:pPr marL="252000" indent="-180000">
              <a:spcBef>
                <a:spcPts val="1200"/>
              </a:spcBef>
            </a:pPr>
            <a:r>
              <a:rPr lang="en-GB" sz="2000" b="1" dirty="0" smtClean="0"/>
              <a:t>Currently installing the MUCTPI into the experiment</a:t>
            </a:r>
            <a:endParaRPr lang="en-GB" sz="2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SoC Workshop - 9-JUN-2021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R. Spiwoks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29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375"/>
            <a:ext cx="8229600" cy="1143000"/>
          </a:xfrm>
        </p:spPr>
        <p:txBody>
          <a:bodyPr/>
          <a:lstStyle/>
          <a:p>
            <a:r>
              <a:rPr lang="en-GB" b="1" dirty="0" smtClean="0"/>
              <a:t>Open Questions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19917"/>
            <a:ext cx="8474927" cy="4806246"/>
          </a:xfrm>
        </p:spPr>
        <p:txBody>
          <a:bodyPr>
            <a:normAutofit/>
          </a:bodyPr>
          <a:lstStyle/>
          <a:p>
            <a:pPr marL="252000" indent="-180000">
              <a:spcBef>
                <a:spcPts val="1200"/>
              </a:spcBef>
            </a:pPr>
            <a:r>
              <a:rPr lang="en-GB" sz="2000" b="1" i="1" dirty="0" smtClean="0">
                <a:solidFill>
                  <a:srgbClr val="00B050"/>
                </a:solidFill>
              </a:rPr>
              <a:t>Future Linux? </a:t>
            </a:r>
            <a:r>
              <a:rPr lang="en-GB" sz="2000" b="1" i="1" dirty="0">
                <a:solidFill>
                  <a:srgbClr val="00B050"/>
                </a:solidFill>
              </a:rPr>
              <a:t>S</a:t>
            </a:r>
            <a:r>
              <a:rPr lang="en-GB" sz="2000" b="1" i="1" dirty="0" smtClean="0">
                <a:solidFill>
                  <a:srgbClr val="00B050"/>
                </a:solidFill>
              </a:rPr>
              <a:t>upport for arm? Support for </a:t>
            </a:r>
            <a:r>
              <a:rPr lang="en-GB" sz="2000" b="1" i="1" dirty="0" err="1" smtClean="0">
                <a:solidFill>
                  <a:srgbClr val="00B050"/>
                </a:solidFill>
              </a:rPr>
              <a:t>docker</a:t>
            </a:r>
            <a:r>
              <a:rPr lang="en-GB" sz="2000" b="1" i="1" dirty="0" smtClean="0">
                <a:solidFill>
                  <a:srgbClr val="00B050"/>
                </a:solidFill>
              </a:rPr>
              <a:t> images with cross compiler?</a:t>
            </a:r>
          </a:p>
          <a:p>
            <a:pPr marL="252000" indent="-180000">
              <a:spcBef>
                <a:spcPts val="1200"/>
              </a:spcBef>
            </a:pPr>
            <a:r>
              <a:rPr lang="en-GB" sz="2000" b="1" i="1" dirty="0" smtClean="0">
                <a:solidFill>
                  <a:srgbClr val="00B050"/>
                </a:solidFill>
              </a:rPr>
              <a:t>Future of TDAQ/arm or WLCG/arm?</a:t>
            </a:r>
          </a:p>
          <a:p>
            <a:pPr marL="252000" indent="-180000">
              <a:spcBef>
                <a:spcPts val="1200"/>
              </a:spcBef>
            </a:pPr>
            <a:r>
              <a:rPr lang="en-GB" sz="2000" b="1" i="1" dirty="0" smtClean="0">
                <a:solidFill>
                  <a:srgbClr val="00B050"/>
                </a:solidFill>
              </a:rPr>
              <a:t>Future of file systems? AFS, EOS, CVMFS?</a:t>
            </a:r>
            <a:br>
              <a:rPr lang="en-GB" sz="2000" b="1" i="1" dirty="0" smtClean="0">
                <a:solidFill>
                  <a:srgbClr val="00B050"/>
                </a:solidFill>
              </a:rPr>
            </a:br>
            <a:r>
              <a:rPr lang="en-GB" sz="2000" b="1" i="1" dirty="0" smtClean="0">
                <a:solidFill>
                  <a:srgbClr val="00B050"/>
                </a:solidFill>
              </a:rPr>
              <a:t>We </a:t>
            </a:r>
            <a:r>
              <a:rPr lang="en-GB" sz="2000" b="1" i="1" dirty="0">
                <a:solidFill>
                  <a:srgbClr val="00B050"/>
                </a:solidFill>
              </a:rPr>
              <a:t>use EOS for distribution of </a:t>
            </a:r>
            <a:r>
              <a:rPr lang="en-GB" sz="2000" b="1" i="1" dirty="0" smtClean="0">
                <a:solidFill>
                  <a:srgbClr val="00B050"/>
                </a:solidFill>
              </a:rPr>
              <a:t>CI artefacts </a:t>
            </a:r>
            <a:r>
              <a:rPr lang="en-GB" sz="2000" b="1" i="1" dirty="0">
                <a:solidFill>
                  <a:srgbClr val="00B050"/>
                </a:solidFill>
              </a:rPr>
              <a:t>… but </a:t>
            </a:r>
            <a:r>
              <a:rPr lang="en-GB" sz="2000" b="1" i="1" dirty="0" smtClean="0">
                <a:solidFill>
                  <a:srgbClr val="00B050"/>
                </a:solidFill>
              </a:rPr>
              <a:t>had some difficulties …</a:t>
            </a:r>
          </a:p>
          <a:p>
            <a:pPr marL="252000" indent="-180000">
              <a:spcBef>
                <a:spcPts val="1200"/>
              </a:spcBef>
            </a:pPr>
            <a:r>
              <a:rPr lang="en-GB" sz="2000" b="1" i="1" dirty="0" smtClean="0">
                <a:solidFill>
                  <a:srgbClr val="00B050"/>
                </a:solidFill>
              </a:rPr>
              <a:t>We have several prototype MUCTPIs: how to provide host configuration, e.g. users, network, </a:t>
            </a:r>
            <a:r>
              <a:rPr lang="en-GB" sz="2000" b="1" i="1" dirty="0" err="1" smtClean="0">
                <a:solidFill>
                  <a:srgbClr val="00B050"/>
                </a:solidFill>
              </a:rPr>
              <a:t>systemd</a:t>
            </a:r>
            <a:r>
              <a:rPr lang="en-GB" sz="2000" b="1" i="1" dirty="0" smtClean="0">
                <a:solidFill>
                  <a:srgbClr val="00B050"/>
                </a:solidFill>
              </a:rPr>
              <a:t>, etc. – how to provide system administration?</a:t>
            </a:r>
          </a:p>
          <a:p>
            <a:pPr marL="252000" indent="-180000">
              <a:spcBef>
                <a:spcPts val="1200"/>
              </a:spcBef>
            </a:pPr>
            <a:r>
              <a:rPr lang="en-GB" sz="2000" b="1" i="1" dirty="0" smtClean="0">
                <a:solidFill>
                  <a:srgbClr val="00B050"/>
                </a:solidFill>
              </a:rPr>
              <a:t>How to share software</a:t>
            </a:r>
            <a:r>
              <a:rPr lang="en-GB" sz="2000" b="1" i="1" dirty="0">
                <a:solidFill>
                  <a:srgbClr val="00B050"/>
                </a:solidFill>
              </a:rPr>
              <a:t> </a:t>
            </a:r>
            <a:r>
              <a:rPr lang="en-GB" sz="2000" b="1" i="1" dirty="0" smtClean="0">
                <a:solidFill>
                  <a:srgbClr val="00B050"/>
                </a:solidFill>
              </a:rPr>
              <a:t>for common developments, e.g. </a:t>
            </a:r>
            <a:r>
              <a:rPr lang="en-GB" sz="2000" b="1" i="1" dirty="0" err="1" smtClean="0">
                <a:solidFill>
                  <a:srgbClr val="00B050"/>
                </a:solidFill>
              </a:rPr>
              <a:t>hwcompiler</a:t>
            </a:r>
            <a:r>
              <a:rPr lang="en-GB" sz="2000" b="1" i="1" dirty="0" smtClean="0">
                <a:solidFill>
                  <a:srgbClr val="00B050"/>
                </a:solidFill>
              </a:rPr>
              <a:t> or IPMC Payload Interface?</a:t>
            </a:r>
          </a:p>
          <a:p>
            <a:pPr marL="252000" indent="-180000">
              <a:spcBef>
                <a:spcPts val="1200"/>
              </a:spcBef>
            </a:pPr>
            <a:r>
              <a:rPr lang="en-GB" sz="2000" b="1" i="1" dirty="0" smtClean="0">
                <a:solidFill>
                  <a:srgbClr val="00B050"/>
                </a:solidFill>
              </a:rPr>
              <a:t>Common hardware? Too late for MUCTPI (being installed), but for future L1CT developments?</a:t>
            </a:r>
            <a:endParaRPr lang="en-GB" sz="1600" b="1" i="1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SoC Workshop - 9-JUN-2021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R. Spiwoks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40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442" y="34664"/>
            <a:ext cx="8229600" cy="1143000"/>
          </a:xfrm>
        </p:spPr>
        <p:txBody>
          <a:bodyPr/>
          <a:lstStyle/>
          <a:p>
            <a:r>
              <a:rPr lang="en-GB" b="1" dirty="0" smtClean="0"/>
              <a:t>ATLAS - MUCTPI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888" y="1052736"/>
            <a:ext cx="5909288" cy="5220579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GB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→ </a:t>
            </a:r>
            <a:r>
              <a:rPr lang="en-GB" sz="2000" b="1" dirty="0" smtClean="0"/>
              <a:t>Muon-to-Central-Trigger-Processor Interface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GB" sz="1800" b="1" dirty="0" smtClean="0">
                <a:solidFill>
                  <a:srgbClr val="0000FF"/>
                </a:solidFill>
              </a:rPr>
              <a:t>= single ATCA blade,</a:t>
            </a:r>
            <a:r>
              <a:rPr lang="en-GB" sz="1800" b="1" dirty="0">
                <a:solidFill>
                  <a:srgbClr val="0000FF"/>
                </a:solidFill>
              </a:rPr>
              <a:t> </a:t>
            </a:r>
            <a:r>
              <a:rPr lang="en-GB" sz="1800" b="1" dirty="0" smtClean="0">
                <a:solidFill>
                  <a:srgbClr val="0000FF"/>
                </a:solidFill>
              </a:rPr>
              <a:t>replaces 18 VME modules</a:t>
            </a:r>
          </a:p>
          <a:p>
            <a:pPr marL="180000" indent="-180000">
              <a:spcBef>
                <a:spcPts val="500"/>
              </a:spcBef>
            </a:pPr>
            <a:r>
              <a:rPr lang="en-GB" sz="1800" b="1" dirty="0" smtClean="0">
                <a:solidFill>
                  <a:srgbClr val="0000FF"/>
                </a:solidFill>
              </a:rPr>
              <a:t>Functionality of the MUCTPI:</a:t>
            </a:r>
          </a:p>
          <a:p>
            <a:pPr marL="324000" indent="-180000">
              <a:lnSpc>
                <a:spcPct val="105000"/>
              </a:lnSpc>
              <a:spcBef>
                <a:spcPts val="200"/>
              </a:spcBef>
              <a:buFontTx/>
              <a:buChar char="-"/>
            </a:pPr>
            <a:r>
              <a:rPr lang="en-GB" sz="1400" b="1" dirty="0" smtClean="0"/>
              <a:t>Data concentration of 208 muon trigger sector inputs</a:t>
            </a:r>
          </a:p>
          <a:p>
            <a:pPr marL="324000" indent="-180000">
              <a:lnSpc>
                <a:spcPct val="105000"/>
              </a:lnSpc>
              <a:spcBef>
                <a:spcPts val="200"/>
              </a:spcBef>
              <a:buFontTx/>
              <a:buChar char="-"/>
            </a:pPr>
            <a:r>
              <a:rPr lang="en-GB" sz="1400" b="1" dirty="0" smtClean="0"/>
              <a:t>Overlap removal, i.e. avoid double counting of single muons</a:t>
            </a:r>
          </a:p>
          <a:p>
            <a:pPr marL="324000" indent="-180000">
              <a:lnSpc>
                <a:spcPct val="105000"/>
              </a:lnSpc>
              <a:spcBef>
                <a:spcPts val="200"/>
              </a:spcBef>
              <a:buFontTx/>
              <a:buChar char="-"/>
            </a:pPr>
            <a:r>
              <a:rPr lang="en-GB" sz="1400" b="1" dirty="0" smtClean="0"/>
              <a:t>Provide muon trigger objects to topological trigger and muon</a:t>
            </a:r>
            <a:br>
              <a:rPr lang="en-GB" sz="1400" b="1" dirty="0" smtClean="0"/>
            </a:br>
            <a:r>
              <a:rPr lang="en-GB" sz="1400" b="1" dirty="0" smtClean="0"/>
              <a:t>threshold multiplicity to Central Trigger Processor (CTP)</a:t>
            </a:r>
          </a:p>
          <a:p>
            <a:pPr marL="324000" indent="-180000">
              <a:lnSpc>
                <a:spcPct val="105000"/>
              </a:lnSpc>
              <a:spcBef>
                <a:spcPts val="200"/>
              </a:spcBef>
              <a:buFontTx/>
              <a:buChar char="-"/>
            </a:pPr>
            <a:r>
              <a:rPr lang="en-GB" sz="1400" b="1" dirty="0" smtClean="0"/>
              <a:t>Trigger processing implemented in high-end FPGAs with many</a:t>
            </a:r>
            <a:br>
              <a:rPr lang="en-GB" sz="1400" b="1" dirty="0" smtClean="0"/>
            </a:br>
            <a:r>
              <a:rPr lang="en-GB" sz="1400" b="1" dirty="0" smtClean="0"/>
              <a:t>high-speed links</a:t>
            </a:r>
          </a:p>
          <a:p>
            <a:pPr marL="180000" lvl="0" indent="-180000">
              <a:spcBef>
                <a:spcPts val="600"/>
              </a:spcBef>
            </a:pPr>
            <a:r>
              <a:rPr lang="en-GB" sz="1800" b="1" dirty="0" smtClean="0">
                <a:solidFill>
                  <a:srgbClr val="0000FF"/>
                </a:solidFill>
              </a:rPr>
              <a:t>Control of the MUCTPI:</a:t>
            </a:r>
            <a:endParaRPr lang="en-GB" sz="1800" b="1" dirty="0">
              <a:solidFill>
                <a:srgbClr val="0000FF"/>
              </a:solidFill>
            </a:endParaRPr>
          </a:p>
          <a:p>
            <a:pPr marL="180000" lvl="0" indent="0">
              <a:lnSpc>
                <a:spcPct val="107000"/>
              </a:lnSpc>
              <a:spcBef>
                <a:spcPts val="200"/>
              </a:spcBef>
              <a:buNone/>
            </a:pPr>
            <a:r>
              <a:rPr lang="en-GB" sz="1400" b="1" dirty="0">
                <a:solidFill>
                  <a:prstClr val="black"/>
                </a:solidFill>
              </a:rPr>
              <a:t>Configuration, control and monitoring of the </a:t>
            </a:r>
            <a:r>
              <a:rPr lang="en-GB" sz="1400" b="1" dirty="0" smtClean="0">
                <a:solidFill>
                  <a:prstClr val="black"/>
                </a:solidFill>
              </a:rPr>
              <a:t>blade:</a:t>
            </a:r>
            <a:endParaRPr lang="en-GB" sz="1400" b="1" dirty="0">
              <a:solidFill>
                <a:prstClr val="black"/>
              </a:solidFill>
            </a:endParaRPr>
          </a:p>
          <a:p>
            <a:pPr marL="324000" lvl="0" indent="-180000">
              <a:lnSpc>
                <a:spcPct val="105000"/>
              </a:lnSpc>
              <a:spcBef>
                <a:spcPts val="200"/>
              </a:spcBef>
              <a:buFontTx/>
              <a:buChar char="-"/>
            </a:pPr>
            <a:r>
              <a:rPr lang="en-GB" sz="1400" b="1" dirty="0">
                <a:solidFill>
                  <a:srgbClr val="FF0000"/>
                </a:solidFill>
              </a:rPr>
              <a:t>Hardware control </a:t>
            </a:r>
            <a:r>
              <a:rPr lang="en-GB" sz="1400" b="1" dirty="0">
                <a:solidFill>
                  <a:prstClr val="black"/>
                </a:solidFill>
              </a:rPr>
              <a:t>of </a:t>
            </a:r>
            <a:r>
              <a:rPr lang="en-GB" sz="1400" b="1" dirty="0" smtClean="0">
                <a:solidFill>
                  <a:prstClr val="black"/>
                </a:solidFill>
              </a:rPr>
              <a:t>power, clock, </a:t>
            </a:r>
            <a:r>
              <a:rPr lang="en-GB" sz="1400" b="1" dirty="0">
                <a:solidFill>
                  <a:prstClr val="black"/>
                </a:solidFill>
              </a:rPr>
              <a:t>and optical modules </a:t>
            </a:r>
            <a:r>
              <a:rPr lang="en-GB" sz="1400" b="1" dirty="0" smtClean="0">
                <a:solidFill>
                  <a:prstClr val="black"/>
                </a:solidFill>
              </a:rPr>
              <a:t>and</a:t>
            </a:r>
            <a:br>
              <a:rPr lang="en-GB" sz="1400" b="1" dirty="0" smtClean="0">
                <a:solidFill>
                  <a:prstClr val="black"/>
                </a:solidFill>
              </a:rPr>
            </a:br>
            <a:r>
              <a:rPr lang="en-GB" sz="1400" b="1" dirty="0" smtClean="0">
                <a:solidFill>
                  <a:prstClr val="black"/>
                </a:solidFill>
              </a:rPr>
              <a:t>configuration </a:t>
            </a:r>
            <a:r>
              <a:rPr lang="en-GB" sz="1400" b="1" dirty="0">
                <a:solidFill>
                  <a:prstClr val="black"/>
                </a:solidFill>
              </a:rPr>
              <a:t>of </a:t>
            </a:r>
            <a:r>
              <a:rPr lang="en-GB" sz="1400" b="1" dirty="0" smtClean="0">
                <a:solidFill>
                  <a:prstClr val="black"/>
                </a:solidFill>
              </a:rPr>
              <a:t>workload FPGAs</a:t>
            </a:r>
            <a:endParaRPr lang="en-GB" sz="1400" b="1" dirty="0">
              <a:solidFill>
                <a:prstClr val="black"/>
              </a:solidFill>
            </a:endParaRPr>
          </a:p>
          <a:p>
            <a:pPr marL="324000" lvl="0" indent="-180000">
              <a:lnSpc>
                <a:spcPct val="105000"/>
              </a:lnSpc>
              <a:spcBef>
                <a:spcPts val="200"/>
              </a:spcBef>
              <a:buFontTx/>
              <a:buChar char="-"/>
            </a:pPr>
            <a:r>
              <a:rPr lang="en-GB" sz="1400" b="1" dirty="0">
                <a:solidFill>
                  <a:srgbClr val="FF0000"/>
                </a:solidFill>
              </a:rPr>
              <a:t>Run control </a:t>
            </a:r>
            <a:r>
              <a:rPr lang="en-GB" sz="1400" b="1" dirty="0">
                <a:solidFill>
                  <a:prstClr val="black"/>
                </a:solidFill>
              </a:rPr>
              <a:t>of </a:t>
            </a:r>
            <a:r>
              <a:rPr lang="en-GB" sz="1400" b="1" dirty="0" smtClean="0">
                <a:solidFill>
                  <a:prstClr val="black"/>
                </a:solidFill>
              </a:rPr>
              <a:t>workload </a:t>
            </a:r>
            <a:r>
              <a:rPr lang="en-GB" sz="1400" b="1" dirty="0">
                <a:solidFill>
                  <a:prstClr val="black"/>
                </a:solidFill>
              </a:rPr>
              <a:t>FPGAs: read/write </a:t>
            </a:r>
            <a:r>
              <a:rPr lang="en-GB" sz="1400" b="1" dirty="0" smtClean="0">
                <a:solidFill>
                  <a:prstClr val="black"/>
                </a:solidFill>
              </a:rPr>
              <a:t>status/control</a:t>
            </a:r>
            <a:br>
              <a:rPr lang="en-GB" sz="1400" b="1" dirty="0" smtClean="0">
                <a:solidFill>
                  <a:prstClr val="black"/>
                </a:solidFill>
              </a:rPr>
            </a:br>
            <a:r>
              <a:rPr lang="en-GB" sz="1400" b="1" dirty="0" smtClean="0">
                <a:solidFill>
                  <a:prstClr val="black"/>
                </a:solidFill>
              </a:rPr>
              <a:t>registers </a:t>
            </a:r>
            <a:r>
              <a:rPr lang="en-GB" sz="1400" b="1" dirty="0">
                <a:solidFill>
                  <a:prstClr val="black"/>
                </a:solidFill>
              </a:rPr>
              <a:t>and memories/LUTs, read counter registers</a:t>
            </a:r>
          </a:p>
          <a:p>
            <a:pPr marL="180000" indent="-180000">
              <a:spcBef>
                <a:spcPts val="600"/>
              </a:spcBef>
            </a:pPr>
            <a:r>
              <a:rPr lang="en-GB" sz="1800" b="1" dirty="0" smtClean="0">
                <a:solidFill>
                  <a:srgbClr val="0000FF"/>
                </a:solidFill>
              </a:rPr>
              <a:t>Several versions of prototypes:</a:t>
            </a:r>
          </a:p>
          <a:p>
            <a:pPr marL="324000" indent="-180000">
              <a:lnSpc>
                <a:spcPct val="105000"/>
              </a:lnSpc>
              <a:spcBef>
                <a:spcPts val="200"/>
              </a:spcBef>
              <a:buFontTx/>
              <a:buChar char="-"/>
            </a:pPr>
            <a:r>
              <a:rPr lang="en-GB" sz="1400" b="1" dirty="0" smtClean="0"/>
              <a:t>V1, V2: </a:t>
            </a:r>
            <a:r>
              <a:rPr lang="en-GB" sz="1400" b="1" dirty="0"/>
              <a:t>Xilinx </a:t>
            </a:r>
            <a:r>
              <a:rPr lang="en-GB" sz="1400" b="1" dirty="0" err="1"/>
              <a:t>Zynq</a:t>
            </a:r>
            <a:r>
              <a:rPr lang="en-GB" sz="1400" b="1" dirty="0"/>
              <a:t> </a:t>
            </a:r>
            <a:r>
              <a:rPr lang="en-GB" sz="1400" b="1" dirty="0" smtClean="0"/>
              <a:t>7Z030,</a:t>
            </a:r>
            <a:br>
              <a:rPr lang="en-GB" sz="1400" b="1" dirty="0" smtClean="0"/>
            </a:br>
            <a:r>
              <a:rPr lang="en-GB" sz="1400" b="1" dirty="0" smtClean="0"/>
              <a:t>dual </a:t>
            </a:r>
            <a:r>
              <a:rPr lang="en-GB" sz="1400" b="1" dirty="0"/>
              <a:t>ARM Cortex A9 (</a:t>
            </a:r>
            <a:r>
              <a:rPr lang="en-GB" sz="1400" b="1" dirty="0">
                <a:solidFill>
                  <a:srgbClr val="FF0000"/>
                </a:solidFill>
              </a:rPr>
              <a:t>armv7, 32-bit</a:t>
            </a:r>
            <a:r>
              <a:rPr lang="en-GB" sz="1400" b="1" dirty="0"/>
              <a:t>), 666 MHz, 1 </a:t>
            </a:r>
            <a:r>
              <a:rPr lang="en-GB" sz="1400" b="1" dirty="0" smtClean="0"/>
              <a:t>GByte DDR3</a:t>
            </a:r>
          </a:p>
          <a:p>
            <a:pPr marL="324000" indent="-180000">
              <a:lnSpc>
                <a:spcPct val="105000"/>
              </a:lnSpc>
              <a:spcBef>
                <a:spcPts val="200"/>
              </a:spcBef>
              <a:buFontTx/>
              <a:buChar char="-"/>
            </a:pPr>
            <a:r>
              <a:rPr lang="en-GB" sz="1400" b="1" dirty="0" smtClean="0"/>
              <a:t>V3: </a:t>
            </a:r>
            <a:r>
              <a:rPr lang="en-GB" sz="1400" b="1" dirty="0"/>
              <a:t>Xilinx </a:t>
            </a:r>
            <a:r>
              <a:rPr lang="en-GB" sz="1400" b="1" dirty="0" err="1"/>
              <a:t>Zynq</a:t>
            </a:r>
            <a:r>
              <a:rPr lang="en-GB" sz="1400" b="1" dirty="0"/>
              <a:t> </a:t>
            </a:r>
            <a:r>
              <a:rPr lang="en-GB" sz="1400" b="1" dirty="0" err="1"/>
              <a:t>Ultrascale</a:t>
            </a:r>
            <a:r>
              <a:rPr lang="en-GB" sz="1400" b="1" dirty="0"/>
              <a:t>+ </a:t>
            </a:r>
            <a:r>
              <a:rPr lang="en-GB" sz="1400" b="1" dirty="0" err="1"/>
              <a:t>MPSoC</a:t>
            </a:r>
            <a:r>
              <a:rPr lang="en-GB" sz="1400" b="1" dirty="0"/>
              <a:t> </a:t>
            </a:r>
            <a:r>
              <a:rPr lang="en-GB" sz="1400" b="1" dirty="0" smtClean="0"/>
              <a:t>ZU3eg,</a:t>
            </a:r>
            <a:r>
              <a:rPr lang="en-GB" sz="1400" b="1" dirty="0"/>
              <a:t/>
            </a:r>
            <a:br>
              <a:rPr lang="en-GB" sz="1400" b="1" dirty="0"/>
            </a:br>
            <a:r>
              <a:rPr lang="en-GB" sz="1400" b="1" dirty="0" smtClean="0"/>
              <a:t>quad </a:t>
            </a:r>
            <a:r>
              <a:rPr lang="en-GB" sz="1400" b="1" dirty="0"/>
              <a:t>ARM Cortex A53 (</a:t>
            </a:r>
            <a:r>
              <a:rPr lang="en-GB" sz="1400" b="1" dirty="0">
                <a:solidFill>
                  <a:srgbClr val="FF0000"/>
                </a:solidFill>
              </a:rPr>
              <a:t>armv8/aarch64, 64-bit</a:t>
            </a:r>
            <a:r>
              <a:rPr lang="en-GB" sz="1400" b="1" dirty="0"/>
              <a:t>), </a:t>
            </a:r>
            <a:r>
              <a:rPr lang="en-GB" sz="1400" b="1" dirty="0" smtClean="0"/>
              <a:t>1.2 GHz</a:t>
            </a:r>
            <a:r>
              <a:rPr lang="en-GB" sz="1400" b="1" dirty="0"/>
              <a:t>, 4 GByte </a:t>
            </a:r>
            <a:r>
              <a:rPr lang="en-GB" sz="1400" b="1" dirty="0" smtClean="0"/>
              <a:t>DDR4</a:t>
            </a:r>
            <a:endParaRPr lang="en-GB" sz="1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998676" cy="365125"/>
          </a:xfrm>
        </p:spPr>
        <p:txBody>
          <a:bodyPr/>
          <a:lstStyle/>
          <a:p>
            <a:r>
              <a:rPr lang="en-US" smtClean="0"/>
              <a:t>2nd SoC Workshop - 9-JUN-2021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654" y="1486519"/>
            <a:ext cx="3603048" cy="29812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945" y="4490024"/>
            <a:ext cx="3333206" cy="18055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41776" y="1095364"/>
            <a:ext cx="3062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00FF"/>
                </a:solidFill>
              </a:rPr>
              <a:t>- upgrade </a:t>
            </a:r>
            <a:r>
              <a:rPr lang="en-GB" b="1" dirty="0">
                <a:solidFill>
                  <a:srgbClr val="0000FF"/>
                </a:solidFill>
              </a:rPr>
              <a:t>project for Run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8812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114"/>
            <a:ext cx="8229600" cy="1143000"/>
          </a:xfrm>
        </p:spPr>
        <p:txBody>
          <a:bodyPr/>
          <a:lstStyle/>
          <a:p>
            <a:r>
              <a:rPr lang="en-GB" b="1" dirty="0" smtClean="0"/>
              <a:t>System-on-Chip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42416"/>
            <a:ext cx="8441473" cy="5313934"/>
          </a:xfr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en-GB" sz="1600" b="1" dirty="0" smtClean="0">
                <a:solidFill>
                  <a:srgbClr val="FF0000"/>
                </a:solidFill>
              </a:rPr>
              <a:t>Why use a System-on-Chip (SoC)?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GB" sz="1600" b="1" dirty="0" smtClean="0"/>
              <a:t>Previously, we had a Single-Board Computer (SBC) in the VME crate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GB" sz="1600" b="1" dirty="0" smtClean="0"/>
              <a:t>SBC was running Scientific Linux CERN (SLC), the user application software was fully integrated into the ATLAS TDAQ system</a:t>
            </a:r>
          </a:p>
          <a:p>
            <a:pPr marL="0" indent="0">
              <a:buNone/>
            </a:pPr>
            <a:endParaRPr lang="en-GB" sz="1600" b="1" dirty="0" smtClean="0"/>
          </a:p>
          <a:p>
            <a:pPr marL="0" indent="0">
              <a:buNone/>
            </a:pPr>
            <a:endParaRPr lang="en-GB" sz="1600" b="1" dirty="0"/>
          </a:p>
          <a:p>
            <a:pPr marL="0" indent="0">
              <a:buNone/>
            </a:pPr>
            <a:endParaRPr lang="en-GB" sz="1600" b="1" dirty="0" smtClean="0"/>
          </a:p>
          <a:p>
            <a:pPr marL="0" indent="0">
              <a:buNone/>
            </a:pPr>
            <a:endParaRPr lang="en-GB" sz="1600" b="1" dirty="0"/>
          </a:p>
          <a:p>
            <a:pPr marL="0" indent="0">
              <a:buNone/>
            </a:pPr>
            <a:endParaRPr lang="en-GB" sz="1600" b="1" dirty="0" smtClean="0"/>
          </a:p>
          <a:p>
            <a:pPr marL="0" indent="0">
              <a:buNone/>
            </a:pPr>
            <a:endParaRPr lang="en-GB" sz="1600" b="1" dirty="0"/>
          </a:p>
          <a:p>
            <a:pPr marL="0" indent="0">
              <a:spcBef>
                <a:spcPts val="600"/>
              </a:spcBef>
              <a:buNone/>
            </a:pPr>
            <a:r>
              <a:rPr lang="en-GB" sz="1600" b="1" dirty="0" smtClean="0">
                <a:solidFill>
                  <a:srgbClr val="FF0000"/>
                </a:solidFill>
              </a:rPr>
              <a:t>What is a </a:t>
            </a:r>
            <a:r>
              <a:rPr lang="en-GB" sz="1600" b="1" dirty="0">
                <a:solidFill>
                  <a:srgbClr val="FF0000"/>
                </a:solidFill>
              </a:rPr>
              <a:t>System-on-Chip (SoC)?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b="1" dirty="0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⇒ </a:t>
            </a:r>
            <a:r>
              <a:rPr lang="en-GB" sz="1600" b="1" dirty="0" smtClean="0">
                <a:solidFill>
                  <a:srgbClr val="0000FF"/>
                </a:solidFill>
              </a:rPr>
              <a:t>System-on-Chip (SoC) = FPGA + CPU </a:t>
            </a:r>
            <a:r>
              <a:rPr lang="en-GB" sz="1400" b="1" i="1" dirty="0" smtClean="0">
                <a:solidFill>
                  <a:srgbClr val="00B050"/>
                </a:solidFill>
              </a:rPr>
              <a:t>(note, that this is a slightly more restrictive definition than usual)</a:t>
            </a:r>
          </a:p>
          <a:p>
            <a:pPr marL="180000" indent="-180000">
              <a:spcBef>
                <a:spcPts val="300"/>
              </a:spcBef>
            </a:pPr>
            <a:r>
              <a:rPr lang="en-GB" sz="1600" b="1" dirty="0"/>
              <a:t>Programmable logic (</a:t>
            </a:r>
            <a:r>
              <a:rPr lang="en-GB" sz="1600" b="1" dirty="0">
                <a:solidFill>
                  <a:srgbClr val="FF0000"/>
                </a:solidFill>
              </a:rPr>
              <a:t>PL</a:t>
            </a:r>
            <a:r>
              <a:rPr lang="en-GB" sz="1600" b="1" dirty="0"/>
              <a:t>) = </a:t>
            </a:r>
            <a:r>
              <a:rPr lang="en-GB" sz="1600" b="1" dirty="0" smtClean="0"/>
              <a:t>FPGA</a:t>
            </a:r>
            <a:r>
              <a:rPr lang="en-GB" sz="1600" b="1" dirty="0"/>
              <a:t>:</a:t>
            </a:r>
          </a:p>
          <a:p>
            <a:pPr marL="504000" lvl="1" indent="-180000">
              <a:spcBef>
                <a:spcPts val="200"/>
              </a:spcBef>
            </a:pPr>
            <a:r>
              <a:rPr lang="en-GB" sz="1400" b="1" dirty="0"/>
              <a:t>Has logic cells, memory blocks, I/O links, and MGTs</a:t>
            </a:r>
          </a:p>
          <a:p>
            <a:pPr marL="504000" lvl="1" indent="-180000">
              <a:spcBef>
                <a:spcPts val="200"/>
              </a:spcBef>
            </a:pPr>
            <a:r>
              <a:rPr lang="en-GB" sz="1400" b="1" dirty="0"/>
              <a:t>Implements interfaces to the </a:t>
            </a:r>
            <a:r>
              <a:rPr lang="en-GB" sz="1400" b="1" dirty="0" smtClean="0"/>
              <a:t>workload </a:t>
            </a:r>
            <a:r>
              <a:rPr lang="en-GB" sz="1400" b="1" dirty="0"/>
              <a:t>FPGAs, can implement real-time logic or additional peripherals</a:t>
            </a:r>
          </a:p>
          <a:p>
            <a:pPr marL="180000" indent="-180000">
              <a:spcBef>
                <a:spcPts val="600"/>
              </a:spcBef>
            </a:pPr>
            <a:r>
              <a:rPr lang="en-GB" sz="1600" b="1" dirty="0" smtClean="0"/>
              <a:t>Processor </a:t>
            </a:r>
            <a:r>
              <a:rPr lang="en-GB" sz="1600" b="1" dirty="0"/>
              <a:t>system (</a:t>
            </a:r>
            <a:r>
              <a:rPr lang="en-GB" sz="1600" b="1" dirty="0">
                <a:solidFill>
                  <a:srgbClr val="FF0000"/>
                </a:solidFill>
              </a:rPr>
              <a:t>PS</a:t>
            </a:r>
            <a:r>
              <a:rPr lang="en-GB" sz="1600" b="1" dirty="0"/>
              <a:t>) </a:t>
            </a:r>
            <a:r>
              <a:rPr lang="en-GB" sz="1600" b="1" dirty="0" smtClean="0"/>
              <a:t>= CPU</a:t>
            </a:r>
            <a:r>
              <a:rPr lang="en-GB" sz="1600" b="1" dirty="0"/>
              <a:t>:</a:t>
            </a:r>
          </a:p>
          <a:p>
            <a:pPr marL="504000" lvl="1" indent="-180000">
              <a:spcBef>
                <a:spcPts val="200"/>
              </a:spcBef>
              <a:buFontTx/>
              <a:buChar char="-"/>
            </a:pPr>
            <a:r>
              <a:rPr lang="en-GB" sz="1400" b="1" dirty="0" smtClean="0"/>
              <a:t>Based on </a:t>
            </a:r>
            <a:r>
              <a:rPr lang="en-GB" sz="1400" b="1" dirty="0"/>
              <a:t>multi-core ARM </a:t>
            </a:r>
            <a:r>
              <a:rPr lang="en-GB" sz="1400" b="1" dirty="0" smtClean="0"/>
              <a:t>processors</a:t>
            </a:r>
            <a:endParaRPr lang="en-GB" sz="1400" b="1" dirty="0"/>
          </a:p>
          <a:p>
            <a:pPr marL="504000" lvl="1" indent="-180000">
              <a:spcBef>
                <a:spcPts val="200"/>
              </a:spcBef>
              <a:buFontTx/>
              <a:buChar char="-"/>
            </a:pPr>
            <a:r>
              <a:rPr lang="en-GB" sz="1400" b="1" dirty="0" smtClean="0"/>
              <a:t>Has peripherals: </a:t>
            </a:r>
            <a:r>
              <a:rPr lang="en-GB" sz="1400" b="1" dirty="0" err="1" smtClean="0"/>
              <a:t>GbE</a:t>
            </a:r>
            <a:r>
              <a:rPr lang="en-GB" sz="1400" b="1" dirty="0" smtClean="0"/>
              <a:t> for communication with run control; I2C</a:t>
            </a:r>
            <a:r>
              <a:rPr lang="en-GB" sz="1400" b="1" dirty="0"/>
              <a:t>, SPI, GPIO, etc</a:t>
            </a:r>
            <a:r>
              <a:rPr lang="en-GB" sz="1400" b="1" dirty="0" smtClean="0"/>
              <a:t>. to control the hardware</a:t>
            </a:r>
            <a:endParaRPr lang="en-GB" sz="1400" b="1" dirty="0"/>
          </a:p>
          <a:p>
            <a:pPr marL="504000" lvl="1" indent="-180000">
              <a:spcBef>
                <a:spcPts val="200"/>
              </a:spcBef>
              <a:buFontTx/>
              <a:buChar char="-"/>
            </a:pPr>
            <a:r>
              <a:rPr lang="en-GB" sz="1400" b="1" dirty="0"/>
              <a:t>Runs </a:t>
            </a:r>
            <a:r>
              <a:rPr lang="en-GB" sz="1400" b="1" dirty="0" smtClean="0"/>
              <a:t>software: Linux + user application software</a:t>
            </a:r>
            <a:endParaRPr lang="en-GB" sz="1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SoC Workshop - 9-JUN-2021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8755" y="2125599"/>
            <a:ext cx="4334506" cy="202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92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8"/>
            <a:ext cx="9144000" cy="1143000"/>
          </a:xfrm>
        </p:spPr>
        <p:txBody>
          <a:bodyPr/>
          <a:lstStyle/>
          <a:p>
            <a:r>
              <a:rPr lang="en-GB" b="1" dirty="0" smtClean="0"/>
              <a:t>SoC </a:t>
            </a:r>
            <a:r>
              <a:rPr lang="en-GB" b="1" dirty="0" err="1" smtClean="0"/>
              <a:t>Firmware&amp;Software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318"/>
            <a:ext cx="8229600" cy="4982845"/>
          </a:xfrm>
        </p:spPr>
        <p:txBody>
          <a:bodyPr>
            <a:normAutofit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en-GB" sz="1600" b="1" dirty="0" smtClean="0">
                <a:solidFill>
                  <a:srgbClr val="0000FF"/>
                </a:solidFill>
              </a:rPr>
              <a:t>What do we need to configure the SoC?</a:t>
            </a:r>
          </a:p>
          <a:p>
            <a:pPr marL="252000" indent="-252000">
              <a:spcBef>
                <a:spcPts val="300"/>
              </a:spcBef>
            </a:pPr>
            <a:r>
              <a:rPr lang="en-GB" sz="1600" b="1" dirty="0" smtClean="0"/>
              <a:t>Firmware for the </a:t>
            </a:r>
            <a:r>
              <a:rPr lang="en-GB" sz="1600" b="1" dirty="0" err="1" smtClean="0"/>
              <a:t>SoC</a:t>
            </a:r>
            <a:r>
              <a:rPr lang="en-GB" sz="1600" b="1" dirty="0" smtClean="0"/>
              <a:t>/PL</a:t>
            </a:r>
          </a:p>
          <a:p>
            <a:pPr marL="252000" indent="-252000">
              <a:spcBef>
                <a:spcPts val="300"/>
              </a:spcBef>
            </a:pPr>
            <a:r>
              <a:rPr lang="en-GB" sz="1600" b="1" dirty="0" smtClean="0"/>
              <a:t>Software for the </a:t>
            </a:r>
            <a:r>
              <a:rPr lang="en-GB" sz="1600" b="1" dirty="0" err="1" smtClean="0"/>
              <a:t>SoC</a:t>
            </a:r>
            <a:r>
              <a:rPr lang="en-GB" sz="1600" b="1" dirty="0" smtClean="0"/>
              <a:t>/PS:</a:t>
            </a:r>
          </a:p>
          <a:p>
            <a:pPr marL="540000" lvl="1" indent="-252000">
              <a:spcBef>
                <a:spcPts val="500"/>
              </a:spcBef>
              <a:buFontTx/>
              <a:buChar char="-"/>
            </a:pPr>
            <a:r>
              <a:rPr lang="en-GB" sz="1400" b="1" dirty="0" smtClean="0"/>
              <a:t>System-level software: boot loader + operating system (kernel + </a:t>
            </a:r>
            <a:r>
              <a:rPr lang="en-GB" sz="1400" b="1" dirty="0" err="1" smtClean="0"/>
              <a:t>rootfs</a:t>
            </a:r>
            <a:r>
              <a:rPr lang="en-GB" sz="1400" b="1" dirty="0" smtClean="0"/>
              <a:t>)</a:t>
            </a:r>
          </a:p>
          <a:p>
            <a:pPr marL="540000" lvl="1" indent="-252000">
              <a:spcBef>
                <a:spcPts val="500"/>
              </a:spcBef>
              <a:buFontTx/>
              <a:buChar char="-"/>
            </a:pPr>
            <a:r>
              <a:rPr lang="en-GB" sz="1400" b="1" dirty="0" smtClean="0"/>
              <a:t>User-level software: application software, specific to module, and implementation in workload FPGAs</a:t>
            </a:r>
            <a:endParaRPr lang="en-GB" sz="1200" b="1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n-GB" sz="1600" b="1" dirty="0" smtClean="0">
                <a:solidFill>
                  <a:srgbClr val="0000FF"/>
                </a:solidFill>
              </a:rPr>
              <a:t>How do we prepare the firmware/software for the SoC?</a:t>
            </a:r>
          </a:p>
          <a:p>
            <a:pPr marL="252000" indent="-252000">
              <a:spcBef>
                <a:spcPts val="300"/>
              </a:spcBef>
            </a:pPr>
            <a:r>
              <a:rPr lang="en-GB" sz="1600" b="1" dirty="0" smtClean="0"/>
              <a:t>Firmware: use Xilinx </a:t>
            </a:r>
            <a:r>
              <a:rPr lang="en-GB" sz="1600" b="1" dirty="0" err="1" smtClean="0"/>
              <a:t>Vivado</a:t>
            </a:r>
            <a:endParaRPr lang="en-GB" sz="1600" b="1" dirty="0" smtClean="0"/>
          </a:p>
          <a:p>
            <a:pPr marL="540000" lvl="1" indent="-252000">
              <a:spcBef>
                <a:spcPts val="300"/>
              </a:spcBef>
              <a:buFontTx/>
              <a:buChar char="-"/>
            </a:pPr>
            <a:r>
              <a:rPr lang="en-GB" sz="1400" b="1" dirty="0" smtClean="0">
                <a:solidFill>
                  <a:prstClr val="black"/>
                </a:solidFill>
              </a:rPr>
              <a:t>Bit-stream file for </a:t>
            </a:r>
            <a:r>
              <a:rPr lang="en-GB" sz="1400" b="1" dirty="0" err="1" smtClean="0">
                <a:solidFill>
                  <a:prstClr val="black"/>
                </a:solidFill>
              </a:rPr>
              <a:t>SoC</a:t>
            </a:r>
            <a:r>
              <a:rPr lang="en-GB" sz="1400" b="1" dirty="0" smtClean="0">
                <a:solidFill>
                  <a:prstClr val="black"/>
                </a:solidFill>
              </a:rPr>
              <a:t>/PL configuration</a:t>
            </a:r>
          </a:p>
          <a:p>
            <a:pPr marL="540000" lvl="1" indent="-252000">
              <a:spcBef>
                <a:spcPts val="300"/>
              </a:spcBef>
              <a:buFontTx/>
              <a:buChar char="-"/>
            </a:pPr>
            <a:r>
              <a:rPr lang="en-GB" sz="1400" b="1" dirty="0" smtClean="0">
                <a:solidFill>
                  <a:prstClr val="black"/>
                </a:solidFill>
              </a:rPr>
              <a:t>Hardware description file (.</a:t>
            </a:r>
            <a:r>
              <a:rPr lang="en-GB" sz="1400" b="1" dirty="0" err="1" smtClean="0">
                <a:solidFill>
                  <a:prstClr val="black"/>
                </a:solidFill>
              </a:rPr>
              <a:t>xsa</a:t>
            </a:r>
            <a:r>
              <a:rPr lang="en-GB" sz="1400" b="1" dirty="0" smtClean="0">
                <a:solidFill>
                  <a:prstClr val="black"/>
                </a:solidFill>
              </a:rPr>
              <a:t>) to be used for software development</a:t>
            </a:r>
            <a:endParaRPr lang="en-GB" sz="1400" b="1" dirty="0" smtClean="0"/>
          </a:p>
          <a:p>
            <a:pPr marL="252000" indent="-252000">
              <a:spcBef>
                <a:spcPts val="600"/>
              </a:spcBef>
            </a:pPr>
            <a:r>
              <a:rPr lang="en-GB" sz="1600" b="1" dirty="0" smtClean="0"/>
              <a:t>Software: use </a:t>
            </a:r>
            <a:r>
              <a:rPr lang="en-GB" sz="1600" b="1" dirty="0" err="1" smtClean="0"/>
              <a:t>PetaLinux</a:t>
            </a:r>
            <a:r>
              <a:rPr lang="en-GB" sz="1600" b="1" dirty="0" smtClean="0"/>
              <a:t> </a:t>
            </a:r>
            <a:r>
              <a:rPr lang="en-GB" sz="1600" b="1" i="1" dirty="0" smtClean="0">
                <a:solidFill>
                  <a:srgbClr val="00B050"/>
                </a:solidFill>
              </a:rPr>
              <a:t>(first </a:t>
            </a:r>
            <a:r>
              <a:rPr lang="en-GB" sz="1600" b="1" i="1" dirty="0">
                <a:solidFill>
                  <a:srgbClr val="00B050"/>
                </a:solidFill>
              </a:rPr>
              <a:t>concentrate on system-level </a:t>
            </a:r>
            <a:r>
              <a:rPr lang="en-GB" sz="1600" b="1" i="1" dirty="0" smtClean="0">
                <a:solidFill>
                  <a:srgbClr val="00B050"/>
                </a:solidFill>
              </a:rPr>
              <a:t>s/w)</a:t>
            </a:r>
            <a:endParaRPr lang="en-GB" sz="1600" b="1" dirty="0" smtClean="0"/>
          </a:p>
          <a:p>
            <a:pPr marL="540000" lvl="1" indent="-252000">
              <a:spcBef>
                <a:spcPts val="300"/>
              </a:spcBef>
              <a:buFontTx/>
              <a:buChar char="-"/>
            </a:pPr>
            <a:r>
              <a:rPr lang="en-GB" sz="1400" b="1" dirty="0" smtClean="0">
                <a:solidFill>
                  <a:prstClr val="black"/>
                </a:solidFill>
              </a:rPr>
              <a:t>First-Stage Boot Loader (FSBL): initialise PS and peripherals</a:t>
            </a:r>
          </a:p>
          <a:p>
            <a:pPr marL="540000" lvl="1" indent="-252000">
              <a:spcBef>
                <a:spcPts val="300"/>
              </a:spcBef>
              <a:buFontTx/>
              <a:buChar char="-"/>
            </a:pPr>
            <a:r>
              <a:rPr lang="en-GB" sz="1400" b="1" dirty="0" smtClean="0">
                <a:solidFill>
                  <a:prstClr val="black"/>
                </a:solidFill>
              </a:rPr>
              <a:t>U-Boot (secondary program loader): load operating system</a:t>
            </a:r>
          </a:p>
          <a:p>
            <a:pPr marL="540000" lvl="1" indent="-252000">
              <a:spcBef>
                <a:spcPts val="300"/>
              </a:spcBef>
              <a:buFontTx/>
              <a:buChar char="-"/>
            </a:pPr>
            <a:r>
              <a:rPr lang="en-GB" sz="1400" b="1" dirty="0" smtClean="0">
                <a:solidFill>
                  <a:prstClr val="black"/>
                </a:solidFill>
              </a:rPr>
              <a:t>Operating system: Linux kernel + device tree blob + root file system</a:t>
            </a:r>
          </a:p>
          <a:p>
            <a:pPr marL="540000" lvl="1" indent="-252000">
              <a:spcBef>
                <a:spcPts val="300"/>
              </a:spcBef>
              <a:buFontTx/>
              <a:buChar char="-"/>
            </a:pPr>
            <a:r>
              <a:rPr lang="en-GB" sz="1400" b="1" dirty="0" smtClean="0">
                <a:solidFill>
                  <a:prstClr val="black"/>
                </a:solidFill>
              </a:rPr>
              <a:t>Some other files (for power management and ARM secure boot), which we have never modified</a:t>
            </a:r>
          </a:p>
          <a:p>
            <a:pPr marL="0" indent="-112050">
              <a:spcBef>
                <a:spcPts val="500"/>
              </a:spcBef>
              <a:buNone/>
            </a:pPr>
            <a:r>
              <a:rPr lang="en-GB" sz="1600" b="1" dirty="0">
                <a:solidFill>
                  <a:srgbClr val="FF0000"/>
                </a:solidFill>
                <a:sym typeface="Symbol" panose="05050102010706020507" pitchFamily="18" charset="2"/>
              </a:rPr>
              <a:t></a:t>
            </a:r>
            <a:r>
              <a:rPr lang="en-GB" sz="1600" b="1" dirty="0" smtClean="0">
                <a:solidFill>
                  <a:srgbClr val="FF0000"/>
                </a:solidFill>
              </a:rPr>
              <a:t> Result running Linux on SoC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1600" b="1" i="1" dirty="0" smtClean="0">
                <a:solidFill>
                  <a:srgbClr val="00B050"/>
                </a:solidFill>
              </a:rPr>
              <a:t>Note: Previously we used </a:t>
            </a:r>
            <a:r>
              <a:rPr lang="en-GB" sz="1600" b="1" i="1" dirty="0" err="1" smtClean="0">
                <a:solidFill>
                  <a:srgbClr val="00B050"/>
                </a:solidFill>
              </a:rPr>
              <a:t>Yocto</a:t>
            </a:r>
            <a:r>
              <a:rPr lang="en-GB" sz="1600" b="1" i="1" dirty="0" smtClean="0">
                <a:solidFill>
                  <a:srgbClr val="00B050"/>
                </a:solidFill>
              </a:rPr>
              <a:t>, because we also built the user software in it, now we are building the user software differently (see later), and </a:t>
            </a:r>
            <a:r>
              <a:rPr lang="en-GB" sz="1600" b="1" i="1" dirty="0" err="1" smtClean="0">
                <a:solidFill>
                  <a:srgbClr val="00B050"/>
                </a:solidFill>
              </a:rPr>
              <a:t>PetaLinux</a:t>
            </a:r>
            <a:r>
              <a:rPr lang="en-GB" sz="1600" b="1" i="1" dirty="0" smtClean="0">
                <a:solidFill>
                  <a:srgbClr val="00B050"/>
                </a:solidFill>
              </a:rPr>
              <a:t> provides everything needed.</a:t>
            </a:r>
            <a:endParaRPr lang="en-GB" sz="1600" b="1" i="1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SoC Workshop - 9-JUN-2021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92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8"/>
            <a:ext cx="9144000" cy="1143000"/>
          </a:xfrm>
        </p:spPr>
        <p:txBody>
          <a:bodyPr/>
          <a:lstStyle/>
          <a:p>
            <a:r>
              <a:rPr lang="en-GB" b="1" dirty="0" smtClean="0"/>
              <a:t>System Software (1): CentOS Linux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8992"/>
            <a:ext cx="8229600" cy="52773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 smtClean="0"/>
              <a:t>The operating </a:t>
            </a:r>
            <a:r>
              <a:rPr lang="en-GB" sz="1800" b="1" dirty="0"/>
              <a:t>system is key to the operation of the SoC and its integration into the </a:t>
            </a:r>
            <a:r>
              <a:rPr lang="en-GB" sz="1800" b="1" dirty="0" smtClean="0"/>
              <a:t>ATCN (ATLAS Technical Control Network) and </a:t>
            </a:r>
            <a:r>
              <a:rPr lang="en-GB" sz="1800" b="1" dirty="0"/>
              <a:t>the ATLAS TDAQ software!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1800" b="1" dirty="0" smtClean="0">
                <a:solidFill>
                  <a:srgbClr val="0000FF"/>
                </a:solidFill>
              </a:rPr>
              <a:t>Use CentOS:</a:t>
            </a:r>
            <a:endParaRPr lang="en-GB" sz="1800" b="1" dirty="0">
              <a:solidFill>
                <a:srgbClr val="0000FF"/>
              </a:solidFill>
            </a:endParaRPr>
          </a:p>
          <a:p>
            <a:pPr marL="324000" indent="-180000">
              <a:spcBef>
                <a:spcPts val="300"/>
              </a:spcBef>
            </a:pPr>
            <a:r>
              <a:rPr lang="en-GB" sz="1400" b="1" dirty="0"/>
              <a:t>Widely </a:t>
            </a:r>
            <a:r>
              <a:rPr lang="en-GB" sz="1400" b="1" dirty="0" smtClean="0"/>
              <a:t>accepted, available </a:t>
            </a:r>
            <a:r>
              <a:rPr lang="en-GB" sz="1400" b="1" dirty="0"/>
              <a:t>for </a:t>
            </a:r>
            <a:r>
              <a:rPr lang="en-GB" sz="1400" b="1" dirty="0" smtClean="0"/>
              <a:t>armv7 and aarch64, support available from CERN-IT for aarch64</a:t>
            </a:r>
          </a:p>
          <a:p>
            <a:pPr marL="324000" indent="-180000">
              <a:spcBef>
                <a:spcPts val="300"/>
              </a:spcBef>
            </a:pPr>
            <a:r>
              <a:rPr lang="en-GB" sz="1400" b="1" dirty="0" smtClean="0">
                <a:solidFill>
                  <a:srgbClr val="FF0000"/>
                </a:solidFill>
              </a:rPr>
              <a:t>Change in CentOS strategy in DEC-2020:</a:t>
            </a:r>
            <a:r>
              <a:rPr lang="en-GB" sz="1400" b="1" dirty="0" smtClean="0"/>
              <a:t> CentOS 7 support ends JUN-2024, CentOS 8 support ends DEC-2021, and is replaced by CS8 (CentOS Stream 8), which is supported until  AUG-2024</a:t>
            </a:r>
          </a:p>
          <a:p>
            <a:pPr marL="324000" indent="-180000">
              <a:spcBef>
                <a:spcPts val="300"/>
              </a:spcBef>
            </a:pPr>
            <a:r>
              <a:rPr lang="en-GB" sz="1400" b="1" dirty="0" smtClean="0"/>
              <a:t>Linux </a:t>
            </a:r>
            <a:r>
              <a:rPr lang="en-GB" sz="1400" b="1" dirty="0"/>
              <a:t>Future C</a:t>
            </a:r>
            <a:r>
              <a:rPr lang="en-GB" sz="1400" b="1" dirty="0" smtClean="0"/>
              <a:t>ommittee was set up at CERN to follow up. Necessity </a:t>
            </a:r>
            <a:r>
              <a:rPr lang="en-GB" sz="1400" b="1" dirty="0"/>
              <a:t>of </a:t>
            </a:r>
            <a:r>
              <a:rPr lang="en-GB" sz="1400" b="1" dirty="0" smtClean="0"/>
              <a:t>support for ARM is recognised.</a:t>
            </a:r>
          </a:p>
          <a:p>
            <a:pPr marL="324000" indent="-180000">
              <a:spcBef>
                <a:spcPts val="300"/>
              </a:spcBef>
            </a:pPr>
            <a:r>
              <a:rPr lang="en-GB" sz="1400" b="1" dirty="0" smtClean="0"/>
              <a:t>Will hear more about it on Friday, A. </a:t>
            </a:r>
            <a:r>
              <a:rPr lang="en-GB" sz="1400" b="1" dirty="0" err="1" smtClean="0"/>
              <a:t>Iribarren</a:t>
            </a:r>
            <a:r>
              <a:rPr lang="en-GB" sz="1400" b="1" dirty="0" smtClean="0"/>
              <a:t>, “ARM64 Linux Support and Future CERN Linux”</a:t>
            </a:r>
            <a:endParaRPr lang="en-GB" sz="1400" b="1" dirty="0"/>
          </a:p>
          <a:p>
            <a:pPr marL="324000" indent="-180000">
              <a:spcBef>
                <a:spcPts val="300"/>
              </a:spcBef>
            </a:pPr>
            <a:r>
              <a:rPr lang="en-GB" sz="1400" b="1" dirty="0" smtClean="0"/>
              <a:t>In the meantime, for ATLAS for Run 3, we will continue to use CentOS C7, at least to start with</a:t>
            </a:r>
            <a:endParaRPr lang="en-GB" sz="1400" b="1" dirty="0"/>
          </a:p>
          <a:p>
            <a:pPr marL="0" indent="0">
              <a:spcBef>
                <a:spcPts val="900"/>
              </a:spcBef>
              <a:buNone/>
            </a:pPr>
            <a:r>
              <a:rPr lang="en-GB" sz="1800" b="1" dirty="0" smtClean="0">
                <a:solidFill>
                  <a:srgbClr val="0000FF"/>
                </a:solidFill>
              </a:rPr>
              <a:t>How to prepare CentOS/arm root file system:</a:t>
            </a:r>
            <a:endParaRPr lang="en-GB" sz="1800" b="1" dirty="0">
              <a:solidFill>
                <a:srgbClr val="0000FF"/>
              </a:solidFill>
            </a:endParaRPr>
          </a:p>
          <a:p>
            <a:pPr marL="324000" indent="-180000">
              <a:spcBef>
                <a:spcPts val="300"/>
              </a:spcBef>
            </a:pPr>
            <a:r>
              <a:rPr lang="en-GB" sz="1400" b="1" dirty="0" smtClean="0"/>
              <a:t>Cross </a:t>
            </a:r>
            <a:r>
              <a:rPr lang="en-GB" sz="1400" b="1" dirty="0"/>
              <a:t>install on a host </a:t>
            </a:r>
            <a:r>
              <a:rPr lang="en-GB" sz="1400" b="1" dirty="0" smtClean="0"/>
              <a:t>PC, e.g. </a:t>
            </a:r>
            <a:r>
              <a:rPr lang="en-GB" sz="1400" b="1" i="1" dirty="0" err="1" smtClean="0"/>
              <a:t>dnf</a:t>
            </a:r>
            <a:r>
              <a:rPr lang="en-GB" sz="1400" b="1" i="1" dirty="0" smtClean="0"/>
              <a:t> </a:t>
            </a:r>
            <a:r>
              <a:rPr lang="en-GB" sz="1400" b="1" i="1" dirty="0"/>
              <a:t>… --</a:t>
            </a:r>
            <a:r>
              <a:rPr lang="en-GB" sz="1400" b="1" i="1" dirty="0" err="1"/>
              <a:t>forcearch</a:t>
            </a:r>
            <a:r>
              <a:rPr lang="en-GB" sz="1400" b="1" i="1" dirty="0"/>
              <a:t>=aarch64 … </a:t>
            </a:r>
            <a:r>
              <a:rPr lang="en-GB" sz="1400" b="1" i="1" dirty="0" err="1"/>
              <a:t>groupinstall</a:t>
            </a:r>
            <a:r>
              <a:rPr lang="en-GB" sz="1400" b="1" i="1" dirty="0"/>
              <a:t> ‘Minimal Install’</a:t>
            </a:r>
          </a:p>
          <a:p>
            <a:pPr marL="324000" indent="-180000">
              <a:spcBef>
                <a:spcPts val="300"/>
              </a:spcBef>
            </a:pPr>
            <a:r>
              <a:rPr lang="en-GB" sz="1400" b="1" dirty="0" smtClean="0"/>
              <a:t>Full </a:t>
            </a:r>
            <a:r>
              <a:rPr lang="en-GB" sz="1400" b="1" dirty="0"/>
              <a:t>recipe </a:t>
            </a:r>
            <a:r>
              <a:rPr lang="en-GB" sz="1400" b="1" dirty="0" smtClean="0"/>
              <a:t>available on </a:t>
            </a:r>
            <a:r>
              <a:rPr lang="en-GB" sz="1400" b="1" dirty="0"/>
              <a:t>the </a:t>
            </a:r>
            <a:r>
              <a:rPr lang="en-GB" sz="1400" b="1" dirty="0" err="1" smtClean="0">
                <a:hlinkClick r:id="rId3"/>
              </a:rPr>
              <a:t>SoC</a:t>
            </a:r>
            <a:r>
              <a:rPr lang="en-GB" sz="1400" b="1" dirty="0" smtClean="0">
                <a:hlinkClick r:id="rId3"/>
              </a:rPr>
              <a:t> </a:t>
            </a:r>
            <a:r>
              <a:rPr lang="en-GB" sz="1400" b="1" dirty="0" err="1" smtClean="0">
                <a:hlinkClick r:id="rId3"/>
              </a:rPr>
              <a:t>twiki</a:t>
            </a:r>
            <a:r>
              <a:rPr lang="en-GB" sz="1400" b="1" dirty="0" smtClean="0">
                <a:hlinkClick r:id="rId3"/>
              </a:rPr>
              <a:t> page</a:t>
            </a:r>
            <a:endParaRPr lang="en-GB" sz="1400" b="1" dirty="0" smtClean="0"/>
          </a:p>
          <a:p>
            <a:pPr marL="324000" indent="-180000">
              <a:spcBef>
                <a:spcPts val="300"/>
              </a:spcBef>
            </a:pPr>
            <a:r>
              <a:rPr lang="en-GB" sz="1400" b="1" dirty="0" smtClean="0"/>
              <a:t>Mount root file system using NFS</a:t>
            </a:r>
          </a:p>
          <a:p>
            <a:pPr marL="324000" indent="-180000">
              <a:spcBef>
                <a:spcPts val="300"/>
              </a:spcBef>
            </a:pPr>
            <a:r>
              <a:rPr lang="en-GB" sz="1400" b="1" dirty="0" smtClean="0"/>
              <a:t>Using U-Boot uenv.txt file loaded from host PC (TFTP), one can choose which kernel</a:t>
            </a:r>
            <a:r>
              <a:rPr lang="en-GB" sz="1400" b="1" dirty="0"/>
              <a:t> </a:t>
            </a:r>
            <a:r>
              <a:rPr lang="en-GB" sz="1400" b="1" dirty="0" smtClean="0"/>
              <a:t>and </a:t>
            </a:r>
            <a:r>
              <a:rPr lang="en-GB" sz="1400" b="1" dirty="0" err="1" smtClean="0"/>
              <a:t>rootfs</a:t>
            </a:r>
            <a:r>
              <a:rPr lang="en-GB" sz="1400" b="1" dirty="0" smtClean="0"/>
              <a:t> to boot</a:t>
            </a:r>
            <a:endParaRPr lang="en-GB" sz="1400" b="1" dirty="0"/>
          </a:p>
          <a:p>
            <a:pPr marL="0" indent="0">
              <a:spcBef>
                <a:spcPts val="900"/>
              </a:spcBef>
              <a:buNone/>
            </a:pPr>
            <a:r>
              <a:rPr lang="en-GB" sz="1800" b="1" dirty="0" smtClean="0">
                <a:solidFill>
                  <a:srgbClr val="0000FF"/>
                </a:solidFill>
              </a:rPr>
              <a:t>Result:</a:t>
            </a:r>
          </a:p>
          <a:p>
            <a:pPr marL="324000" indent="-180000">
              <a:spcBef>
                <a:spcPts val="300"/>
              </a:spcBef>
            </a:pPr>
            <a:r>
              <a:rPr lang="en-GB" sz="1400" b="1" dirty="0" smtClean="0">
                <a:solidFill>
                  <a:srgbClr val="FF0000"/>
                </a:solidFill>
              </a:rPr>
              <a:t>Looks </a:t>
            </a:r>
            <a:r>
              <a:rPr lang="en-GB" sz="1400" b="1" dirty="0">
                <a:solidFill>
                  <a:srgbClr val="FF0000"/>
                </a:solidFill>
              </a:rPr>
              <a:t>like the Single–Board Computers (VME), </a:t>
            </a:r>
            <a:r>
              <a:rPr lang="en-GB" sz="1400" b="1" dirty="0" smtClean="0">
                <a:solidFill>
                  <a:srgbClr val="FF0000"/>
                </a:solidFill>
              </a:rPr>
              <a:t>and </a:t>
            </a:r>
            <a:r>
              <a:rPr lang="en-GB" sz="1400" b="1" dirty="0">
                <a:solidFill>
                  <a:srgbClr val="FF0000"/>
                </a:solidFill>
              </a:rPr>
              <a:t>the desktop systems </a:t>
            </a:r>
            <a:r>
              <a:rPr lang="en-GB" sz="1400" b="1" dirty="0" smtClean="0">
                <a:solidFill>
                  <a:srgbClr val="FF0000"/>
                </a:solidFill>
              </a:rPr>
              <a:t>used in ATLAS/L1CT</a:t>
            </a:r>
            <a:endParaRPr lang="en-GB" sz="1400" b="1" dirty="0">
              <a:solidFill>
                <a:srgbClr val="FF0000"/>
              </a:solidFill>
            </a:endParaRPr>
          </a:p>
          <a:p>
            <a:pPr marL="324000" indent="-180000">
              <a:spcBef>
                <a:spcPts val="300"/>
              </a:spcBef>
            </a:pPr>
            <a:r>
              <a:rPr lang="en-GB" sz="1400" b="1" dirty="0"/>
              <a:t>C</a:t>
            </a:r>
            <a:r>
              <a:rPr lang="en-GB" sz="1400" b="1" dirty="0" smtClean="0"/>
              <a:t>an </a:t>
            </a:r>
            <a:r>
              <a:rPr lang="en-GB" sz="1400" b="1" dirty="0"/>
              <a:t>be managed </a:t>
            </a:r>
            <a:r>
              <a:rPr lang="en-GB" sz="1400" b="1" dirty="0" smtClean="0"/>
              <a:t>as any other SBC, e.g. </a:t>
            </a:r>
            <a:r>
              <a:rPr lang="en-GB" sz="1400" b="1" dirty="0" err="1" smtClean="0"/>
              <a:t>ssh</a:t>
            </a:r>
            <a:r>
              <a:rPr lang="en-GB" sz="1400" b="1" dirty="0" smtClean="0"/>
              <a:t>, users, network, etc.</a:t>
            </a:r>
          </a:p>
          <a:p>
            <a:pPr marL="324000" indent="-180000">
              <a:spcBef>
                <a:spcPts val="300"/>
              </a:spcBef>
            </a:pPr>
            <a:r>
              <a:rPr lang="en-GB" sz="1400" b="1" dirty="0"/>
              <a:t>C</a:t>
            </a:r>
            <a:r>
              <a:rPr lang="en-GB" sz="1400" b="1" dirty="0" smtClean="0"/>
              <a:t>an install additional software packages </a:t>
            </a:r>
            <a:r>
              <a:rPr lang="en-GB" sz="1400" b="1" dirty="0"/>
              <a:t>as </a:t>
            </a:r>
            <a:r>
              <a:rPr lang="en-GB" sz="1400" b="1" dirty="0" smtClean="0"/>
              <a:t>previously, e.g. python, expect, etc.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SoC Workshop - 9-JUN-2021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55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8"/>
            <a:ext cx="9144000" cy="1143000"/>
          </a:xfrm>
        </p:spPr>
        <p:txBody>
          <a:bodyPr/>
          <a:lstStyle/>
          <a:p>
            <a:r>
              <a:rPr lang="en-GB" b="1" dirty="0" smtClean="0"/>
              <a:t>System Software (2): ATCA Identity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1560"/>
            <a:ext cx="8229600" cy="5304790"/>
          </a:xfrm>
        </p:spPr>
        <p:txBody>
          <a:bodyPr>
            <a:normAutofit/>
          </a:bodyPr>
          <a:lstStyle/>
          <a:p>
            <a:pPr marL="180000" lvl="0" indent="-180000">
              <a:spcBef>
                <a:spcPts val="600"/>
              </a:spcBef>
            </a:pPr>
            <a:r>
              <a:rPr lang="en-US" sz="1800" b="1" dirty="0">
                <a:solidFill>
                  <a:srgbClr val="0000FF"/>
                </a:solidFill>
              </a:rPr>
              <a:t>MAC address:</a:t>
            </a:r>
          </a:p>
          <a:p>
            <a:pPr marL="432000" lvl="1" indent="-180000">
              <a:spcBef>
                <a:spcPts val="300"/>
              </a:spcBef>
            </a:pPr>
            <a:r>
              <a:rPr lang="en-US" sz="1400" b="1" dirty="0">
                <a:solidFill>
                  <a:prstClr val="black"/>
                </a:solidFill>
              </a:rPr>
              <a:t>Required for any (Ethernet) network end point</a:t>
            </a:r>
          </a:p>
          <a:p>
            <a:pPr marL="432000" lvl="1" indent="-180000">
              <a:spcBef>
                <a:spcPts val="300"/>
              </a:spcBef>
            </a:pPr>
            <a:r>
              <a:rPr lang="en-US" sz="1400" b="1" dirty="0">
                <a:solidFill>
                  <a:srgbClr val="FF0000"/>
                </a:solidFill>
              </a:rPr>
              <a:t>MAC address </a:t>
            </a:r>
            <a:r>
              <a:rPr lang="en-US" sz="1400" b="1" dirty="0" smtClean="0">
                <a:solidFill>
                  <a:srgbClr val="FF0000"/>
                </a:solidFill>
              </a:rPr>
              <a:t>is </a:t>
            </a:r>
            <a:r>
              <a:rPr lang="en-US" sz="1400" b="1" dirty="0">
                <a:solidFill>
                  <a:srgbClr val="FF0000"/>
                </a:solidFill>
              </a:rPr>
              <a:t>specific to </a:t>
            </a:r>
            <a:r>
              <a:rPr lang="en-US" sz="1400" b="1" dirty="0" smtClean="0">
                <a:solidFill>
                  <a:srgbClr val="FF0000"/>
                </a:solidFill>
              </a:rPr>
              <a:t>the blade </a:t>
            </a:r>
            <a:r>
              <a:rPr lang="en-US" sz="1400" b="1" dirty="0" smtClean="0">
                <a:solidFill>
                  <a:prstClr val="black"/>
                </a:solidFill>
              </a:rPr>
              <a:t>(e.g. store in I2C EEPROM):</a:t>
            </a:r>
            <a:br>
              <a:rPr lang="en-US" sz="1400" b="1" dirty="0" smtClean="0">
                <a:solidFill>
                  <a:prstClr val="black"/>
                </a:solidFill>
              </a:rPr>
            </a:br>
            <a:r>
              <a:rPr lang="en-US" sz="14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</a:t>
            </a:r>
            <a:r>
              <a:rPr lang="en-US" sz="1400" b="1" dirty="0" smtClean="0">
                <a:solidFill>
                  <a:prstClr val="black"/>
                </a:solidFill>
              </a:rPr>
              <a:t> </a:t>
            </a:r>
            <a:r>
              <a:rPr lang="en-US" sz="1400" b="1" dirty="0">
                <a:solidFill>
                  <a:prstClr val="black"/>
                </a:solidFill>
              </a:rPr>
              <a:t>replacing an ATCA blade implies </a:t>
            </a:r>
            <a:r>
              <a:rPr lang="en-US" sz="1400" b="1" dirty="0" smtClean="0">
                <a:solidFill>
                  <a:prstClr val="black"/>
                </a:solidFill>
              </a:rPr>
              <a:t>changing </a:t>
            </a:r>
            <a:r>
              <a:rPr lang="en-US" sz="1400" b="1" dirty="0">
                <a:solidFill>
                  <a:prstClr val="black"/>
                </a:solidFill>
              </a:rPr>
              <a:t>the DHCP </a:t>
            </a:r>
            <a:r>
              <a:rPr lang="en-US" sz="1400" b="1" dirty="0" smtClean="0">
                <a:solidFill>
                  <a:prstClr val="black"/>
                </a:solidFill>
              </a:rPr>
              <a:t>declaration</a:t>
            </a:r>
            <a:endParaRPr lang="en-GB" sz="1400" b="1" dirty="0">
              <a:solidFill>
                <a:prstClr val="black"/>
              </a:solidFill>
            </a:endParaRPr>
          </a:p>
          <a:p>
            <a:pPr marL="180000" lvl="0" indent="-180000">
              <a:spcBef>
                <a:spcPts val="1200"/>
              </a:spcBef>
            </a:pPr>
            <a:r>
              <a:rPr lang="en-US" sz="1800" b="1" dirty="0">
                <a:solidFill>
                  <a:srgbClr val="0000FF"/>
                </a:solidFill>
              </a:rPr>
              <a:t>Better: Use PICMG HPM.3 Client </a:t>
            </a:r>
            <a:r>
              <a:rPr lang="en-US" sz="1800" b="1" dirty="0" smtClean="0">
                <a:solidFill>
                  <a:srgbClr val="0000FF"/>
                </a:solidFill>
              </a:rPr>
              <a:t>ID </a:t>
            </a:r>
            <a:r>
              <a:rPr lang="en-GB" sz="1800" b="1" dirty="0" smtClean="0">
                <a:solidFill>
                  <a:srgbClr val="0000FF"/>
                </a:solidFill>
              </a:rPr>
              <a:t>= </a:t>
            </a:r>
            <a:r>
              <a:rPr lang="en-GB" sz="1800" b="1" dirty="0">
                <a:solidFill>
                  <a:srgbClr val="0000FF"/>
                </a:solidFill>
              </a:rPr>
              <a:t>Shelf Address + Slot </a:t>
            </a:r>
            <a:r>
              <a:rPr lang="en-GB" sz="1800" b="1" dirty="0" smtClean="0">
                <a:solidFill>
                  <a:srgbClr val="0000FF"/>
                </a:solidFill>
              </a:rPr>
              <a:t>Number:</a:t>
            </a:r>
            <a:endParaRPr lang="en-GB" sz="1800" b="1" dirty="0">
              <a:solidFill>
                <a:srgbClr val="0000FF"/>
              </a:solidFill>
            </a:endParaRPr>
          </a:p>
          <a:p>
            <a:pPr marL="432000" lvl="1" indent="-180000">
              <a:spcBef>
                <a:spcPts val="300"/>
              </a:spcBef>
            </a:pPr>
            <a:r>
              <a:rPr lang="en-GB" sz="1400" b="1" dirty="0" smtClean="0">
                <a:solidFill>
                  <a:srgbClr val="FF0000"/>
                </a:solidFill>
              </a:rPr>
              <a:t>Client ID is specific to the geographical position</a:t>
            </a:r>
            <a:r>
              <a:rPr lang="en-GB" sz="1400" b="1" dirty="0" smtClean="0">
                <a:solidFill>
                  <a:prstClr val="black"/>
                </a:solidFill>
              </a:rPr>
              <a:t> (e.g. hemisphere or </a:t>
            </a:r>
            <a:r>
              <a:rPr lang="el-GR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η</a:t>
            </a:r>
            <a:r>
              <a:rPr lang="en-GB" sz="1400" b="1" dirty="0" smtClean="0">
                <a:solidFill>
                  <a:prstClr val="black"/>
                </a:solidFill>
              </a:rPr>
              <a:t> &amp; </a:t>
            </a:r>
            <a:r>
              <a:rPr lang="el-GR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ϕ</a:t>
            </a:r>
            <a:r>
              <a:rPr lang="en-GB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prstClr val="black"/>
                </a:solidFill>
              </a:rPr>
              <a:t>region</a:t>
            </a:r>
            <a:r>
              <a:rPr lang="en-GB" sz="1400" b="1" dirty="0">
                <a:solidFill>
                  <a:prstClr val="black"/>
                </a:solidFill>
              </a:rPr>
              <a:t>)</a:t>
            </a:r>
            <a:br>
              <a:rPr lang="en-GB" sz="1400" b="1" dirty="0">
                <a:solidFill>
                  <a:prstClr val="black"/>
                </a:solidFill>
              </a:rPr>
            </a:br>
            <a:r>
              <a:rPr lang="en-US" sz="1400" b="1" dirty="0">
                <a:solidFill>
                  <a:prstClr val="black"/>
                </a:solidFill>
                <a:sym typeface="Symbol" panose="05050102010706020507" pitchFamily="18" charset="2"/>
              </a:rPr>
              <a:t> </a:t>
            </a:r>
            <a:r>
              <a:rPr lang="en-GB" sz="1400" b="1" dirty="0">
                <a:solidFill>
                  <a:prstClr val="black"/>
                </a:solidFill>
                <a:sym typeface="Symbol" panose="05050102010706020507" pitchFamily="18" charset="2"/>
              </a:rPr>
              <a:t>r</a:t>
            </a:r>
            <a:r>
              <a:rPr lang="en-GB" sz="1400" b="1" dirty="0">
                <a:solidFill>
                  <a:prstClr val="black"/>
                </a:solidFill>
              </a:rPr>
              <a:t>eplacing an ATCA blade is transparent</a:t>
            </a:r>
            <a:endParaRPr lang="en-US" sz="1400" b="1" dirty="0">
              <a:solidFill>
                <a:prstClr val="black"/>
              </a:solidFill>
            </a:endParaRPr>
          </a:p>
          <a:p>
            <a:pPr marL="0" lvl="0" indent="0">
              <a:spcBef>
                <a:spcPts val="1200"/>
              </a:spcBef>
              <a:buNone/>
            </a:pPr>
            <a:r>
              <a:rPr lang="en-US" sz="2000" b="1" dirty="0">
                <a:solidFill>
                  <a:srgbClr val="0000FF"/>
                </a:solidFill>
              </a:rPr>
              <a:t>SoC has </a:t>
            </a:r>
            <a:r>
              <a:rPr lang="en-US" sz="2000" b="1" dirty="0" smtClean="0">
                <a:solidFill>
                  <a:srgbClr val="0000FF"/>
                </a:solidFill>
              </a:rPr>
              <a:t>serial Payload </a:t>
            </a:r>
            <a:r>
              <a:rPr lang="en-US" sz="2000" b="1" dirty="0">
                <a:solidFill>
                  <a:srgbClr val="0000FF"/>
                </a:solidFill>
              </a:rPr>
              <a:t>I</a:t>
            </a:r>
            <a:r>
              <a:rPr lang="en-US" sz="2000" b="1" dirty="0" smtClean="0">
                <a:solidFill>
                  <a:srgbClr val="0000FF"/>
                </a:solidFill>
              </a:rPr>
              <a:t>nterface </a:t>
            </a:r>
            <a:r>
              <a:rPr lang="en-US" sz="2000" b="1" dirty="0">
                <a:solidFill>
                  <a:srgbClr val="0000FF"/>
                </a:solidFill>
              </a:rPr>
              <a:t>(PI) with </a:t>
            </a:r>
            <a:r>
              <a:rPr lang="en-US" sz="2000" b="1" dirty="0" smtClean="0">
                <a:solidFill>
                  <a:srgbClr val="0000FF"/>
                </a:solidFill>
              </a:rPr>
              <a:t>CERN IPMC:</a:t>
            </a:r>
            <a:endParaRPr lang="en-US" sz="2000" b="1" dirty="0">
              <a:solidFill>
                <a:srgbClr val="0000FF"/>
              </a:solidFill>
            </a:endParaRPr>
          </a:p>
          <a:p>
            <a:pPr marL="432000" lvl="1" indent="-180000">
              <a:spcBef>
                <a:spcPts val="300"/>
              </a:spcBef>
            </a:pPr>
            <a:r>
              <a:rPr lang="en-US" sz="1400" b="1" dirty="0" err="1">
                <a:solidFill>
                  <a:prstClr val="black"/>
                </a:solidFill>
              </a:rPr>
              <a:t>SoC</a:t>
            </a:r>
            <a:r>
              <a:rPr lang="en-US" sz="1400" b="1" dirty="0">
                <a:solidFill>
                  <a:prstClr val="black"/>
                </a:solidFill>
              </a:rPr>
              <a:t> </a:t>
            </a:r>
            <a:r>
              <a:rPr lang="en-GB" sz="1400" b="1" dirty="0">
                <a:solidFill>
                  <a:prstClr val="black"/>
                </a:solidFill>
              </a:rPr>
              <a:t>→ IPMC: “Send Message</a:t>
            </a:r>
            <a:r>
              <a:rPr lang="en-US" sz="1400" b="1" dirty="0">
                <a:solidFill>
                  <a:prstClr val="black"/>
                </a:solidFill>
              </a:rPr>
              <a:t>“ command to IPMC</a:t>
            </a:r>
            <a:br>
              <a:rPr lang="en-US" sz="1400" b="1" dirty="0">
                <a:solidFill>
                  <a:prstClr val="black"/>
                </a:solidFill>
              </a:rPr>
            </a:br>
            <a:r>
              <a:rPr lang="en-US" sz="1400" b="1" dirty="0">
                <a:solidFill>
                  <a:prstClr val="black"/>
                </a:solidFill>
              </a:rPr>
              <a:t>containing a </a:t>
            </a:r>
            <a:r>
              <a:rPr lang="en-US" sz="1400" b="1" dirty="0">
                <a:solidFill>
                  <a:srgbClr val="FF0000"/>
                </a:solidFill>
              </a:rPr>
              <a:t>“Get Shelf Address Info”</a:t>
            </a:r>
            <a:r>
              <a:rPr lang="en-US" sz="1400" b="1" dirty="0">
                <a:solidFill>
                  <a:prstClr val="black"/>
                </a:solidFill>
              </a:rPr>
              <a:t> to </a:t>
            </a:r>
            <a:r>
              <a:rPr lang="en-US" sz="1400" b="1" dirty="0" err="1">
                <a:solidFill>
                  <a:prstClr val="black"/>
                </a:solidFill>
              </a:rPr>
              <a:t>ShMgr</a:t>
            </a:r>
            <a:r>
              <a:rPr lang="en-US" sz="1400" b="1" dirty="0">
                <a:solidFill>
                  <a:prstClr val="black"/>
                </a:solidFill>
              </a:rPr>
              <a:t> </a:t>
            </a:r>
            <a:r>
              <a:rPr lang="en-US" sz="1400" b="1" dirty="0">
                <a:solidFill>
                  <a:prstClr val="black"/>
                </a:solidFill>
                <a:sym typeface="Symbol" panose="05050102010706020507" pitchFamily="18" charset="2"/>
              </a:rPr>
              <a:t></a:t>
            </a:r>
            <a:r>
              <a:rPr lang="en-US" sz="1400" b="1" dirty="0">
                <a:solidFill>
                  <a:prstClr val="black"/>
                </a:solidFill>
              </a:rPr>
              <a:t> </a:t>
            </a:r>
            <a:r>
              <a:rPr lang="en-US" sz="1400" b="1" dirty="0">
                <a:solidFill>
                  <a:srgbClr val="FF0000"/>
                </a:solidFill>
              </a:rPr>
              <a:t>Shelf Address</a:t>
            </a:r>
          </a:p>
          <a:p>
            <a:pPr marL="432000" lvl="1" indent="-180000">
              <a:spcBef>
                <a:spcPts val="300"/>
              </a:spcBef>
            </a:pPr>
            <a:r>
              <a:rPr lang="en-US" sz="1400" b="1" dirty="0" err="1" smtClean="0">
                <a:solidFill>
                  <a:prstClr val="black"/>
                </a:solidFill>
              </a:rPr>
              <a:t>SoC</a:t>
            </a:r>
            <a:r>
              <a:rPr lang="en-US" sz="1400" b="1" dirty="0" smtClean="0">
                <a:solidFill>
                  <a:prstClr val="black"/>
                </a:solidFill>
              </a:rPr>
              <a:t> </a:t>
            </a:r>
            <a:r>
              <a:rPr lang="en-GB" sz="1400" b="1" dirty="0">
                <a:solidFill>
                  <a:prstClr val="black"/>
                </a:solidFill>
              </a:rPr>
              <a:t>→</a:t>
            </a:r>
            <a:r>
              <a:rPr lang="en-US" sz="1400" b="1" dirty="0">
                <a:solidFill>
                  <a:prstClr val="black"/>
                </a:solidFill>
              </a:rPr>
              <a:t>IPMC: </a:t>
            </a:r>
            <a:r>
              <a:rPr lang="en-US" sz="1400" b="1" dirty="0">
                <a:solidFill>
                  <a:srgbClr val="FF0000"/>
                </a:solidFill>
              </a:rPr>
              <a:t>“Get Address Info”</a:t>
            </a:r>
            <a:r>
              <a:rPr lang="en-US" sz="1400" b="1" dirty="0">
                <a:solidFill>
                  <a:prstClr val="black"/>
                </a:solidFill>
              </a:rPr>
              <a:t> </a:t>
            </a:r>
            <a:r>
              <a:rPr lang="en-US" sz="1400" b="1" dirty="0" smtClean="0">
                <a:solidFill>
                  <a:prstClr val="black"/>
                </a:solidFill>
              </a:rPr>
              <a:t>commands to IPMC and to </a:t>
            </a:r>
            <a:r>
              <a:rPr lang="en-US" sz="1400" b="1" dirty="0" err="1" smtClean="0">
                <a:solidFill>
                  <a:prstClr val="black"/>
                </a:solidFill>
              </a:rPr>
              <a:t>ShMgr</a:t>
            </a:r>
            <a:r>
              <a:rPr lang="en-US" sz="1400" b="1" dirty="0" smtClean="0">
                <a:solidFill>
                  <a:prstClr val="black"/>
                </a:solidFill>
              </a:rPr>
              <a:t/>
            </a:r>
            <a:br>
              <a:rPr lang="en-US" sz="1400" b="1" dirty="0" smtClean="0">
                <a:solidFill>
                  <a:prstClr val="black"/>
                </a:solidFill>
              </a:rPr>
            </a:br>
            <a:r>
              <a:rPr lang="en-US" sz="1400" b="1" dirty="0" smtClean="0">
                <a:solidFill>
                  <a:prstClr val="black"/>
                </a:solidFill>
              </a:rPr>
              <a:t>using “</a:t>
            </a:r>
            <a:r>
              <a:rPr lang="en-US" sz="1400" b="1" dirty="0" err="1" smtClean="0">
                <a:solidFill>
                  <a:prstClr val="black"/>
                </a:solidFill>
              </a:rPr>
              <a:t>SendMessage</a:t>
            </a:r>
            <a:r>
              <a:rPr lang="en-US" sz="1400" b="1" dirty="0" smtClean="0">
                <a:solidFill>
                  <a:prstClr val="black"/>
                </a:solidFill>
              </a:rPr>
              <a:t>” command </a:t>
            </a:r>
            <a:r>
              <a:rPr lang="en-US" sz="14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</a:t>
            </a:r>
            <a:r>
              <a:rPr lang="en-US" sz="1400" b="1" dirty="0" smtClean="0">
                <a:solidFill>
                  <a:prstClr val="black"/>
                </a:solidFill>
              </a:rPr>
              <a:t> </a:t>
            </a:r>
            <a:r>
              <a:rPr lang="en-US" sz="1400" b="1" dirty="0">
                <a:solidFill>
                  <a:srgbClr val="FF0000"/>
                </a:solidFill>
              </a:rPr>
              <a:t>Slot </a:t>
            </a:r>
            <a:r>
              <a:rPr lang="en-US" sz="1400" b="1" dirty="0" smtClean="0">
                <a:solidFill>
                  <a:srgbClr val="FF0000"/>
                </a:solidFill>
              </a:rPr>
              <a:t>Number</a:t>
            </a:r>
            <a:endParaRPr lang="en-US" sz="1400" b="1" dirty="0">
              <a:solidFill>
                <a:srgbClr val="FF0000"/>
              </a:solidFill>
            </a:endParaRPr>
          </a:p>
          <a:p>
            <a:pPr marL="252000" lvl="1" indent="0">
              <a:spcBef>
                <a:spcPts val="600"/>
              </a:spcBef>
              <a:buNone/>
            </a:pPr>
            <a:r>
              <a:rPr lang="en-US" sz="1600" b="1" dirty="0" smtClean="0">
                <a:solidFill>
                  <a:prstClr val="black"/>
                </a:solidFill>
              </a:rPr>
              <a:t>Implementation:</a:t>
            </a:r>
          </a:p>
          <a:p>
            <a:pPr marL="432000" lvl="1" indent="-180000">
              <a:spcBef>
                <a:spcPts val="300"/>
              </a:spcBef>
            </a:pPr>
            <a:r>
              <a:rPr lang="en-US" sz="1400" b="1" dirty="0" smtClean="0">
                <a:solidFill>
                  <a:prstClr val="black"/>
                </a:solidFill>
              </a:rPr>
              <a:t>FSBL: </a:t>
            </a:r>
            <a:r>
              <a:rPr lang="en-GB" sz="1400" b="1" dirty="0" smtClean="0">
                <a:solidFill>
                  <a:prstClr val="black"/>
                </a:solidFill>
              </a:rPr>
              <a:t>using </a:t>
            </a:r>
            <a:r>
              <a:rPr lang="en-GB" sz="1400" b="1" dirty="0" err="1">
                <a:solidFill>
                  <a:prstClr val="black"/>
                </a:solidFill>
              </a:rPr>
              <a:t>XUartPs_xxxx</a:t>
            </a:r>
            <a:r>
              <a:rPr lang="en-GB" sz="1400" b="1" dirty="0">
                <a:solidFill>
                  <a:prstClr val="black"/>
                </a:solidFill>
              </a:rPr>
              <a:t>() </a:t>
            </a:r>
            <a:r>
              <a:rPr lang="en-GB" sz="1400" b="1" dirty="0" smtClean="0">
                <a:solidFill>
                  <a:prstClr val="black"/>
                </a:solidFill>
              </a:rPr>
              <a:t>functions - proof of principle</a:t>
            </a:r>
          </a:p>
          <a:p>
            <a:pPr marL="432000" lvl="1" indent="-180000">
              <a:spcBef>
                <a:spcPts val="300"/>
              </a:spcBef>
            </a:pPr>
            <a:r>
              <a:rPr lang="en-US" sz="1400" b="1" dirty="0" smtClean="0">
                <a:solidFill>
                  <a:prstClr val="black"/>
                </a:solidFill>
              </a:rPr>
              <a:t>U-Boot: using UCLASS_SERIAL </a:t>
            </a:r>
            <a:r>
              <a:rPr lang="en-US" sz="1400" b="1" dirty="0">
                <a:solidFill>
                  <a:prstClr val="black"/>
                </a:solidFill>
              </a:rPr>
              <a:t>with </a:t>
            </a:r>
            <a:r>
              <a:rPr lang="en-US" sz="1400" b="1" dirty="0" err="1">
                <a:solidFill>
                  <a:prstClr val="black"/>
                </a:solidFill>
              </a:rPr>
              <a:t>putc</a:t>
            </a:r>
            <a:r>
              <a:rPr lang="en-US" sz="1400" b="1" dirty="0">
                <a:solidFill>
                  <a:prstClr val="black"/>
                </a:solidFill>
              </a:rPr>
              <a:t>() and </a:t>
            </a:r>
            <a:r>
              <a:rPr lang="en-US" sz="1400" b="1" dirty="0" err="1">
                <a:solidFill>
                  <a:prstClr val="black"/>
                </a:solidFill>
              </a:rPr>
              <a:t>getc</a:t>
            </a:r>
            <a:r>
              <a:rPr lang="en-US" sz="1400" b="1" dirty="0">
                <a:solidFill>
                  <a:prstClr val="black"/>
                </a:solidFill>
              </a:rPr>
              <a:t>() </a:t>
            </a:r>
            <a:r>
              <a:rPr lang="en-US" sz="1400" b="1" dirty="0" smtClean="0">
                <a:solidFill>
                  <a:prstClr val="black"/>
                </a:solidFill>
              </a:rPr>
              <a:t>functions, call in </a:t>
            </a:r>
            <a:r>
              <a:rPr lang="en-US" sz="1400" b="1" dirty="0" err="1"/>
              <a:t>misc_init_r</a:t>
            </a:r>
            <a:r>
              <a:rPr lang="en-US" sz="1400" b="1" dirty="0"/>
              <a:t>() </a:t>
            </a:r>
            <a:r>
              <a:rPr lang="en-US" sz="1400" b="1" dirty="0" smtClean="0"/>
              <a:t>function</a:t>
            </a:r>
            <a:br>
              <a:rPr lang="en-US" sz="1400" b="1" dirty="0" smtClean="0"/>
            </a:br>
            <a:r>
              <a:rPr lang="en-US" sz="1400" b="1" dirty="0" smtClean="0"/>
              <a:t>or interactively from </a:t>
            </a:r>
            <a:r>
              <a:rPr lang="en-US" sz="1400" b="1" dirty="0" smtClean="0">
                <a:solidFill>
                  <a:prstClr val="black"/>
                </a:solidFill>
              </a:rPr>
              <a:t>U-Boot command shell</a:t>
            </a:r>
          </a:p>
          <a:p>
            <a:pPr marL="432000" lvl="1" indent="-180000">
              <a:spcBef>
                <a:spcPts val="300"/>
              </a:spcBef>
            </a:pPr>
            <a:r>
              <a:rPr lang="en-US" sz="1400" b="1" dirty="0" smtClean="0">
                <a:solidFill>
                  <a:prstClr val="black"/>
                </a:solidFill>
              </a:rPr>
              <a:t>Linux/C++: used for payload sensor data </a:t>
            </a:r>
            <a:r>
              <a:rPr lang="en-US" sz="1400" b="1" i="1" dirty="0" smtClean="0">
                <a:solidFill>
                  <a:srgbClr val="00B050"/>
                </a:solidFill>
              </a:rPr>
              <a:t>(see later)</a:t>
            </a:r>
          </a:p>
          <a:p>
            <a:pPr marL="252000" lvl="1" indent="0">
              <a:spcBef>
                <a:spcPts val="300"/>
              </a:spcBef>
              <a:buNone/>
            </a:pPr>
            <a:r>
              <a:rPr lang="en-GB" sz="1400" b="1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⇒ </a:t>
            </a:r>
            <a:r>
              <a:rPr lang="en-GB" sz="1400" b="1" dirty="0" smtClean="0">
                <a:solidFill>
                  <a:prstClr val="black"/>
                </a:solidFill>
              </a:rPr>
              <a:t>Software </a:t>
            </a:r>
            <a:r>
              <a:rPr lang="en-GB" sz="1400" b="1" smtClean="0">
                <a:solidFill>
                  <a:prstClr val="black"/>
                </a:solidFill>
              </a:rPr>
              <a:t>for FSBL and </a:t>
            </a:r>
            <a:r>
              <a:rPr lang="en-GB" sz="1400" b="1" dirty="0" smtClean="0">
                <a:solidFill>
                  <a:prstClr val="black"/>
                </a:solidFill>
              </a:rPr>
              <a:t>U-Boot is available in the </a:t>
            </a:r>
            <a:r>
              <a:rPr lang="en-GB" sz="1400" b="1" dirty="0" err="1" smtClean="0">
                <a:solidFill>
                  <a:prstClr val="black"/>
                </a:solidFill>
                <a:hlinkClick r:id="rId3"/>
              </a:rPr>
              <a:t>SoC</a:t>
            </a:r>
            <a:r>
              <a:rPr lang="en-GB" sz="1400" b="1" dirty="0" smtClean="0">
                <a:solidFill>
                  <a:prstClr val="black"/>
                </a:solidFill>
                <a:hlinkClick r:id="rId3"/>
              </a:rPr>
              <a:t> </a:t>
            </a:r>
            <a:r>
              <a:rPr lang="en-GB" sz="1400" b="1" dirty="0" err="1" smtClean="0">
                <a:solidFill>
                  <a:prstClr val="black"/>
                </a:solidFill>
                <a:hlinkClick r:id="rId3"/>
              </a:rPr>
              <a:t>gitlab</a:t>
            </a:r>
            <a:r>
              <a:rPr lang="en-GB" sz="1400" b="1" dirty="0" smtClean="0">
                <a:solidFill>
                  <a:prstClr val="black"/>
                </a:solidFill>
                <a:hlinkClick r:id="rId3"/>
              </a:rPr>
              <a:t> group</a:t>
            </a:r>
            <a:endParaRPr lang="en-US" sz="1400" b="1" dirty="0" smtClean="0">
              <a:solidFill>
                <a:prstClr val="black"/>
              </a:solidFill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sz="1600" b="1" i="1" dirty="0" smtClean="0">
                <a:solidFill>
                  <a:srgbClr val="00B050"/>
                </a:solidFill>
              </a:rPr>
              <a:t>Note: Not critical for MUCTPI, because single board in experiment.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2nd SoC Workshop - 9-JUN-2021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R. Spiwoks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2579" y="3039815"/>
            <a:ext cx="3206866" cy="2048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15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8"/>
            <a:ext cx="8229600" cy="1143000"/>
          </a:xfrm>
        </p:spPr>
        <p:txBody>
          <a:bodyPr/>
          <a:lstStyle/>
          <a:p>
            <a:r>
              <a:rPr lang="en-GB" b="1" dirty="0" smtClean="0"/>
              <a:t>User application software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318"/>
            <a:ext cx="8229600" cy="4982845"/>
          </a:xfrm>
        </p:spPr>
        <p:txBody>
          <a:bodyPr>
            <a:normAutofit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en-GB" sz="2000" b="1" dirty="0">
                <a:solidFill>
                  <a:srgbClr val="0000FF"/>
                </a:solidFill>
              </a:rPr>
              <a:t>What </a:t>
            </a:r>
            <a:r>
              <a:rPr lang="en-GB" sz="2000" b="1" dirty="0" smtClean="0">
                <a:solidFill>
                  <a:srgbClr val="0000FF"/>
                </a:solidFill>
              </a:rPr>
              <a:t>about user application software?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GB" sz="1800" b="1" i="1" dirty="0" smtClean="0">
                <a:solidFill>
                  <a:srgbClr val="00B050"/>
                </a:solidFill>
              </a:rPr>
              <a:t>Previously </a:t>
            </a:r>
            <a:r>
              <a:rPr lang="en-GB" sz="1800" b="1" i="1" dirty="0">
                <a:solidFill>
                  <a:srgbClr val="00B050"/>
                </a:solidFill>
              </a:rPr>
              <a:t>we used </a:t>
            </a:r>
            <a:r>
              <a:rPr lang="en-GB" sz="1800" b="1" i="1" dirty="0" err="1" smtClean="0">
                <a:solidFill>
                  <a:srgbClr val="00B050"/>
                </a:solidFill>
              </a:rPr>
              <a:t>Yocto</a:t>
            </a:r>
            <a:r>
              <a:rPr lang="en-GB" sz="1800" b="1" i="1" dirty="0" smtClean="0">
                <a:solidFill>
                  <a:srgbClr val="00B050"/>
                </a:solidFill>
              </a:rPr>
              <a:t> to build </a:t>
            </a:r>
            <a:r>
              <a:rPr lang="en-GB" sz="1800" b="1" i="1" dirty="0">
                <a:solidFill>
                  <a:srgbClr val="00B050"/>
                </a:solidFill>
              </a:rPr>
              <a:t>the user </a:t>
            </a:r>
            <a:r>
              <a:rPr lang="en-GB" sz="1800" b="1" i="1" dirty="0" smtClean="0">
                <a:solidFill>
                  <a:srgbClr val="00B050"/>
                </a:solidFill>
              </a:rPr>
              <a:t>software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GB" sz="1800" b="1" dirty="0"/>
              <a:t>O</a:t>
            </a:r>
            <a:r>
              <a:rPr lang="en-GB" sz="1800" b="1" dirty="0" smtClean="0"/>
              <a:t>ur software is part of the ATLAS TDAQ software, and we want to run control and monitoring applications. </a:t>
            </a:r>
          </a:p>
          <a:p>
            <a:pPr>
              <a:spcBef>
                <a:spcPts val="500"/>
              </a:spcBef>
              <a:buFont typeface="Symbol" panose="05050102010706020507" pitchFamily="18" charset="2"/>
              <a:buChar char="Þ"/>
            </a:pPr>
            <a:r>
              <a:rPr lang="en-GB" sz="1600" b="1" dirty="0" smtClean="0"/>
              <a:t>Use ATLAS TDAQ build tool = </a:t>
            </a:r>
            <a:r>
              <a:rPr lang="en-GB" sz="1600" b="1" dirty="0" err="1" smtClean="0"/>
              <a:t>CMake</a:t>
            </a:r>
            <a:r>
              <a:rPr lang="en-GB" sz="1600" b="1" dirty="0" smtClean="0"/>
              <a:t>, also used by L1CT previously</a:t>
            </a:r>
          </a:p>
          <a:p>
            <a:pPr>
              <a:spcBef>
                <a:spcPts val="500"/>
              </a:spcBef>
              <a:buFont typeface="Symbol" panose="05050102010706020507" pitchFamily="18" charset="2"/>
              <a:buChar char="Þ"/>
            </a:pPr>
            <a:r>
              <a:rPr lang="en-GB" sz="1600" b="1" dirty="0"/>
              <a:t>Cross compilation works with </a:t>
            </a:r>
            <a:r>
              <a:rPr lang="en-GB" sz="1600" b="1" dirty="0" err="1" smtClean="0"/>
              <a:t>CMake</a:t>
            </a:r>
            <a:r>
              <a:rPr lang="en-GB" sz="1600" b="1" dirty="0" smtClean="0"/>
              <a:t>:</a:t>
            </a:r>
            <a:r>
              <a:rPr lang="en-GB" sz="1600" b="1" dirty="0"/>
              <a:t/>
            </a:r>
            <a:br>
              <a:rPr lang="en-GB" sz="1600" b="1" dirty="0"/>
            </a:br>
            <a:r>
              <a:rPr lang="en-GB" sz="1600" b="1" dirty="0" smtClean="0"/>
              <a:t>Use CentOS/arm root file system as </a:t>
            </a:r>
            <a:r>
              <a:rPr lang="en-GB" sz="1600" b="1" dirty="0" err="1" smtClean="0"/>
              <a:t>sysroot</a:t>
            </a:r>
            <a:r>
              <a:rPr lang="en-GB" sz="1600" b="1" dirty="0" smtClean="0"/>
              <a:t>, use TDAQ </a:t>
            </a:r>
            <a:r>
              <a:rPr lang="en-GB" sz="1600" b="1" dirty="0" err="1" smtClean="0"/>
              <a:t>CMake</a:t>
            </a:r>
            <a:r>
              <a:rPr lang="en-GB" sz="1600" b="1" dirty="0" smtClean="0"/>
              <a:t> functions, and add a toolchain file for the cross compiler</a:t>
            </a:r>
            <a:endParaRPr lang="en-GB" sz="1600" b="1" dirty="0"/>
          </a:p>
          <a:p>
            <a:pPr>
              <a:spcBef>
                <a:spcPts val="500"/>
              </a:spcBef>
              <a:buFont typeface="Symbol" panose="05050102010706020507" pitchFamily="18" charset="2"/>
              <a:buChar char="Þ"/>
            </a:pPr>
            <a:r>
              <a:rPr lang="en-GB" sz="1600" b="1" dirty="0" smtClean="0"/>
              <a:t>Build cross compiler from source at gcc.gnu.org (x86_64 → armv7 or aarch64)</a:t>
            </a:r>
          </a:p>
          <a:p>
            <a:pPr marL="0" indent="0">
              <a:spcBef>
                <a:spcPts val="500"/>
              </a:spcBef>
              <a:buNone/>
            </a:pPr>
            <a:endParaRPr lang="en-GB" sz="1600" b="1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n-GB" sz="1800" b="1" dirty="0">
                <a:solidFill>
                  <a:srgbClr val="FF0000"/>
                </a:solidFill>
              </a:rPr>
              <a:t>Re-use work flow from previous generation:</a:t>
            </a:r>
          </a:p>
          <a:p>
            <a:pPr marL="324000" indent="-180000">
              <a:lnSpc>
                <a:spcPct val="120000"/>
              </a:lnSpc>
              <a:spcBef>
                <a:spcPts val="300"/>
              </a:spcBef>
            </a:pPr>
            <a:r>
              <a:rPr lang="en-GB" sz="1600" b="1" dirty="0"/>
              <a:t>Describe all registers of the MUCTPI with the bit </a:t>
            </a:r>
            <a:r>
              <a:rPr lang="en-GB" sz="1600" b="1" dirty="0" smtClean="0"/>
              <a:t>fields, memories </a:t>
            </a:r>
            <a:r>
              <a:rPr lang="en-GB" sz="1600" b="1" dirty="0"/>
              <a:t>and FIFOs in XML file </a:t>
            </a:r>
            <a:endParaRPr lang="en-GB" sz="1600" b="1" dirty="0" smtClean="0"/>
          </a:p>
          <a:p>
            <a:pPr marL="0" indent="0">
              <a:spcBef>
                <a:spcPts val="500"/>
              </a:spcBef>
              <a:buNone/>
            </a:pPr>
            <a:endParaRPr lang="en-GB" sz="1600" b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SoC Workshop - 9-JUN-2021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9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772"/>
            <a:ext cx="8229600" cy="1143000"/>
          </a:xfrm>
        </p:spPr>
        <p:txBody>
          <a:bodyPr lIns="0" rIns="0">
            <a:normAutofit/>
          </a:bodyPr>
          <a:lstStyle/>
          <a:p>
            <a:pPr>
              <a:lnSpc>
                <a:spcPct val="90000"/>
              </a:lnSpc>
            </a:pPr>
            <a:r>
              <a:rPr lang="en-GB" b="1" dirty="0" smtClean="0"/>
              <a:t>MUCTPI </a:t>
            </a:r>
            <a:r>
              <a:rPr lang="en-GB" b="1" dirty="0"/>
              <a:t>Register Map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76772"/>
            <a:ext cx="8229600" cy="4705983"/>
          </a:xfrm>
        </p:spPr>
        <p:txBody>
          <a:bodyPr>
            <a:noAutofit/>
          </a:bodyPr>
          <a:lstStyle/>
          <a:p>
            <a:pPr marL="72000" indent="0">
              <a:spcBef>
                <a:spcPts val="0"/>
              </a:spcBef>
              <a:buNone/>
            </a:pPr>
            <a:r>
              <a:rPr lang="en-GB" sz="1800" b="1" dirty="0">
                <a:solidFill>
                  <a:srgbClr val="0000FF"/>
                </a:solidFill>
              </a:rPr>
              <a:t>Description of </a:t>
            </a:r>
            <a:r>
              <a:rPr lang="en-GB" sz="1800" b="1" dirty="0" smtClean="0">
                <a:solidFill>
                  <a:srgbClr val="0000FF"/>
                </a:solidFill>
              </a:rPr>
              <a:t>the MUCTPI’s workload FPGAs’ firmware</a:t>
            </a:r>
            <a:r>
              <a:rPr lang="en-GB" sz="1800" b="1" dirty="0">
                <a:solidFill>
                  <a:srgbClr val="0000FF"/>
                </a:solidFill>
              </a:rPr>
              <a:t>:</a:t>
            </a:r>
          </a:p>
          <a:p>
            <a:pPr marL="252000" indent="-180000">
              <a:spcBef>
                <a:spcPts val="0"/>
              </a:spcBef>
            </a:pPr>
            <a:r>
              <a:rPr lang="en-GB" sz="1600" b="1" dirty="0"/>
              <a:t>Registers and memories, which have addresses, width, mask, access type etc.</a:t>
            </a:r>
          </a:p>
          <a:p>
            <a:pPr marL="252000" indent="-180000">
              <a:spcBef>
                <a:spcPts val="0"/>
              </a:spcBef>
            </a:pPr>
            <a:r>
              <a:rPr lang="en-GB" sz="1600" b="1" dirty="0"/>
              <a:t>Can be arranged in blocks, or blocks of blocks (hierarchy)</a:t>
            </a:r>
          </a:p>
          <a:p>
            <a:pPr marL="252000" indent="-180000">
              <a:spcBef>
                <a:spcPts val="0"/>
              </a:spcBef>
            </a:pPr>
            <a:r>
              <a:rPr lang="en-GB" sz="1600" b="1" dirty="0"/>
              <a:t>Register data are described by bit string, which have bit fields and symbolic </a:t>
            </a:r>
            <a:r>
              <a:rPr lang="en-GB" sz="1600" b="1" dirty="0" smtClean="0"/>
              <a:t>values</a:t>
            </a:r>
          </a:p>
          <a:p>
            <a:pPr marL="252000" indent="-180000">
              <a:spcBef>
                <a:spcPts val="0"/>
              </a:spcBef>
            </a:pPr>
            <a:r>
              <a:rPr lang="en-GB" sz="1600" b="1" dirty="0" smtClean="0"/>
              <a:t>Blocks, registers, and fields can exist in “multiples”, i.e. arrays</a:t>
            </a:r>
            <a:endParaRPr lang="en-GB" sz="1800" dirty="0"/>
          </a:p>
          <a:p>
            <a:pPr marL="72000" indent="0">
              <a:spcBef>
                <a:spcPts val="1200"/>
              </a:spcBef>
              <a:buNone/>
            </a:pPr>
            <a:r>
              <a:rPr lang="en-GB" sz="1800" b="1" dirty="0">
                <a:solidFill>
                  <a:srgbClr val="0000FF"/>
                </a:solidFill>
              </a:rPr>
              <a:t>Example:</a:t>
            </a:r>
          </a:p>
          <a:p>
            <a:pPr marL="457200" lvl="1" indent="-182563">
              <a:lnSpc>
                <a:spcPct val="90000"/>
              </a:lnSpc>
              <a:spcBef>
                <a:spcPts val="300"/>
              </a:spcBef>
              <a:buNone/>
            </a:pP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&lt;module name=“</a:t>
            </a:r>
            <a:r>
              <a:rPr lang="en-US" alt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MuonSectorProcessor</a:t>
            </a: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” size=“0x10000000” type=“D32” … &gt;</a:t>
            </a:r>
          </a:p>
          <a:p>
            <a:pPr marL="457200" lvl="1" indent="-182563">
              <a:lnSpc>
                <a:spcPct val="90000"/>
              </a:lnSpc>
              <a:spcBef>
                <a:spcPts val="0"/>
              </a:spcBef>
              <a:buNone/>
            </a:pP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&lt;block name=“MLT”&gt;</a:t>
            </a:r>
          </a:p>
          <a:p>
            <a:pPr marL="457200" lvl="1" indent="-182563">
              <a:lnSpc>
                <a:spcPct val="90000"/>
              </a:lnSpc>
              <a:spcBef>
                <a:spcPts val="0"/>
              </a:spcBef>
              <a:buNone/>
            </a:pP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&lt;register name=“</a:t>
            </a:r>
            <a:r>
              <a:rPr lang="en-US" alt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SnapPlayControl</a:t>
            </a: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”	</a:t>
            </a:r>
            <a:r>
              <a:rPr lang="en-US" alt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addr</a:t>
            </a: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=“0x000bf404”&gt;</a:t>
            </a:r>
          </a:p>
          <a:p>
            <a:pPr marL="457200" lvl="1" indent="-182563">
              <a:lnSpc>
                <a:spcPct val="90000"/>
              </a:lnSpc>
              <a:spcBef>
                <a:spcPts val="0"/>
              </a:spcBef>
              <a:buNone/>
            </a:pP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&lt;field name=“Mode”		mask=“0x00000003”&gt;</a:t>
            </a:r>
          </a:p>
          <a:p>
            <a:pPr marL="457200" lvl="1" indent="-182563"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&lt;value name=“OFF”		data=“0x00000000”/&gt;</a:t>
            </a:r>
          </a:p>
          <a:p>
            <a:pPr marL="457200" lvl="1" indent="-182563"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&lt;value name=“MUL”		data=“0x00000001”/&gt;</a:t>
            </a:r>
          </a:p>
          <a:p>
            <a:pPr marL="457200" lvl="1" indent="-182563"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&lt;value name=“PG”		data=“0x00000002”/&gt;</a:t>
            </a:r>
          </a:p>
          <a:p>
            <a:pPr marL="457200" lvl="1" indent="-182563"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&lt;value name=“SPY”		data=“0x00000003”/&gt;</a:t>
            </a:r>
          </a:p>
          <a:p>
            <a:pPr marL="457200" lvl="1" indent="-182563"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&lt;/field&gt;</a:t>
            </a:r>
          </a:p>
          <a:p>
            <a:pPr marL="457200" lvl="1" indent="-182563"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&lt;field name=“</a:t>
            </a:r>
            <a:r>
              <a:rPr lang="en-US" alt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SpyEnable</a:t>
            </a: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”	mask=“0x00000008” form=“BOOLEAN”/&gt;</a:t>
            </a:r>
          </a:p>
          <a:p>
            <a:pPr marL="457200" lvl="1" indent="-182563"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&lt;field name=“</a:t>
            </a:r>
            <a:r>
              <a:rPr lang="en-US" alt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BcidOffset</a:t>
            </a: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”	mask=“0xfff00000” form=“NUMBER”&gt;</a:t>
            </a:r>
          </a:p>
          <a:p>
            <a:pPr marL="457200" lvl="1" indent="-182563"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&lt;/register&gt;</a:t>
            </a:r>
          </a:p>
          <a:p>
            <a:pPr marL="457200" lvl="1" indent="-182563"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…</a:t>
            </a:r>
          </a:p>
          <a:p>
            <a:pPr marL="457200" lvl="1" indent="-182563"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&lt;/block&gt;</a:t>
            </a:r>
          </a:p>
          <a:p>
            <a:pPr marL="457200" lvl="1" indent="-182563"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…</a:t>
            </a:r>
          </a:p>
          <a:p>
            <a:pPr marL="457200" lvl="1" indent="-182563"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&lt;/module&gt;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8616" cy="365125"/>
          </a:xfrm>
        </p:spPr>
        <p:txBody>
          <a:bodyPr/>
          <a:lstStyle/>
          <a:p>
            <a:r>
              <a:rPr lang="en-US" smtClean="0"/>
              <a:t>EP-ESE-BE Seminar - 14-OCT-2020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Haas, R. Spiwoks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88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772"/>
            <a:ext cx="8229600" cy="1143000"/>
          </a:xfrm>
        </p:spPr>
        <p:txBody>
          <a:bodyPr lIns="0" rIns="0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b="1" dirty="0" smtClean="0"/>
              <a:t>MUCTPI </a:t>
            </a:r>
            <a:r>
              <a:rPr lang="en-GB" b="1" dirty="0"/>
              <a:t>Flow </a:t>
            </a:r>
            <a:r>
              <a:rPr lang="en-GB" b="1" dirty="0" smtClean="0"/>
              <a:t>of</a:t>
            </a:r>
            <a:br>
              <a:rPr lang="en-GB" b="1" dirty="0" smtClean="0"/>
            </a:br>
            <a:r>
              <a:rPr lang="en-GB" b="1" dirty="0" err="1" smtClean="0"/>
              <a:t>Firmware&amp;Software</a:t>
            </a:r>
            <a:r>
              <a:rPr lang="en-GB" b="1" dirty="0" smtClean="0"/>
              <a:t> </a:t>
            </a:r>
            <a:r>
              <a:rPr lang="en-GB" b="1" dirty="0"/>
              <a:t>Development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12234" y="4572000"/>
            <a:ext cx="8374566" cy="1795501"/>
          </a:xfrm>
        </p:spPr>
        <p:txBody>
          <a:bodyPr>
            <a:noAutofit/>
          </a:bodyPr>
          <a:lstStyle/>
          <a:p>
            <a:pPr marL="252000" indent="-180000">
              <a:spcBef>
                <a:spcPts val="300"/>
              </a:spcBef>
              <a:buAutoNum type="arabicParenR"/>
            </a:pPr>
            <a:r>
              <a:rPr lang="en-GB" sz="1600" b="1" dirty="0" smtClean="0"/>
              <a:t> XML </a:t>
            </a:r>
            <a:r>
              <a:rPr lang="en-GB" sz="16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→</a:t>
            </a:r>
            <a:r>
              <a:rPr lang="en-GB" sz="1600" b="1" dirty="0"/>
              <a:t> VHDL </a:t>
            </a:r>
            <a:r>
              <a:rPr lang="en-GB" sz="1600" b="1" dirty="0" smtClean="0"/>
              <a:t>and </a:t>
            </a:r>
            <a:r>
              <a:rPr lang="en-GB" sz="1600" b="1" dirty="0"/>
              <a:t>C++: </a:t>
            </a:r>
            <a:r>
              <a:rPr lang="en-GB" sz="1600" b="1" dirty="0" err="1" smtClean="0">
                <a:solidFill>
                  <a:schemeClr val="accent6"/>
                </a:solidFill>
              </a:rPr>
              <a:t>hwcompiler</a:t>
            </a:r>
            <a:r>
              <a:rPr lang="en-GB" sz="1600" b="1" dirty="0" smtClean="0"/>
              <a:t> </a:t>
            </a:r>
            <a:r>
              <a:rPr lang="en-GB" sz="1600" b="1" dirty="0"/>
              <a:t>(developed by </a:t>
            </a:r>
            <a:r>
              <a:rPr lang="en-GB" sz="1600" b="1" dirty="0" smtClean="0"/>
              <a:t>L1CT)</a:t>
            </a:r>
          </a:p>
          <a:p>
            <a:pPr marL="288000" indent="-216000">
              <a:spcBef>
                <a:spcPts val="300"/>
              </a:spcBef>
              <a:buAutoNum type="arabicParenR"/>
            </a:pPr>
            <a:r>
              <a:rPr lang="en-GB" sz="1600" b="1" dirty="0" smtClean="0"/>
              <a:t>C</a:t>
            </a:r>
            <a:r>
              <a:rPr lang="en-GB" sz="1600" b="1" dirty="0"/>
              <a:t>++ </a:t>
            </a:r>
            <a:r>
              <a:rPr lang="en-GB" sz="16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→</a:t>
            </a:r>
            <a:r>
              <a:rPr lang="en-GB" sz="1600" b="1" dirty="0"/>
              <a:t> </a:t>
            </a:r>
            <a:r>
              <a:rPr lang="en-GB" sz="1600" b="1" dirty="0" smtClean="0"/>
              <a:t>Python </a:t>
            </a:r>
            <a:r>
              <a:rPr lang="en-GB" sz="1600" b="1" dirty="0"/>
              <a:t>wrapper: </a:t>
            </a:r>
            <a:r>
              <a:rPr lang="en-GB" sz="1600" b="1" dirty="0">
                <a:solidFill>
                  <a:srgbClr val="00B050"/>
                </a:solidFill>
              </a:rPr>
              <a:t>Simplified Wrapper and Interface Generator (SWIG)</a:t>
            </a:r>
            <a:r>
              <a:rPr lang="en-GB" sz="1600" b="1" dirty="0"/>
              <a:t>, available </a:t>
            </a:r>
            <a:r>
              <a:rPr lang="en-GB" sz="1600" b="1" dirty="0" smtClean="0"/>
              <a:t>e.g. from </a:t>
            </a:r>
            <a:r>
              <a:rPr lang="en-GB" sz="1600" b="1" dirty="0"/>
              <a:t>WLCG</a:t>
            </a:r>
          </a:p>
          <a:p>
            <a:pPr marL="72000" indent="0">
              <a:spcBef>
                <a:spcPts val="600"/>
              </a:spcBef>
              <a:buNone/>
            </a:pPr>
            <a:r>
              <a:rPr lang="en-GB" sz="1600" b="1" dirty="0" smtClean="0"/>
              <a:t>For </a:t>
            </a:r>
            <a:r>
              <a:rPr lang="en-GB" sz="1600" b="1" dirty="0"/>
              <a:t>C++ and Python, calling of the </a:t>
            </a:r>
            <a:r>
              <a:rPr lang="en-GB" sz="1600" b="1" dirty="0" err="1" smtClean="0"/>
              <a:t>hwcompiler</a:t>
            </a:r>
            <a:r>
              <a:rPr lang="en-GB" sz="1600" b="1" dirty="0" smtClean="0"/>
              <a:t> </a:t>
            </a:r>
            <a:r>
              <a:rPr lang="en-GB" sz="1600" b="1" dirty="0"/>
              <a:t>and SWIG is fully integrated into the ATLAS TDAQ </a:t>
            </a:r>
            <a:r>
              <a:rPr lang="en-GB" sz="1600" b="1" dirty="0" err="1"/>
              <a:t>CMake</a:t>
            </a:r>
            <a:r>
              <a:rPr lang="en-GB" sz="1600" b="1" dirty="0"/>
              <a:t> environment: </a:t>
            </a:r>
            <a:br>
              <a:rPr lang="en-GB" sz="1600" b="1" dirty="0"/>
            </a:br>
            <a:r>
              <a:rPr lang="en-GB" sz="16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⇒ </a:t>
            </a:r>
            <a:r>
              <a:rPr lang="en-GB" sz="1600" b="1" dirty="0">
                <a:solidFill>
                  <a:srgbClr val="FF0000"/>
                </a:solidFill>
              </a:rPr>
              <a:t>automatic generation and wrapping</a:t>
            </a:r>
            <a:r>
              <a:rPr lang="en-GB" sz="1600" b="1" dirty="0"/>
              <a:t>, </a:t>
            </a:r>
            <a:r>
              <a:rPr lang="en-GB" sz="1600" b="1" dirty="0" err="1" smtClean="0"/>
              <a:t>CMake</a:t>
            </a:r>
            <a:r>
              <a:rPr lang="en-GB" sz="1600" b="1" dirty="0" smtClean="0"/>
              <a:t> rebuilds </a:t>
            </a:r>
            <a:r>
              <a:rPr lang="en-GB" sz="1600" b="1" dirty="0"/>
              <a:t>the </a:t>
            </a:r>
            <a:r>
              <a:rPr lang="en-GB" sz="1600" b="1" dirty="0" smtClean="0"/>
              <a:t>full software</a:t>
            </a:r>
            <a:endParaRPr lang="en-GB" sz="16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8616" cy="365125"/>
          </a:xfrm>
        </p:spPr>
        <p:txBody>
          <a:bodyPr/>
          <a:lstStyle/>
          <a:p>
            <a:r>
              <a:rPr lang="en-US" smtClean="0"/>
              <a:t>EP-ESE-BE Seminar - 14-OCT-2020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Haas, R. Spiwoks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918" y="1550603"/>
            <a:ext cx="7858425" cy="287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07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19106</TotalTime>
  <Words>2479</Words>
  <Application>Microsoft Office PowerPoint</Application>
  <PresentationFormat>On-screen Show (4:3)</PresentationFormat>
  <Paragraphs>283</Paragraphs>
  <Slides>17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Arial Unicode MS</vt:lpstr>
      <vt:lpstr>Calibri</vt:lpstr>
      <vt:lpstr>Courier New</vt:lpstr>
      <vt:lpstr>Symbol</vt:lpstr>
      <vt:lpstr>Office Theme</vt:lpstr>
      <vt:lpstr>Software Framework for the System-on-Chip of the ATLAS MUCTPI</vt:lpstr>
      <vt:lpstr>ATLAS - MUCTPI</vt:lpstr>
      <vt:lpstr>System-on-Chip</vt:lpstr>
      <vt:lpstr>SoC Firmware&amp;Software</vt:lpstr>
      <vt:lpstr>System Software (1): CentOS Linux</vt:lpstr>
      <vt:lpstr>System Software (2): ATCA Identity</vt:lpstr>
      <vt:lpstr>User application software</vt:lpstr>
      <vt:lpstr>MUCTPI Register Map</vt:lpstr>
      <vt:lpstr>MUCTPI Flow of Firmware&amp;Software Development</vt:lpstr>
      <vt:lpstr>Mapping of Workload FPGAs</vt:lpstr>
      <vt:lpstr>MUCTPI Run Control</vt:lpstr>
      <vt:lpstr>MUCTPI Hardware Control</vt:lpstr>
      <vt:lpstr>Continuous Integration (1)</vt:lpstr>
      <vt:lpstr>Continuous Integration (2)</vt:lpstr>
      <vt:lpstr>Continuous Integration (3)</vt:lpstr>
      <vt:lpstr>Summary</vt:lpstr>
      <vt:lpstr>Open Questions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Electronics Pool Instruments’ Maintenance Database Application</dc:title>
  <dc:creator>spiwoks</dc:creator>
  <cp:lastModifiedBy>Ralf Spiwoks</cp:lastModifiedBy>
  <cp:revision>1570</cp:revision>
  <cp:lastPrinted>2021-05-26T15:24:52Z</cp:lastPrinted>
  <dcterms:created xsi:type="dcterms:W3CDTF">2011-02-07T15:52:36Z</dcterms:created>
  <dcterms:modified xsi:type="dcterms:W3CDTF">2021-06-09T13:53:18Z</dcterms:modified>
</cp:coreProperties>
</file>