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57" r:id="rId4"/>
    <p:sldId id="258" r:id="rId5"/>
    <p:sldId id="263" r:id="rId6"/>
    <p:sldId id="267" r:id="rId7"/>
    <p:sldId id="259" r:id="rId8"/>
    <p:sldId id="266" r:id="rId9"/>
    <p:sldId id="265" r:id="rId10"/>
    <p:sldId id="261" r:id="rId11"/>
    <p:sldId id="260" r:id="rId12"/>
    <p:sldId id="262" r:id="rId13"/>
    <p:sldId id="269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7"/>
    <p:restoredTop sz="95574"/>
  </p:normalViewPr>
  <p:slideViewPr>
    <p:cSldViewPr snapToGrid="0" snapToObjects="1">
      <p:cViewPr>
        <p:scale>
          <a:sx n="96" d="100"/>
          <a:sy n="96" d="100"/>
        </p:scale>
        <p:origin x="-64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75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8A7C1-7C89-7244-9115-69CC99EF9FC4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D9F35-50DD-2040-A715-0E88529D1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217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D9F35-50DD-2040-A715-0E88529D185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07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D9F35-50DD-2040-A715-0E88529D185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736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D9F35-50DD-2040-A715-0E88529D185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765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824E0-0D47-DC46-91F6-B874AEAF40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05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D9F35-50DD-2040-A715-0E88529D185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530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D9F35-50DD-2040-A715-0E88529D185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96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163DAA-A3B9-FA41-A7C2-C7932B30C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FB4DE1D-B973-A443-913B-CFE35E5A4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B4270C-FCF0-504B-9153-7171F8FD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948920-AC2D-FE45-A20E-B97729CF9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90A7CD-E6F2-0345-82CB-15FCC1018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49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FCA62-3871-2D4F-8CB4-BF5457AE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B95111-9E02-E64E-9D81-DA36B4E0A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F0AAE7-2D0A-AB4A-8912-78215AA1F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278B3E-0F59-E545-84A2-E32AC4439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25D637-5A10-E141-B7AB-43C30A6C6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75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F96882-F9D0-D446-BA52-39C7022196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35F611-D02D-0248-A66B-586320039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8C5340-D454-A249-AB2B-72B5202D5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34B777-2C06-9540-965E-BBA739DE0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916349-4917-AA49-8970-4CAA41C00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48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522533-E0FC-3346-B8A3-EEAF73C1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175912-C74B-EA45-92A5-7F4293394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B0F00B-7D37-3E41-AF9A-646A84308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EA3C4D-E7C8-0644-A791-DD35F259E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BA2C12-7E17-4645-A183-368D185D2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15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34B1BD-6BFD-D84E-91E0-2FC54D72B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D46EB3-4971-9E45-BF5E-2C77367D4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2F291A-F85F-0047-BEA9-1D232481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40ACEE-D0A3-0E4C-9C8E-59C0B6770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6977DF-4D85-8A4E-AB49-10CBA19E1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87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65B581-16CC-D24D-B45B-91E845B23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D239D0-29F0-9441-ADE8-CD18B5A94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6B48282-CDE9-7743-9111-BBF4DC83B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D916C14-D2F0-8C48-A851-44426EBA9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E2FA226-C636-3F41-98CF-41186501E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2D4EDD-BA5B-1F4B-A4AE-643AC713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68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C0659B-262A-814A-BC20-F4B146D17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803EC0-8182-4A4D-A736-74CCD6910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50668C-2567-DD44-9CFA-121B799BB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A5F0A1-4B40-2B49-B3AE-AA68D18CAE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C4F3F78-A257-644C-9E06-6DEEB0E62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80B0AD-40EB-AE44-BB53-B96D2C42E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27D44A-ED4D-C04B-A5D6-3997ABE28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F90EE33-7519-A34C-96C2-32BDD79D3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37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ED202-945F-5948-9D1D-9A47A2FE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0A16EE-105D-ED4E-A0AA-65FDA97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4A90F5-E93F-824C-8A50-912D3C696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8AEE709-119C-1841-916F-A2C95436C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90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9E510F-8E38-8F44-AF10-46A91BEF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6C650A1-3270-C843-AF52-B352B47D9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78713C-22BF-5948-A646-E784C7D1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23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F5558B-A399-DE4C-811C-BC63F2E1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1F5B2-0CEC-764C-8F51-4E292D00E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6963FD-1FCD-6F46-B32B-5DCB6F3A1F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7A2B55-4AB8-BA44-B1C3-D097AF68E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0D5B116-3E5A-8240-B77A-28A68632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130560-7114-FD4E-82E0-0378522E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33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6A504-654A-4D4E-9153-0D7AFAF54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’image 2">
            <a:extLst>
              <a:ext uri="{FF2B5EF4-FFF2-40B4-BE49-F238E27FC236}">
                <a16:creationId xmlns:a16="http://schemas.microsoft.com/office/drawing/2014/main" id="{8541E478-A9FC-DA4A-8A8F-8F895A8BD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6848DA-17EA-B64D-93F7-4395AB34A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072BCC-7D61-B74D-A227-2A8826A29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4FEAA25-79E1-1C4C-B77A-A6B8113CA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FE5D1E-79F9-3B42-8D6A-12C17FD2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88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900375F-C98C-424C-8680-C9B4FD997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6F8974-9376-ED4F-BA49-F515DE750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FD3334-C009-2146-80E6-F606D697B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E255C-31CA-474D-89A4-EB0DB46394D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AD678E-BF50-1546-B29A-DF373B6B6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E5CE08-D802-6043-947B-1859192E2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DBE7-44FF-DC45-826B-9026006FC9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86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0213481E-20EE-5A41-8686-ABCFDB9F3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6863" y="3766221"/>
            <a:ext cx="5659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i="1" dirty="0">
                <a:solidFill>
                  <a:schemeClr val="hlink"/>
                </a:solidFill>
                <a:latin typeface="Times" pitchFamily="2" charset="0"/>
              </a:rPr>
              <a:t>J. </a:t>
            </a:r>
            <a:r>
              <a:rPr lang="en-US" altLang="fr-FR" sz="1600" i="1" dirty="0" err="1">
                <a:solidFill>
                  <a:schemeClr val="hlink"/>
                </a:solidFill>
                <a:latin typeface="Times" pitchFamily="2" charset="0"/>
              </a:rPr>
              <a:t>Seguinot</a:t>
            </a:r>
            <a:r>
              <a:rPr lang="en-US" altLang="fr-FR" sz="1600" i="1">
                <a:solidFill>
                  <a:schemeClr val="hlink"/>
                </a:solidFill>
                <a:latin typeface="Times" pitchFamily="2" charset="0"/>
              </a:rPr>
              <a:t> and T. </a:t>
            </a:r>
            <a:r>
              <a:rPr lang="en-US" altLang="fr-FR" sz="1600" i="1" err="1">
                <a:solidFill>
                  <a:schemeClr val="hlink"/>
                </a:solidFill>
                <a:latin typeface="Times" pitchFamily="2" charset="0"/>
              </a:rPr>
              <a:t>Ypsilantis</a:t>
            </a:r>
            <a:r>
              <a:rPr lang="en-US" altLang="fr-FR" sz="1600" i="1">
                <a:solidFill>
                  <a:schemeClr val="hlink"/>
                </a:solidFill>
                <a:latin typeface="Times" pitchFamily="2" charset="0"/>
              </a:rPr>
              <a:t>, </a:t>
            </a:r>
            <a:r>
              <a:rPr lang="en-US" altLang="fr-FR" sz="1600" i="1" err="1">
                <a:solidFill>
                  <a:schemeClr val="hlink"/>
                </a:solidFill>
                <a:latin typeface="Times" pitchFamily="2" charset="0"/>
              </a:rPr>
              <a:t>Nucl</a:t>
            </a:r>
            <a:r>
              <a:rPr lang="en-US" altLang="fr-FR" sz="1600" i="1">
                <a:solidFill>
                  <a:schemeClr val="hlink"/>
                </a:solidFill>
                <a:latin typeface="Times" pitchFamily="2" charset="0"/>
              </a:rPr>
              <a:t>. Instr. and Meth.142 (1977) 377</a:t>
            </a: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E3AC40D9-586D-6848-9937-F3746E0D2216}"/>
              </a:ext>
            </a:extLst>
          </p:cNvPr>
          <p:cNvGrpSpPr>
            <a:grpSpLocks/>
          </p:cNvGrpSpPr>
          <p:nvPr/>
        </p:nvGrpSpPr>
        <p:grpSpPr bwMode="auto">
          <a:xfrm>
            <a:off x="412847" y="2453906"/>
            <a:ext cx="2750503" cy="2266324"/>
            <a:chOff x="443" y="768"/>
            <a:chExt cx="2541" cy="2880"/>
          </a:xfrm>
        </p:grpSpPr>
        <p:pic>
          <p:nvPicPr>
            <p:cNvPr id="6" name="Picture 6" descr="&#10;rich 1.tif                                                     00001B04&#10;WORKS 2002                     B6F74E7B:">
              <a:extLst>
                <a:ext uri="{FF2B5EF4-FFF2-40B4-BE49-F238E27FC236}">
                  <a16:creationId xmlns:a16="http://schemas.microsoft.com/office/drawing/2014/main" id="{15CBE586-5F74-1C43-B02E-65F0ABE5B0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" y="768"/>
              <a:ext cx="2541" cy="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7">
              <a:extLst>
                <a:ext uri="{FF2B5EF4-FFF2-40B4-BE49-F238E27FC236}">
                  <a16:creationId xmlns:a16="http://schemas.microsoft.com/office/drawing/2014/main" id="{2BEA3C7B-2BB6-7F4E-831E-42567EF010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981"/>
              <a:ext cx="1232" cy="2502"/>
              <a:chOff x="1152" y="981"/>
              <a:chExt cx="1232" cy="2502"/>
            </a:xfrm>
          </p:grpSpPr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95CE3CA7-CD91-FE46-AE50-1941EE9C4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981"/>
                <a:ext cx="1232" cy="2502"/>
              </a:xfrm>
              <a:custGeom>
                <a:avLst/>
                <a:gdLst>
                  <a:gd name="T0" fmla="*/ 0 w 1232"/>
                  <a:gd name="T1" fmla="*/ 603 h 2502"/>
                  <a:gd name="T2" fmla="*/ 544 w 1232"/>
                  <a:gd name="T3" fmla="*/ 0 h 2502"/>
                  <a:gd name="T4" fmla="*/ 752 w 1232"/>
                  <a:gd name="T5" fmla="*/ 176 h 2502"/>
                  <a:gd name="T6" fmla="*/ 907 w 1232"/>
                  <a:gd name="T7" fmla="*/ 363 h 2502"/>
                  <a:gd name="T8" fmla="*/ 1056 w 1232"/>
                  <a:gd name="T9" fmla="*/ 587 h 2502"/>
                  <a:gd name="T10" fmla="*/ 1131 w 1232"/>
                  <a:gd name="T11" fmla="*/ 800 h 2502"/>
                  <a:gd name="T12" fmla="*/ 1211 w 1232"/>
                  <a:gd name="T13" fmla="*/ 1062 h 2502"/>
                  <a:gd name="T14" fmla="*/ 1232 w 1232"/>
                  <a:gd name="T15" fmla="*/ 1323 h 2502"/>
                  <a:gd name="T16" fmla="*/ 1205 w 1232"/>
                  <a:gd name="T17" fmla="*/ 1600 h 2502"/>
                  <a:gd name="T18" fmla="*/ 1141 w 1232"/>
                  <a:gd name="T19" fmla="*/ 1894 h 2502"/>
                  <a:gd name="T20" fmla="*/ 1019 w 1232"/>
                  <a:gd name="T21" fmla="*/ 2155 h 2502"/>
                  <a:gd name="T22" fmla="*/ 885 w 1232"/>
                  <a:gd name="T23" fmla="*/ 2363 h 2502"/>
                  <a:gd name="T24" fmla="*/ 741 w 1232"/>
                  <a:gd name="T25" fmla="*/ 2502 h 2502"/>
                  <a:gd name="T26" fmla="*/ 139 w 1232"/>
                  <a:gd name="T27" fmla="*/ 1958 h 2502"/>
                  <a:gd name="T28" fmla="*/ 277 w 1232"/>
                  <a:gd name="T29" fmla="*/ 1819 h 2502"/>
                  <a:gd name="T30" fmla="*/ 395 w 1232"/>
                  <a:gd name="T31" fmla="*/ 1611 h 2502"/>
                  <a:gd name="T32" fmla="*/ 427 w 1232"/>
                  <a:gd name="T33" fmla="*/ 1403 h 2502"/>
                  <a:gd name="T34" fmla="*/ 421 w 1232"/>
                  <a:gd name="T35" fmla="*/ 1184 h 2502"/>
                  <a:gd name="T36" fmla="*/ 368 w 1232"/>
                  <a:gd name="T37" fmla="*/ 987 h 2502"/>
                  <a:gd name="T38" fmla="*/ 229 w 1232"/>
                  <a:gd name="T39" fmla="*/ 779 h 2502"/>
                  <a:gd name="T40" fmla="*/ 96 w 1232"/>
                  <a:gd name="T41" fmla="*/ 662 h 2502"/>
                  <a:gd name="T42" fmla="*/ 0 w 1232"/>
                  <a:gd name="T43" fmla="*/ 603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2" h="2502">
                    <a:moveTo>
                      <a:pt x="0" y="603"/>
                    </a:moveTo>
                    <a:lnTo>
                      <a:pt x="544" y="0"/>
                    </a:lnTo>
                    <a:lnTo>
                      <a:pt x="752" y="176"/>
                    </a:lnTo>
                    <a:lnTo>
                      <a:pt x="907" y="363"/>
                    </a:lnTo>
                    <a:lnTo>
                      <a:pt x="1056" y="587"/>
                    </a:lnTo>
                    <a:lnTo>
                      <a:pt x="1131" y="800"/>
                    </a:lnTo>
                    <a:lnTo>
                      <a:pt x="1211" y="1062"/>
                    </a:lnTo>
                    <a:lnTo>
                      <a:pt x="1232" y="1323"/>
                    </a:lnTo>
                    <a:lnTo>
                      <a:pt x="1205" y="1600"/>
                    </a:lnTo>
                    <a:lnTo>
                      <a:pt x="1141" y="1894"/>
                    </a:lnTo>
                    <a:lnTo>
                      <a:pt x="1019" y="2155"/>
                    </a:lnTo>
                    <a:lnTo>
                      <a:pt x="885" y="2363"/>
                    </a:lnTo>
                    <a:lnTo>
                      <a:pt x="741" y="2502"/>
                    </a:lnTo>
                    <a:lnTo>
                      <a:pt x="139" y="1958"/>
                    </a:lnTo>
                    <a:lnTo>
                      <a:pt x="277" y="1819"/>
                    </a:lnTo>
                    <a:lnTo>
                      <a:pt x="395" y="1611"/>
                    </a:lnTo>
                    <a:lnTo>
                      <a:pt x="427" y="1403"/>
                    </a:lnTo>
                    <a:lnTo>
                      <a:pt x="421" y="1184"/>
                    </a:lnTo>
                    <a:lnTo>
                      <a:pt x="368" y="987"/>
                    </a:lnTo>
                    <a:lnTo>
                      <a:pt x="229" y="779"/>
                    </a:lnTo>
                    <a:lnTo>
                      <a:pt x="96" y="662"/>
                    </a:lnTo>
                    <a:lnTo>
                      <a:pt x="0" y="603"/>
                    </a:lnTo>
                    <a:close/>
                  </a:path>
                </a:pathLst>
              </a:custGeom>
              <a:solidFill>
                <a:srgbClr val="FFFF99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AE841A34-3E1B-FD4F-966E-27B8A608B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1584"/>
                <a:ext cx="435" cy="1424"/>
              </a:xfrm>
              <a:custGeom>
                <a:avLst/>
                <a:gdLst>
                  <a:gd name="T0" fmla="*/ 0 w 435"/>
                  <a:gd name="T1" fmla="*/ 0 h 1424"/>
                  <a:gd name="T2" fmla="*/ 240 w 435"/>
                  <a:gd name="T3" fmla="*/ 192 h 1424"/>
                  <a:gd name="T4" fmla="*/ 384 w 435"/>
                  <a:gd name="T5" fmla="*/ 432 h 1424"/>
                  <a:gd name="T6" fmla="*/ 432 w 435"/>
                  <a:gd name="T7" fmla="*/ 720 h 1424"/>
                  <a:gd name="T8" fmla="*/ 405 w 435"/>
                  <a:gd name="T9" fmla="*/ 949 h 1424"/>
                  <a:gd name="T10" fmla="*/ 293 w 435"/>
                  <a:gd name="T11" fmla="*/ 1195 h 1424"/>
                  <a:gd name="T12" fmla="*/ 165 w 435"/>
                  <a:gd name="T13" fmla="*/ 1323 h 1424"/>
                  <a:gd name="T14" fmla="*/ 53 w 435"/>
                  <a:gd name="T15" fmla="*/ 1424 h 1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5" h="1424">
                    <a:moveTo>
                      <a:pt x="0" y="0"/>
                    </a:moveTo>
                    <a:cubicBezTo>
                      <a:pt x="88" y="60"/>
                      <a:pt x="176" y="120"/>
                      <a:pt x="240" y="192"/>
                    </a:cubicBezTo>
                    <a:cubicBezTo>
                      <a:pt x="304" y="264"/>
                      <a:pt x="352" y="344"/>
                      <a:pt x="384" y="432"/>
                    </a:cubicBezTo>
                    <a:cubicBezTo>
                      <a:pt x="416" y="520"/>
                      <a:pt x="429" y="634"/>
                      <a:pt x="432" y="720"/>
                    </a:cubicBezTo>
                    <a:cubicBezTo>
                      <a:pt x="435" y="806"/>
                      <a:pt x="428" y="870"/>
                      <a:pt x="405" y="949"/>
                    </a:cubicBezTo>
                    <a:cubicBezTo>
                      <a:pt x="382" y="1028"/>
                      <a:pt x="333" y="1133"/>
                      <a:pt x="293" y="1195"/>
                    </a:cubicBezTo>
                    <a:cubicBezTo>
                      <a:pt x="253" y="1257"/>
                      <a:pt x="205" y="1285"/>
                      <a:pt x="165" y="1323"/>
                    </a:cubicBezTo>
                    <a:cubicBezTo>
                      <a:pt x="125" y="1361"/>
                      <a:pt x="89" y="1392"/>
                      <a:pt x="53" y="1424"/>
                    </a:cubicBezTo>
                  </a:path>
                </a:pathLst>
              </a:custGeom>
              <a:noFill/>
              <a:ln w="28575" cmpd="sng">
                <a:solidFill>
                  <a:srgbClr val="301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aphicFrame>
        <p:nvGraphicFramePr>
          <p:cNvPr id="11" name="Object 21">
            <a:extLst>
              <a:ext uri="{FF2B5EF4-FFF2-40B4-BE49-F238E27FC236}">
                <a16:creationId xmlns:a16="http://schemas.microsoft.com/office/drawing/2014/main" id="{8A6CB37D-1A22-0440-B7EE-75B864789B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660601"/>
              </p:ext>
            </p:extLst>
          </p:nvPr>
        </p:nvGraphicFramePr>
        <p:xfrm>
          <a:off x="623453" y="1156855"/>
          <a:ext cx="1868488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5" imgW="1168400" imgH="215900" progId="Equation.3">
                  <p:embed/>
                </p:oleObj>
              </mc:Choice>
              <mc:Fallback>
                <p:oleObj name="Equation" r:id="rId5" imgW="1168400" imgH="215900" progId="Equation.3">
                  <p:embed/>
                  <p:pic>
                    <p:nvPicPr>
                      <p:cNvPr id="148501" name="Object 21">
                        <a:extLst>
                          <a:ext uri="{FF2B5EF4-FFF2-40B4-BE49-F238E27FC236}">
                            <a16:creationId xmlns:a16="http://schemas.microsoft.com/office/drawing/2014/main" id="{1A611C65-C70A-C341-9259-37261B66E9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53" y="1156855"/>
                        <a:ext cx="1868488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D276EF2C-ACEA-6340-BA25-70A62CC443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528" y="1186957"/>
            <a:ext cx="3259199" cy="242522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4089DF8-2E1F-1141-B160-AAB785CB23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0538" y="1170747"/>
            <a:ext cx="3179041" cy="237996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E6D4755-0DC5-714A-988E-A27CB01766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22306" y="4280398"/>
            <a:ext cx="3416300" cy="23876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A3B0417-B316-134F-9D04-423BDF0B9B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56789" y="4471783"/>
            <a:ext cx="2692400" cy="198120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B8A4412-B07B-BA46-845A-8301A5929FEC}"/>
              </a:ext>
            </a:extLst>
          </p:cNvPr>
          <p:cNvSpPr txBox="1"/>
          <p:nvPr/>
        </p:nvSpPr>
        <p:spPr>
          <a:xfrm>
            <a:off x="623453" y="16370"/>
            <a:ext cx="107372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Jacques </a:t>
            </a:r>
            <a:r>
              <a:rPr lang="en-US" sz="4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Seguinot</a:t>
            </a:r>
            <a:r>
              <a:rPr lang="en-US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great detector physicist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1932 – 2020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E49B66D-4ABA-E247-8EBD-FD11BB7F6D9E}"/>
              </a:ext>
            </a:extLst>
          </p:cNvPr>
          <p:cNvSpPr txBox="1"/>
          <p:nvPr/>
        </p:nvSpPr>
        <p:spPr>
          <a:xfrm>
            <a:off x="3770888" y="4463121"/>
            <a:ext cx="11913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1928-2001</a:t>
            </a:r>
          </a:p>
        </p:txBody>
      </p:sp>
    </p:spTree>
    <p:extLst>
      <p:ext uri="{BB962C8B-B14F-4D97-AF65-F5344CB8AC3E}">
        <p14:creationId xmlns:p14="http://schemas.microsoft.com/office/powerpoint/2010/main" val="3312766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89D00C-C176-B243-B73D-12D910701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612" y="744683"/>
            <a:ext cx="10086975" cy="846362"/>
          </a:xfrm>
        </p:spPr>
        <p:txBody>
          <a:bodyPr>
            <a:noAutofit/>
          </a:bodyPr>
          <a:lstStyle/>
          <a:p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Europhysics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News, 1996</a:t>
            </a:r>
            <a:b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Seguinot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Bonvincini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Giusti, G. Laurenti and A.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Zichichi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CERN-LAA/95-11</a:t>
            </a:r>
            <a:b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Laurenti, S.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Tzamarias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Bonvicini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Zichichi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Seguinot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CERN/LAA/PC/93-1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C95F28-B7C6-6548-B828-5C86BFDBB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298" y="6306120"/>
            <a:ext cx="7582786" cy="551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Gorodetzky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“Identification of solar neutrinos by individual electron counting in HELLAZ”,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Instr. and Meth. A 443 (1999) 554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5695BD-ADFF-6844-BB4A-FBC6D39F0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275" y="4093513"/>
            <a:ext cx="1755258" cy="20291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6E1DB23-FD64-3245-B2B7-EEDA9D008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709" y="1813091"/>
            <a:ext cx="1660599" cy="182188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4D7ACA5-40B4-4840-812C-40C394CC3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8228" y="3919474"/>
            <a:ext cx="1969535" cy="206332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7E23604-663F-FB41-AF62-8BB1419AF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1543" y="4093513"/>
            <a:ext cx="1848884" cy="198755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F722F83-B571-2A43-A13B-D366E3D1E1A9}"/>
              </a:ext>
            </a:extLst>
          </p:cNvPr>
          <p:cNvSpPr txBox="1"/>
          <p:nvPr/>
        </p:nvSpPr>
        <p:spPr>
          <a:xfrm>
            <a:off x="3030074" y="92241"/>
            <a:ext cx="5828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HELLAZ neutrino detector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4C756EB-4BC1-C84B-B71C-67D898185D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8805" y="1607467"/>
            <a:ext cx="3300497" cy="2321778"/>
          </a:xfrm>
          <a:prstGeom prst="rect">
            <a:avLst/>
          </a:prstGeom>
        </p:spPr>
      </p:pic>
      <p:pic>
        <p:nvPicPr>
          <p:cNvPr id="12" name="Picture 3" descr="Screen Shot 2021-02-15 at 15.40.03.png">
            <a:extLst>
              <a:ext uri="{FF2B5EF4-FFF2-40B4-BE49-F238E27FC236}">
                <a16:creationId xmlns:a16="http://schemas.microsoft.com/office/drawing/2014/main" id="{F5722D50-4FD3-F14D-8136-A502FA1CB3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397" y="1591045"/>
            <a:ext cx="3274507" cy="250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77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BAF5BB0-4059-414A-A308-99E79DBDE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513" y="2630589"/>
            <a:ext cx="5521805" cy="410887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7B0A071-724D-B841-84BF-01D269958AB0}"/>
              </a:ext>
            </a:extLst>
          </p:cNvPr>
          <p:cNvSpPr txBox="1"/>
          <p:nvPr/>
        </p:nvSpPr>
        <p:spPr>
          <a:xfrm>
            <a:off x="314325" y="0"/>
            <a:ext cx="85296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HPD Hybrid Photon Detector</a:t>
            </a:r>
          </a:p>
          <a:p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for RICH, LHC-B, PET, Neutrino Telescopes </a:t>
            </a:r>
          </a:p>
          <a:p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A.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Braem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C.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Joram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F.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Piuz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E.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Schyns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 and J.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Seguinot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NIM. A 502 (2003) 205.</a:t>
            </a:r>
          </a:p>
          <a:p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A.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Braem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 et al.,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Nucl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. Instr. Meth. A 570 (2007) 467.</a:t>
            </a:r>
          </a:p>
          <a:p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A.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Braem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 et al.,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Nucl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. Instr. Meth. A 581 (2007) 469</a:t>
            </a:r>
            <a:endParaRPr lang="en-US" sz="1600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402CEAF-15EF-D940-9FBA-30371306B9D1}"/>
              </a:ext>
            </a:extLst>
          </p:cNvPr>
          <p:cNvSpPr txBox="1"/>
          <p:nvPr/>
        </p:nvSpPr>
        <p:spPr>
          <a:xfrm>
            <a:off x="314325" y="1820819"/>
            <a:ext cx="1148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Highly segmented large-area hybrid photodiodes with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bialkali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photocathodes and enclosed VLSI readout electronics</a:t>
            </a:r>
          </a:p>
        </p:txBody>
      </p:sp>
      <p:pic>
        <p:nvPicPr>
          <p:cNvPr id="8" name="Picture 5" descr="Screen Shot 2021-02-15 at 15.54.23.png">
            <a:extLst>
              <a:ext uri="{FF2B5EF4-FFF2-40B4-BE49-F238E27FC236}">
                <a16:creationId xmlns:a16="http://schemas.microsoft.com/office/drawing/2014/main" id="{08BC8F41-768B-1C42-AAC9-4AAC70713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296" y="120672"/>
            <a:ext cx="1723992" cy="1609919"/>
          </a:xfrm>
          <a:prstGeom prst="rect">
            <a:avLst/>
          </a:prstGeom>
        </p:spPr>
      </p:pic>
      <p:pic>
        <p:nvPicPr>
          <p:cNvPr id="9" name="Picture 2" descr="Screen Shot 2021-02-15 at 16.22.54.png">
            <a:extLst>
              <a:ext uri="{FF2B5EF4-FFF2-40B4-BE49-F238E27FC236}">
                <a16:creationId xmlns:a16="http://schemas.microsoft.com/office/drawing/2014/main" id="{640C60D7-88E8-4E4D-BC51-40A8F0C15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73" y="4457700"/>
            <a:ext cx="2852997" cy="23666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2D0A421-7A43-4546-9BCC-24F8ED6B1F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969" y="2190151"/>
            <a:ext cx="4177004" cy="212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2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C23EEE2-7213-DB46-BBF9-FE73CE153AEF}"/>
              </a:ext>
            </a:extLst>
          </p:cNvPr>
          <p:cNvSpPr txBox="1"/>
          <p:nvPr/>
        </p:nvSpPr>
        <p:spPr>
          <a:xfrm>
            <a:off x="428626" y="2071688"/>
            <a:ext cx="106936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rgbClr val="002060"/>
                </a:solidFill>
              </a:rPr>
              <a:t>Jacques has put his stamp on detector physics</a:t>
            </a:r>
          </a:p>
          <a:p>
            <a:pPr algn="ctr"/>
            <a:r>
              <a:rPr lang="en-US" sz="4400" dirty="0">
                <a:solidFill>
                  <a:srgbClr val="002060"/>
                </a:solidFill>
              </a:rPr>
              <a:t>We will remember him for ever</a:t>
            </a:r>
          </a:p>
        </p:txBody>
      </p:sp>
    </p:spTree>
    <p:extLst>
      <p:ext uri="{BB962C8B-B14F-4D97-AF65-F5344CB8AC3E}">
        <p14:creationId xmlns:p14="http://schemas.microsoft.com/office/powerpoint/2010/main" val="2588474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37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F9FCD5A-B1A5-6042-AE24-E1D80DB81E6B}"/>
              </a:ext>
            </a:extLst>
          </p:cNvPr>
          <p:cNvSpPr txBox="1"/>
          <p:nvPr/>
        </p:nvSpPr>
        <p:spPr>
          <a:xfrm>
            <a:off x="1593273" y="277090"/>
            <a:ext cx="8765541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Jacques </a:t>
            </a:r>
            <a:r>
              <a:rPr lang="en-GB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Séguinot</a:t>
            </a:r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short CV</a:t>
            </a:r>
            <a:endParaRPr lang="fr-FR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1932 Born in </a:t>
            </a:r>
            <a:r>
              <a:rPr lang="en-GB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Vendée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Diploma electromechanical engineering at the University of Caen </a:t>
            </a:r>
            <a:endParaRPr lang="fr-FR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1954 PhD in physical sciences in. </a:t>
            </a:r>
            <a:endParaRPr lang="fr-FR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1981 research director</a:t>
            </a:r>
            <a:r>
              <a:rPr lang="en-GB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GB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CdF</a:t>
            </a:r>
            <a:endParaRPr lang="fr-FR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1990 retirement</a:t>
            </a:r>
            <a:endParaRPr lang="fr-FR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59F447-D096-3D43-80FD-710CF232E3F6}"/>
              </a:ext>
            </a:extLst>
          </p:cNvPr>
          <p:cNvSpPr txBox="1"/>
          <p:nvPr/>
        </p:nvSpPr>
        <p:spPr>
          <a:xfrm>
            <a:off x="691065" y="2708525"/>
            <a:ext cx="10853677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Jacques </a:t>
            </a:r>
            <a:r>
              <a:rPr lang="en-GB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Séguinot</a:t>
            </a:r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research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of 1950 at the French cosmic ray laboratory on the Col du Midi (3500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1960 nuclear physics at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Saturne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(CEA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1964 at the CERN PS, studying strong interactions with pion and kaon beams.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 1970 Jacques started collaborating with Tom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1977  paper, co-authored by Tom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establishing the basis of the RICH.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1980 RICH proposal For DELPHI-LEP development of BARREL RICH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1988 fast RICH for the Swiss B-factory at PSI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1992 proposal of HELLAZ neutrino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end-1990s, photodetectors sensitive to visible light: Hybrid Photo Detectors (HPD)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9891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5B7AD9AD-DF06-D142-8256-21ED12A02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799" y="1823895"/>
            <a:ext cx="3777343" cy="47098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r-FR" sz="2800" dirty="0">
                <a:solidFill>
                  <a:srgbClr val="0066FF"/>
                </a:solidFill>
              </a:rPr>
              <a:t>Same for SLD detector:</a:t>
            </a:r>
            <a:r>
              <a:rPr lang="en-US" altLang="fr-FR" sz="2800" dirty="0">
                <a:solidFill>
                  <a:schemeClr val="bg1"/>
                </a:solidFill>
              </a:rPr>
              <a:t> </a:t>
            </a:r>
          </a:p>
          <a:p>
            <a:r>
              <a:rPr lang="en-US" altLang="fr-FR" sz="2800" dirty="0">
                <a:solidFill>
                  <a:srgbClr val="008000"/>
                </a:solidFill>
              </a:rPr>
              <a:t>Liquid radiators</a:t>
            </a:r>
            <a:r>
              <a:rPr lang="en-US" altLang="fr-FR" sz="2800" dirty="0">
                <a:solidFill>
                  <a:srgbClr val="000000"/>
                </a:solidFill>
              </a:rPr>
              <a:t> enclosed in quartz AND </a:t>
            </a:r>
            <a:r>
              <a:rPr lang="en-US" altLang="fr-FR" sz="2800" dirty="0">
                <a:solidFill>
                  <a:srgbClr val="008000"/>
                </a:solidFill>
              </a:rPr>
              <a:t>gas radiators</a:t>
            </a:r>
            <a:r>
              <a:rPr lang="en-US" altLang="fr-FR" sz="2800" dirty="0">
                <a:solidFill>
                  <a:srgbClr val="000000"/>
                </a:solidFill>
              </a:rPr>
              <a:t>. </a:t>
            </a:r>
            <a:r>
              <a:rPr lang="en-US" altLang="fr-FR" sz="2800" dirty="0">
                <a:solidFill>
                  <a:srgbClr val="008000"/>
                </a:solidFill>
              </a:rPr>
              <a:t>TMAE</a:t>
            </a:r>
            <a:r>
              <a:rPr lang="en-US" altLang="fr-FR" sz="2800" dirty="0">
                <a:solidFill>
                  <a:srgbClr val="000000"/>
                </a:solidFill>
              </a:rPr>
              <a:t> based wire chambers with long drift in E field </a:t>
            </a:r>
            <a:r>
              <a:rPr lang="en-US" altLang="fr-FR" sz="2800" dirty="0">
                <a:solidFill>
                  <a:schemeClr val="bg1"/>
                </a:solidFill>
              </a:rPr>
              <a:t>wire chambers with long drift in E field</a:t>
            </a:r>
          </a:p>
        </p:txBody>
      </p:sp>
      <p:pic>
        <p:nvPicPr>
          <p:cNvPr id="6" name="Picture 4" descr="C:\My Documents\powerpoint docs\rich_phys-figs\delphi_rich.eps">
            <a:extLst>
              <a:ext uri="{FF2B5EF4-FFF2-40B4-BE49-F238E27FC236}">
                <a16:creationId xmlns:a16="http://schemas.microsoft.com/office/drawing/2014/main" id="{19603B9B-4AEE-D84F-9314-1EE336D51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249" y="1823895"/>
            <a:ext cx="6190665" cy="461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A4AD9B7-81F7-CC48-A8C4-7ACFBAC41DD1}"/>
              </a:ext>
            </a:extLst>
          </p:cNvPr>
          <p:cNvSpPr txBox="1"/>
          <p:nvPr/>
        </p:nvSpPr>
        <p:spPr>
          <a:xfrm>
            <a:off x="1545771" y="587828"/>
            <a:ext cx="848982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fr-FR" sz="4000" dirty="0" err="1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Shematic</a:t>
            </a:r>
            <a:r>
              <a:rPr lang="en-US" altLang="fr-FR" sz="40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DELPHI RICH detector</a:t>
            </a:r>
            <a:endParaRPr lang="en-US" alt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322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4" descr="rich_standard_pers">
            <a:extLst>
              <a:ext uri="{FF2B5EF4-FFF2-40B4-BE49-F238E27FC236}">
                <a16:creationId xmlns:a16="http://schemas.microsoft.com/office/drawing/2014/main" id="{37B024FF-AE0F-0E4E-8D09-F97F998D5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8" t="30721" r="10420" b="36955"/>
          <a:stretch>
            <a:fillRect/>
          </a:stretch>
        </p:blipFill>
        <p:spPr bwMode="auto">
          <a:xfrm>
            <a:off x="361507" y="641978"/>
            <a:ext cx="6048375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D779F171-24E1-1642-BCBC-33416BDA3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819" y="-38432"/>
            <a:ext cx="4419600" cy="6921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DELPHI RICH</a:t>
            </a:r>
          </a:p>
        </p:txBody>
      </p:sp>
      <p:pic>
        <p:nvPicPr>
          <p:cNvPr id="13" name="Picture 26" descr="MWPC">
            <a:extLst>
              <a:ext uri="{FF2B5EF4-FFF2-40B4-BE49-F238E27FC236}">
                <a16:creationId xmlns:a16="http://schemas.microsoft.com/office/drawing/2014/main" id="{455E873D-7900-9E43-99A1-2571BDCAF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39732" b="13214"/>
          <a:stretch>
            <a:fillRect/>
          </a:stretch>
        </p:blipFill>
        <p:spPr bwMode="auto">
          <a:xfrm>
            <a:off x="1057275" y="3954431"/>
            <a:ext cx="39243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ERENKOV_ANGLE">
            <a:extLst>
              <a:ext uri="{FF2B5EF4-FFF2-40B4-BE49-F238E27FC236}">
                <a16:creationId xmlns:a16="http://schemas.microsoft.com/office/drawing/2014/main" id="{864253A1-7748-5A40-BA6A-93503D8E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2" r="12816" b="1500"/>
          <a:stretch>
            <a:fillRect/>
          </a:stretch>
        </p:blipFill>
        <p:spPr bwMode="auto">
          <a:xfrm>
            <a:off x="6881370" y="641978"/>
            <a:ext cx="3419918" cy="331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C:\W95\Profiles\ullaland\Desktop\hadiddata.jpg">
            <a:extLst>
              <a:ext uri="{FF2B5EF4-FFF2-40B4-BE49-F238E27FC236}">
                <a16:creationId xmlns:a16="http://schemas.microsoft.com/office/drawing/2014/main" id="{D2AA6C33-3306-DE42-8278-9600784B7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44" t="36353" b="18207"/>
          <a:stretch>
            <a:fillRect/>
          </a:stretch>
        </p:blipFill>
        <p:spPr bwMode="auto">
          <a:xfrm>
            <a:off x="6995674" y="4652121"/>
            <a:ext cx="3338093" cy="18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E395D8D-1B19-1441-841E-54D90470A453}"/>
              </a:ext>
            </a:extLst>
          </p:cNvPr>
          <p:cNvSpPr txBox="1"/>
          <p:nvPr/>
        </p:nvSpPr>
        <p:spPr>
          <a:xfrm>
            <a:off x="6959027" y="4265509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DELPHI RICH</a:t>
            </a:r>
          </a:p>
        </p:txBody>
      </p:sp>
    </p:spTree>
    <p:extLst>
      <p:ext uri="{BB962C8B-B14F-4D97-AF65-F5344CB8AC3E}">
        <p14:creationId xmlns:p14="http://schemas.microsoft.com/office/powerpoint/2010/main" val="62134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6D57345-211C-114C-B828-DDF0D5A0B3A1}"/>
              </a:ext>
            </a:extLst>
          </p:cNvPr>
          <p:cNvSpPr txBox="1"/>
          <p:nvPr/>
        </p:nvSpPr>
        <p:spPr>
          <a:xfrm>
            <a:off x="2916044" y="194859"/>
            <a:ext cx="579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DELPHI RICH PROTOTYPE DESIGN AND RESULTS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55DA284-5CA9-A447-B89F-219E02ECC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17" y="3395180"/>
            <a:ext cx="3852863" cy="192288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CC14B-7D88-C041-8045-3176BDF2D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645" y="946053"/>
            <a:ext cx="4425446" cy="224363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C6123D2-4590-1244-B134-856370EEF3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665" y="564191"/>
            <a:ext cx="3327402" cy="341081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A047B19-5ED9-9A4D-9B0C-611F5F743EA5}"/>
              </a:ext>
            </a:extLst>
          </p:cNvPr>
          <p:cNvSpPr txBox="1"/>
          <p:nvPr/>
        </p:nvSpPr>
        <p:spPr>
          <a:xfrm>
            <a:off x="3742338" y="4061746"/>
            <a:ext cx="121634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ARNOLD, P. BAILLON, J. D BERST, H.J. BESCH, M. BOSTEELS, E. CHRISTOPHEL Y. GIOMATARIS,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J.L. GUYONNET, G. PASSARDI, J. SEGUINOT, J. TOQUEVILLE, D. TOET and T. YPSILANTIS, ‘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Photosensitive gas detectors for the ring-imaging Cherenkov (RICH) technique and the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delphi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barrel rich prototype’, Nuclear Instruments and Methods in Physics Research A252 (1986) 188-207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Arnold et al., Nuclear Instruments and Methods in Physics Research A270 (1988) 255-288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Arnold et al., Nuclear Instruments and Methods in Physics Research A270 (1988) 289-318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Arnold et al.,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Nucl.Instrum.Meth.A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273 (1988) 466</a:t>
            </a: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6A206EC-9800-454D-B6EF-AEB061AFF06C}"/>
              </a:ext>
            </a:extLst>
          </p:cNvPr>
          <p:cNvSpPr txBox="1"/>
          <p:nvPr/>
        </p:nvSpPr>
        <p:spPr>
          <a:xfrm>
            <a:off x="885825" y="5600700"/>
            <a:ext cx="71671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detector stability with high single-electron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Liquid, gas radiator and quartz window kept at optimal UV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angular resolution close to expected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handling-purification  of TMAE; long electron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absorbtion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lenght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663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8A23EA40-562A-044B-A22D-5CAC3F594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181" y="1477043"/>
            <a:ext cx="2732088" cy="212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3" name="Text Box 1041">
            <a:extLst>
              <a:ext uri="{FF2B5EF4-FFF2-40B4-BE49-F238E27FC236}">
                <a16:creationId xmlns:a16="http://schemas.microsoft.com/office/drawing/2014/main" id="{D3A36E15-E97B-A14E-A1AC-EE8E0207C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1256" y="826555"/>
            <a:ext cx="3515449" cy="34788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lIns="67500" tIns="35100" rIns="67500" bIns="35100">
            <a:spAutoFit/>
          </a:bodyPr>
          <a:lstStyle/>
          <a:p>
            <a:r>
              <a:rPr lang="en-US" altLang="fr-FR" b="1" dirty="0">
                <a:solidFill>
                  <a:srgbClr val="002060"/>
                </a:solidFill>
                <a:latin typeface="Times" pitchFamily="2" charset="0"/>
              </a:rPr>
              <a:t>Forward DELPHI RICH Detector</a:t>
            </a:r>
          </a:p>
        </p:txBody>
      </p:sp>
      <p:pic>
        <p:nvPicPr>
          <p:cNvPr id="25" name="Picture 1039">
            <a:extLst>
              <a:ext uri="{FF2B5EF4-FFF2-40B4-BE49-F238E27FC236}">
                <a16:creationId xmlns:a16="http://schemas.microsoft.com/office/drawing/2014/main" id="{E8120F94-CC87-A34C-9519-6AB961930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512" y="1168851"/>
            <a:ext cx="216693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 descr="P:\experimental\both_gt.jpg">
            <a:extLst>
              <a:ext uri="{FF2B5EF4-FFF2-40B4-BE49-F238E27FC236}">
                <a16:creationId xmlns:a16="http://schemas.microsoft.com/office/drawing/2014/main" id="{C549688B-764B-C74F-9061-699348030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822" y="1454601"/>
            <a:ext cx="2824841" cy="188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05E554C6-DBF6-7948-A19D-473C0689AD35}"/>
              </a:ext>
            </a:extLst>
          </p:cNvPr>
          <p:cNvSpPr txBox="1"/>
          <p:nvPr/>
        </p:nvSpPr>
        <p:spPr>
          <a:xfrm>
            <a:off x="8984399" y="830068"/>
            <a:ext cx="197361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CLEO </a:t>
            </a:r>
            <a:r>
              <a:rPr lang="fr-FR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RICH </a:t>
            </a:r>
          </a:p>
          <a:p>
            <a:r>
              <a:rPr lang="fr-FR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TEA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2FBF76E-0CF4-D446-A9B9-2251A30BC5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4389" y="3912051"/>
            <a:ext cx="3433908" cy="3175121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5A4A5B90-6F11-144E-B972-EF96959E957C}"/>
              </a:ext>
            </a:extLst>
          </p:cNvPr>
          <p:cNvSpPr txBox="1"/>
          <p:nvPr/>
        </p:nvSpPr>
        <p:spPr>
          <a:xfrm>
            <a:off x="6512957" y="3992697"/>
            <a:ext cx="19564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COMPASS RICH</a:t>
            </a:r>
          </a:p>
        </p:txBody>
      </p:sp>
      <p:pic>
        <p:nvPicPr>
          <p:cNvPr id="30" name="Picture 10">
            <a:extLst>
              <a:ext uri="{FF2B5EF4-FFF2-40B4-BE49-F238E27FC236}">
                <a16:creationId xmlns:a16="http://schemas.microsoft.com/office/drawing/2014/main" id="{5859142F-66A6-0C4D-ABF5-00A6A0F0D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4" y="3529363"/>
            <a:ext cx="1912528" cy="181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>
            <a:extLst>
              <a:ext uri="{FF2B5EF4-FFF2-40B4-BE49-F238E27FC236}">
                <a16:creationId xmlns:a16="http://schemas.microsoft.com/office/drawing/2014/main" id="{3830533C-988C-BE4F-BAC1-6FB9784DE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4" y="4858807"/>
            <a:ext cx="2084429" cy="19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DE93447-63E1-4541-B320-215B38034D98}"/>
              </a:ext>
            </a:extLst>
          </p:cNvPr>
          <p:cNvSpPr/>
          <p:nvPr/>
        </p:nvSpPr>
        <p:spPr>
          <a:xfrm>
            <a:off x="9199421" y="3431499"/>
            <a:ext cx="2992579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Times New Roman"/>
                <a:cs typeface="Times New Roman"/>
              </a:rPr>
              <a:t>A high-energy gamma ray telescope</a:t>
            </a:r>
          </a:p>
          <a:p>
            <a:r>
              <a:rPr lang="en-US" sz="1200" b="1" i="1" dirty="0">
                <a:solidFill>
                  <a:srgbClr val="002060"/>
                </a:solidFill>
                <a:latin typeface="Times New Roman"/>
                <a:cs typeface="Times New Roman"/>
              </a:rPr>
              <a:t>I. </a:t>
            </a:r>
            <a:r>
              <a:rPr lang="en-US" sz="1200" b="1" i="1" dirty="0" err="1">
                <a:solidFill>
                  <a:srgbClr val="002060"/>
                </a:solidFill>
                <a:latin typeface="Times New Roman"/>
                <a:cs typeface="Times New Roman"/>
              </a:rPr>
              <a:t>Giomataris</a:t>
            </a:r>
            <a:r>
              <a:rPr lang="en-US" sz="1200" b="1" i="1" dirty="0">
                <a:solidFill>
                  <a:srgbClr val="002060"/>
                </a:solidFill>
                <a:latin typeface="Times New Roman"/>
                <a:cs typeface="Times New Roman"/>
              </a:rPr>
              <a:t>; G. </a:t>
            </a:r>
            <a:r>
              <a:rPr lang="en-US" sz="1200" b="1" i="1" dirty="0" err="1">
                <a:solidFill>
                  <a:srgbClr val="002060"/>
                </a:solidFill>
                <a:latin typeface="Times New Roman"/>
                <a:cs typeface="Times New Roman"/>
              </a:rPr>
              <a:t>Charpak</a:t>
            </a:r>
            <a:r>
              <a:rPr lang="en-US" sz="1200" b="1" i="1" dirty="0">
                <a:solidFill>
                  <a:srgbClr val="002060"/>
                </a:solidFill>
                <a:latin typeface="Times New Roman"/>
                <a:cs typeface="Times New Roman"/>
              </a:rPr>
              <a:t>, CERN-EP-88-94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F8295AD-36D3-E342-BF9E-4B98D17203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2137" y="3992697"/>
            <a:ext cx="3890976" cy="255548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7BC96C1-909D-B54C-9138-27938AD5747B}"/>
              </a:ext>
            </a:extLst>
          </p:cNvPr>
          <p:cNvSpPr txBox="1"/>
          <p:nvPr/>
        </p:nvSpPr>
        <p:spPr>
          <a:xfrm>
            <a:off x="1457325" y="3686175"/>
            <a:ext cx="280301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ALICE-HMPID prototype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F8CAA6-06E6-B049-B57D-1DEEDFB2A8B6}"/>
              </a:ext>
            </a:extLst>
          </p:cNvPr>
          <p:cNvSpPr txBox="1"/>
          <p:nvPr/>
        </p:nvSpPr>
        <p:spPr>
          <a:xfrm>
            <a:off x="242890" y="-3791"/>
            <a:ext cx="8443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RICH technology has been widely used in many experiments in eighties and nineties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 LEP, many fixed target experiments at CERN, FNAL, JLAB,  JPARC,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heavy ion experiments CERN-Brookhaven-GSI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B6EAE17-FB8B-9941-9E9F-2C8B5BCC6FB0}"/>
              </a:ext>
            </a:extLst>
          </p:cNvPr>
          <p:cNvSpPr txBox="1"/>
          <p:nvPr/>
        </p:nvSpPr>
        <p:spPr>
          <a:xfrm>
            <a:off x="371211" y="1028270"/>
            <a:ext cx="4039888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fr-FR" sz="1600" b="1" dirty="0">
                <a:solidFill>
                  <a:srgbClr val="002060"/>
                </a:solidFill>
                <a:latin typeface="Times" pitchFamily="2" charset="0"/>
              </a:rPr>
              <a:t>RICH: E605 experiment </a:t>
            </a:r>
            <a:r>
              <a:rPr lang="en-US" altLang="fr-FR" sz="1600" b="1" dirty="0" err="1">
                <a:solidFill>
                  <a:srgbClr val="002060"/>
                </a:solidFill>
                <a:latin typeface="Times" pitchFamily="2" charset="0"/>
              </a:rPr>
              <a:t>attFNAL</a:t>
            </a:r>
            <a:r>
              <a:rPr lang="en-US" altLang="fr-FR" sz="1600" b="1" dirty="0">
                <a:solidFill>
                  <a:srgbClr val="002060"/>
                </a:solidFill>
                <a:latin typeface="Times" pitchFamily="2" charset="0"/>
              </a:rPr>
              <a:t> (1985-95)</a:t>
            </a:r>
          </a:p>
          <a:p>
            <a:r>
              <a:rPr lang="en-US" altLang="fr-FR" sz="1600" b="1" dirty="0">
                <a:solidFill>
                  <a:srgbClr val="002060"/>
                </a:solidFill>
                <a:latin typeface="Times" pitchFamily="2" charset="0"/>
              </a:rPr>
              <a:t>CERN-FNAL-KEK- </a:t>
            </a:r>
            <a:r>
              <a:rPr lang="en-US" altLang="fr-FR" sz="1600" b="1" dirty="0" err="1">
                <a:solidFill>
                  <a:srgbClr val="002060"/>
                </a:solidFill>
                <a:latin typeface="Times" pitchFamily="2" charset="0"/>
              </a:rPr>
              <a:t>Saclay</a:t>
            </a:r>
            <a:endParaRPr lang="en-US" altLang="fr-FR" sz="1600" b="1" dirty="0">
              <a:solidFill>
                <a:srgbClr val="002060"/>
              </a:solidFill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6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C724E4D0-C364-9C4C-BB3B-6E74A153D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33" y="1379537"/>
            <a:ext cx="5867400" cy="4708525"/>
          </a:xfrm>
          <a:prstGeom prst="rect">
            <a:avLst/>
          </a:prstGeom>
          <a:solidFill>
            <a:srgbClr val="F1FF6D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10">
            <a:extLst>
              <a:ext uri="{FF2B5EF4-FFF2-40B4-BE49-F238E27FC236}">
                <a16:creationId xmlns:a16="http://schemas.microsoft.com/office/drawing/2014/main" id="{85963D44-0D91-C14A-9F51-B720CB9B2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048000"/>
            <a:ext cx="76200" cy="685800"/>
          </a:xfrm>
          <a:prstGeom prst="upArrow">
            <a:avLst>
              <a:gd name="adj1" fmla="val 50000"/>
              <a:gd name="adj2" fmla="val 2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/>
              <a:t>c</a:t>
            </a:r>
          </a:p>
        </p:txBody>
      </p:sp>
      <p:sp>
        <p:nvSpPr>
          <p:cNvPr id="6" name="Text Box 11">
            <a:extLst>
              <a:ext uri="{FF2B5EF4-FFF2-40B4-BE49-F238E27FC236}">
                <a16:creationId xmlns:a16="http://schemas.microsoft.com/office/drawing/2014/main" id="{6396E3CA-40CD-3849-A8AA-2A11219B7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6925" y="2754313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>
                <a:solidFill>
                  <a:schemeClr val="bg1"/>
                </a:solidFill>
              </a:rPr>
              <a:t>SiO2</a:t>
            </a:r>
            <a:endParaRPr lang="en-US" altLang="fr-FR" sz="1400"/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B905A051-61BA-1540-9C92-4F46874BE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52400"/>
            <a:ext cx="7696200" cy="10849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fr-FR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US" altLang="fr-FR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solid photocathode</a:t>
            </a:r>
          </a:p>
          <a:p>
            <a:pPr>
              <a:spcBef>
                <a:spcPct val="50000"/>
              </a:spcBef>
            </a:pP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Seguinot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Georges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Charpak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Y.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Giomataris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Peskov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Tischhauser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</a:t>
            </a:r>
            <a:r>
              <a:rPr lang="en-US" altLang="fr-FR" sz="1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Ypsilantis</a:t>
            </a:r>
            <a:r>
              <a:rPr lang="en-US" altLang="fr-FR" sz="1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Nucl.Instrum.Meth.A297:133-147,1990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BC162D8-8DF5-8C43-B970-63D45989E6E8}"/>
              </a:ext>
            </a:extLst>
          </p:cNvPr>
          <p:cNvSpPr txBox="1"/>
          <p:nvPr/>
        </p:nvSpPr>
        <p:spPr>
          <a:xfrm>
            <a:off x="7137208" y="2520504"/>
            <a:ext cx="4465261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work has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trigerred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active research </a:t>
            </a: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world</a:t>
            </a:r>
          </a:p>
        </p:txBody>
      </p:sp>
    </p:spTree>
    <p:extLst>
      <p:ext uri="{BB962C8B-B14F-4D97-AF65-F5344CB8AC3E}">
        <p14:creationId xmlns:p14="http://schemas.microsoft.com/office/powerpoint/2010/main" val="215682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051">
            <a:extLst>
              <a:ext uri="{FF2B5EF4-FFF2-40B4-BE49-F238E27FC236}">
                <a16:creationId xmlns:a16="http://schemas.microsoft.com/office/drawing/2014/main" id="{1E6E5B59-FC11-0349-A722-561435AD76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517315"/>
              </p:ext>
            </p:extLst>
          </p:nvPr>
        </p:nvGraphicFramePr>
        <p:xfrm>
          <a:off x="1055058" y="422831"/>
          <a:ext cx="5326844" cy="4374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cument" r:id="rId3" imgW="33769300" imgH="30327600" progId="Word.Document.8">
                  <p:embed/>
                </p:oleObj>
              </mc:Choice>
              <mc:Fallback>
                <p:oleObj name="Document" r:id="rId3" imgW="33769300" imgH="30327600" progId="Word.Document.8">
                  <p:embed/>
                  <p:pic>
                    <p:nvPicPr>
                      <p:cNvPr id="14339" name="Object 2051">
                        <a:extLst>
                          <a:ext uri="{FF2B5EF4-FFF2-40B4-BE49-F238E27FC236}">
                            <a16:creationId xmlns:a16="http://schemas.microsoft.com/office/drawing/2014/main" id="{3BB8EED7-9203-BC40-8FF6-36723DA870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058" y="422831"/>
                        <a:ext cx="5326844" cy="4374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F235B05-8A68-CE46-A665-22257B409BD9}"/>
              </a:ext>
            </a:extLst>
          </p:cNvPr>
          <p:cNvSpPr txBox="1"/>
          <p:nvPr/>
        </p:nvSpPr>
        <p:spPr>
          <a:xfrm>
            <a:off x="2153493" y="-61505"/>
            <a:ext cx="6580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Experimets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photocathodes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0D6F1AD-4FD7-8349-BBB2-CC75EA7CAC14}"/>
              </a:ext>
            </a:extLst>
          </p:cNvPr>
          <p:cNvSpPr txBox="1"/>
          <p:nvPr/>
        </p:nvSpPr>
        <p:spPr>
          <a:xfrm>
            <a:off x="6915150" y="778530"/>
            <a:ext cx="4112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HBD a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Hadon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Blind Detector</a:t>
            </a:r>
          </a:p>
          <a:p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Giomataris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G. Charpak, NIM. A310 (1991) 589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20C7673-3BC0-C445-97C2-8AF32F6D7AC3}"/>
              </a:ext>
            </a:extLst>
          </p:cNvPr>
          <p:cNvSpPr txBox="1"/>
          <p:nvPr/>
        </p:nvSpPr>
        <p:spPr>
          <a:xfrm>
            <a:off x="8013752" y="4697200"/>
            <a:ext cx="335418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PHENIX Hadron Blind Detector</a:t>
            </a:r>
          </a:p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Hadron Blind Detector at J-PARC</a:t>
            </a:r>
          </a:p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Hadron Blind Detector at J-PARC</a:t>
            </a:r>
          </a:p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future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I.Tserruya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K.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Aoki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C. Wood,</a:t>
            </a:r>
          </a:p>
          <a:p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Nucl.Instrum.Meth.A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970 (2020</a:t>
            </a:r>
            <a:r>
              <a:rPr lang="fr-FR" dirty="0"/>
              <a:t>) 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8" descr="Mm-HBD">
            <a:extLst>
              <a:ext uri="{FF2B5EF4-FFF2-40B4-BE49-F238E27FC236}">
                <a16:creationId xmlns:a16="http://schemas.microsoft.com/office/drawing/2014/main" id="{40BF540D-79B4-EB44-9484-BB71087F1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9207" y="1301750"/>
            <a:ext cx="3168352" cy="312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C140DDF-0083-B04F-A981-949346A51182}"/>
              </a:ext>
            </a:extLst>
          </p:cNvPr>
          <p:cNvSpPr txBox="1"/>
          <p:nvPr/>
        </p:nvSpPr>
        <p:spPr>
          <a:xfrm>
            <a:off x="1214438" y="4697200"/>
            <a:ext cx="3726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Fast timing Picosecond </a:t>
            </a:r>
            <a:r>
              <a:rPr lang="en-US" b="1" dirty="0" err="1">
                <a:solidFill>
                  <a:srgbClr val="000090"/>
                </a:solidFill>
                <a:latin typeface="Times New Roman"/>
                <a:cs typeface="Times New Roman"/>
              </a:rPr>
              <a:t>Micromegas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pic>
        <p:nvPicPr>
          <p:cNvPr id="14" name="Picture 11" descr="Screen Shot 2016-09-22 at 14.19.43.png">
            <a:extLst>
              <a:ext uri="{FF2B5EF4-FFF2-40B4-BE49-F238E27FC236}">
                <a16:creationId xmlns:a16="http://schemas.microsoft.com/office/drawing/2014/main" id="{6B95F98C-7442-3E44-8CFD-BC7A96FB90F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30" y="5010969"/>
            <a:ext cx="1528763" cy="1391868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3721DA4F-ED2B-7F4A-973A-F38669CF0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484" y="5066532"/>
            <a:ext cx="2467943" cy="167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0839F4D-1A3D-D448-A652-416EB3639B91}"/>
              </a:ext>
            </a:extLst>
          </p:cNvPr>
          <p:cNvSpPr/>
          <p:nvPr/>
        </p:nvSpPr>
        <p:spPr>
          <a:xfrm>
            <a:off x="3075854" y="5860057"/>
            <a:ext cx="790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3366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dirty="0">
                <a:solidFill>
                  <a:srgbClr val="3366FF"/>
                </a:solidFill>
                <a:latin typeface="Times New Roman"/>
                <a:cs typeface="Times New Roman"/>
              </a:rPr>
              <a:t>=24.ps</a:t>
            </a:r>
          </a:p>
        </p:txBody>
      </p:sp>
      <p:pic>
        <p:nvPicPr>
          <p:cNvPr id="20" name="Picture 3" descr="Screen Shot 2017-10-23 at 11.13.19.png">
            <a:extLst>
              <a:ext uri="{FF2B5EF4-FFF2-40B4-BE49-F238E27FC236}">
                <a16:creationId xmlns:a16="http://schemas.microsoft.com/office/drawing/2014/main" id="{86F49404-2B95-5448-B735-DF4812C254F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297" y="4960753"/>
            <a:ext cx="1455017" cy="144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06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3942" y="32992"/>
            <a:ext cx="5525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90"/>
                </a:solidFill>
                <a:latin typeface="Times New Roman"/>
                <a:cs typeface="Times New Roman"/>
              </a:rPr>
              <a:t>A totally active Xenon calorimeter</a:t>
            </a:r>
          </a:p>
          <a:p>
            <a:r>
              <a:rPr lang="en-US" sz="2800" b="1" dirty="0">
                <a:solidFill>
                  <a:srgbClr val="000090"/>
                </a:solidFill>
                <a:latin typeface="Times New Roman"/>
                <a:cs typeface="Times New Roman"/>
              </a:rPr>
              <a:t>Charge and scintillation read-out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2621" y="942871"/>
            <a:ext cx="768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J.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Seguinot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T.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Ypsilantis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M.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Bosteels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G.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Passardi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J.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Tischhauser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, Y .Giomataris</a:t>
            </a:r>
            <a:b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Advances in cryogenic Engineering 37B(1992)1137</a:t>
            </a:r>
          </a:p>
          <a:p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J. </a:t>
            </a:r>
            <a:r>
              <a:rPr lang="en-US" sz="1600" i="1" dirty="0" err="1">
                <a:solidFill>
                  <a:srgbClr val="000090"/>
                </a:solidFill>
                <a:latin typeface="Times New Roman"/>
                <a:cs typeface="Times New Roman"/>
              </a:rPr>
              <a:t>Seguinot</a:t>
            </a:r>
            <a:r>
              <a:rPr lang="en-US" sz="1600" i="1" dirty="0">
                <a:solidFill>
                  <a:srgbClr val="000090"/>
                </a:solidFill>
                <a:latin typeface="Times New Roman"/>
                <a:cs typeface="Times New Roman"/>
              </a:rPr>
              <a:t> et al., NIM A323(1992)583</a:t>
            </a:r>
          </a:p>
        </p:txBody>
      </p:sp>
      <p:pic>
        <p:nvPicPr>
          <p:cNvPr id="6" name="Picture 5" descr="Screen Shot 2021-02-15 at 15.04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94" y="1479480"/>
            <a:ext cx="2949636" cy="2519965"/>
          </a:xfrm>
          <a:prstGeom prst="rect">
            <a:avLst/>
          </a:prstGeom>
        </p:spPr>
      </p:pic>
      <p:pic>
        <p:nvPicPr>
          <p:cNvPr id="7" name="Picture 6" descr="Screen Shot 2021-02-15 at 15.04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434" y="3924300"/>
            <a:ext cx="3251200" cy="2933700"/>
          </a:xfrm>
          <a:prstGeom prst="rect">
            <a:avLst/>
          </a:prstGeom>
        </p:spPr>
      </p:pic>
      <p:pic>
        <p:nvPicPr>
          <p:cNvPr id="8" name="Picture 7" descr="Screen Shot 2021-02-15 at 15.04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860" y="2063600"/>
            <a:ext cx="3135435" cy="3610844"/>
          </a:xfrm>
          <a:prstGeom prst="rect">
            <a:avLst/>
          </a:prstGeom>
        </p:spPr>
      </p:pic>
      <p:pic>
        <p:nvPicPr>
          <p:cNvPr id="9" name="Picture 8" descr="Screen Shot 2021-02-15 at 15.20.5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392" y="1898651"/>
            <a:ext cx="2917101" cy="46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109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768</Words>
  <Application>Microsoft Macintosh PowerPoint</Application>
  <PresentationFormat>Grand écran</PresentationFormat>
  <Paragraphs>87</Paragraphs>
  <Slides>13</Slides>
  <Notes>6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</vt:lpstr>
      <vt:lpstr>Times New Roman</vt:lpstr>
      <vt:lpstr>Thème Office</vt:lpstr>
      <vt:lpstr>Equation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T. Ypsilantis, Europhysics News, 1996 J. Seguinot, T. Ypsilantis, G. Bonvincini, P. Giusti, G. Laurenti and A. Zichichi, CERN-LAA/95-11 G. Laurenti, S. Tzamarias, G. Bonvicini, A. Zichichi, J. Seguinot and T. Ypsilantis, CERN/LAA/PC/93-1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Utilisateur Microsoft Office</cp:lastModifiedBy>
  <cp:revision>61</cp:revision>
  <dcterms:created xsi:type="dcterms:W3CDTF">2021-02-11T15:02:49Z</dcterms:created>
  <dcterms:modified xsi:type="dcterms:W3CDTF">2021-02-16T10:51:08Z</dcterms:modified>
</cp:coreProperties>
</file>